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 id="2147483678" r:id="rId4"/>
    <p:sldMasterId id="2147483684" r:id="rId5"/>
    <p:sldMasterId id="2147483690" r:id="rId6"/>
    <p:sldMasterId id="2147483696" r:id="rId7"/>
    <p:sldMasterId id="2147483702" r:id="rId8"/>
    <p:sldMasterId id="2147483708" r:id="rId9"/>
    <p:sldMasterId id="2147483714" r:id="rId10"/>
  </p:sldMasterIdLst>
  <p:sldIdLst>
    <p:sldId id="258" r:id="rId11"/>
    <p:sldId id="259" r:id="rId12"/>
    <p:sldId id="309" r:id="rId13"/>
    <p:sldId id="343" r:id="rId14"/>
    <p:sldId id="310" r:id="rId15"/>
    <p:sldId id="345" r:id="rId16"/>
    <p:sldId id="348" r:id="rId17"/>
    <p:sldId id="349" r:id="rId18"/>
    <p:sldId id="312" r:id="rId19"/>
    <p:sldId id="271" r:id="rId20"/>
    <p:sldId id="313" r:id="rId21"/>
    <p:sldId id="329" r:id="rId22"/>
    <p:sldId id="332" r:id="rId23"/>
    <p:sldId id="333" r:id="rId24"/>
    <p:sldId id="336" r:id="rId25"/>
    <p:sldId id="341" r:id="rId26"/>
    <p:sldId id="321" r:id="rId27"/>
    <p:sldId id="293" r:id="rId28"/>
    <p:sldId id="322" r:id="rId29"/>
    <p:sldId id="323" r:id="rId30"/>
    <p:sldId id="324" r:id="rId31"/>
    <p:sldId id="325" r:id="rId32"/>
    <p:sldId id="326" r:id="rId33"/>
    <p:sldId id="327" r:id="rId34"/>
    <p:sldId id="308"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C0C"/>
    <a:srgbClr val="FF0000"/>
    <a:srgbClr val="2C2C2E"/>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9295" autoAdjust="0"/>
  </p:normalViewPr>
  <p:slideViewPr>
    <p:cSldViewPr>
      <p:cViewPr>
        <p:scale>
          <a:sx n="90" d="100"/>
          <a:sy n="90" d="100"/>
        </p:scale>
        <p:origin x="-732"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grpSp>
        <p:nvGrpSpPr>
          <p:cNvPr id="20" name="Group 2"/>
          <p:cNvGrpSpPr>
            <a:grpSpLocks noChangeAspect="1"/>
          </p:cNvGrpSpPr>
          <p:nvPr/>
        </p:nvGrpSpPr>
        <p:grpSpPr bwMode="auto">
          <a:xfrm>
            <a:off x="381000" y="3810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22"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3"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4"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5"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6"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7"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0"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1"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2"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3"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4"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5"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6"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7"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pic>
        <p:nvPicPr>
          <p:cNvPr id="38" name="Picture 2" descr="Ipsos Public Affairs"/>
          <p:cNvPicPr>
            <a:picLocks noChangeAspect="1" noChangeArrowheads="1"/>
          </p:cNvPicPr>
          <p:nvPr/>
        </p:nvPicPr>
        <p:blipFill>
          <a:blip r:embed="rId2"/>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pic>
        <p:nvPicPr>
          <p:cNvPr id="20" name="Picture 2" descr="Ipsos Public Affairs"/>
          <p:cNvPicPr>
            <a:picLocks noChangeAspect="1" noChangeArrowheads="1"/>
          </p:cNvPicPr>
          <p:nvPr userDrawn="1"/>
        </p:nvPicPr>
        <p:blipFill>
          <a:blip r:embed="rId2"/>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solidFill>
                  <a:schemeClr val="bg1"/>
                </a:solidFill>
                <a:latin typeface="+mn-lt"/>
              </a:defRPr>
            </a:lvl1pPr>
          </a:lstStyle>
          <a:p>
            <a:pPr>
              <a:defRPr/>
            </a:pPr>
            <a:fld id="{0E192A4A-FC5C-4C7A-BF3A-E9BD36E9479C}" type="slidenum">
              <a:rPr lang="de-DE"/>
              <a:pPr>
                <a:defRPr/>
              </a:pPr>
              <a:t>‹#›</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1"/>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pic>
        <p:nvPicPr>
          <p:cNvPr id="25" name="Picture 2" descr="Public Affairs_white"/>
          <p:cNvPicPr>
            <a:picLocks noChangeAspect="1" noChangeArrowheads="1"/>
          </p:cNvPicPr>
          <p:nvPr userDrawn="1"/>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solidFill>
                  <a:schemeClr val="bg1"/>
                </a:solidFill>
                <a:latin typeface="+mn-lt"/>
              </a:defRPr>
            </a:lvl1pPr>
          </a:lstStyle>
          <a:p>
            <a:pPr>
              <a:defRPr/>
            </a:pPr>
            <a:fld id="{3D640EDE-8282-465E-9E5A-28417880E0C9}" type="slidenum">
              <a:rPr lang="de-DE"/>
              <a:pPr>
                <a:defRPr/>
              </a:pPr>
              <a:t>‹#›</a:t>
            </a:fld>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a:lstStyle/>
          <a:p>
            <a:pPr fontAlgn="auto">
              <a:spcBef>
                <a:spcPts val="0"/>
              </a:spcBef>
              <a:spcAft>
                <a:spcPts val="0"/>
              </a:spcAft>
              <a:defRPr/>
            </a:pPr>
            <a:endParaRPr lang="en-US" dirty="0">
              <a:latin typeface="+mn-lt"/>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a:lstStyle/>
          <a:p>
            <a:pPr fontAlgn="auto">
              <a:spcBef>
                <a:spcPts val="0"/>
              </a:spcBef>
              <a:spcAft>
                <a:spcPts val="0"/>
              </a:spcAft>
              <a:defRPr/>
            </a:pPr>
            <a:endParaRPr lang="en-US" dirty="0">
              <a:latin typeface="+mn-lt"/>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a:lstStyle/>
          <a:p>
            <a:pPr fontAlgn="auto">
              <a:spcBef>
                <a:spcPts val="0"/>
              </a:spcBef>
              <a:spcAft>
                <a:spcPts val="0"/>
              </a:spcAft>
              <a:defRPr/>
            </a:pPr>
            <a:endParaRPr lang="en-US" dirty="0">
              <a:latin typeface="+mn-lt"/>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pic>
        <p:nvPicPr>
          <p:cNvPr id="25" name="Picture 2" descr="Public Affairs"/>
          <p:cNvPicPr>
            <a:picLocks noChangeAspect="1" noChangeArrowheads="1"/>
          </p:cNvPicPr>
          <p:nvPr userDrawn="1"/>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fontAlgn="auto">
              <a:spcBef>
                <a:spcPts val="0"/>
              </a:spcBef>
              <a:spcAft>
                <a:spcPts val="0"/>
              </a:spcAft>
              <a:defRPr sz="1200">
                <a:solidFill>
                  <a:schemeClr val="tx1"/>
                </a:solidFill>
                <a:latin typeface="+mn-lt"/>
              </a:defRPr>
            </a:lvl1pPr>
          </a:lstStyle>
          <a:p>
            <a:pPr>
              <a:defRPr/>
            </a:pPr>
            <a:endParaRPr lang="de-DE"/>
          </a:p>
        </p:txBody>
      </p:sp>
      <p:sp>
        <p:nvSpPr>
          <p:cNvPr id="27" name="Foliennummernplatzhalter 5"/>
          <p:cNvSpPr>
            <a:spLocks noGrp="1"/>
          </p:cNvSpPr>
          <p:nvPr>
            <p:ph type="sldNum" sz="quarter" idx="11"/>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D138412C-8759-4C54-8AAD-4FFB95CD785F}" type="slidenum">
              <a:rPr lang="de-DE"/>
              <a:pPr>
                <a:defRPr/>
              </a:pPr>
              <a:t>‹#›</a:t>
            </a:fld>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1"/>
        </a:solidFill>
        <a:effectLst/>
      </p:bgPr>
    </p:bg>
    <p:spTree>
      <p:nvGrpSpPr>
        <p:cNvPr id="1" name=""/>
        <p:cNvGrpSpPr/>
        <p:nvPr/>
      </p:nvGrpSpPr>
      <p:grpSpPr>
        <a:xfrm>
          <a:off x="0" y="0"/>
          <a:ext cx="0" cy="0"/>
          <a:chOff x="0" y="0"/>
          <a:chExt cx="0" cy="0"/>
        </a:xfrm>
      </p:grpSpPr>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pic>
        <p:nvPicPr>
          <p:cNvPr id="20" name="Picture 2" descr="Ipsos Public Affairs"/>
          <p:cNvPicPr>
            <a:picLocks noChangeAspect="1" noChangeArrowheads="1"/>
          </p:cNvPicPr>
          <p:nvPr userDrawn="1"/>
        </p:nvPicPr>
        <p:blipFill>
          <a:blip r:embed="rId2"/>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err="1"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6C9AB856-1EA6-464C-8F00-C8638B8057BD}" type="slidenum">
              <a:rPr lang="de-DE"/>
              <a:pPr>
                <a:defRPr/>
              </a:pPr>
              <a:t>‹#›</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pic>
        <p:nvPicPr>
          <p:cNvPr id="25" name="Picture 2" descr="Public Affairs_white"/>
          <p:cNvPicPr>
            <a:picLocks noChangeAspect="1" noChangeArrowheads="1"/>
          </p:cNvPicPr>
          <p:nvPr userDrawn="1"/>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D86CB873-E058-43AD-8E67-209509B469D3}" type="slidenum">
              <a:rPr lang="de-DE"/>
              <a:pPr>
                <a:defRPr/>
              </a:pPr>
              <a:t>‹#›</a:t>
            </a:fld>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a:lstStyle/>
          <a:p>
            <a:pPr fontAlgn="auto">
              <a:spcBef>
                <a:spcPts val="0"/>
              </a:spcBef>
              <a:spcAft>
                <a:spcPts val="0"/>
              </a:spcAft>
              <a:defRPr/>
            </a:pPr>
            <a:endParaRPr lang="en-US" dirty="0">
              <a:latin typeface="+mn-lt"/>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a:lstStyle/>
          <a:p>
            <a:pPr fontAlgn="auto">
              <a:spcBef>
                <a:spcPts val="0"/>
              </a:spcBef>
              <a:spcAft>
                <a:spcPts val="0"/>
              </a:spcAft>
              <a:defRPr/>
            </a:pPr>
            <a:endParaRPr lang="en-US" dirty="0">
              <a:latin typeface="+mn-lt"/>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a:lstStyle/>
          <a:p>
            <a:pPr fontAlgn="auto">
              <a:spcBef>
                <a:spcPts val="0"/>
              </a:spcBef>
              <a:spcAft>
                <a:spcPts val="0"/>
              </a:spcAft>
              <a:defRPr/>
            </a:pPr>
            <a:endParaRPr lang="en-US" dirty="0">
              <a:latin typeface="+mn-lt"/>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p:spPr>
        <p:txBody>
          <a:bodyPr/>
          <a:lstStyle/>
          <a:p>
            <a:pPr fontAlgn="auto">
              <a:spcBef>
                <a:spcPts val="0"/>
              </a:spcBef>
              <a:spcAft>
                <a:spcPts val="0"/>
              </a:spcAft>
              <a:defRPr/>
            </a:pPr>
            <a:endParaRPr lang="en-US" dirty="0">
              <a:latin typeface="+mn-lt"/>
            </a:endParaRPr>
          </a:p>
        </p:txBody>
      </p:sp>
      <p:pic>
        <p:nvPicPr>
          <p:cNvPr id="25" name="Picture 2" descr="Public Affairs"/>
          <p:cNvPicPr>
            <a:picLocks noChangeAspect="1" noChangeArrowheads="1"/>
          </p:cNvPicPr>
          <p:nvPr userDrawn="1"/>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fontAlgn="auto">
              <a:spcBef>
                <a:spcPts val="0"/>
              </a:spcBef>
              <a:spcAft>
                <a:spcPts val="0"/>
              </a:spcAft>
              <a:defRPr sz="1200">
                <a:solidFill>
                  <a:schemeClr val="tx1"/>
                </a:solidFill>
                <a:latin typeface="+mn-lt"/>
              </a:defRPr>
            </a:lvl1pPr>
          </a:lstStyle>
          <a:p>
            <a:pPr>
              <a:defRPr/>
            </a:pPr>
            <a:endParaRPr lang="de-DE"/>
          </a:p>
        </p:txBody>
      </p:sp>
      <p:sp>
        <p:nvSpPr>
          <p:cNvPr id="27" name="Foliennummernplatzhalter 5"/>
          <p:cNvSpPr>
            <a:spLocks noGrp="1"/>
          </p:cNvSpPr>
          <p:nvPr>
            <p:ph type="sldNum" sz="quarter" idx="11"/>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E921A5C2-FC21-4451-B18A-347AA9765AE0}" type="slidenum">
              <a:rPr lang="de-DE"/>
              <a:pPr>
                <a:defRPr/>
              </a:pPr>
              <a:t>‹#›</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and Contact">
    <p:bg>
      <p:bgPr>
        <a:solidFill>
          <a:schemeClr val="bg2"/>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560388"/>
            <a:ext cx="9148763" cy="6300787"/>
            <a:chOff x="0" y="353"/>
            <a:chExt cx="5763" cy="3969"/>
          </a:xfrm>
        </p:grpSpPr>
        <p:sp>
          <p:nvSpPr>
            <p:cNvPr id="5"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6"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9"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grpSp>
        <p:nvGrpSpPr>
          <p:cNvPr id="26" name="Group 25"/>
          <p:cNvGrpSpPr>
            <a:grpSpLocks/>
          </p:cNvGrpSpPr>
          <p:nvPr/>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6"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02D6C10C-2C2B-4941-928B-902A0C987DF5}" type="slidenum">
              <a:rPr lang="sr-Latn-CS"/>
              <a:pPr>
                <a:defRPr/>
              </a:pPr>
              <a:t>‹#›</a:t>
            </a:fld>
            <a:endParaRPr lang="sr-Latn-C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pic>
        <p:nvPicPr>
          <p:cNvPr id="4" name="Picture 8" descr="Description: C:\Users\marko.uljarevic\Desktop\Gender003.jpg"/>
          <p:cNvPicPr>
            <a:picLocks noChangeAspect="1" noChangeArrowheads="1"/>
          </p:cNvPicPr>
          <p:nvPr userDrawn="1"/>
        </p:nvPicPr>
        <p:blipFill>
          <a:blip r:embed="rId2"/>
          <a:srcRect/>
          <a:stretch>
            <a:fillRect/>
          </a:stretch>
        </p:blipFill>
        <p:spPr bwMode="auto">
          <a:xfrm>
            <a:off x="4592638" y="1844675"/>
            <a:ext cx="4060825" cy="1235075"/>
          </a:xfrm>
          <a:prstGeom prst="rect">
            <a:avLst/>
          </a:prstGeom>
          <a:noFill/>
          <a:ln w="9525">
            <a:noFill/>
            <a:miter lim="800000"/>
            <a:headEnd/>
            <a:tailEnd/>
          </a:ln>
        </p:spPr>
      </p:pic>
      <p:sp>
        <p:nvSpPr>
          <p:cNvPr id="5" name="Rectangle 1"/>
          <p:cNvSpPr/>
          <p:nvPr userDrawn="1"/>
        </p:nvSpPr>
        <p:spPr>
          <a:xfrm>
            <a:off x="0" y="3619500"/>
            <a:ext cx="9144000" cy="2876550"/>
          </a:xfrm>
          <a:prstGeom prst="rect">
            <a:avLst/>
          </a:prstGeom>
          <a:solidFill>
            <a:srgbClr val="0C0C0C"/>
          </a:solidFill>
          <a:ln>
            <a:solidFill>
              <a:srgbClr val="0C0C0C"/>
            </a:solidFill>
          </a:ln>
          <a:effectLst>
            <a:outerShdw blurRad="107950" dist="12700" dir="5400000" algn="ctr">
              <a:srgbClr val="000000"/>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sr-Latn-CS"/>
          </a:p>
        </p:txBody>
      </p:sp>
      <p:pic>
        <p:nvPicPr>
          <p:cNvPr id="6" name="Picture 2" descr="C:\Users\marko.uljarevic\Desktop\005bxxrt.gif"/>
          <p:cNvPicPr>
            <a:picLocks noChangeAspect="1" noChangeArrowheads="1"/>
          </p:cNvPicPr>
          <p:nvPr userDrawn="1"/>
        </p:nvPicPr>
        <p:blipFill>
          <a:blip r:embed="rId3">
            <a:biLevel thresh="50000"/>
            <a:extLst/>
          </a:blip>
          <a:srcRect/>
          <a:stretch>
            <a:fillRect/>
          </a:stretch>
        </p:blipFill>
        <p:spPr bwMode="auto">
          <a:xfrm>
            <a:off x="3271541" y="3835648"/>
            <a:ext cx="2520279" cy="2520279"/>
          </a:xfrm>
          <a:prstGeom prst="rect">
            <a:avLst/>
          </a:prstGeom>
          <a:noFill/>
          <a:ln>
            <a:noFill/>
          </a:ln>
          <a:effectLst/>
          <a:scene3d>
            <a:camera prst="orthographicFront">
              <a:rot lat="0" lon="0" rev="0"/>
            </a:camera>
            <a:lightRig rig="contrasting" dir="t">
              <a:rot lat="0" lon="0" rev="7800000"/>
            </a:lightRig>
          </a:scene3d>
          <a:sp3d>
            <a:bevelT w="139700" h="139700"/>
          </a:sp3d>
          <a:extLst/>
        </p:spPr>
      </p:pic>
      <p:pic>
        <p:nvPicPr>
          <p:cNvPr id="7" name="Picture 2" descr="C:\Users\marko.uljarevic\Desktop\stop torture 72dpi.jpg"/>
          <p:cNvPicPr>
            <a:picLocks noChangeAspect="1" noChangeArrowheads="1"/>
          </p:cNvPicPr>
          <p:nvPr userDrawn="1"/>
        </p:nvPicPr>
        <p:blipFill>
          <a:blip r:embed="rId4">
            <a:biLevel thresh="25000"/>
            <a:extLst/>
          </a:blip>
          <a:srcRect/>
          <a:stretch>
            <a:fillRect/>
          </a:stretch>
        </p:blipFill>
        <p:spPr bwMode="auto">
          <a:xfrm>
            <a:off x="221973" y="3763640"/>
            <a:ext cx="2387491" cy="2669034"/>
          </a:xfrm>
          <a:prstGeom prst="ellipse">
            <a:avLst/>
          </a:prstGeom>
          <a:ln w="63500" cap="rnd">
            <a:noFill/>
          </a:ln>
          <a:effectLst>
            <a:outerShdw blurRad="381000" dist="292100" dir="5400000" sx="-80000" sy="-18000" rotWithShape="0">
              <a:srgbClr val="000000">
                <a:alpha val="22000"/>
              </a:srgbClr>
            </a:outerShdw>
            <a:softEdge rad="12700"/>
          </a:effectLst>
          <a:scene3d>
            <a:camera prst="orthographicFront"/>
            <a:lightRig rig="contrasting" dir="t">
              <a:rot lat="0" lon="0" rev="3000000"/>
            </a:lightRig>
          </a:scene3d>
          <a:sp3d contourW="7620">
            <a:bevelT w="95250" h="31750"/>
            <a:contourClr>
              <a:srgbClr val="333333"/>
            </a:contourClr>
          </a:sp3d>
          <a:extLst/>
        </p:spPr>
      </p:pic>
      <p:pic>
        <p:nvPicPr>
          <p:cNvPr id="8" name="Picture 2" descr="C:\Users\marko.uljarevic\Desktop\stop torture 72dpi.jpg"/>
          <p:cNvPicPr>
            <a:picLocks noChangeAspect="1" noChangeArrowheads="1"/>
          </p:cNvPicPr>
          <p:nvPr userDrawn="1"/>
        </p:nvPicPr>
        <p:blipFill>
          <a:blip r:embed="rId4">
            <a:biLevel thresh="25000"/>
            <a:extLst/>
          </a:blip>
          <a:srcRect/>
          <a:stretch>
            <a:fillRect/>
          </a:stretch>
        </p:blipFill>
        <p:spPr bwMode="auto">
          <a:xfrm>
            <a:off x="6420281" y="3763640"/>
            <a:ext cx="2387491" cy="2669034"/>
          </a:xfrm>
          <a:prstGeom prst="ellipse">
            <a:avLst/>
          </a:prstGeom>
          <a:ln w="63500" cap="rnd">
            <a:noFill/>
          </a:ln>
          <a:effectLst>
            <a:outerShdw blurRad="381000" dist="292100" dir="5400000" sx="-80000" sy="-18000" rotWithShape="0">
              <a:srgbClr val="000000">
                <a:alpha val="22000"/>
              </a:srgbClr>
            </a:outerShdw>
            <a:softEdge rad="12700"/>
          </a:effectLst>
          <a:scene3d>
            <a:camera prst="orthographicFront"/>
            <a:lightRig rig="contrasting" dir="t">
              <a:rot lat="0" lon="0" rev="3000000"/>
            </a:lightRig>
          </a:scene3d>
          <a:sp3d contourW="7620">
            <a:bevelT w="95250" h="31750"/>
            <a:contourClr>
              <a:srgbClr val="333333"/>
            </a:contourClr>
          </a:sp3d>
          <a:extLst/>
        </p:spPr>
      </p:pic>
      <p:pic>
        <p:nvPicPr>
          <p:cNvPr id="9" name="Picture 3" descr="D:\Documents\Projekti\PPT\Fotografije za ppt\Ipsos Logo\Ipsos logo in black transparent.tif"/>
          <p:cNvPicPr>
            <a:picLocks noChangeAspect="1" noChangeArrowheads="1"/>
          </p:cNvPicPr>
          <p:nvPr userDrawn="1"/>
        </p:nvPicPr>
        <p:blipFill>
          <a:blip r:embed="rId5" cstate="print"/>
          <a:srcRect/>
          <a:stretch>
            <a:fillRect/>
          </a:stretch>
        </p:blipFill>
        <p:spPr bwMode="auto">
          <a:xfrm>
            <a:off x="277813" y="180976"/>
            <a:ext cx="549771" cy="503100"/>
          </a:xfrm>
          <a:prstGeom prst="rect">
            <a:avLst/>
          </a:prstGeom>
          <a:noFill/>
          <a:ln w="9525">
            <a:noFill/>
            <a:miter lim="800000"/>
            <a:headEnd/>
            <a:tailEnd/>
          </a:ln>
        </p:spPr>
      </p:pic>
      <p:pic>
        <p:nvPicPr>
          <p:cNvPr id="10" name="Picture 4" descr="D:\Documents\Projekti\PPT\Fotografije za ppt\Public Affaires\Public Affaires Signatures\Ipsos Public Affairs in Black with tagline.png"/>
          <p:cNvPicPr>
            <a:picLocks noChangeAspect="1" noChangeArrowheads="1"/>
          </p:cNvPicPr>
          <p:nvPr userDrawn="1"/>
        </p:nvPicPr>
        <p:blipFill>
          <a:blip r:embed="rId6" cstate="print"/>
          <a:srcRect/>
          <a:stretch>
            <a:fillRect/>
          </a:stretch>
        </p:blipFill>
        <p:spPr bwMode="auto">
          <a:xfrm>
            <a:off x="6623050" y="322264"/>
            <a:ext cx="2362200" cy="334742"/>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3"/>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Click to edit Master title style</a:t>
            </a:r>
            <a:endParaRPr lang="en-US" noProof="0" dirty="0"/>
          </a:p>
        </p:txBody>
      </p:sp>
      <p:sp>
        <p:nvSpPr>
          <p:cNvPr id="26"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3"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solidFill>
                  <a:schemeClr val="bg1"/>
                </a:solidFill>
                <a:latin typeface="+mn-lt"/>
              </a:defRPr>
            </a:lvl1pPr>
          </a:lstStyle>
          <a:p>
            <a:pPr>
              <a:defRPr/>
            </a:pPr>
            <a:fld id="{AD79BA44-5013-4B64-81FF-B2767E165C79}" type="slidenum">
              <a:rPr lang="de-DE"/>
              <a:pPr>
                <a:defRPr/>
              </a:pPr>
              <a:t>‹#›</a:t>
            </a:fld>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3"/>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pic>
        <p:nvPicPr>
          <p:cNvPr id="25" name="Picture 2" descr="Public Affairs_white"/>
          <p:cNvPicPr>
            <a:picLocks noChangeAspect="1" noChangeArrowheads="1"/>
          </p:cNvPicPr>
          <p:nvPr userDrawn="1"/>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solidFill>
                  <a:schemeClr val="bg1"/>
                </a:solidFill>
                <a:latin typeface="+mn-lt"/>
              </a:defRPr>
            </a:lvl1pPr>
          </a:lstStyle>
          <a:p>
            <a:pPr>
              <a:defRPr/>
            </a:pPr>
            <a:fld id="{969CA4CA-70BD-4B05-9E1D-D0573AEFB410}" type="slidenum">
              <a:rPr lang="de-DE"/>
              <a:pPr>
                <a:defRPr/>
              </a:pPr>
              <a:t>‹#›</a:t>
            </a:fld>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a:lstStyle/>
          <a:p>
            <a:pPr fontAlgn="auto">
              <a:spcBef>
                <a:spcPts val="0"/>
              </a:spcBef>
              <a:spcAft>
                <a:spcPts val="0"/>
              </a:spcAft>
              <a:defRPr/>
            </a:pPr>
            <a:endParaRPr lang="en-US" dirty="0">
              <a:latin typeface="+mn-lt"/>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a:lstStyle/>
          <a:p>
            <a:pPr fontAlgn="auto">
              <a:spcBef>
                <a:spcPts val="0"/>
              </a:spcBef>
              <a:spcAft>
                <a:spcPts val="0"/>
              </a:spcAft>
              <a:defRPr/>
            </a:pPr>
            <a:endParaRPr lang="en-US" dirty="0">
              <a:latin typeface="+mn-lt"/>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a:lstStyle/>
          <a:p>
            <a:pPr fontAlgn="auto">
              <a:spcBef>
                <a:spcPts val="0"/>
              </a:spcBef>
              <a:spcAft>
                <a:spcPts val="0"/>
              </a:spcAft>
              <a:defRPr/>
            </a:pPr>
            <a:endParaRPr lang="en-US" dirty="0">
              <a:latin typeface="+mn-lt"/>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p:spPr>
        <p:txBody>
          <a:bodyPr/>
          <a:lstStyle/>
          <a:p>
            <a:pPr fontAlgn="auto">
              <a:spcBef>
                <a:spcPts val="0"/>
              </a:spcBef>
              <a:spcAft>
                <a:spcPts val="0"/>
              </a:spcAft>
              <a:defRPr/>
            </a:pPr>
            <a:endParaRPr lang="en-US" dirty="0">
              <a:latin typeface="+mn-lt"/>
            </a:endParaRPr>
          </a:p>
        </p:txBody>
      </p:sp>
      <p:pic>
        <p:nvPicPr>
          <p:cNvPr id="25" name="Picture 2" descr="Public Affairs"/>
          <p:cNvPicPr>
            <a:picLocks noChangeAspect="1" noChangeArrowheads="1"/>
          </p:cNvPicPr>
          <p:nvPr userDrawn="1"/>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fontAlgn="auto">
              <a:spcBef>
                <a:spcPts val="0"/>
              </a:spcBef>
              <a:spcAft>
                <a:spcPts val="0"/>
              </a:spcAft>
              <a:defRPr sz="1200">
                <a:solidFill>
                  <a:schemeClr val="tx1"/>
                </a:solidFill>
                <a:latin typeface="+mn-lt"/>
              </a:defRPr>
            </a:lvl1pPr>
          </a:lstStyle>
          <a:p>
            <a:pPr>
              <a:defRPr/>
            </a:pPr>
            <a:endParaRPr lang="de-DE"/>
          </a:p>
        </p:txBody>
      </p:sp>
      <p:sp>
        <p:nvSpPr>
          <p:cNvPr id="27" name="Foliennummernplatzhalter 5"/>
          <p:cNvSpPr>
            <a:spLocks noGrp="1"/>
          </p:cNvSpPr>
          <p:nvPr>
            <p:ph type="sldNum" sz="quarter" idx="11"/>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804DD4EC-ACB0-4F41-9012-656D750CCFAC}" type="slidenum">
              <a:rPr lang="de-DE"/>
              <a:pPr>
                <a:defRPr/>
              </a:pPr>
              <a:t>‹#›</a:t>
            </a:fld>
            <a:endParaRPr lang="de-D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3"/>
        </a:solidFill>
        <a:effectLst/>
      </p:bgPr>
    </p:bg>
    <p:spTree>
      <p:nvGrpSpPr>
        <p:cNvPr id="1" name=""/>
        <p:cNvGrpSpPr/>
        <p:nvPr/>
      </p:nvGrpSpPr>
      <p:grpSpPr>
        <a:xfrm>
          <a:off x="0" y="0"/>
          <a:ext cx="0" cy="0"/>
          <a:chOff x="0" y="0"/>
          <a:chExt cx="0" cy="0"/>
        </a:xfrm>
      </p:grpSpPr>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pic>
        <p:nvPicPr>
          <p:cNvPr id="20" name="Picture 2" descr="Ipsos Public Affairs"/>
          <p:cNvPicPr>
            <a:picLocks noChangeAspect="1" noChangeArrowheads="1"/>
          </p:cNvPicPr>
          <p:nvPr userDrawn="1"/>
        </p:nvPicPr>
        <p:blipFill>
          <a:blip r:embed="rId2"/>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err="1"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72B12384-8AB7-4078-B5DC-EF580E3D2C69}" type="slidenum">
              <a:rPr lang="de-DE"/>
              <a:pPr>
                <a:defRPr/>
              </a:pPr>
              <a:t>‹#›</a:t>
            </a:fld>
            <a:endParaRPr lang="de-D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4"/>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pic>
        <p:nvPicPr>
          <p:cNvPr id="25" name="Picture 2" descr="Public Affairs_white"/>
          <p:cNvPicPr>
            <a:picLocks noChangeAspect="1" noChangeArrowheads="1"/>
          </p:cNvPicPr>
          <p:nvPr userDrawn="1"/>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2E18E756-40C4-4894-BE93-93A54CE26A8D}" type="slidenum">
              <a:rPr lang="de-DE"/>
              <a:pPr>
                <a:defRPr/>
              </a:pPr>
              <a:t>‹#›</a:t>
            </a:fld>
            <a:endParaRPr lang="de-D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a:lstStyle/>
          <a:p>
            <a:pPr fontAlgn="auto">
              <a:spcBef>
                <a:spcPts val="0"/>
              </a:spcBef>
              <a:spcAft>
                <a:spcPts val="0"/>
              </a:spcAft>
              <a:defRPr/>
            </a:pPr>
            <a:endParaRPr lang="en-US" dirty="0">
              <a:latin typeface="+mn-lt"/>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a:lstStyle/>
          <a:p>
            <a:pPr fontAlgn="auto">
              <a:spcBef>
                <a:spcPts val="0"/>
              </a:spcBef>
              <a:spcAft>
                <a:spcPts val="0"/>
              </a:spcAft>
              <a:defRPr/>
            </a:pPr>
            <a:endParaRPr lang="en-US" dirty="0">
              <a:latin typeface="+mn-lt"/>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a:lstStyle/>
          <a:p>
            <a:pPr fontAlgn="auto">
              <a:spcBef>
                <a:spcPts val="0"/>
              </a:spcBef>
              <a:spcAft>
                <a:spcPts val="0"/>
              </a:spcAft>
              <a:defRPr/>
            </a:pPr>
            <a:endParaRPr lang="en-US" dirty="0">
              <a:latin typeface="+mn-lt"/>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p:spPr>
        <p:txBody>
          <a:bodyPr/>
          <a:lstStyle/>
          <a:p>
            <a:pPr fontAlgn="auto">
              <a:spcBef>
                <a:spcPts val="0"/>
              </a:spcBef>
              <a:spcAft>
                <a:spcPts val="0"/>
              </a:spcAft>
              <a:defRPr/>
            </a:pPr>
            <a:endParaRPr lang="en-US" dirty="0">
              <a:latin typeface="+mn-lt"/>
            </a:endParaRPr>
          </a:p>
        </p:txBody>
      </p:sp>
      <p:pic>
        <p:nvPicPr>
          <p:cNvPr id="25" name="Picture 2" descr="Public Affairs"/>
          <p:cNvPicPr>
            <a:picLocks noChangeAspect="1" noChangeArrowheads="1"/>
          </p:cNvPicPr>
          <p:nvPr userDrawn="1"/>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fontAlgn="auto">
              <a:spcBef>
                <a:spcPts val="0"/>
              </a:spcBef>
              <a:spcAft>
                <a:spcPts val="0"/>
              </a:spcAft>
              <a:defRPr sz="1200">
                <a:solidFill>
                  <a:schemeClr val="tx1"/>
                </a:solidFill>
                <a:latin typeface="+mn-lt"/>
              </a:defRPr>
            </a:lvl1pPr>
          </a:lstStyle>
          <a:p>
            <a:pPr>
              <a:defRPr/>
            </a:pPr>
            <a:endParaRPr lang="de-DE"/>
          </a:p>
        </p:txBody>
      </p:sp>
      <p:sp>
        <p:nvSpPr>
          <p:cNvPr id="27" name="Foliennummernplatzhalter 5"/>
          <p:cNvSpPr>
            <a:spLocks noGrp="1"/>
          </p:cNvSpPr>
          <p:nvPr>
            <p:ph type="sldNum" sz="quarter" idx="11"/>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D1F1F6D9-AFA8-44CE-BC09-E653D72DC76F}" type="slidenum">
              <a:rPr lang="de-DE"/>
              <a:pPr>
                <a:defRPr/>
              </a:pPr>
              <a:t>‹#›</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5"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6"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7"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8"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5"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6"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7"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28"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29"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pic>
        <p:nvPicPr>
          <p:cNvPr id="46" name="Picture 2" descr="Public Affairs_white"/>
          <p:cNvPicPr>
            <a:picLocks noChangeAspect="1" noChangeArrowheads="1"/>
          </p:cNvPicPr>
          <p:nvPr/>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47"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AFBC526E-1A75-4CED-82FD-C014AEB7061F}" type="slidenum">
              <a:rPr lang="sr-Latn-CS"/>
              <a:pPr>
                <a:defRPr/>
              </a:pPr>
              <a:t>‹#›</a:t>
            </a:fld>
            <a:endParaRPr lang="sr-Latn-C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4"/>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pic>
        <p:nvPicPr>
          <p:cNvPr id="20" name="Picture 2" descr="Ipsos Public Affairs"/>
          <p:cNvPicPr>
            <a:picLocks noChangeAspect="1" noChangeArrowheads="1"/>
          </p:cNvPicPr>
          <p:nvPr userDrawn="1"/>
        </p:nvPicPr>
        <p:blipFill>
          <a:blip r:embed="rId2"/>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5"/>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9525">
            <a:solidFill>
              <a:srgbClr val="FFFFFF">
                <a:alpha val="2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err="1"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82195442-B4DB-4DD6-A9CF-9F1594141ADA}" type="slidenum">
              <a:rPr lang="de-DE"/>
              <a:pPr>
                <a:defRPr/>
              </a:pPr>
              <a:t>‹#›</a:t>
            </a:fld>
            <a:endParaRPr lang="de-D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5"/>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pic>
        <p:nvPicPr>
          <p:cNvPr id="25" name="Picture 2" descr="Public Affairs_white"/>
          <p:cNvPicPr>
            <a:picLocks noChangeAspect="1" noChangeArrowheads="1"/>
          </p:cNvPicPr>
          <p:nvPr userDrawn="1"/>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DDBEB29B-2843-466F-B2CB-EEB18AF0F34D}" type="slidenum">
              <a:rPr lang="de-DE"/>
              <a:pPr>
                <a:defRPr/>
              </a:pPr>
              <a:t>‹#›</a:t>
            </a:fld>
            <a:endParaRPr lang="de-D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a:lstStyle/>
          <a:p>
            <a:pPr fontAlgn="auto">
              <a:spcBef>
                <a:spcPts val="0"/>
              </a:spcBef>
              <a:spcAft>
                <a:spcPts val="0"/>
              </a:spcAft>
              <a:defRPr/>
            </a:pPr>
            <a:endParaRPr lang="en-US" dirty="0">
              <a:latin typeface="+mn-lt"/>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a:lstStyle/>
          <a:p>
            <a:pPr fontAlgn="auto">
              <a:spcBef>
                <a:spcPts val="0"/>
              </a:spcBef>
              <a:spcAft>
                <a:spcPts val="0"/>
              </a:spcAft>
              <a:defRPr/>
            </a:pPr>
            <a:endParaRPr lang="en-US" dirty="0">
              <a:latin typeface="+mn-lt"/>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a:lstStyle/>
          <a:p>
            <a:pPr fontAlgn="auto">
              <a:spcBef>
                <a:spcPts val="0"/>
              </a:spcBef>
              <a:spcAft>
                <a:spcPts val="0"/>
              </a:spcAft>
              <a:defRPr/>
            </a:pPr>
            <a:endParaRPr lang="en-US" dirty="0">
              <a:latin typeface="+mn-lt"/>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p:spPr>
        <p:txBody>
          <a:bodyPr/>
          <a:lstStyle/>
          <a:p>
            <a:pPr fontAlgn="auto">
              <a:spcBef>
                <a:spcPts val="0"/>
              </a:spcBef>
              <a:spcAft>
                <a:spcPts val="0"/>
              </a:spcAft>
              <a:defRPr/>
            </a:pPr>
            <a:endParaRPr lang="en-US" dirty="0">
              <a:latin typeface="+mn-lt"/>
            </a:endParaRPr>
          </a:p>
        </p:txBody>
      </p:sp>
      <p:pic>
        <p:nvPicPr>
          <p:cNvPr id="25" name="Picture 2" descr="Public Affairs"/>
          <p:cNvPicPr>
            <a:picLocks noChangeAspect="1" noChangeArrowheads="1"/>
          </p:cNvPicPr>
          <p:nvPr userDrawn="1"/>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fontAlgn="auto">
              <a:spcBef>
                <a:spcPts val="0"/>
              </a:spcBef>
              <a:spcAft>
                <a:spcPts val="0"/>
              </a:spcAft>
              <a:defRPr sz="1200">
                <a:solidFill>
                  <a:schemeClr val="tx1"/>
                </a:solidFill>
                <a:latin typeface="+mn-lt"/>
              </a:defRPr>
            </a:lvl1pPr>
          </a:lstStyle>
          <a:p>
            <a:pPr>
              <a:defRPr/>
            </a:pPr>
            <a:endParaRPr lang="de-DE"/>
          </a:p>
        </p:txBody>
      </p:sp>
      <p:sp>
        <p:nvSpPr>
          <p:cNvPr id="27" name="Foliennummernplatzhalter 5"/>
          <p:cNvSpPr>
            <a:spLocks noGrp="1"/>
          </p:cNvSpPr>
          <p:nvPr>
            <p:ph type="sldNum" sz="quarter" idx="11"/>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93849CCD-427E-4F4E-A907-5C4B45D7B867}" type="slidenum">
              <a:rPr lang="de-DE"/>
              <a:pPr>
                <a:defRPr/>
              </a:pPr>
              <a:t>‹#›</a:t>
            </a:fld>
            <a:endParaRPr lang="de-DE"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5"/>
        </a:solidFill>
        <a:effectLst/>
      </p:bgPr>
    </p:bg>
    <p:spTree>
      <p:nvGrpSpPr>
        <p:cNvPr id="1" name=""/>
        <p:cNvGrpSpPr/>
        <p:nvPr/>
      </p:nvGrpSpPr>
      <p:grpSpPr>
        <a:xfrm>
          <a:off x="0" y="0"/>
          <a:ext cx="0" cy="0"/>
          <a:chOff x="0" y="0"/>
          <a:chExt cx="0" cy="0"/>
        </a:xfrm>
      </p:grpSpPr>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err="1"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pic>
        <p:nvPicPr>
          <p:cNvPr id="20" name="Picture 2" descr="Ipsos Public Affairs"/>
          <p:cNvPicPr>
            <a:picLocks noChangeAspect="1" noChangeArrowheads="1"/>
          </p:cNvPicPr>
          <p:nvPr userDrawn="1"/>
        </p:nvPicPr>
        <p:blipFill>
          <a:blip r:embed="rId2"/>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6"/>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solidFill>
                  <a:schemeClr val="bg1"/>
                </a:solidFill>
                <a:latin typeface="+mn-lt"/>
              </a:defRPr>
            </a:lvl1pPr>
          </a:lstStyle>
          <a:p>
            <a:pPr>
              <a:defRPr/>
            </a:pPr>
            <a:fld id="{8EFA9E1A-4B43-4620-9AB7-0D1A6C38CAD5}" type="slidenum">
              <a:rPr lang="de-DE"/>
              <a:pPr>
                <a:defRPr/>
              </a:pPr>
              <a:t>‹#›</a:t>
            </a:fld>
            <a:endParaRPr lang="de-D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pic>
        <p:nvPicPr>
          <p:cNvPr id="25" name="Picture 2" descr="Public Affairs_white"/>
          <p:cNvPicPr>
            <a:picLocks noChangeAspect="1" noChangeArrowheads="1"/>
          </p:cNvPicPr>
          <p:nvPr userDrawn="1"/>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solidFill>
                  <a:schemeClr val="bg1"/>
                </a:solidFill>
                <a:latin typeface="+mn-lt"/>
              </a:defRPr>
            </a:lvl1pPr>
          </a:lstStyle>
          <a:p>
            <a:pPr>
              <a:defRPr/>
            </a:pPr>
            <a:fld id="{F29D80D4-5F3C-4AE8-86DB-62C9DC340D9A}" type="slidenum">
              <a:rPr lang="de-DE"/>
              <a:pPr>
                <a:defRPr/>
              </a:pPr>
              <a:t>‹#›</a:t>
            </a:fld>
            <a:endParaRPr lang="de-D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6"/>
          </a:solidFill>
          <a:ln>
            <a:noFill/>
          </a:ln>
        </p:spPr>
        <p:txBody>
          <a:bodyPr/>
          <a:lstStyle/>
          <a:p>
            <a:pPr fontAlgn="auto">
              <a:spcBef>
                <a:spcPts val="0"/>
              </a:spcBef>
              <a:spcAft>
                <a:spcPts val="0"/>
              </a:spcAft>
              <a:defRPr/>
            </a:pPr>
            <a:endParaRPr lang="en-US" dirty="0">
              <a:latin typeface="+mn-lt"/>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6"/>
          </a:solidFill>
          <a:ln>
            <a:noFill/>
          </a:ln>
        </p:spPr>
        <p:txBody>
          <a:bodyPr/>
          <a:lstStyle/>
          <a:p>
            <a:pPr fontAlgn="auto">
              <a:spcBef>
                <a:spcPts val="0"/>
              </a:spcBef>
              <a:spcAft>
                <a:spcPts val="0"/>
              </a:spcAft>
              <a:defRPr/>
            </a:pPr>
            <a:endParaRPr lang="en-US" dirty="0">
              <a:latin typeface="+mn-lt"/>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fontAlgn="auto">
              <a:spcBef>
                <a:spcPts val="0"/>
              </a:spcBef>
              <a:spcAft>
                <a:spcPts val="0"/>
              </a:spcAft>
              <a:defRPr/>
            </a:pPr>
            <a:endParaRPr lang="en-US" dirty="0">
              <a:latin typeface="+mn-lt"/>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pic>
        <p:nvPicPr>
          <p:cNvPr id="25" name="Picture 2" descr="Public Affairs"/>
          <p:cNvPicPr>
            <a:picLocks noChangeAspect="1" noChangeArrowheads="1"/>
          </p:cNvPicPr>
          <p:nvPr userDrawn="1"/>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fontAlgn="auto">
              <a:spcBef>
                <a:spcPts val="0"/>
              </a:spcBef>
              <a:spcAft>
                <a:spcPts val="0"/>
              </a:spcAft>
              <a:defRPr sz="1200">
                <a:solidFill>
                  <a:schemeClr val="tx1"/>
                </a:solidFill>
                <a:latin typeface="+mn-lt"/>
              </a:defRPr>
            </a:lvl1pPr>
          </a:lstStyle>
          <a:p>
            <a:pPr>
              <a:defRPr/>
            </a:pPr>
            <a:endParaRPr lang="de-DE"/>
          </a:p>
        </p:txBody>
      </p:sp>
      <p:sp>
        <p:nvSpPr>
          <p:cNvPr id="27" name="Foliennummernplatzhalter 5"/>
          <p:cNvSpPr>
            <a:spLocks noGrp="1"/>
          </p:cNvSpPr>
          <p:nvPr>
            <p:ph type="sldNum" sz="quarter" idx="11"/>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52923B5B-B58F-455F-BF35-6DD485A10BD4}" type="slidenum">
              <a:rPr lang="de-DE"/>
              <a:pPr>
                <a:defRPr/>
              </a:pPr>
              <a:t>‹#›</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dirty="0">
              <a:latin typeface="+mn-lt"/>
            </a:endParaRPr>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dirty="0">
              <a:latin typeface="+mn-lt"/>
            </a:endParaRPr>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dirty="0">
              <a:latin typeface="+mn-lt"/>
            </a:endParaRPr>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dirty="0">
              <a:latin typeface="+mn-lt"/>
            </a:endParaRPr>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dirty="0">
              <a:latin typeface="+mn-lt"/>
            </a:endParaRPr>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dirty="0">
              <a:latin typeface="+mn-lt"/>
            </a:endParaRPr>
          </a:p>
        </p:txBody>
      </p:sp>
      <p:sp>
        <p:nvSpPr>
          <p:cNvPr id="45"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dirty="0">
              <a:latin typeface="+mn-lt"/>
            </a:endParaRPr>
          </a:p>
        </p:txBody>
      </p:sp>
      <p:pic>
        <p:nvPicPr>
          <p:cNvPr id="46" name="Picture 2" descr="Public Affairs"/>
          <p:cNvPicPr>
            <a:picLocks noChangeAspect="1" noChangeArrowheads="1"/>
          </p:cNvPicPr>
          <p:nvPr/>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7"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fontAlgn="auto">
              <a:spcBef>
                <a:spcPts val="0"/>
              </a:spcBef>
              <a:spcAft>
                <a:spcPts val="0"/>
              </a:spcAft>
              <a:defRPr sz="1200">
                <a:solidFill>
                  <a:schemeClr val="tx1"/>
                </a:solidFill>
                <a:latin typeface="+mn-lt"/>
              </a:defRPr>
            </a:lvl1pPr>
          </a:lstStyle>
          <a:p>
            <a:pPr>
              <a:defRPr/>
            </a:pPr>
            <a:endParaRPr lang="sr-Latn-CS"/>
          </a:p>
        </p:txBody>
      </p:sp>
      <p:sp>
        <p:nvSpPr>
          <p:cNvPr id="48" name="Foliennummernplatzhalter 5"/>
          <p:cNvSpPr>
            <a:spLocks noGrp="1"/>
          </p:cNvSpPr>
          <p:nvPr>
            <p:ph type="sldNum" sz="quarter" idx="11"/>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2F741E36-541D-4FC8-A3C6-2E806FB23615}" type="slidenum">
              <a:rPr lang="sr-Latn-CS"/>
              <a:pPr>
                <a:defRPr/>
              </a:pPr>
              <a:t>‹#›</a:t>
            </a:fld>
            <a:endParaRPr lang="sr-Latn-C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6"/>
        </a:solidFill>
        <a:effectLst/>
      </p:bgPr>
    </p:bg>
    <p:spTree>
      <p:nvGrpSpPr>
        <p:cNvPr id="1" name=""/>
        <p:cNvGrpSpPr/>
        <p:nvPr/>
      </p:nvGrpSpPr>
      <p:grpSpPr>
        <a:xfrm>
          <a:off x="0" y="0"/>
          <a:ext cx="0" cy="0"/>
          <a:chOff x="0" y="0"/>
          <a:chExt cx="0" cy="0"/>
        </a:xfrm>
      </p:grpSpPr>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grpSp>
      <p:grpSp>
        <p:nvGrpSpPr>
          <p:cNvPr id="20" name="Group 2"/>
          <p:cNvGrpSpPr>
            <a:grpSpLocks noChangeAspect="1"/>
          </p:cNvGrpSpPr>
          <p:nvPr userDrawn="1"/>
        </p:nvGrpSpPr>
        <p:grpSpPr bwMode="auto">
          <a:xfrm>
            <a:off x="381000" y="3810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2"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3"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4"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5"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6"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7"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30"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31"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32"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33"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34"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35"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36"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37"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grpSp>
      <p:pic>
        <p:nvPicPr>
          <p:cNvPr id="38" name="Picture 2" descr="Ipsos Public Affairs"/>
          <p:cNvPicPr>
            <a:picLocks noChangeAspect="1" noChangeArrowheads="1"/>
          </p:cNvPicPr>
          <p:nvPr userDrawn="1"/>
        </p:nvPicPr>
        <p:blipFill>
          <a:blip r:embed="rId2"/>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and Contact">
    <p:bg>
      <p:bgPr>
        <a:solidFill>
          <a:schemeClr val="bg2"/>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560388"/>
            <a:ext cx="9148763" cy="6300787"/>
            <a:chOff x="0" y="353"/>
            <a:chExt cx="5763" cy="3969"/>
          </a:xfrm>
        </p:grpSpPr>
        <p:sp>
          <p:nvSpPr>
            <p:cNvPr id="5"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6"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9"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grpSp>
      <p:grpSp>
        <p:nvGrpSpPr>
          <p:cNvPr id="26" name="Group 25"/>
          <p:cNvGrpSpPr>
            <a:grpSpLocks/>
          </p:cNvGrpSpPr>
          <p:nvPr userDrawn="1"/>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6"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solidFill>
                  <a:srgbClr val="1F497D"/>
                </a:solidFill>
                <a:latin typeface="+mn-lt"/>
              </a:defRPr>
            </a:lvl1pPr>
          </a:lstStyle>
          <a:p>
            <a:pPr>
              <a:defRPr/>
            </a:pPr>
            <a:fld id="{A07ACA74-2DC6-4199-B7EF-459568ECB599}" type="slidenum">
              <a:rPr lang="de-DE"/>
              <a:pPr>
                <a:defRPr/>
              </a:pPr>
              <a:t>‹#›</a:t>
            </a:fld>
            <a:endParaRPr lang="de-D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5"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6"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7"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8"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5"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6"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7"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28"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29"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pic>
        <p:nvPicPr>
          <p:cNvPr id="46" name="Picture 2" descr="Public Affairs_white"/>
          <p:cNvPicPr>
            <a:picLocks noChangeAspect="1" noChangeArrowheads="1"/>
          </p:cNvPicPr>
          <p:nvPr userDrawn="1"/>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47"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solidFill>
                  <a:srgbClr val="1F497D"/>
                </a:solidFill>
                <a:latin typeface="+mn-lt"/>
              </a:defRPr>
            </a:lvl1pPr>
          </a:lstStyle>
          <a:p>
            <a:pPr>
              <a:defRPr/>
            </a:pPr>
            <a:fld id="{6AEC63DE-363D-435B-8467-4DBCF5DB1CAE}" type="slidenum">
              <a:rPr lang="de-DE"/>
              <a:pPr>
                <a:defRPr/>
              </a:pPr>
              <a:t>‹#›</a:t>
            </a:fld>
            <a:endParaRPr lang="de-DE"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4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4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4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4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4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pic>
        <p:nvPicPr>
          <p:cNvPr id="46" name="Picture 2" descr="Public Affairs"/>
          <p:cNvPicPr>
            <a:picLocks noChangeAspect="1" noChangeArrowheads="1"/>
          </p:cNvPicPr>
          <p:nvPr userDrawn="1"/>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7"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fontAlgn="auto">
              <a:spcBef>
                <a:spcPts val="0"/>
              </a:spcBef>
              <a:spcAft>
                <a:spcPts val="0"/>
              </a:spcAft>
              <a:defRPr sz="1200">
                <a:solidFill>
                  <a:srgbClr val="1F497D"/>
                </a:solidFill>
                <a:latin typeface="+mn-lt"/>
              </a:defRPr>
            </a:lvl1pPr>
          </a:lstStyle>
          <a:p>
            <a:pPr>
              <a:defRPr/>
            </a:pPr>
            <a:endParaRPr lang="de-DE"/>
          </a:p>
        </p:txBody>
      </p:sp>
      <p:sp>
        <p:nvSpPr>
          <p:cNvPr id="48" name="Foliennummernplatzhalter 5"/>
          <p:cNvSpPr>
            <a:spLocks noGrp="1"/>
          </p:cNvSpPr>
          <p:nvPr>
            <p:ph type="sldNum" sz="quarter" idx="11"/>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solidFill>
                  <a:srgbClr val="1F497D"/>
                </a:solidFill>
                <a:latin typeface="+mn-lt"/>
              </a:defRPr>
            </a:lvl1pPr>
          </a:lstStyle>
          <a:p>
            <a:pPr>
              <a:defRPr/>
            </a:pPr>
            <a:fld id="{8AC2503C-C0D9-4D3E-9FE2-5672DEFD2469}" type="slidenum">
              <a:rPr lang="de-DE"/>
              <a:pPr>
                <a:defRPr/>
              </a:pPr>
              <a:t>‹#›</a:t>
            </a:fld>
            <a:endParaRPr lang="de-DE"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
    <p:bg>
      <p:bgPr>
        <a:solidFill>
          <a:schemeClr val="bg2"/>
        </a:solidFill>
        <a:effectLst/>
      </p:bgPr>
    </p:bg>
    <p:spTree>
      <p:nvGrpSpPr>
        <p:cNvPr id="1" name=""/>
        <p:cNvGrpSpPr/>
        <p:nvPr/>
      </p:nvGrpSpPr>
      <p:grpSpPr>
        <a:xfrm>
          <a:off x="0" y="0"/>
          <a:ext cx="0" cy="0"/>
          <a:chOff x="0" y="0"/>
          <a:chExt cx="0" cy="0"/>
        </a:xfrm>
      </p:grpSpPr>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4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4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4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4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47"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grpSp>
      <p:grpSp>
        <p:nvGrpSpPr>
          <p:cNvPr id="20" name="Group 2"/>
          <p:cNvGrpSpPr>
            <a:grpSpLocks noChangeAspect="1"/>
          </p:cNvGrpSpPr>
          <p:nvPr userDrawn="1"/>
        </p:nvGrpSpPr>
        <p:grpSpPr bwMode="auto">
          <a:xfrm>
            <a:off x="381000" y="3810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2"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3"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4"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5"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6"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7"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30"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31"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32"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33"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34"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35"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36"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37"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grpSp>
      <p:pic>
        <p:nvPicPr>
          <p:cNvPr id="38" name="Picture 2" descr="Ipsos Public Affairs"/>
          <p:cNvPicPr>
            <a:picLocks noChangeAspect="1" noChangeArrowheads="1"/>
          </p:cNvPicPr>
          <p:nvPr userDrawn="1"/>
        </p:nvPicPr>
        <p:blipFill>
          <a:blip r:embed="rId2"/>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and Contact">
    <p:bg>
      <p:bgPr>
        <a:solidFill>
          <a:schemeClr val="bg2"/>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560388"/>
            <a:ext cx="9148763" cy="6300787"/>
            <a:chOff x="0" y="353"/>
            <a:chExt cx="5763" cy="3969"/>
          </a:xfrm>
        </p:grpSpPr>
        <p:sp>
          <p:nvSpPr>
            <p:cNvPr id="5"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6"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9"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grpSp>
      <p:grpSp>
        <p:nvGrpSpPr>
          <p:cNvPr id="26" name="Group 25"/>
          <p:cNvGrpSpPr>
            <a:grpSpLocks/>
          </p:cNvGrpSpPr>
          <p:nvPr userDrawn="1"/>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6"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solidFill>
                  <a:srgbClr val="1F497D"/>
                </a:solidFill>
                <a:latin typeface="+mn-lt"/>
              </a:defRPr>
            </a:lvl1pPr>
          </a:lstStyle>
          <a:p>
            <a:pPr>
              <a:defRPr/>
            </a:pPr>
            <a:fld id="{BFC4843D-49BD-4373-BB21-3BC3C59418DF}" type="slidenum">
              <a:rPr lang="de-DE"/>
              <a:pPr>
                <a:defRPr/>
              </a:pPr>
              <a:t>‹#›</a:t>
            </a:fld>
            <a:endParaRPr lang="de-DE"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5"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6"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7"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8"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5"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6"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sp>
        <p:nvSpPr>
          <p:cNvPr id="27"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28"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29"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dirty="0">
              <a:solidFill>
                <a:srgbClr val="1F497D"/>
              </a:solidFill>
              <a:latin typeface="+mn-lt"/>
            </a:endParaRPr>
          </a:p>
        </p:txBody>
      </p:sp>
      <p:pic>
        <p:nvPicPr>
          <p:cNvPr id="46" name="Picture 2" descr="Public Affairs_white"/>
          <p:cNvPicPr>
            <a:picLocks noChangeAspect="1" noChangeArrowheads="1"/>
          </p:cNvPicPr>
          <p:nvPr userDrawn="1"/>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47"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solidFill>
                  <a:srgbClr val="1F497D"/>
                </a:solidFill>
                <a:latin typeface="+mn-lt"/>
              </a:defRPr>
            </a:lvl1pPr>
          </a:lstStyle>
          <a:p>
            <a:pPr>
              <a:defRPr/>
            </a:pPr>
            <a:fld id="{1843E5A9-BC68-4F34-8F2E-80487B6F0402}" type="slidenum">
              <a:rPr lang="de-DE"/>
              <a:pPr>
                <a:defRPr/>
              </a:pPr>
              <a:t>‹#›</a:t>
            </a:fld>
            <a:endParaRPr lang="de-DE"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4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4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4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4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4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pic>
        <p:nvPicPr>
          <p:cNvPr id="46" name="Picture 2" descr="Public Affairs"/>
          <p:cNvPicPr>
            <a:picLocks noChangeAspect="1" noChangeArrowheads="1"/>
          </p:cNvPicPr>
          <p:nvPr userDrawn="1"/>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7"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fontAlgn="auto">
              <a:spcBef>
                <a:spcPts val="0"/>
              </a:spcBef>
              <a:spcAft>
                <a:spcPts val="0"/>
              </a:spcAft>
              <a:defRPr sz="1200">
                <a:solidFill>
                  <a:srgbClr val="1F497D"/>
                </a:solidFill>
                <a:latin typeface="+mn-lt"/>
              </a:defRPr>
            </a:lvl1pPr>
          </a:lstStyle>
          <a:p>
            <a:pPr>
              <a:defRPr/>
            </a:pPr>
            <a:endParaRPr lang="de-DE"/>
          </a:p>
        </p:txBody>
      </p:sp>
      <p:sp>
        <p:nvSpPr>
          <p:cNvPr id="48" name="Foliennummernplatzhalter 5"/>
          <p:cNvSpPr>
            <a:spLocks noGrp="1"/>
          </p:cNvSpPr>
          <p:nvPr>
            <p:ph type="sldNum" sz="quarter" idx="11"/>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solidFill>
                  <a:srgbClr val="1F497D"/>
                </a:solidFill>
                <a:latin typeface="+mn-lt"/>
              </a:defRPr>
            </a:lvl1pPr>
          </a:lstStyle>
          <a:p>
            <a:pPr>
              <a:defRPr/>
            </a:pPr>
            <a:fld id="{93967CC3-4CA5-47A0-AE65-C3A8C3A59B55}" type="slidenum">
              <a:rPr lang="de-DE"/>
              <a:pPr>
                <a:defRPr/>
              </a:pPr>
              <a:t>‹#›</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p:bg>
      <p:bgPr>
        <a:solidFill>
          <a:schemeClr val="bg2"/>
        </a:solidFill>
        <a:effectLst/>
      </p:bgPr>
    </p:bg>
    <p:spTree>
      <p:nvGrpSpPr>
        <p:cNvPr id="1" name=""/>
        <p:cNvGrpSpPr/>
        <p:nvPr/>
      </p:nvGrpSpPr>
      <p:grpSpPr>
        <a:xfrm>
          <a:off x="0" y="0"/>
          <a:ext cx="0" cy="0"/>
          <a:chOff x="0" y="0"/>
          <a:chExt cx="0" cy="0"/>
        </a:xfrm>
      </p:grpSpPr>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dirty="0">
              <a:latin typeface="+mn-lt"/>
            </a:endParaRPr>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dirty="0">
              <a:latin typeface="+mn-lt"/>
            </a:endParaRPr>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dirty="0">
              <a:latin typeface="+mn-lt"/>
            </a:endParaRPr>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dirty="0">
              <a:latin typeface="+mn-lt"/>
            </a:endParaRPr>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dirty="0">
              <a:latin typeface="+mn-lt"/>
            </a:endParaRPr>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dirty="0">
              <a:latin typeface="+mn-lt"/>
            </a:endParaRPr>
          </a:p>
        </p:txBody>
      </p:sp>
      <p:sp>
        <p:nvSpPr>
          <p:cNvPr id="47"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mage">
    <p:bg>
      <p:bgPr>
        <a:solidFill>
          <a:schemeClr val="bg2"/>
        </a:solidFill>
        <a:effectLst/>
      </p:bgPr>
    </p:bg>
    <p:spTree>
      <p:nvGrpSpPr>
        <p:cNvPr id="1" name=""/>
        <p:cNvGrpSpPr/>
        <p:nvPr/>
      </p:nvGrpSpPr>
      <p:grpSpPr>
        <a:xfrm>
          <a:off x="0" y="0"/>
          <a:ext cx="0" cy="0"/>
          <a:chOff x="0" y="0"/>
          <a:chExt cx="0" cy="0"/>
        </a:xfrm>
      </p:grpSpPr>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4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4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4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4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dirty="0">
              <a:solidFill>
                <a:srgbClr val="1F497D"/>
              </a:solidFill>
              <a:latin typeface="+mn-lt"/>
            </a:endParaRPr>
          </a:p>
        </p:txBody>
      </p:sp>
      <p:sp>
        <p:nvSpPr>
          <p:cNvPr id="47"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dirty="0">
              <a:solidFill>
                <a:srgbClr val="1F497D"/>
              </a:solidFill>
              <a:latin typeface="+mn-lt"/>
            </a:endParaRPr>
          </a:p>
        </p:txBody>
      </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pic>
        <p:nvPicPr>
          <p:cNvPr id="20" name="Picture 2" descr="Ipsos Public Affairs"/>
          <p:cNvPicPr>
            <a:picLocks noChangeAspect="1" noChangeArrowheads="1"/>
          </p:cNvPicPr>
          <p:nvPr userDrawn="1"/>
        </p:nvPicPr>
        <p:blipFill>
          <a:blip r:embed="rId2"/>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tx2"/>
        </a:solidFill>
        <a:effectLst/>
      </p:bgPr>
    </p:bg>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6"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9"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solidFill>
                  <a:schemeClr val="bg1"/>
                </a:solidFill>
                <a:latin typeface="+mn-lt"/>
              </a:defRPr>
            </a:lvl1pPr>
          </a:lstStyle>
          <a:p>
            <a:pPr>
              <a:defRPr/>
            </a:pPr>
            <a:fld id="{C862D81B-0EB7-4342-A252-CDB353B432B4}" type="slidenum">
              <a:rPr lang="de-DE"/>
              <a:pPr>
                <a:defRPr/>
              </a:pPr>
              <a:t>‹#›</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tx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pic>
        <p:nvPicPr>
          <p:cNvPr id="25" name="Picture 2" descr="Public Affairs_white"/>
          <p:cNvPicPr>
            <a:picLocks noChangeAspect="1" noChangeArrowheads="1"/>
          </p:cNvPicPr>
          <p:nvPr userDrawn="1"/>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solidFill>
                  <a:schemeClr val="bg1"/>
                </a:solidFill>
                <a:latin typeface="+mn-lt"/>
              </a:defRPr>
            </a:lvl1pPr>
          </a:lstStyle>
          <a:p>
            <a:pPr>
              <a:defRPr/>
            </a:pPr>
            <a:fld id="{8CA7F02E-E096-4174-BD9F-95B7245847F0}" type="slidenum">
              <a:rPr lang="de-DE"/>
              <a:pPr>
                <a:defRPr/>
              </a:pPr>
              <a:t>‹#›</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a:lstStyle/>
          <a:p>
            <a:pPr fontAlgn="auto">
              <a:spcBef>
                <a:spcPts val="0"/>
              </a:spcBef>
              <a:spcAft>
                <a:spcPts val="0"/>
              </a:spcAft>
              <a:defRPr/>
            </a:pPr>
            <a:endParaRPr lang="en-US" dirty="0">
              <a:latin typeface="+mn-lt"/>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a:lstStyle/>
          <a:p>
            <a:pPr fontAlgn="auto">
              <a:spcBef>
                <a:spcPts val="0"/>
              </a:spcBef>
              <a:spcAft>
                <a:spcPts val="0"/>
              </a:spcAft>
              <a:defRPr/>
            </a:pPr>
            <a:endParaRPr lang="en-US" dirty="0">
              <a:latin typeface="+mn-lt"/>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a:lstStyle/>
          <a:p>
            <a:pPr fontAlgn="auto">
              <a:spcBef>
                <a:spcPts val="0"/>
              </a:spcBef>
              <a:spcAft>
                <a:spcPts val="0"/>
              </a:spcAft>
              <a:defRPr/>
            </a:pPr>
            <a:endParaRPr lang="en-US" dirty="0">
              <a:latin typeface="+mn-lt"/>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pic>
        <p:nvPicPr>
          <p:cNvPr id="25" name="Picture 2" descr="Public Affairs"/>
          <p:cNvPicPr>
            <a:picLocks noChangeAspect="1" noChangeArrowheads="1"/>
          </p:cNvPicPr>
          <p:nvPr userDrawn="1"/>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fontAlgn="auto">
              <a:spcBef>
                <a:spcPts val="0"/>
              </a:spcBef>
              <a:spcAft>
                <a:spcPts val="0"/>
              </a:spcAft>
              <a:defRPr sz="1200">
                <a:solidFill>
                  <a:schemeClr val="tx1"/>
                </a:solidFill>
                <a:latin typeface="+mn-lt"/>
              </a:defRPr>
            </a:lvl1pPr>
          </a:lstStyle>
          <a:p>
            <a:pPr>
              <a:defRPr/>
            </a:pPr>
            <a:endParaRPr lang="de-DE"/>
          </a:p>
        </p:txBody>
      </p:sp>
      <p:sp>
        <p:nvSpPr>
          <p:cNvPr id="27" name="Foliennummernplatzhalter 5"/>
          <p:cNvSpPr>
            <a:spLocks noGrp="1"/>
          </p:cNvSpPr>
          <p:nvPr>
            <p:ph type="sldNum" sz="quarter" idx="11"/>
          </p:nvPr>
        </p:nvSpPr>
        <p:spPr>
          <a:xfrm>
            <a:off x="8799513" y="6569075"/>
            <a:ext cx="180975"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BCA2831A-F51B-4489-952F-1458C1B04C62}" type="slidenum">
              <a:rPr lang="de-DE"/>
              <a:pPr>
                <a:defRPr/>
              </a:pPr>
              <a:t>‹#›</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10.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7.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8.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9.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1.xml"/><Relationship Id="rId6" Type="http://schemas.openxmlformats.org/officeDocument/2006/relationships/image" Target="../media/image13.png"/><Relationship Id="rId11" Type="http://schemas.openxmlformats.org/officeDocument/2006/relationships/image" Target="http://www.humanrights.org.lv/templates/img/all/logo.gif" TargetMode="External"/><Relationship Id="rId5" Type="http://schemas.openxmlformats.org/officeDocument/2006/relationships/image" Target="../media/image12.png"/><Relationship Id="rId10" Type="http://schemas.openxmlformats.org/officeDocument/2006/relationships/image" Target="../media/image16.gif"/><Relationship Id="rId4" Type="http://schemas.openxmlformats.org/officeDocument/2006/relationships/image" Target="../media/image11.jpeg"/><Relationship Id="rId9" Type="http://schemas.openxmlformats.org/officeDocument/2006/relationships/image" Target="http://www.multiservis.rs/srpski/ml/sup/tecajevi/bgc_logo.jpg"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6.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xml"/><Relationship Id="rId1" Type="http://schemas.openxmlformats.org/officeDocument/2006/relationships/vmlDrawing" Target="../drawings/vmlDrawing7.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vmlDrawing" Target="../drawings/vmlDrawing8.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vmlDrawing" Target="../drawings/vmlDrawing9.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9.xml"/><Relationship Id="rId1" Type="http://schemas.openxmlformats.org/officeDocument/2006/relationships/vmlDrawing" Target="../drawings/vmlDrawing10.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9.xml"/><Relationship Id="rId1" Type="http://schemas.openxmlformats.org/officeDocument/2006/relationships/vmlDrawing" Target="../drawings/vmlDrawing11.vml"/><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12.vml"/><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9.xml"/><Relationship Id="rId1" Type="http://schemas.openxmlformats.org/officeDocument/2006/relationships/vmlDrawing" Target="../drawings/vmlDrawing13.v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0.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9.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9.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9.xml"/><Relationship Id="rId1" Type="http://schemas.openxmlformats.org/officeDocument/2006/relationships/vmlDrawing" Target="../drawings/vmlDrawing4.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5.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el 26"/>
          <p:cNvSpPr>
            <a:spLocks noGrp="1"/>
          </p:cNvSpPr>
          <p:nvPr>
            <p:ph type="ctrTitle"/>
          </p:nvPr>
        </p:nvSpPr>
        <p:spPr bwMode="auto">
          <a:xfrm>
            <a:off x="0" y="1285860"/>
            <a:ext cx="9144000" cy="498598"/>
          </a:xfrm>
          <a:noFill/>
          <a:ln>
            <a:miter lim="800000"/>
            <a:headEnd/>
            <a:tailEnd/>
          </a:ln>
        </p:spPr>
        <p:txBody>
          <a:bodyPr vert="horz" numCol="1" compatLnSpc="1">
            <a:prstTxWarp prst="textNoShape">
              <a:avLst/>
            </a:prstTxWarp>
          </a:bodyPr>
          <a:lstStyle/>
          <a:p>
            <a:pPr algn="ctr" eaLnBrk="1" hangingPunct="1"/>
            <a:r>
              <a:rPr lang="en-US" dirty="0" smtClean="0">
                <a:solidFill>
                  <a:srgbClr val="0C0C0C"/>
                </a:solidFill>
              </a:rPr>
              <a:t>ATTITUDES ON TORTURE </a:t>
            </a:r>
          </a:p>
        </p:txBody>
      </p:sp>
      <p:sp>
        <p:nvSpPr>
          <p:cNvPr id="62466" name="Text Box 22"/>
          <p:cNvSpPr txBox="1">
            <a:spLocks noChangeArrowheads="1"/>
          </p:cNvSpPr>
          <p:nvPr/>
        </p:nvSpPr>
        <p:spPr bwMode="auto">
          <a:xfrm>
            <a:off x="354013" y="6527800"/>
            <a:ext cx="777875" cy="215900"/>
          </a:xfrm>
          <a:prstGeom prst="rect">
            <a:avLst/>
          </a:prstGeom>
          <a:noFill/>
          <a:ln w="9525">
            <a:noFill/>
            <a:miter lim="800000"/>
            <a:headEnd/>
            <a:tailEnd/>
          </a:ln>
        </p:spPr>
        <p:txBody>
          <a:bodyPr wrap="none" lIns="0" tIns="0" rIns="0" bIns="0" anchor="b">
            <a:spAutoFit/>
          </a:bodyPr>
          <a:lstStyle/>
          <a:p>
            <a:r>
              <a:rPr lang="en-US" sz="1400" b="1" dirty="0">
                <a:solidFill>
                  <a:srgbClr val="0C0C0C"/>
                </a:solidFill>
                <a:latin typeface="Calibri" pitchFamily="34" charset="0"/>
              </a:rPr>
              <a:t>Mart 2012</a:t>
            </a:r>
            <a:endParaRPr lang="en-US" sz="1400" dirty="0">
              <a:solidFill>
                <a:srgbClr val="0C0C0C"/>
              </a:solidFill>
            </a:endParaRPr>
          </a:p>
        </p:txBody>
      </p:sp>
      <p:sp>
        <p:nvSpPr>
          <p:cNvPr id="62467" name="Text Box 22"/>
          <p:cNvSpPr txBox="1">
            <a:spLocks noChangeArrowheads="1"/>
          </p:cNvSpPr>
          <p:nvPr/>
        </p:nvSpPr>
        <p:spPr bwMode="gray">
          <a:xfrm>
            <a:off x="2413000" y="6553200"/>
            <a:ext cx="4316413" cy="246063"/>
          </a:xfrm>
          <a:prstGeom prst="rect">
            <a:avLst/>
          </a:prstGeom>
          <a:noFill/>
          <a:ln w="9525">
            <a:noFill/>
            <a:miter lim="800000"/>
            <a:headEnd/>
            <a:tailEnd/>
          </a:ln>
        </p:spPr>
        <p:txBody>
          <a:bodyPr lIns="0" tIns="0" rIns="0" bIns="0">
            <a:spAutoFit/>
          </a:bodyPr>
          <a:lstStyle/>
          <a:p>
            <a:pPr algn="ctr"/>
            <a:r>
              <a:rPr lang="en-GB" sz="800" dirty="0">
                <a:solidFill>
                  <a:srgbClr val="0C0C0C"/>
                </a:solidFill>
                <a:latin typeface="Calibri" pitchFamily="34" charset="0"/>
              </a:rPr>
              <a:t>© 2012 Ipsos.  All rights reserved. Contains Ipsos' Confidential and Proprietary information and </a:t>
            </a:r>
            <a:br>
              <a:rPr lang="en-GB" sz="800" dirty="0">
                <a:solidFill>
                  <a:srgbClr val="0C0C0C"/>
                </a:solidFill>
                <a:latin typeface="Calibri" pitchFamily="34" charset="0"/>
              </a:rPr>
            </a:br>
            <a:r>
              <a:rPr lang="en-GB" sz="800" dirty="0">
                <a:solidFill>
                  <a:srgbClr val="0C0C0C"/>
                </a:solidFill>
                <a:latin typeface="Calibri" pitchFamily="34" charset="0"/>
              </a:rPr>
              <a:t>may not </a:t>
            </a:r>
            <a:r>
              <a:rPr lang="en-GB" sz="800" dirty="0" smtClean="0">
                <a:solidFill>
                  <a:srgbClr val="0C0C0C"/>
                </a:solidFill>
                <a:latin typeface="Calibri" pitchFamily="34" charset="0"/>
              </a:rPr>
              <a:t>be disclosed </a:t>
            </a:r>
            <a:r>
              <a:rPr lang="en-GB" sz="800" dirty="0">
                <a:solidFill>
                  <a:srgbClr val="0C0C0C"/>
                </a:solidFill>
                <a:latin typeface="Calibri" pitchFamily="34" charset="0"/>
              </a:rPr>
              <a:t>or reproduced without the prior written consent of Ipsos.</a:t>
            </a:r>
            <a:endParaRPr lang="en-US" dirty="0">
              <a:solidFill>
                <a:srgbClr val="0C0C0C"/>
              </a:solidFill>
            </a:endParaRPr>
          </a:p>
        </p:txBody>
      </p:sp>
      <p:sp>
        <p:nvSpPr>
          <p:cNvPr id="5" name="Rectangle 4"/>
          <p:cNvSpPr/>
          <p:nvPr/>
        </p:nvSpPr>
        <p:spPr>
          <a:xfrm>
            <a:off x="0" y="1857364"/>
            <a:ext cx="9144000" cy="1857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18"/>
          <p:cNvPicPr>
            <a:picLocks noChangeAspect="1" noChangeArrowheads="1"/>
          </p:cNvPicPr>
          <p:nvPr/>
        </p:nvPicPr>
        <p:blipFill>
          <a:blip r:embed="rId2" cstate="print"/>
          <a:srcRect/>
          <a:stretch>
            <a:fillRect/>
          </a:stretch>
        </p:blipFill>
        <p:spPr bwMode="auto">
          <a:xfrm>
            <a:off x="2071670" y="1857364"/>
            <a:ext cx="1404000" cy="759635"/>
          </a:xfrm>
          <a:prstGeom prst="rect">
            <a:avLst/>
          </a:prstGeom>
          <a:noFill/>
          <a:ln w="9525">
            <a:noFill/>
            <a:miter lim="800000"/>
            <a:headEnd/>
            <a:tailEnd/>
          </a:ln>
        </p:spPr>
      </p:pic>
      <p:pic>
        <p:nvPicPr>
          <p:cNvPr id="7" name="Picture 1" descr="C:\Documents and Settings\Korisnik\Desktop\Vesna\Okrugli\logo EU.jpg"/>
          <p:cNvPicPr>
            <a:picLocks noChangeAspect="1" noChangeArrowheads="1"/>
          </p:cNvPicPr>
          <p:nvPr/>
        </p:nvPicPr>
        <p:blipFill>
          <a:blip r:embed="rId3" cstate="print"/>
          <a:srcRect/>
          <a:stretch>
            <a:fillRect/>
          </a:stretch>
        </p:blipFill>
        <p:spPr bwMode="auto">
          <a:xfrm>
            <a:off x="3286116" y="2857496"/>
            <a:ext cx="648000" cy="440235"/>
          </a:xfrm>
          <a:prstGeom prst="rect">
            <a:avLst/>
          </a:prstGeom>
          <a:noFill/>
          <a:ln w="9525">
            <a:noFill/>
            <a:miter lim="800000"/>
            <a:headEnd/>
            <a:tailEnd/>
          </a:ln>
        </p:spPr>
      </p:pic>
      <p:pic>
        <p:nvPicPr>
          <p:cNvPr id="8" name="Picture 17"/>
          <p:cNvPicPr>
            <a:picLocks noChangeAspect="1" noChangeArrowheads="1"/>
          </p:cNvPicPr>
          <p:nvPr/>
        </p:nvPicPr>
        <p:blipFill>
          <a:blip r:embed="rId4" cstate="print"/>
          <a:srcRect/>
          <a:stretch>
            <a:fillRect/>
          </a:stretch>
        </p:blipFill>
        <p:spPr bwMode="auto">
          <a:xfrm>
            <a:off x="4500562" y="2786058"/>
            <a:ext cx="1764000" cy="835641"/>
          </a:xfrm>
          <a:prstGeom prst="rect">
            <a:avLst/>
          </a:prstGeom>
          <a:noFill/>
          <a:ln w="9525">
            <a:noFill/>
            <a:miter lim="800000"/>
            <a:headEnd/>
            <a:tailEnd/>
          </a:ln>
        </p:spPr>
      </p:pic>
      <p:pic>
        <p:nvPicPr>
          <p:cNvPr id="9" name="Picture 13"/>
          <p:cNvPicPr>
            <a:picLocks noChangeAspect="1" noChangeArrowheads="1"/>
          </p:cNvPicPr>
          <p:nvPr/>
        </p:nvPicPr>
        <p:blipFill>
          <a:blip r:embed="rId5"/>
          <a:srcRect/>
          <a:stretch>
            <a:fillRect/>
          </a:stretch>
        </p:blipFill>
        <p:spPr bwMode="auto">
          <a:xfrm>
            <a:off x="6429388" y="1928802"/>
            <a:ext cx="972000" cy="665291"/>
          </a:xfrm>
          <a:prstGeom prst="rect">
            <a:avLst/>
          </a:prstGeom>
          <a:noFill/>
          <a:ln w="9525">
            <a:noFill/>
            <a:miter lim="800000"/>
            <a:headEnd/>
            <a:tailEnd/>
          </a:ln>
        </p:spPr>
      </p:pic>
      <p:pic>
        <p:nvPicPr>
          <p:cNvPr id="10" name="Picture 17"/>
          <p:cNvPicPr>
            <a:picLocks noChangeAspect="1" noChangeArrowheads="1"/>
          </p:cNvPicPr>
          <p:nvPr/>
        </p:nvPicPr>
        <p:blipFill>
          <a:blip r:embed="rId6"/>
          <a:srcRect/>
          <a:stretch>
            <a:fillRect/>
          </a:stretch>
        </p:blipFill>
        <p:spPr bwMode="auto">
          <a:xfrm>
            <a:off x="3643306" y="1928802"/>
            <a:ext cx="792000" cy="606067"/>
          </a:xfrm>
          <a:prstGeom prst="rect">
            <a:avLst/>
          </a:prstGeom>
          <a:noFill/>
          <a:ln w="9525">
            <a:noFill/>
            <a:miter lim="800000"/>
            <a:headEnd/>
            <a:tailEnd/>
          </a:ln>
        </p:spPr>
      </p:pic>
      <p:pic>
        <p:nvPicPr>
          <p:cNvPr id="11" name="Picture 15" descr="cgo"/>
          <p:cNvPicPr>
            <a:picLocks noChangeAspect="1" noChangeArrowheads="1"/>
          </p:cNvPicPr>
          <p:nvPr/>
        </p:nvPicPr>
        <p:blipFill>
          <a:blip r:embed="rId7" cstate="print"/>
          <a:srcRect/>
          <a:stretch>
            <a:fillRect/>
          </a:stretch>
        </p:blipFill>
        <p:spPr bwMode="auto">
          <a:xfrm>
            <a:off x="0" y="1928802"/>
            <a:ext cx="2016000" cy="631622"/>
          </a:xfrm>
          <a:prstGeom prst="rect">
            <a:avLst/>
          </a:prstGeom>
          <a:noFill/>
          <a:ln w="9525">
            <a:noFill/>
            <a:miter lim="800000"/>
            <a:headEnd/>
            <a:tailEnd/>
          </a:ln>
        </p:spPr>
      </p:pic>
      <p:pic>
        <p:nvPicPr>
          <p:cNvPr id="12" name="il_fi" descr="http://www.multiservis.rs/srpski/ml/sup/tecajevi/bgc_logo.jpg"/>
          <p:cNvPicPr>
            <a:picLocks noChangeAspect="1" noChangeArrowheads="1"/>
          </p:cNvPicPr>
          <p:nvPr/>
        </p:nvPicPr>
        <p:blipFill>
          <a:blip r:embed="rId8" r:link="rId9"/>
          <a:srcRect/>
          <a:stretch>
            <a:fillRect/>
          </a:stretch>
        </p:blipFill>
        <p:spPr bwMode="auto">
          <a:xfrm>
            <a:off x="5000628" y="1928802"/>
            <a:ext cx="857256" cy="587053"/>
          </a:xfrm>
          <a:prstGeom prst="rect">
            <a:avLst/>
          </a:prstGeom>
          <a:noFill/>
          <a:ln w="9525">
            <a:noFill/>
            <a:miter lim="800000"/>
            <a:headEnd/>
            <a:tailEnd/>
          </a:ln>
        </p:spPr>
      </p:pic>
      <p:graphicFrame>
        <p:nvGraphicFramePr>
          <p:cNvPr id="13" name="Table 12"/>
          <p:cNvGraphicFramePr>
            <a:graphicFrameLocks noGrp="1"/>
          </p:cNvGraphicFramePr>
          <p:nvPr/>
        </p:nvGraphicFramePr>
        <p:xfrm>
          <a:off x="2714612" y="3286124"/>
          <a:ext cx="1857388" cy="457200"/>
        </p:xfrm>
        <a:graphic>
          <a:graphicData uri="http://schemas.openxmlformats.org/drawingml/2006/table">
            <a:tbl>
              <a:tblPr/>
              <a:tblGrid>
                <a:gridCol w="1857388"/>
              </a:tblGrid>
              <a:tr h="3571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000" b="1" dirty="0">
                          <a:solidFill>
                            <a:schemeClr val="tx2"/>
                          </a:solidFill>
                          <a:latin typeface="+mj-lt"/>
                          <a:ea typeface="ヒラギノ角ゴ Pro W3"/>
                        </a:rPr>
                        <a:t>Projekat </a:t>
                      </a:r>
                      <a:r>
                        <a:rPr lang="pt-BR" sz="1000" b="1" dirty="0" smtClean="0">
                          <a:solidFill>
                            <a:schemeClr val="tx2"/>
                          </a:solidFill>
                          <a:latin typeface="+mj-lt"/>
                          <a:ea typeface="ヒラギノ角ゴ Pro W3"/>
                        </a:rPr>
                        <a:t>finansira</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000" b="1" dirty="0" smtClean="0">
                          <a:solidFill>
                            <a:schemeClr val="tx2"/>
                          </a:solidFill>
                          <a:latin typeface="+mj-lt"/>
                          <a:ea typeface="ヒラギノ角ゴ Pro W3"/>
                        </a:rPr>
                        <a:t>Evropska unija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rgbClr val="000000"/>
                        </a:solidFill>
                        <a:latin typeface="+mj-lt"/>
                        <a:ea typeface="ヒラギノ角ゴ Pro W3"/>
                      </a:endParaRPr>
                    </a:p>
                  </a:txBody>
                  <a:tcPr marL="114300" marR="114300" marT="0" marB="0">
                    <a:lnL>
                      <a:noFill/>
                    </a:lnL>
                    <a:lnR>
                      <a:noFill/>
                    </a:lnR>
                    <a:lnT>
                      <a:noFill/>
                    </a:lnT>
                    <a:lnB>
                      <a:noFill/>
                    </a:lnB>
                  </a:tcPr>
                </a:tc>
              </a:tr>
            </a:tbl>
          </a:graphicData>
        </a:graphic>
      </p:graphicFrame>
      <p:pic>
        <p:nvPicPr>
          <p:cNvPr id="16" name="Picture 11" descr="Latvian Centre for Human Rights"/>
          <p:cNvPicPr>
            <a:picLocks noChangeAspect="1" noChangeArrowheads="1"/>
          </p:cNvPicPr>
          <p:nvPr/>
        </p:nvPicPr>
        <p:blipFill>
          <a:blip r:embed="rId10" r:link="rId11"/>
          <a:srcRect/>
          <a:stretch>
            <a:fillRect/>
          </a:stretch>
        </p:blipFill>
        <p:spPr bwMode="auto">
          <a:xfrm>
            <a:off x="7858148" y="1928803"/>
            <a:ext cx="720000" cy="60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Title 1"/>
          <p:cNvSpPr>
            <a:spLocks noGrp="1"/>
          </p:cNvSpPr>
          <p:nvPr>
            <p:ph type="title"/>
          </p:nvPr>
        </p:nvSpPr>
        <p:spPr bwMode="auto">
          <a:xfrm>
            <a:off x="838200" y="119063"/>
            <a:ext cx="8162925" cy="553998"/>
          </a:xfrm>
          <a:ln>
            <a:miter lim="800000"/>
            <a:headEnd/>
            <a:tailEnd/>
          </a:ln>
        </p:spPr>
        <p:txBody>
          <a:bodyPr vert="horz" numCol="1" compatLnSpc="1">
            <a:prstTxWarp prst="textNoShape">
              <a:avLst/>
            </a:prstTxWarp>
          </a:bodyPr>
          <a:lstStyle/>
          <a:p>
            <a:pPr eaLnBrk="1" hangingPunct="1">
              <a:defRPr/>
            </a:pPr>
            <a:r>
              <a:rPr lang="en-US" dirty="0" smtClean="0"/>
              <a:t>In which cases, in addition to terrorism, the authorities should be allowed to use torture to obtain information? </a:t>
            </a:r>
            <a:r>
              <a:rPr lang="en-US" b="0" dirty="0" smtClean="0">
                <a:solidFill>
                  <a:schemeClr val="tx1">
                    <a:lumMod val="75000"/>
                  </a:schemeClr>
                </a:solidFill>
              </a:rPr>
              <a:t>Mu</a:t>
            </a:r>
            <a:r>
              <a:rPr lang="sr-Latn-CS" b="0" dirty="0" smtClean="0">
                <a:solidFill>
                  <a:schemeClr val="tx1">
                    <a:lumMod val="75000"/>
                  </a:schemeClr>
                </a:solidFill>
              </a:rPr>
              <a:t>ltiple responses </a:t>
            </a:r>
            <a:endParaRPr lang="en-US" dirty="0" smtClean="0"/>
          </a:p>
        </p:txBody>
      </p:sp>
      <p:sp>
        <p:nvSpPr>
          <p:cNvPr id="8205" name="Slide Number Placeholder 3"/>
          <p:cNvSpPr>
            <a:spLocks noGrp="1"/>
          </p:cNvSpPr>
          <p:nvPr>
            <p:ph type="sldNum" sz="quarter" idx="11"/>
          </p:nvPr>
        </p:nvSpPr>
        <p:spPr bwMode="auto">
          <a:xfrm>
            <a:off x="8689975" y="6565900"/>
            <a:ext cx="290513" cy="185738"/>
          </a:xfrm>
          <a:ln>
            <a:miter lim="800000"/>
            <a:headEnd/>
            <a:tailEnd/>
          </a:ln>
        </p:spPr>
        <p:txBody>
          <a:bodyPr vert="horz" numCol="1" compatLnSpc="1">
            <a:prstTxWarp prst="textNoShape">
              <a:avLst/>
            </a:prstTxWarp>
          </a:bodyPr>
          <a:lstStyle/>
          <a:p>
            <a:pPr fontAlgn="base">
              <a:spcBef>
                <a:spcPct val="0"/>
              </a:spcBef>
              <a:spcAft>
                <a:spcPct val="0"/>
              </a:spcAft>
              <a:defRPr/>
            </a:pPr>
            <a:fld id="{B0B07996-7FE9-46CF-B337-0E4E77EF8648}" type="slidenum">
              <a:rPr lang="de-DE"/>
              <a:pPr fontAlgn="base">
                <a:spcBef>
                  <a:spcPct val="0"/>
                </a:spcBef>
                <a:spcAft>
                  <a:spcPct val="0"/>
                </a:spcAft>
                <a:defRPr/>
              </a:pPr>
              <a:t>10</a:t>
            </a:fld>
            <a:endParaRPr lang="de-DE"/>
          </a:p>
        </p:txBody>
      </p:sp>
      <p:sp>
        <p:nvSpPr>
          <p:cNvPr id="82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sp>
        <p:nvSpPr>
          <p:cNvPr id="8207" name="Text Box 5"/>
          <p:cNvSpPr txBox="1">
            <a:spLocks noChangeArrowheads="1"/>
          </p:cNvSpPr>
          <p:nvPr/>
        </p:nvSpPr>
        <p:spPr bwMode="auto">
          <a:xfrm>
            <a:off x="371475" y="6494463"/>
            <a:ext cx="7718425" cy="369332"/>
          </a:xfrm>
          <a:prstGeom prst="rect">
            <a:avLst/>
          </a:prstGeom>
          <a:noFill/>
          <a:ln w="9525">
            <a:noFill/>
            <a:miter lim="800000"/>
            <a:headEnd/>
            <a:tailEnd/>
          </a:ln>
        </p:spPr>
        <p:txBody>
          <a:bodyPr wrap="square" lIns="0" tIns="0" rIns="0" bIns="0" anchor="b">
            <a:spAutoFit/>
          </a:bodyPr>
          <a:lstStyle/>
          <a:p>
            <a:pPr>
              <a:defRPr/>
            </a:pPr>
            <a:r>
              <a:rPr lang="en-US" sz="800" dirty="0" smtClean="0"/>
              <a:t>Base: Those who said that governments should be allowed to use torture and that there should be prohibitions, but also exceptions (10% of the target population)</a:t>
            </a:r>
            <a:br>
              <a:rPr lang="en-US" sz="800" dirty="0" smtClean="0"/>
            </a:br>
            <a:r>
              <a:rPr lang="en-US" sz="800" dirty="0" smtClean="0"/>
              <a:t>Question: In which cases, in addition to terrorism, the authorities should be allowed to use torture to obtain information</a:t>
            </a:r>
            <a:endParaRPr lang="en-US" sz="800" b="1" dirty="0" smtClean="0">
              <a:latin typeface="Calibri" pitchFamily="34" charset="0"/>
            </a:endParaRPr>
          </a:p>
          <a:p>
            <a:pPr>
              <a:defRPr/>
            </a:pPr>
            <a:endParaRPr lang="en-US" sz="800" b="1" dirty="0">
              <a:latin typeface="Calibri" pitchFamily="34" charset="0"/>
            </a:endParaRPr>
          </a:p>
        </p:txBody>
      </p:sp>
      <p:sp>
        <p:nvSpPr>
          <p:cNvPr id="823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sp>
        <p:nvSpPr>
          <p:cNvPr id="823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graphicFrame>
        <p:nvGraphicFramePr>
          <p:cNvPr id="8225" name="Object 33"/>
          <p:cNvGraphicFramePr>
            <a:graphicFrameLocks/>
          </p:cNvGraphicFramePr>
          <p:nvPr/>
        </p:nvGraphicFramePr>
        <p:xfrm>
          <a:off x="130175" y="798513"/>
          <a:ext cx="8985250" cy="5559425"/>
        </p:xfrm>
        <a:graphic>
          <a:graphicData uri="http://schemas.openxmlformats.org/presentationml/2006/ole">
            <p:oleObj spid="_x0000_s8227" name="Chart" r:id="rId3" imgW="8934594" imgH="5524406" progId="MSGraph.Chart.8">
              <p:embed/>
            </p:oleObj>
          </a:graphicData>
        </a:graphic>
      </p:graphicFrame>
      <p:sp>
        <p:nvSpPr>
          <p:cNvPr id="11" name="Rectangle 10"/>
          <p:cNvSpPr/>
          <p:nvPr/>
        </p:nvSpPr>
        <p:spPr>
          <a:xfrm>
            <a:off x="998538" y="5862638"/>
            <a:ext cx="7118350"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p>
        </p:txBody>
      </p:sp>
      <p:sp>
        <p:nvSpPr>
          <p:cNvPr id="10" name="Rectangle 9"/>
          <p:cNvSpPr/>
          <p:nvPr/>
        </p:nvSpPr>
        <p:spPr>
          <a:xfrm>
            <a:off x="1687513" y="995363"/>
            <a:ext cx="7118350" cy="287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75" name="Title 1"/>
          <p:cNvSpPr>
            <a:spLocks noGrp="1"/>
          </p:cNvSpPr>
          <p:nvPr>
            <p:ph type="title"/>
          </p:nvPr>
        </p:nvSpPr>
        <p:spPr bwMode="auto">
          <a:xfrm>
            <a:off x="838200" y="146050"/>
            <a:ext cx="8162925" cy="498598"/>
          </a:xfrm>
          <a:noFill/>
          <a:ln>
            <a:miter lim="800000"/>
            <a:headEnd/>
            <a:tailEnd/>
          </a:ln>
        </p:spPr>
        <p:txBody>
          <a:bodyPr vert="horz" numCol="1" compatLnSpc="1">
            <a:prstTxWarp prst="textNoShape">
              <a:avLst/>
            </a:prstTxWarp>
          </a:bodyPr>
          <a:lstStyle/>
          <a:p>
            <a:pPr algn="just" eaLnBrk="1" hangingPunct="1"/>
            <a:r>
              <a:rPr lang="en-US" sz="1800" dirty="0" smtClean="0"/>
              <a:t>Do you find it absolutely unjustified, generally unjustified, generally justified or completely justified to abuse prisoners?</a:t>
            </a:r>
            <a:endParaRPr lang="de-DE" sz="1800" dirty="0" smtClean="0"/>
          </a:p>
        </p:txBody>
      </p:sp>
      <p:sp>
        <p:nvSpPr>
          <p:cNvPr id="19469" name="Slide Number Placeholder 3"/>
          <p:cNvSpPr>
            <a:spLocks noGrp="1"/>
          </p:cNvSpPr>
          <p:nvPr>
            <p:ph type="sldNum" sz="quarter" idx="11"/>
          </p:nvPr>
        </p:nvSpPr>
        <p:spPr bwMode="auto">
          <a:xfrm>
            <a:off x="8689975" y="6565900"/>
            <a:ext cx="290513" cy="185738"/>
          </a:xfrm>
          <a:ln>
            <a:miter lim="800000"/>
            <a:headEnd/>
            <a:tailEnd/>
          </a:ln>
        </p:spPr>
        <p:txBody>
          <a:bodyPr vert="horz" numCol="1" compatLnSpc="1">
            <a:prstTxWarp prst="textNoShape">
              <a:avLst/>
            </a:prstTxWarp>
          </a:bodyPr>
          <a:lstStyle/>
          <a:p>
            <a:pPr fontAlgn="base">
              <a:spcBef>
                <a:spcPct val="0"/>
              </a:spcBef>
              <a:spcAft>
                <a:spcPct val="0"/>
              </a:spcAft>
              <a:defRPr/>
            </a:pPr>
            <a:fld id="{51343852-FB60-40C3-8E58-7CB19CFD527B}" type="slidenum">
              <a:rPr lang="de-DE"/>
              <a:pPr fontAlgn="base">
                <a:spcBef>
                  <a:spcPct val="0"/>
                </a:spcBef>
                <a:spcAft>
                  <a:spcPct val="0"/>
                </a:spcAft>
                <a:defRPr/>
              </a:pPr>
              <a:t>11</a:t>
            </a:fld>
            <a:endParaRPr lang="de-DE"/>
          </a:p>
        </p:txBody>
      </p:sp>
      <p:graphicFrame>
        <p:nvGraphicFramePr>
          <p:cNvPr id="50178" name="Group 2"/>
          <p:cNvGraphicFramePr>
            <a:graphicFrameLocks noGrp="1"/>
          </p:cNvGraphicFramePr>
          <p:nvPr/>
        </p:nvGraphicFramePr>
        <p:xfrm>
          <a:off x="174625" y="1095375"/>
          <a:ext cx="8933154" cy="5480055"/>
        </p:xfrm>
        <a:graphic>
          <a:graphicData uri="http://schemas.openxmlformats.org/drawingml/2006/table">
            <a:tbl>
              <a:tblPr/>
              <a:tblGrid>
                <a:gridCol w="2525167"/>
                <a:gridCol w="414352"/>
                <a:gridCol w="5405807"/>
                <a:gridCol w="587828"/>
              </a:tblGrid>
              <a:tr h="685305">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Calibri" pitchFamily="34" charset="0"/>
                          <a:ea typeface="+mn-ea"/>
                          <a:cs typeface="Arial" pitchFamily="34" charset="0"/>
                        </a:rPr>
                        <a:t>If a person is not a citizen of Montenegro</a:t>
                      </a:r>
                      <a:endParaRPr kumimoji="0" lang="de-DE" sz="1200" b="1" i="0" u="none" strike="noStrike" kern="1200" cap="none" normalizeH="0" baseline="0" dirty="0" smtClean="0">
                        <a:ln>
                          <a:noFill/>
                        </a:ln>
                        <a:solidFill>
                          <a:schemeClr val="tx1"/>
                        </a:solidFill>
                        <a:effectLst/>
                        <a:latin typeface="Calibri" pitchFamily="34" charset="0"/>
                        <a:ea typeface="+mn-ea"/>
                        <a:cs typeface="Arial" pitchFamily="34" charset="0"/>
                      </a:endParaRPr>
                    </a:p>
                  </a:txBody>
                  <a:tcPr marL="3600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bg1"/>
                          </a:solidFill>
                          <a:effectLst/>
                          <a:latin typeface="Calibri" pitchFamily="34" charset="0"/>
                          <a:cs typeface="Arial" pitchFamily="34" charset="0"/>
                        </a:rPr>
                        <a:t>Ø </a:t>
                      </a:r>
                      <a:r>
                        <a:rPr kumimoji="0" lang="sr-Latn-CS" sz="1400" b="1" i="0" u="none" strike="noStrike" cap="none" normalizeH="0" baseline="0" dirty="0" smtClean="0">
                          <a:ln>
                            <a:noFill/>
                          </a:ln>
                          <a:solidFill>
                            <a:schemeClr val="bg1"/>
                          </a:solidFill>
                          <a:effectLst/>
                          <a:latin typeface="Calibri" pitchFamily="34" charset="0"/>
                          <a:cs typeface="Arial" pitchFamily="34" charset="0"/>
                        </a:rPr>
                        <a:t>1</a:t>
                      </a:r>
                      <a:r>
                        <a:rPr kumimoji="0" lang="de-DE" sz="1400" b="1" i="0" u="none" strike="noStrike" cap="none" normalizeH="0" baseline="0" dirty="0" smtClean="0">
                          <a:ln>
                            <a:noFill/>
                          </a:ln>
                          <a:solidFill>
                            <a:schemeClr val="bg1"/>
                          </a:solidFill>
                          <a:effectLst/>
                          <a:latin typeface="Calibri" pitchFamily="34" charset="0"/>
                          <a:cs typeface="Arial" pitchFamily="34" charset="0"/>
                        </a:rPr>
                        <a:t>,</a:t>
                      </a:r>
                      <a:r>
                        <a:rPr kumimoji="0" lang="sr-Latn-CS" sz="1400" b="1" i="0" u="none" strike="noStrike" cap="none" normalizeH="0" baseline="0" dirty="0" smtClean="0">
                          <a:ln>
                            <a:noFill/>
                          </a:ln>
                          <a:solidFill>
                            <a:schemeClr val="bg1"/>
                          </a:solidFill>
                          <a:effectLst/>
                          <a:latin typeface="Calibri" pitchFamily="34" charset="0"/>
                          <a:cs typeface="Arial" pitchFamily="34" charset="0"/>
                        </a:rPr>
                        <a:t>4</a:t>
                      </a:r>
                      <a:r>
                        <a:rPr kumimoji="0" lang="en-US" sz="1400" b="1" i="0" u="none" strike="noStrike" cap="none" normalizeH="0" baseline="0" dirty="0" smtClean="0">
                          <a:ln>
                            <a:noFill/>
                          </a:ln>
                          <a:solidFill>
                            <a:schemeClr val="bg1"/>
                          </a:solidFill>
                          <a:effectLst/>
                          <a:latin typeface="Calibri" pitchFamily="34" charset="0"/>
                          <a:cs typeface="Arial" pitchFamily="34" charset="0"/>
                        </a:rPr>
                        <a:t>1</a:t>
                      </a:r>
                      <a:endParaRPr kumimoji="0" lang="de-DE" sz="1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685305">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Calibri" pitchFamily="34" charset="0"/>
                          <a:ea typeface="+mn-ea"/>
                          <a:cs typeface="Arial" pitchFamily="34" charset="0"/>
                        </a:rPr>
                        <a:t>If ordered by a high authority</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kern="1200" cap="none" normalizeH="0" baseline="0" dirty="0">
                        <a:ln>
                          <a:noFill/>
                        </a:ln>
                        <a:solidFill>
                          <a:schemeClr val="tx1"/>
                        </a:solidFill>
                        <a:effectLst/>
                        <a:latin typeface="Calibri"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normalizeH="0" baseline="0" dirty="0" smtClean="0">
                        <a:ln>
                          <a:noFill/>
                        </a:ln>
                        <a:solidFill>
                          <a:schemeClr val="tx1"/>
                        </a:solidFill>
                        <a:effectLst/>
                        <a:latin typeface="Calibri" pitchFamily="34" charset="0"/>
                        <a:ea typeface="+mn-ea"/>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normalizeH="0" baseline="0" dirty="0" smtClean="0">
                          <a:ln>
                            <a:noFill/>
                          </a:ln>
                          <a:solidFill>
                            <a:schemeClr val="bg1"/>
                          </a:solidFill>
                          <a:effectLst/>
                          <a:latin typeface="Calibri" pitchFamily="34" charset="0"/>
                          <a:ea typeface="+mn-ea"/>
                          <a:cs typeface="Arial" pitchFamily="34" charset="0"/>
                        </a:rPr>
                        <a:t>Ø </a:t>
                      </a:r>
                      <a:r>
                        <a:rPr kumimoji="0" lang="sr-Latn-CS" sz="1400" b="1" i="0" u="none" strike="noStrike" kern="1200" cap="none" normalizeH="0" baseline="0" dirty="0" smtClean="0">
                          <a:ln>
                            <a:noFill/>
                          </a:ln>
                          <a:solidFill>
                            <a:schemeClr val="bg1"/>
                          </a:solidFill>
                          <a:effectLst/>
                          <a:latin typeface="Calibri" pitchFamily="34" charset="0"/>
                          <a:ea typeface="+mn-ea"/>
                          <a:cs typeface="Arial" pitchFamily="34" charset="0"/>
                        </a:rPr>
                        <a:t>1</a:t>
                      </a:r>
                      <a:r>
                        <a:rPr kumimoji="0" lang="de-DE" sz="1400" b="1" i="0" u="none" strike="noStrike" kern="1200" cap="none" normalizeH="0" baseline="0" dirty="0" smtClean="0">
                          <a:ln>
                            <a:noFill/>
                          </a:ln>
                          <a:solidFill>
                            <a:schemeClr val="bg1"/>
                          </a:solidFill>
                          <a:effectLst/>
                          <a:latin typeface="Calibri" pitchFamily="34" charset="0"/>
                          <a:ea typeface="+mn-ea"/>
                          <a:cs typeface="Arial" pitchFamily="34" charset="0"/>
                        </a:rPr>
                        <a:t>,47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685305">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Calibri" pitchFamily="34" charset="0"/>
                          <a:ea typeface="+mn-ea"/>
                          <a:cs typeface="Arial" pitchFamily="34" charset="0"/>
                        </a:rPr>
                        <a:t>In the case of internal political instability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bg1"/>
                          </a:solidFill>
                          <a:effectLst/>
                          <a:latin typeface="Calibri" pitchFamily="34" charset="0"/>
                          <a:cs typeface="Arial" pitchFamily="34" charset="0"/>
                        </a:rPr>
                        <a:t>Ø </a:t>
                      </a:r>
                      <a:r>
                        <a:rPr kumimoji="0" lang="sr-Latn-CS" sz="1400" b="1" i="0" u="none" strike="noStrike" cap="none" normalizeH="0" baseline="0" dirty="0" smtClean="0">
                          <a:ln>
                            <a:noFill/>
                          </a:ln>
                          <a:solidFill>
                            <a:schemeClr val="bg1"/>
                          </a:solidFill>
                          <a:effectLst/>
                          <a:latin typeface="Calibri" pitchFamily="34" charset="0"/>
                          <a:cs typeface="Arial" pitchFamily="34" charset="0"/>
                        </a:rPr>
                        <a:t>1</a:t>
                      </a:r>
                      <a:r>
                        <a:rPr kumimoji="0" lang="de-DE" sz="1400" b="1" i="0" u="none" strike="noStrike" cap="none" normalizeH="0" baseline="0" dirty="0" smtClean="0">
                          <a:ln>
                            <a:noFill/>
                          </a:ln>
                          <a:solidFill>
                            <a:schemeClr val="bg1"/>
                          </a:solidFill>
                          <a:effectLst/>
                          <a:latin typeface="Calibri" pitchFamily="34" charset="0"/>
                          <a:cs typeface="Arial" pitchFamily="34" charset="0"/>
                        </a:rPr>
                        <a:t>,49</a:t>
                      </a:r>
                      <a:endParaRPr kumimoji="0" lang="de-DE" sz="1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682920">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Calibri" pitchFamily="34" charset="0"/>
                          <a:ea typeface="+mn-ea"/>
                          <a:cs typeface="Arial" pitchFamily="34" charset="0"/>
                        </a:rPr>
                        <a:t>In order to obtain information about a crime or a confession of a person suspected of committing that crime</a:t>
                      </a:r>
                      <a:endParaRPr kumimoji="0" lang="sr-Latn-CS" sz="1200" b="1" i="0" u="none" strike="noStrike" kern="1200" cap="none" normalizeH="0" baseline="0" noProof="0" dirty="0" smtClean="0">
                        <a:ln>
                          <a:noFill/>
                        </a:ln>
                        <a:solidFill>
                          <a:schemeClr val="tx1"/>
                        </a:solidFill>
                        <a:effectLst/>
                        <a:latin typeface="Calibri"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Calibri" pitchFamily="34" charset="0"/>
                          <a:cs typeface="Arial" pitchFamily="34" charset="0"/>
                        </a:rPr>
                        <a:t>Ø </a:t>
                      </a:r>
                      <a:r>
                        <a:rPr kumimoji="0" lang="en-US" sz="1400" b="1" i="0" u="none" strike="noStrike" cap="none" normalizeH="0" baseline="0" dirty="0" smtClean="0">
                          <a:ln>
                            <a:noFill/>
                          </a:ln>
                          <a:solidFill>
                            <a:schemeClr val="tx1"/>
                          </a:solidFill>
                          <a:effectLst/>
                          <a:latin typeface="Calibri" pitchFamily="34" charset="0"/>
                          <a:cs typeface="Arial" pitchFamily="34" charset="0"/>
                        </a:rPr>
                        <a:t>1</a:t>
                      </a:r>
                      <a:r>
                        <a:rPr kumimoji="0" lang="de-DE" sz="1400" b="1" i="0" u="none" strike="noStrike" cap="none" normalizeH="0" baseline="0" dirty="0" smtClean="0">
                          <a:ln>
                            <a:noFill/>
                          </a:ln>
                          <a:solidFill>
                            <a:schemeClr val="tx1"/>
                          </a:solidFill>
                          <a:effectLst/>
                          <a:latin typeface="Calibri" pitchFamily="34" charset="0"/>
                          <a:cs typeface="Arial" pitchFamily="34" charset="0"/>
                        </a:rPr>
                        <a:t>,72</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685305">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Calibri" pitchFamily="34" charset="0"/>
                          <a:ea typeface="+mn-ea"/>
                          <a:cs typeface="Arial" pitchFamily="34" charset="0"/>
                        </a:rPr>
                        <a:t>In case of war or threat of war</a:t>
                      </a:r>
                      <a:endParaRPr kumimoji="0" lang="de-DE" sz="1200" b="1" i="0" u="none" strike="noStrike" kern="1200" cap="none" normalizeH="0" baseline="0" dirty="0" smtClean="0">
                        <a:ln>
                          <a:noFill/>
                        </a:ln>
                        <a:solidFill>
                          <a:schemeClr val="tx1"/>
                        </a:solidFill>
                        <a:effectLst/>
                        <a:latin typeface="Calibri" pitchFamily="34" charset="0"/>
                        <a:ea typeface="+mn-ea"/>
                        <a:cs typeface="Arial" pitchFamily="34" charset="0"/>
                      </a:endParaRPr>
                    </a:p>
                  </a:txBody>
                  <a:tcPr marL="3600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Calibri" pitchFamily="34" charset="0"/>
                          <a:cs typeface="Arial" pitchFamily="34" charset="0"/>
                        </a:rPr>
                        <a:t>Ø </a:t>
                      </a:r>
                      <a:r>
                        <a:rPr kumimoji="0" lang="en-US" sz="1400" b="1" i="0" u="none" strike="noStrike" cap="none" normalizeH="0" baseline="0" dirty="0" smtClean="0">
                          <a:ln>
                            <a:noFill/>
                          </a:ln>
                          <a:solidFill>
                            <a:schemeClr val="tx1"/>
                          </a:solidFill>
                          <a:effectLst/>
                          <a:latin typeface="Calibri" pitchFamily="34" charset="0"/>
                          <a:cs typeface="Arial" pitchFamily="34" charset="0"/>
                        </a:rPr>
                        <a:t>1</a:t>
                      </a:r>
                      <a:r>
                        <a:rPr kumimoji="0" lang="de-DE" sz="1400" b="1" i="0" u="none" strike="noStrike" cap="none" normalizeH="0" baseline="0" dirty="0" smtClean="0">
                          <a:ln>
                            <a:noFill/>
                          </a:ln>
                          <a:solidFill>
                            <a:schemeClr val="tx1"/>
                          </a:solidFill>
                          <a:effectLst/>
                          <a:latin typeface="Calibri" pitchFamily="34" charset="0"/>
                          <a:cs typeface="Arial" pitchFamily="34" charset="0"/>
                        </a:rPr>
                        <a:t>,</a:t>
                      </a:r>
                      <a:r>
                        <a:rPr kumimoji="0" lang="en-US" sz="1400" b="1" i="0" u="none" strike="noStrike" cap="none" normalizeH="0" baseline="0" dirty="0" smtClean="0">
                          <a:ln>
                            <a:noFill/>
                          </a:ln>
                          <a:solidFill>
                            <a:schemeClr val="tx1"/>
                          </a:solidFill>
                          <a:effectLst/>
                          <a:latin typeface="Calibri" pitchFamily="34" charset="0"/>
                          <a:cs typeface="Arial" pitchFamily="34" charset="0"/>
                        </a:rPr>
                        <a:t>70</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685305">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Calibri" pitchFamily="34" charset="0"/>
                          <a:ea typeface="+mn-ea"/>
                          <a:cs typeface="Arial" pitchFamily="34" charset="0"/>
                        </a:rPr>
                        <a:t>If the prisoner has attacked a guard</a:t>
                      </a:r>
                      <a:endParaRPr kumimoji="0" lang="de-DE" sz="1200" b="1" i="0" u="none" strike="noStrike" kern="1200" cap="none" normalizeH="0" baseline="0" dirty="0" smtClean="0">
                        <a:ln>
                          <a:noFill/>
                        </a:ln>
                        <a:solidFill>
                          <a:schemeClr val="tx1"/>
                        </a:solidFill>
                        <a:effectLst/>
                        <a:latin typeface="Calibri" pitchFamily="34" charset="0"/>
                        <a:ea typeface="+mn-ea"/>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e-DE" sz="1200" b="1" i="0" u="none" strike="noStrike" kern="1200" cap="none" normalizeH="0" baseline="0" dirty="0" smtClean="0">
                        <a:ln>
                          <a:noFill/>
                        </a:ln>
                        <a:solidFill>
                          <a:schemeClr val="tx1"/>
                        </a:solidFill>
                        <a:effectLst/>
                        <a:latin typeface="Calibri" pitchFamily="34" charset="0"/>
                        <a:ea typeface="+mn-ea"/>
                        <a:cs typeface="Arial" pitchFamily="34" charset="0"/>
                      </a:endParaRPr>
                    </a:p>
                  </a:txBody>
                  <a:tcPr marL="3600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cap="none" normalizeH="0" baseline="0" dirty="0" smtClean="0">
                          <a:ln>
                            <a:noFill/>
                          </a:ln>
                          <a:solidFill>
                            <a:schemeClr val="tx1"/>
                          </a:solidFill>
                          <a:effectLst/>
                          <a:latin typeface="+mj-lt"/>
                          <a:cs typeface="Arial" pitchFamily="34" charset="0"/>
                        </a:rPr>
                        <a:t>Ø </a:t>
                      </a:r>
                      <a:r>
                        <a:rPr kumimoji="0" lang="en-US" sz="1400" b="1" i="0" u="none" strike="noStrike" cap="none" normalizeH="0" baseline="0" dirty="0" smtClean="0">
                          <a:ln>
                            <a:noFill/>
                          </a:ln>
                          <a:solidFill>
                            <a:schemeClr val="tx1"/>
                          </a:solidFill>
                          <a:effectLst/>
                          <a:latin typeface="+mj-lt"/>
                          <a:cs typeface="Arial" pitchFamily="34" charset="0"/>
                        </a:rPr>
                        <a:t>2</a:t>
                      </a:r>
                      <a:r>
                        <a:rPr kumimoji="0" lang="de-DE" sz="1400" b="1" i="0" u="none" strike="noStrike" cap="none" normalizeH="0" baseline="0" dirty="0" smtClean="0">
                          <a:ln>
                            <a:noFill/>
                          </a:ln>
                          <a:solidFill>
                            <a:schemeClr val="tx1"/>
                          </a:solidFill>
                          <a:effectLst/>
                          <a:latin typeface="+mj-lt"/>
                          <a:cs typeface="Arial" pitchFamily="34" charset="0"/>
                        </a:rPr>
                        <a:t>,</a:t>
                      </a:r>
                      <a:r>
                        <a:rPr kumimoji="0" lang="en-US" sz="1400" b="1" i="0" u="none" strike="noStrike" cap="none" normalizeH="0" baseline="0" dirty="0" smtClean="0">
                          <a:ln>
                            <a:noFill/>
                          </a:ln>
                          <a:solidFill>
                            <a:schemeClr val="tx1"/>
                          </a:solidFill>
                          <a:effectLst/>
                          <a:latin typeface="+mj-lt"/>
                          <a:cs typeface="Arial" pitchFamily="34" charset="0"/>
                        </a:rPr>
                        <a:t>11</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685305">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200" b="1" dirty="0" smtClean="0"/>
                        <a:t>In case of a serious crime such as murder</a:t>
                      </a:r>
                      <a:endParaRPr kumimoji="0" lang="de-DE" sz="1200" b="1" i="0" u="none" strike="noStrike" kern="1200" cap="none" normalizeH="0" baseline="0" dirty="0" smtClean="0">
                        <a:ln>
                          <a:noFill/>
                        </a:ln>
                        <a:solidFill>
                          <a:schemeClr val="tx1"/>
                        </a:solidFill>
                        <a:effectLst/>
                        <a:latin typeface="Calibri" pitchFamily="34" charset="0"/>
                        <a:ea typeface="+mn-ea"/>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e-DE" sz="1200" b="1" i="0" u="none" strike="noStrike" kern="1200" cap="none" normalizeH="0" baseline="0" dirty="0" smtClean="0">
                        <a:ln>
                          <a:noFill/>
                        </a:ln>
                        <a:solidFill>
                          <a:schemeClr val="tx1"/>
                        </a:solidFill>
                        <a:effectLst/>
                        <a:latin typeface="Calibri" pitchFamily="34" charset="0"/>
                        <a:ea typeface="+mn-ea"/>
                        <a:cs typeface="Arial" pitchFamily="34" charset="0"/>
                      </a:endParaRPr>
                    </a:p>
                  </a:txBody>
                  <a:tcPr marL="3600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normalizeH="0" baseline="0" dirty="0" smtClean="0">
                          <a:ln>
                            <a:noFill/>
                          </a:ln>
                          <a:solidFill>
                            <a:schemeClr val="tx1"/>
                          </a:solidFill>
                          <a:effectLst/>
                          <a:latin typeface="+mj-lt"/>
                          <a:ea typeface="+mn-ea"/>
                          <a:cs typeface="Arial" pitchFamily="34" charset="0"/>
                        </a:rPr>
                        <a:t>Ø </a:t>
                      </a:r>
                      <a:r>
                        <a:rPr kumimoji="0" lang="en-US" sz="1400" b="1" i="0" u="none" strike="noStrike" kern="1200" cap="none" normalizeH="0" baseline="0" dirty="0" smtClean="0">
                          <a:ln>
                            <a:noFill/>
                          </a:ln>
                          <a:solidFill>
                            <a:schemeClr val="tx1"/>
                          </a:solidFill>
                          <a:effectLst/>
                          <a:latin typeface="+mj-lt"/>
                          <a:ea typeface="+mn-ea"/>
                          <a:cs typeface="Arial" pitchFamily="34" charset="0"/>
                        </a:rPr>
                        <a:t>2</a:t>
                      </a:r>
                      <a:r>
                        <a:rPr kumimoji="0" lang="de-DE" sz="1400" b="1" i="0" u="none" strike="noStrike" kern="1200" cap="none" normalizeH="0" baseline="0" dirty="0" smtClean="0">
                          <a:ln>
                            <a:noFill/>
                          </a:ln>
                          <a:solidFill>
                            <a:schemeClr val="tx1"/>
                          </a:solidFill>
                          <a:effectLst/>
                          <a:latin typeface="+mj-lt"/>
                          <a:ea typeface="+mn-ea"/>
                          <a:cs typeface="Arial" pitchFamily="34" charset="0"/>
                        </a:rPr>
                        <a:t>,</a:t>
                      </a:r>
                      <a:r>
                        <a:rPr kumimoji="0" lang="en-US" sz="1400" b="1" i="0" u="none" strike="noStrike" kern="1200" cap="none" normalizeH="0" baseline="0" dirty="0" smtClean="0">
                          <a:ln>
                            <a:noFill/>
                          </a:ln>
                          <a:solidFill>
                            <a:schemeClr val="tx1"/>
                          </a:solidFill>
                          <a:effectLst/>
                          <a:latin typeface="+mj-lt"/>
                          <a:ea typeface="+mn-ea"/>
                          <a:cs typeface="Arial" pitchFamily="34" charset="0"/>
                        </a:rPr>
                        <a:t>08</a:t>
                      </a:r>
                      <a:endParaRPr kumimoji="0" lang="de-DE" sz="1400" b="0" i="0" u="none" strike="noStrike" cap="none" normalizeH="0" baseline="0" dirty="0" smtClean="0">
                        <a:ln>
                          <a:noFill/>
                        </a:ln>
                        <a:solidFill>
                          <a:schemeClr val="tx1"/>
                        </a:solidFill>
                        <a:effectLst/>
                        <a:latin typeface="+mj-lt"/>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685305">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Calibri" pitchFamily="34" charset="0"/>
                          <a:ea typeface="+mn-ea"/>
                          <a:cs typeface="Arial" pitchFamily="34" charset="0"/>
                        </a:rPr>
                        <a:t>If the prisoner is a multiple criminal offender</a:t>
                      </a:r>
                      <a:endParaRPr kumimoji="0" lang="de-DE" sz="1200" b="1" i="0" u="none" strike="noStrike" kern="1200" cap="none" normalizeH="0" baseline="0" dirty="0" smtClean="0">
                        <a:ln>
                          <a:noFill/>
                        </a:ln>
                        <a:solidFill>
                          <a:schemeClr val="tx1"/>
                        </a:solidFill>
                        <a:effectLst/>
                        <a:latin typeface="Calibri" pitchFamily="34" charset="0"/>
                        <a:ea typeface="+mn-ea"/>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e-DE" sz="1200" b="1" i="0" u="none" strike="noStrike" kern="1200" cap="none" normalizeH="0" baseline="0" dirty="0" smtClean="0">
                        <a:ln>
                          <a:noFill/>
                        </a:ln>
                        <a:solidFill>
                          <a:schemeClr val="tx1"/>
                        </a:solidFill>
                        <a:effectLst/>
                        <a:latin typeface="Calibri" pitchFamily="34" charset="0"/>
                        <a:ea typeface="+mn-ea"/>
                        <a:cs typeface="Arial" pitchFamily="34" charset="0"/>
                      </a:endParaRPr>
                    </a:p>
                  </a:txBody>
                  <a:tcPr marL="3600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normalizeH="0" baseline="0" dirty="0" smtClean="0">
                          <a:ln>
                            <a:noFill/>
                          </a:ln>
                          <a:solidFill>
                            <a:schemeClr val="tx1"/>
                          </a:solidFill>
                          <a:effectLst/>
                          <a:latin typeface="+mn-lt"/>
                          <a:ea typeface="+mn-ea"/>
                          <a:cs typeface="Arial" pitchFamily="34" charset="0"/>
                        </a:rPr>
                        <a:t>Ø </a:t>
                      </a:r>
                      <a:r>
                        <a:rPr kumimoji="0" lang="en-US" sz="1400" b="1" i="0" u="none" strike="noStrike" kern="1200" cap="none" normalizeH="0" baseline="0" dirty="0" smtClean="0">
                          <a:ln>
                            <a:noFill/>
                          </a:ln>
                          <a:solidFill>
                            <a:schemeClr val="tx1"/>
                          </a:solidFill>
                          <a:effectLst/>
                          <a:latin typeface="+mn-lt"/>
                          <a:ea typeface="+mn-ea"/>
                          <a:cs typeface="Arial" pitchFamily="34" charset="0"/>
                        </a:rPr>
                        <a:t>2</a:t>
                      </a:r>
                      <a:r>
                        <a:rPr kumimoji="0" lang="de-DE" sz="1400" b="1" i="0" u="none" strike="noStrike" kern="1200" cap="none" normalizeH="0" baseline="0" dirty="0" smtClean="0">
                          <a:ln>
                            <a:noFill/>
                          </a:ln>
                          <a:solidFill>
                            <a:schemeClr val="tx1"/>
                          </a:solidFill>
                          <a:effectLst/>
                          <a:latin typeface="+mn-lt"/>
                          <a:ea typeface="+mn-ea"/>
                          <a:cs typeface="Arial" pitchFamily="34" charset="0"/>
                        </a:rPr>
                        <a:t>,22</a:t>
                      </a:r>
                      <a:endParaRPr kumimoji="0" lang="de-DE" sz="14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68974" name="Object 14"/>
          <p:cNvGraphicFramePr>
            <a:graphicFrameLocks noChangeAspect="1"/>
          </p:cNvGraphicFramePr>
          <p:nvPr/>
        </p:nvGraphicFramePr>
        <p:xfrm>
          <a:off x="2525713" y="995363"/>
          <a:ext cx="6270625" cy="5761037"/>
        </p:xfrm>
        <a:graphic>
          <a:graphicData uri="http://schemas.openxmlformats.org/presentationml/2006/ole">
            <p:oleObj spid="_x0000_s168976" name="Chart" r:id="rId3" imgW="5772146" imgH="4772156" progId="MSGraph.Chart.8">
              <p:embed followColorScheme="full"/>
            </p:oleObj>
          </a:graphicData>
        </a:graphic>
      </p:graphicFrame>
      <p:sp>
        <p:nvSpPr>
          <p:cNvPr id="169010" name="Text Box 67"/>
          <p:cNvSpPr txBox="1">
            <a:spLocks noChangeArrowheads="1"/>
          </p:cNvSpPr>
          <p:nvPr/>
        </p:nvSpPr>
        <p:spPr bwMode="auto">
          <a:xfrm>
            <a:off x="7923213" y="1341438"/>
            <a:ext cx="481012" cy="215900"/>
          </a:xfrm>
          <a:prstGeom prst="rect">
            <a:avLst/>
          </a:prstGeom>
          <a:noFill/>
          <a:ln w="9525">
            <a:noFill/>
            <a:miter lim="800000"/>
            <a:headEnd/>
            <a:tailEnd/>
          </a:ln>
        </p:spPr>
        <p:txBody>
          <a:bodyPr wrap="none" lIns="0" tIns="0" rIns="0" bIns="0">
            <a:spAutoFit/>
          </a:bodyPr>
          <a:lstStyle/>
          <a:p>
            <a:r>
              <a:rPr lang="de-DE" sz="1400" b="1">
                <a:solidFill>
                  <a:schemeClr val="tx2"/>
                </a:solidFill>
                <a:latin typeface="Calibri" pitchFamily="34" charset="0"/>
                <a:cs typeface="Arial" charset="0"/>
              </a:rPr>
              <a:t>Mean:</a:t>
            </a:r>
            <a:endParaRPr lang="de-DE">
              <a:solidFill>
                <a:schemeClr val="tx2"/>
              </a:solidFill>
              <a:cs typeface="Arial" charset="0"/>
            </a:endParaRPr>
          </a:p>
        </p:txBody>
      </p:sp>
      <p:sp>
        <p:nvSpPr>
          <p:cNvPr id="169011" name="Text Box 44"/>
          <p:cNvSpPr txBox="1">
            <a:spLocks noChangeArrowheads="1"/>
          </p:cNvSpPr>
          <p:nvPr/>
        </p:nvSpPr>
        <p:spPr bwMode="auto">
          <a:xfrm>
            <a:off x="784225" y="1014413"/>
            <a:ext cx="2217738" cy="215444"/>
          </a:xfrm>
          <a:prstGeom prst="rect">
            <a:avLst/>
          </a:prstGeom>
          <a:noFill/>
          <a:ln w="9525">
            <a:noFill/>
            <a:miter lim="800000"/>
            <a:headEnd/>
            <a:tailEnd/>
          </a:ln>
        </p:spPr>
        <p:txBody>
          <a:bodyPr lIns="0" tIns="0" rIns="0" bIns="0">
            <a:spAutoFit/>
          </a:bodyPr>
          <a:lstStyle/>
          <a:p>
            <a:pPr algn="ctr"/>
            <a:r>
              <a:rPr lang="sr-Latn-CS" sz="1400" b="1" dirty="0">
                <a:solidFill>
                  <a:srgbClr val="C94212"/>
                </a:solidFill>
                <a:latin typeface="Calibri" pitchFamily="34" charset="0"/>
                <a:cs typeface="Arial" charset="0"/>
              </a:rPr>
              <a:t>Suma 1+2 </a:t>
            </a:r>
            <a:r>
              <a:rPr lang="sr-Latn-CS" sz="1400" b="1" dirty="0" smtClean="0">
                <a:solidFill>
                  <a:srgbClr val="C94212"/>
                </a:solidFill>
                <a:latin typeface="Calibri" pitchFamily="34" charset="0"/>
                <a:cs typeface="Arial" charset="0"/>
              </a:rPr>
              <a:t>(</a:t>
            </a:r>
            <a:r>
              <a:rPr lang="en-US" sz="1400" b="1" dirty="0" smtClean="0">
                <a:solidFill>
                  <a:srgbClr val="C94212"/>
                </a:solidFill>
                <a:latin typeface="Calibri" pitchFamily="34" charset="0"/>
                <a:cs typeface="Arial" charset="0"/>
              </a:rPr>
              <a:t>it is not justified</a:t>
            </a:r>
            <a:r>
              <a:rPr lang="sr-Latn-CS" sz="1400" b="1" dirty="0" smtClean="0">
                <a:solidFill>
                  <a:srgbClr val="C94212"/>
                </a:solidFill>
                <a:latin typeface="Calibri" pitchFamily="34" charset="0"/>
                <a:cs typeface="Arial" charset="0"/>
              </a:rPr>
              <a:t>)</a:t>
            </a:r>
            <a:r>
              <a:rPr lang="en-GB" sz="1400" b="1" dirty="0">
                <a:solidFill>
                  <a:srgbClr val="C94212"/>
                </a:solidFill>
                <a:latin typeface="Calibri" pitchFamily="34" charset="0"/>
                <a:cs typeface="Arial" charset="0"/>
              </a:rPr>
              <a:t>:</a:t>
            </a:r>
            <a:endParaRPr lang="de-DE" dirty="0">
              <a:cs typeface="Arial" charset="0"/>
            </a:endParaRPr>
          </a:p>
        </p:txBody>
      </p:sp>
      <p:sp>
        <p:nvSpPr>
          <p:cNvPr id="169012" name="Text Box 37"/>
          <p:cNvSpPr txBox="1">
            <a:spLocks noChangeArrowheads="1"/>
          </p:cNvSpPr>
          <p:nvPr/>
        </p:nvSpPr>
        <p:spPr bwMode="auto">
          <a:xfrm>
            <a:off x="6953250" y="995363"/>
            <a:ext cx="1984375" cy="215444"/>
          </a:xfrm>
          <a:prstGeom prst="rect">
            <a:avLst/>
          </a:prstGeom>
          <a:noFill/>
          <a:ln w="9525">
            <a:noFill/>
            <a:miter lim="800000"/>
            <a:headEnd/>
            <a:tailEnd/>
          </a:ln>
        </p:spPr>
        <p:txBody>
          <a:bodyPr lIns="0" tIns="0" rIns="0" bIns="0">
            <a:spAutoFit/>
          </a:bodyPr>
          <a:lstStyle/>
          <a:p>
            <a:pPr algn="ctr"/>
            <a:r>
              <a:rPr lang="sr-Latn-CS" sz="1400" b="1" dirty="0">
                <a:solidFill>
                  <a:schemeClr val="accent1"/>
                </a:solidFill>
                <a:latin typeface="Calibri" pitchFamily="34" charset="0"/>
                <a:cs typeface="Arial" charset="0"/>
              </a:rPr>
              <a:t>Suma 3+4 </a:t>
            </a:r>
            <a:r>
              <a:rPr lang="sr-Latn-CS" sz="1400" b="1" dirty="0" smtClean="0">
                <a:solidFill>
                  <a:schemeClr val="accent1"/>
                </a:solidFill>
                <a:latin typeface="Calibri" pitchFamily="34" charset="0"/>
                <a:cs typeface="Arial" charset="0"/>
              </a:rPr>
              <a:t>(</a:t>
            </a:r>
            <a:r>
              <a:rPr lang="en-US" sz="1400" b="1" dirty="0" smtClean="0">
                <a:solidFill>
                  <a:schemeClr val="accent1"/>
                </a:solidFill>
                <a:latin typeface="Calibri" pitchFamily="34" charset="0"/>
                <a:cs typeface="Arial" charset="0"/>
              </a:rPr>
              <a:t>it is justified</a:t>
            </a:r>
            <a:r>
              <a:rPr lang="sr-Latn-CS" sz="1400" b="1" dirty="0" smtClean="0">
                <a:solidFill>
                  <a:schemeClr val="accent1"/>
                </a:solidFill>
                <a:latin typeface="Calibri" pitchFamily="34" charset="0"/>
                <a:cs typeface="Arial" charset="0"/>
              </a:rPr>
              <a:t>)</a:t>
            </a:r>
            <a:r>
              <a:rPr lang="en-GB" sz="1400" b="1" dirty="0">
                <a:solidFill>
                  <a:schemeClr val="accent1"/>
                </a:solidFill>
                <a:latin typeface="Calibri" pitchFamily="34" charset="0"/>
                <a:cs typeface="Arial" charset="0"/>
              </a:rPr>
              <a:t>:</a:t>
            </a:r>
            <a:endParaRPr lang="de-DE" dirty="0">
              <a:cs typeface="Arial" charset="0"/>
            </a:endParaRPr>
          </a:p>
        </p:txBody>
      </p:sp>
      <p:sp>
        <p:nvSpPr>
          <p:cNvPr id="169013" name="Rectangle 118"/>
          <p:cNvSpPr>
            <a:spLocks noChangeArrowheads="1"/>
          </p:cNvSpPr>
          <p:nvPr/>
        </p:nvSpPr>
        <p:spPr bwMode="auto">
          <a:xfrm>
            <a:off x="900113" y="658813"/>
            <a:ext cx="1771960" cy="184666"/>
          </a:xfrm>
          <a:prstGeom prst="rect">
            <a:avLst/>
          </a:prstGeom>
          <a:noFill/>
          <a:ln w="9525">
            <a:noFill/>
            <a:miter lim="800000"/>
            <a:headEnd/>
            <a:tailEnd/>
          </a:ln>
        </p:spPr>
        <p:txBody>
          <a:bodyPr wrap="none" lIns="0" tIns="0" rIns="0" bIns="0">
            <a:spAutoFit/>
          </a:bodyPr>
          <a:lstStyle/>
          <a:p>
            <a:r>
              <a:rPr lang="de-DE" sz="1200" dirty="0">
                <a:solidFill>
                  <a:schemeClr val="hlink"/>
                </a:solidFill>
                <a:latin typeface="Calibri" pitchFamily="34" charset="0"/>
                <a:cs typeface="Arial" charset="0"/>
                <a:sym typeface="Wingdings" pitchFamily="2" charset="2"/>
              </a:rPr>
              <a:t></a:t>
            </a:r>
            <a:r>
              <a:rPr lang="sr-Latn-CS" sz="1200" dirty="0">
                <a:latin typeface="Calibri" pitchFamily="34" charset="0"/>
                <a:cs typeface="Arial" charset="0"/>
                <a:sym typeface="Wingdings" pitchFamily="2" charset="2"/>
              </a:rPr>
              <a:t> </a:t>
            </a:r>
            <a:r>
              <a:rPr lang="en-US" sz="1200" dirty="0">
                <a:latin typeface="Calibri" pitchFamily="34" charset="0"/>
                <a:cs typeface="Arial" charset="0"/>
                <a:sym typeface="Wingdings" pitchFamily="2" charset="2"/>
              </a:rPr>
              <a:t>1 - </a:t>
            </a:r>
            <a:r>
              <a:rPr lang="en-US" sz="1200" dirty="0" smtClean="0">
                <a:latin typeface="+mj-lt"/>
                <a:cs typeface="Arial" charset="0"/>
                <a:sym typeface="Wingdings" pitchFamily="2" charset="2"/>
              </a:rPr>
              <a:t>A</a:t>
            </a:r>
            <a:r>
              <a:rPr lang="en-US" sz="1200" dirty="0" smtClean="0">
                <a:latin typeface="+mj-lt"/>
              </a:rPr>
              <a:t>bsolutely unjustified </a:t>
            </a:r>
            <a:r>
              <a:rPr lang="de-DE" sz="1200" dirty="0" smtClean="0">
                <a:latin typeface="+mj-lt"/>
                <a:cs typeface="Arial" charset="0"/>
              </a:rPr>
              <a:t> </a:t>
            </a:r>
            <a:endParaRPr lang="de-DE" dirty="0">
              <a:latin typeface="+mj-lt"/>
              <a:cs typeface="Arial" charset="0"/>
            </a:endParaRPr>
          </a:p>
        </p:txBody>
      </p:sp>
      <p:sp>
        <p:nvSpPr>
          <p:cNvPr id="169014" name="Rectangle 118"/>
          <p:cNvSpPr>
            <a:spLocks noChangeArrowheads="1"/>
          </p:cNvSpPr>
          <p:nvPr/>
        </p:nvSpPr>
        <p:spPr bwMode="auto">
          <a:xfrm>
            <a:off x="3000364" y="642918"/>
            <a:ext cx="1638205" cy="184666"/>
          </a:xfrm>
          <a:prstGeom prst="rect">
            <a:avLst/>
          </a:prstGeom>
          <a:noFill/>
          <a:ln w="9525">
            <a:noFill/>
            <a:miter lim="800000"/>
            <a:headEnd/>
            <a:tailEnd/>
          </a:ln>
        </p:spPr>
        <p:txBody>
          <a:bodyPr wrap="none" lIns="0" tIns="0" rIns="0" bIns="0">
            <a:spAutoFit/>
          </a:bodyPr>
          <a:lstStyle/>
          <a:p>
            <a:r>
              <a:rPr lang="de-DE" sz="1200" dirty="0">
                <a:solidFill>
                  <a:srgbClr val="F4A487"/>
                </a:solidFill>
                <a:latin typeface="Calibri" pitchFamily="34" charset="0"/>
                <a:cs typeface="Arial" charset="0"/>
                <a:sym typeface="Wingdings" pitchFamily="2" charset="2"/>
              </a:rPr>
              <a:t></a:t>
            </a:r>
            <a:r>
              <a:rPr lang="sr-Latn-CS" sz="1200" dirty="0">
                <a:solidFill>
                  <a:srgbClr val="F4A487"/>
                </a:solidFill>
                <a:latin typeface="Calibri" pitchFamily="34" charset="0"/>
                <a:cs typeface="Arial" charset="0"/>
                <a:sym typeface="Wingdings" pitchFamily="2" charset="2"/>
              </a:rPr>
              <a:t> </a:t>
            </a:r>
            <a:r>
              <a:rPr lang="en-US" sz="1200" dirty="0">
                <a:latin typeface="Calibri" pitchFamily="34" charset="0"/>
                <a:cs typeface="Arial" charset="0"/>
                <a:sym typeface="Wingdings" pitchFamily="2" charset="2"/>
              </a:rPr>
              <a:t>2 - Generally </a:t>
            </a:r>
            <a:r>
              <a:rPr lang="en-US" sz="1200" dirty="0" smtClean="0">
                <a:latin typeface="Calibri" pitchFamily="34" charset="0"/>
                <a:cs typeface="Arial" charset="0"/>
                <a:sym typeface="Wingdings" pitchFamily="2" charset="2"/>
              </a:rPr>
              <a:t>unjustified</a:t>
            </a:r>
            <a:endParaRPr lang="de-DE" dirty="0">
              <a:cs typeface="Arial" charset="0"/>
            </a:endParaRPr>
          </a:p>
        </p:txBody>
      </p:sp>
      <p:sp>
        <p:nvSpPr>
          <p:cNvPr id="169015" name="Rectangle 118"/>
          <p:cNvSpPr>
            <a:spLocks noChangeArrowheads="1"/>
          </p:cNvSpPr>
          <p:nvPr/>
        </p:nvSpPr>
        <p:spPr bwMode="auto">
          <a:xfrm>
            <a:off x="4964113" y="649288"/>
            <a:ext cx="1543628" cy="184666"/>
          </a:xfrm>
          <a:prstGeom prst="rect">
            <a:avLst/>
          </a:prstGeom>
          <a:noFill/>
          <a:ln w="9525">
            <a:noFill/>
            <a:miter lim="800000"/>
            <a:headEnd/>
            <a:tailEnd/>
          </a:ln>
        </p:spPr>
        <p:txBody>
          <a:bodyPr wrap="none" lIns="0" tIns="0" rIns="0" bIns="0">
            <a:spAutoFit/>
          </a:bodyPr>
          <a:lstStyle/>
          <a:p>
            <a:r>
              <a:rPr lang="de-DE" sz="1200" dirty="0">
                <a:solidFill>
                  <a:srgbClr val="BEE2E2"/>
                </a:solidFill>
                <a:latin typeface="Calibri" pitchFamily="34" charset="0"/>
                <a:cs typeface="Arial" charset="0"/>
                <a:sym typeface="Wingdings" pitchFamily="2" charset="2"/>
              </a:rPr>
              <a:t></a:t>
            </a:r>
            <a:r>
              <a:rPr lang="sr-Latn-CS" sz="1200" dirty="0">
                <a:latin typeface="Calibri" pitchFamily="34" charset="0"/>
                <a:cs typeface="Arial" charset="0"/>
                <a:sym typeface="Wingdings" pitchFamily="2" charset="2"/>
              </a:rPr>
              <a:t> </a:t>
            </a:r>
            <a:r>
              <a:rPr lang="en-US" sz="1200" dirty="0">
                <a:latin typeface="Calibri" pitchFamily="34" charset="0"/>
                <a:cs typeface="Arial" charset="0"/>
                <a:sym typeface="Wingdings" pitchFamily="2" charset="2"/>
              </a:rPr>
              <a:t>3 </a:t>
            </a:r>
            <a:r>
              <a:rPr lang="en-US" sz="1200" dirty="0" smtClean="0">
                <a:latin typeface="Calibri" pitchFamily="34" charset="0"/>
                <a:cs typeface="Arial" charset="0"/>
                <a:sym typeface="Wingdings" pitchFamily="2" charset="2"/>
              </a:rPr>
              <a:t>– Generally justified </a:t>
            </a:r>
            <a:endParaRPr lang="de-DE" dirty="0">
              <a:cs typeface="Arial" charset="0"/>
            </a:endParaRPr>
          </a:p>
        </p:txBody>
      </p:sp>
      <p:sp>
        <p:nvSpPr>
          <p:cNvPr id="169016" name="Rectangle 118"/>
          <p:cNvSpPr>
            <a:spLocks noChangeArrowheads="1"/>
          </p:cNvSpPr>
          <p:nvPr/>
        </p:nvSpPr>
        <p:spPr bwMode="auto">
          <a:xfrm>
            <a:off x="6938963" y="658813"/>
            <a:ext cx="1658083" cy="184666"/>
          </a:xfrm>
          <a:prstGeom prst="rect">
            <a:avLst/>
          </a:prstGeom>
          <a:noFill/>
          <a:ln w="9525">
            <a:noFill/>
            <a:miter lim="800000"/>
            <a:headEnd/>
            <a:tailEnd/>
          </a:ln>
        </p:spPr>
        <p:txBody>
          <a:bodyPr wrap="none" lIns="0" tIns="0" rIns="0" bIns="0">
            <a:spAutoFit/>
          </a:bodyPr>
          <a:lstStyle/>
          <a:p>
            <a:r>
              <a:rPr lang="de-DE" sz="1200" dirty="0">
                <a:solidFill>
                  <a:srgbClr val="71C3C1"/>
                </a:solidFill>
                <a:latin typeface="Calibri" pitchFamily="34" charset="0"/>
                <a:cs typeface="Arial" charset="0"/>
                <a:sym typeface="Wingdings" pitchFamily="2" charset="2"/>
              </a:rPr>
              <a:t></a:t>
            </a:r>
            <a:r>
              <a:rPr lang="sr-Latn-CS" sz="1200" dirty="0">
                <a:latin typeface="Calibri" pitchFamily="34" charset="0"/>
                <a:cs typeface="Arial" charset="0"/>
                <a:sym typeface="Wingdings" pitchFamily="2" charset="2"/>
              </a:rPr>
              <a:t> </a:t>
            </a:r>
            <a:r>
              <a:rPr lang="en-US" sz="1200" dirty="0">
                <a:latin typeface="Calibri" pitchFamily="34" charset="0"/>
                <a:cs typeface="Arial" charset="0"/>
                <a:sym typeface="Wingdings" pitchFamily="2" charset="2"/>
              </a:rPr>
              <a:t>4 – </a:t>
            </a:r>
            <a:r>
              <a:rPr lang="en-US" sz="1200" dirty="0" smtClean="0">
                <a:latin typeface="Calibri" pitchFamily="34" charset="0"/>
                <a:cs typeface="Arial" charset="0"/>
                <a:sym typeface="Wingdings" pitchFamily="2" charset="2"/>
              </a:rPr>
              <a:t> Completely justified</a:t>
            </a:r>
            <a:endParaRPr lang="de-DE" dirty="0">
              <a:cs typeface="Arial" charset="0"/>
            </a:endParaRPr>
          </a:p>
        </p:txBody>
      </p:sp>
      <p:sp>
        <p:nvSpPr>
          <p:cNvPr id="169017" name="Text Box 5"/>
          <p:cNvSpPr txBox="1">
            <a:spLocks noChangeArrowheads="1"/>
          </p:cNvSpPr>
          <p:nvPr/>
        </p:nvSpPr>
        <p:spPr bwMode="auto">
          <a:xfrm>
            <a:off x="125413" y="6592888"/>
            <a:ext cx="7718425" cy="332399"/>
          </a:xfrm>
          <a:prstGeom prst="rect">
            <a:avLst/>
          </a:prstGeom>
          <a:noFill/>
          <a:ln w="9525">
            <a:noFill/>
            <a:miter lim="800000"/>
            <a:headEnd/>
            <a:tailEnd/>
          </a:ln>
        </p:spPr>
        <p:txBody>
          <a:bodyPr lIns="0" tIns="0" rIns="0" bIns="0" anchor="b">
            <a:spAutoFit/>
          </a:bodyPr>
          <a:lstStyle/>
          <a:p>
            <a:pPr>
              <a:lnSpc>
                <a:spcPct val="90000"/>
              </a:lnSpc>
            </a:pPr>
            <a:r>
              <a:rPr lang="en-US" sz="800" b="1" dirty="0" smtClean="0">
                <a:latin typeface="Calibri" pitchFamily="34" charset="0"/>
                <a:cs typeface="Arial" charset="0"/>
              </a:rPr>
              <a:t>Base:       </a:t>
            </a:r>
            <a:r>
              <a:rPr lang="en-US" sz="800" b="1" dirty="0" smtClean="0">
                <a:cs typeface="Arial" charset="0"/>
              </a:rPr>
              <a:t>O</a:t>
            </a:r>
            <a:r>
              <a:rPr lang="en-US" sz="800" dirty="0" smtClean="0"/>
              <a:t>verall target population</a:t>
            </a:r>
            <a:endParaRPr lang="en-US" sz="800" dirty="0" smtClean="0">
              <a:cs typeface="Arial" charset="0"/>
            </a:endParaRPr>
          </a:p>
          <a:p>
            <a:pPr>
              <a:lnSpc>
                <a:spcPct val="90000"/>
              </a:lnSpc>
            </a:pPr>
            <a:r>
              <a:rPr lang="en-US" sz="800" b="1" dirty="0" smtClean="0">
                <a:latin typeface="Calibri" pitchFamily="34" charset="0"/>
                <a:cs typeface="Arial" charset="0"/>
              </a:rPr>
              <a:t>Question:   </a:t>
            </a:r>
            <a:r>
              <a:rPr lang="en-US" sz="800" dirty="0" smtClean="0"/>
              <a:t>Do you find it absolutely unjustified, generally unjustified, generally justified or absolutely justified to abuse prisoners?</a:t>
            </a:r>
            <a:endParaRPr lang="en-US" sz="800" dirty="0" smtClean="0">
              <a:latin typeface="Calibri" pitchFamily="34" charset="0"/>
              <a:cs typeface="Arial" charset="0"/>
            </a:endParaRPr>
          </a:p>
          <a:p>
            <a:pPr>
              <a:lnSpc>
                <a:spcPct val="90000"/>
              </a:lnSpc>
            </a:pPr>
            <a:r>
              <a:rPr lang="en-US" sz="800" b="1" dirty="0" smtClean="0">
                <a:latin typeface="Calibri" pitchFamily="34" charset="0"/>
                <a:cs typeface="Arial" charset="0"/>
              </a:rPr>
              <a:t>a</a:t>
            </a:r>
            <a:endParaRPr lang="en-US" sz="800" dirty="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97" name="Title 1"/>
          <p:cNvSpPr>
            <a:spLocks noGrp="1"/>
          </p:cNvSpPr>
          <p:nvPr>
            <p:ph type="title"/>
          </p:nvPr>
        </p:nvSpPr>
        <p:spPr bwMode="auto">
          <a:xfrm>
            <a:off x="838200" y="146050"/>
            <a:ext cx="8162925" cy="500063"/>
          </a:xfrm>
          <a:noFill/>
          <a:ln>
            <a:miter lim="800000"/>
            <a:headEnd/>
            <a:tailEnd/>
          </a:ln>
        </p:spPr>
        <p:txBody>
          <a:bodyPr vert="horz" numCol="1" compatLnSpc="1">
            <a:prstTxWarp prst="textNoShape">
              <a:avLst/>
            </a:prstTxWarp>
          </a:bodyPr>
          <a:lstStyle/>
          <a:p>
            <a:pPr algn="just" eaLnBrk="1" hangingPunct="1"/>
            <a:r>
              <a:rPr lang="en-US" sz="1800" dirty="0" smtClean="0"/>
              <a:t>Do you find it absolutely unjustified, generally unjustified, generally justified or completely justified to abuse prisoners?</a:t>
            </a:r>
            <a:endParaRPr lang="de-DE" sz="1800" dirty="0" smtClean="0"/>
          </a:p>
        </p:txBody>
      </p:sp>
      <p:sp>
        <p:nvSpPr>
          <p:cNvPr id="19469" name="Slide Number Placeholder 3"/>
          <p:cNvSpPr>
            <a:spLocks noGrp="1"/>
          </p:cNvSpPr>
          <p:nvPr>
            <p:ph type="sldNum" sz="quarter" idx="11"/>
          </p:nvPr>
        </p:nvSpPr>
        <p:spPr bwMode="auto">
          <a:xfrm>
            <a:off x="8689975" y="6565900"/>
            <a:ext cx="290513" cy="185738"/>
          </a:xfrm>
          <a:ln>
            <a:miter lim="800000"/>
            <a:headEnd/>
            <a:tailEnd/>
          </a:ln>
        </p:spPr>
        <p:txBody>
          <a:bodyPr vert="horz" numCol="1" compatLnSpc="1">
            <a:prstTxWarp prst="textNoShape">
              <a:avLst/>
            </a:prstTxWarp>
          </a:bodyPr>
          <a:lstStyle/>
          <a:p>
            <a:pPr fontAlgn="base">
              <a:spcBef>
                <a:spcPct val="0"/>
              </a:spcBef>
              <a:spcAft>
                <a:spcPct val="0"/>
              </a:spcAft>
              <a:defRPr/>
            </a:pPr>
            <a:fld id="{77087E58-CF69-4820-B32E-617D21F22A28}" type="slidenum">
              <a:rPr lang="de-DE"/>
              <a:pPr fontAlgn="base">
                <a:spcBef>
                  <a:spcPct val="0"/>
                </a:spcBef>
                <a:spcAft>
                  <a:spcPct val="0"/>
                </a:spcAft>
                <a:defRPr/>
              </a:pPr>
              <a:t>12</a:t>
            </a:fld>
            <a:endParaRPr lang="de-DE"/>
          </a:p>
        </p:txBody>
      </p:sp>
      <p:sp>
        <p:nvSpPr>
          <p:cNvPr id="169999" name="Text Box 5"/>
          <p:cNvSpPr txBox="1">
            <a:spLocks noChangeArrowheads="1"/>
          </p:cNvSpPr>
          <p:nvPr/>
        </p:nvSpPr>
        <p:spPr bwMode="auto">
          <a:xfrm>
            <a:off x="125413" y="6592888"/>
            <a:ext cx="7718425" cy="221599"/>
          </a:xfrm>
          <a:prstGeom prst="rect">
            <a:avLst/>
          </a:prstGeom>
          <a:noFill/>
          <a:ln w="9525">
            <a:noFill/>
            <a:miter lim="800000"/>
            <a:headEnd/>
            <a:tailEnd/>
          </a:ln>
        </p:spPr>
        <p:txBody>
          <a:bodyPr lIns="0" tIns="0" rIns="0" bIns="0" anchor="b">
            <a:spAutoFit/>
          </a:bodyPr>
          <a:lstStyle/>
          <a:p>
            <a:pPr>
              <a:lnSpc>
                <a:spcPct val="90000"/>
              </a:lnSpc>
            </a:pPr>
            <a:r>
              <a:rPr lang="en-US" sz="800" b="1" dirty="0" smtClean="0">
                <a:latin typeface="Calibri" pitchFamily="34" charset="0"/>
                <a:cs typeface="Arial" charset="0"/>
              </a:rPr>
              <a:t>Base:       </a:t>
            </a:r>
            <a:r>
              <a:rPr lang="en-US" sz="800" dirty="0" smtClean="0">
                <a:latin typeface="Calibri" pitchFamily="34" charset="0"/>
                <a:cs typeface="Arial" charset="0"/>
              </a:rPr>
              <a:t>Overall</a:t>
            </a:r>
            <a:r>
              <a:rPr lang="en-US" sz="800" b="1" dirty="0" smtClean="0">
                <a:latin typeface="Calibri" pitchFamily="34" charset="0"/>
                <a:cs typeface="Arial" charset="0"/>
              </a:rPr>
              <a:t> </a:t>
            </a:r>
            <a:r>
              <a:rPr lang="en-US" sz="800" dirty="0" smtClean="0">
                <a:latin typeface="Calibri" pitchFamily="34" charset="0"/>
                <a:cs typeface="Arial" charset="0"/>
              </a:rPr>
              <a:t>target</a:t>
            </a:r>
            <a:r>
              <a:rPr lang="en-US" sz="800" b="1" dirty="0" smtClean="0">
                <a:latin typeface="Calibri" pitchFamily="34" charset="0"/>
                <a:cs typeface="Arial" charset="0"/>
              </a:rPr>
              <a:t> </a:t>
            </a:r>
            <a:r>
              <a:rPr lang="en-US" sz="800" dirty="0" smtClean="0">
                <a:latin typeface="Calibri" pitchFamily="34" charset="0"/>
                <a:cs typeface="Arial" charset="0"/>
              </a:rPr>
              <a:t>population</a:t>
            </a:r>
            <a:endParaRPr lang="en-US" sz="800" dirty="0">
              <a:latin typeface="Calibri" pitchFamily="34" charset="0"/>
              <a:cs typeface="Arial" charset="0"/>
            </a:endParaRPr>
          </a:p>
          <a:p>
            <a:pPr>
              <a:lnSpc>
                <a:spcPct val="90000"/>
              </a:lnSpc>
            </a:pPr>
            <a:r>
              <a:rPr lang="en-US" sz="800" b="1" dirty="0" smtClean="0">
                <a:latin typeface="Calibri" pitchFamily="34" charset="0"/>
                <a:cs typeface="Arial" charset="0"/>
              </a:rPr>
              <a:t>Question:   </a:t>
            </a:r>
            <a:r>
              <a:rPr lang="en-US" sz="800" dirty="0" smtClean="0"/>
              <a:t>Do you find it absolutely unjustified, generally unjustified, generally justified or completely justified to abuse prisoners?</a:t>
            </a:r>
            <a:endParaRPr lang="en-US" sz="800" dirty="0">
              <a:latin typeface="Calibri" pitchFamily="34" charset="0"/>
              <a:cs typeface="Arial" charset="0"/>
            </a:endParaRPr>
          </a:p>
        </p:txBody>
      </p:sp>
      <p:graphicFrame>
        <p:nvGraphicFramePr>
          <p:cNvPr id="169996" name="Object 12"/>
          <p:cNvGraphicFramePr>
            <a:graphicFrameLocks/>
          </p:cNvGraphicFramePr>
          <p:nvPr/>
        </p:nvGraphicFramePr>
        <p:xfrm>
          <a:off x="130175" y="696913"/>
          <a:ext cx="8912225" cy="5848350"/>
        </p:xfrm>
        <a:graphic>
          <a:graphicData uri="http://schemas.openxmlformats.org/presentationml/2006/ole">
            <p:oleObj spid="_x0000_s176132" name="Chart" r:id="rId3" imgW="9591657" imgH="6295976" progId="MSGraph.Chart.8">
              <p:embed followColorScheme="full"/>
            </p:oleObj>
          </a:graphicData>
        </a:graphic>
      </p:graphicFrame>
      <p:sp>
        <p:nvSpPr>
          <p:cNvPr id="170000" name="Text Box 67"/>
          <p:cNvSpPr txBox="1">
            <a:spLocks noChangeArrowheads="1"/>
          </p:cNvSpPr>
          <p:nvPr/>
        </p:nvSpPr>
        <p:spPr bwMode="auto">
          <a:xfrm>
            <a:off x="5988050" y="1773238"/>
            <a:ext cx="827088" cy="368300"/>
          </a:xfrm>
          <a:prstGeom prst="rect">
            <a:avLst/>
          </a:prstGeom>
          <a:noFill/>
          <a:ln w="9525">
            <a:noFill/>
            <a:miter lim="800000"/>
            <a:headEnd/>
            <a:tailEnd/>
          </a:ln>
        </p:spPr>
        <p:txBody>
          <a:bodyPr wrap="none" lIns="0" tIns="0" rIns="0" bIns="0">
            <a:spAutoFit/>
          </a:bodyPr>
          <a:lstStyle/>
          <a:p>
            <a:r>
              <a:rPr lang="de-DE" sz="2400" b="1">
                <a:solidFill>
                  <a:schemeClr val="tx2"/>
                </a:solidFill>
                <a:latin typeface="Calibri" pitchFamily="34" charset="0"/>
                <a:cs typeface="Arial" charset="0"/>
              </a:rPr>
              <a:t>Mean:</a:t>
            </a:r>
            <a:endParaRPr lang="de-DE" sz="3200">
              <a:solidFill>
                <a:schemeClr val="tx2"/>
              </a:solidFill>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44" name="Title 1"/>
          <p:cNvSpPr>
            <a:spLocks noGrp="1"/>
          </p:cNvSpPr>
          <p:nvPr>
            <p:ph type="title"/>
          </p:nvPr>
        </p:nvSpPr>
        <p:spPr bwMode="auto">
          <a:xfrm>
            <a:off x="838200" y="146050"/>
            <a:ext cx="8162925" cy="500063"/>
          </a:xfrm>
          <a:noFill/>
          <a:ln>
            <a:miter lim="800000"/>
            <a:headEnd/>
            <a:tailEnd/>
          </a:ln>
        </p:spPr>
        <p:txBody>
          <a:bodyPr vert="horz" numCol="1" compatLnSpc="1">
            <a:prstTxWarp prst="textNoShape">
              <a:avLst/>
            </a:prstTxWarp>
          </a:bodyPr>
          <a:lstStyle/>
          <a:p>
            <a:pPr algn="just" eaLnBrk="1" hangingPunct="1"/>
            <a:r>
              <a:rPr lang="en-US" sz="1800" dirty="0" smtClean="0"/>
              <a:t>Do you find it absolutely unjustified, generally unjustified, generally justified or completely justified to abuse prisoners?</a:t>
            </a:r>
            <a:endParaRPr lang="de-DE" sz="1800" dirty="0" smtClean="0"/>
          </a:p>
        </p:txBody>
      </p:sp>
      <p:sp>
        <p:nvSpPr>
          <p:cNvPr id="19469" name="Slide Number Placeholder 3"/>
          <p:cNvSpPr>
            <a:spLocks noGrp="1"/>
          </p:cNvSpPr>
          <p:nvPr>
            <p:ph type="sldNum" sz="quarter" idx="11"/>
          </p:nvPr>
        </p:nvSpPr>
        <p:spPr bwMode="auto">
          <a:xfrm>
            <a:off x="8689975" y="6565900"/>
            <a:ext cx="290513" cy="185738"/>
          </a:xfrm>
          <a:ln>
            <a:miter lim="800000"/>
            <a:headEnd/>
            <a:tailEnd/>
          </a:ln>
        </p:spPr>
        <p:txBody>
          <a:bodyPr vert="horz" numCol="1" compatLnSpc="1">
            <a:prstTxWarp prst="textNoShape">
              <a:avLst/>
            </a:prstTxWarp>
          </a:bodyPr>
          <a:lstStyle/>
          <a:p>
            <a:pPr fontAlgn="base">
              <a:spcBef>
                <a:spcPct val="0"/>
              </a:spcBef>
              <a:spcAft>
                <a:spcPct val="0"/>
              </a:spcAft>
              <a:defRPr/>
            </a:pPr>
            <a:fld id="{FB6A3741-7301-4093-8C8E-1B00068A6C20}" type="slidenum">
              <a:rPr lang="de-DE"/>
              <a:pPr fontAlgn="base">
                <a:spcBef>
                  <a:spcPct val="0"/>
                </a:spcBef>
                <a:spcAft>
                  <a:spcPct val="0"/>
                </a:spcAft>
                <a:defRPr/>
              </a:pPr>
              <a:t>13</a:t>
            </a:fld>
            <a:endParaRPr lang="de-DE"/>
          </a:p>
        </p:txBody>
      </p:sp>
      <p:sp>
        <p:nvSpPr>
          <p:cNvPr id="172046" name="Text Box 5"/>
          <p:cNvSpPr txBox="1">
            <a:spLocks noChangeArrowheads="1"/>
          </p:cNvSpPr>
          <p:nvPr/>
        </p:nvSpPr>
        <p:spPr bwMode="auto">
          <a:xfrm>
            <a:off x="125413" y="6592888"/>
            <a:ext cx="7718425" cy="220662"/>
          </a:xfrm>
          <a:prstGeom prst="rect">
            <a:avLst/>
          </a:prstGeom>
          <a:noFill/>
          <a:ln w="9525">
            <a:noFill/>
            <a:miter lim="800000"/>
            <a:headEnd/>
            <a:tailEnd/>
          </a:ln>
        </p:spPr>
        <p:txBody>
          <a:bodyPr lIns="0" tIns="0" rIns="0" bIns="0" anchor="b">
            <a:spAutoFit/>
          </a:bodyPr>
          <a:lstStyle/>
          <a:p>
            <a:pPr>
              <a:lnSpc>
                <a:spcPct val="90000"/>
              </a:lnSpc>
            </a:pPr>
            <a:r>
              <a:rPr lang="en-US" sz="800" b="1" dirty="0" smtClean="0">
                <a:latin typeface="Calibri" pitchFamily="34" charset="0"/>
                <a:cs typeface="Arial" charset="0"/>
              </a:rPr>
              <a:t>Base:       </a:t>
            </a:r>
            <a:r>
              <a:rPr lang="en-US" sz="800" dirty="0" smtClean="0">
                <a:latin typeface="Calibri" pitchFamily="34" charset="0"/>
                <a:cs typeface="Arial" charset="0"/>
              </a:rPr>
              <a:t>Overall</a:t>
            </a:r>
            <a:r>
              <a:rPr lang="en-US" sz="800" b="1" dirty="0" smtClean="0">
                <a:latin typeface="Calibri" pitchFamily="34" charset="0"/>
                <a:cs typeface="Arial" charset="0"/>
              </a:rPr>
              <a:t> </a:t>
            </a:r>
            <a:r>
              <a:rPr lang="en-US" sz="800" dirty="0" smtClean="0">
                <a:latin typeface="Calibri" pitchFamily="34" charset="0"/>
                <a:cs typeface="Arial" charset="0"/>
              </a:rPr>
              <a:t>target</a:t>
            </a:r>
            <a:r>
              <a:rPr lang="en-US" sz="800" b="1" dirty="0" smtClean="0">
                <a:latin typeface="Calibri" pitchFamily="34" charset="0"/>
                <a:cs typeface="Arial" charset="0"/>
              </a:rPr>
              <a:t> </a:t>
            </a:r>
            <a:r>
              <a:rPr lang="en-US" sz="800" dirty="0" smtClean="0">
                <a:latin typeface="Calibri" pitchFamily="34" charset="0"/>
                <a:cs typeface="Arial" charset="0"/>
              </a:rPr>
              <a:t>population</a:t>
            </a:r>
          </a:p>
          <a:p>
            <a:pPr>
              <a:lnSpc>
                <a:spcPct val="90000"/>
              </a:lnSpc>
            </a:pPr>
            <a:r>
              <a:rPr lang="en-US" sz="800" b="1" dirty="0" smtClean="0">
                <a:latin typeface="Calibri" pitchFamily="34" charset="0"/>
                <a:cs typeface="Arial" charset="0"/>
              </a:rPr>
              <a:t>Question:   </a:t>
            </a:r>
            <a:r>
              <a:rPr lang="en-US" sz="800" dirty="0" smtClean="0"/>
              <a:t>Do you find it absolutely unjustified, generally unjustified, generally justified or completely justified to abuse prisoners?</a:t>
            </a:r>
            <a:endParaRPr lang="en-US" sz="800" dirty="0">
              <a:latin typeface="Calibri" pitchFamily="34" charset="0"/>
              <a:cs typeface="Arial" charset="0"/>
            </a:endParaRPr>
          </a:p>
        </p:txBody>
      </p:sp>
      <p:graphicFrame>
        <p:nvGraphicFramePr>
          <p:cNvPr id="172043" name="Object 11"/>
          <p:cNvGraphicFramePr>
            <a:graphicFrameLocks/>
          </p:cNvGraphicFramePr>
          <p:nvPr/>
        </p:nvGraphicFramePr>
        <p:xfrm>
          <a:off x="0" y="1214422"/>
          <a:ext cx="9086850" cy="4978400"/>
        </p:xfrm>
        <a:graphic>
          <a:graphicData uri="http://schemas.openxmlformats.org/presentationml/2006/ole">
            <p:oleObj spid="_x0000_s177156" name="Chart" r:id="rId3" imgW="9934420" imgH="5486400" progId="MSGraph.Chart.8">
              <p:embed followColorScheme="full"/>
            </p:oleObj>
          </a:graphicData>
        </a:graphic>
      </p:graphicFrame>
      <p:sp>
        <p:nvSpPr>
          <p:cNvPr id="5" name="Rectangle 4"/>
          <p:cNvSpPr/>
          <p:nvPr/>
        </p:nvSpPr>
        <p:spPr>
          <a:xfrm>
            <a:off x="3286117" y="1268760"/>
            <a:ext cx="3143271"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defRPr/>
            </a:pPr>
            <a:r>
              <a:rPr lang="en-US" dirty="0" smtClean="0">
                <a:solidFill>
                  <a:schemeClr val="bg1"/>
                </a:solidFill>
              </a:rPr>
              <a:t>If ordered by a high authority</a:t>
            </a:r>
          </a:p>
        </p:txBody>
      </p:sp>
      <p:sp>
        <p:nvSpPr>
          <p:cNvPr id="6" name="Left Arrow 5"/>
          <p:cNvSpPr/>
          <p:nvPr/>
        </p:nvSpPr>
        <p:spPr>
          <a:xfrm>
            <a:off x="2379922" y="3543988"/>
            <a:ext cx="1080120" cy="432048"/>
          </a:xfrm>
          <a:prstGeom prst="lef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CS"/>
          </a:p>
        </p:txBody>
      </p:sp>
      <p:sp>
        <p:nvSpPr>
          <p:cNvPr id="11" name="Left Arrow 10"/>
          <p:cNvSpPr/>
          <p:nvPr/>
        </p:nvSpPr>
        <p:spPr>
          <a:xfrm>
            <a:off x="2021006" y="5431272"/>
            <a:ext cx="1080120" cy="432048"/>
          </a:xfrm>
          <a:prstGeom prst="lef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C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5" name="Title 1"/>
          <p:cNvSpPr>
            <a:spLocks noGrp="1"/>
          </p:cNvSpPr>
          <p:nvPr>
            <p:ph type="title"/>
          </p:nvPr>
        </p:nvSpPr>
        <p:spPr bwMode="auto">
          <a:xfrm>
            <a:off x="838200" y="146050"/>
            <a:ext cx="8162925" cy="500063"/>
          </a:xfrm>
          <a:noFill/>
          <a:ln>
            <a:miter lim="800000"/>
            <a:headEnd/>
            <a:tailEnd/>
          </a:ln>
        </p:spPr>
        <p:txBody>
          <a:bodyPr vert="horz" numCol="1" compatLnSpc="1">
            <a:prstTxWarp prst="textNoShape">
              <a:avLst/>
            </a:prstTxWarp>
          </a:bodyPr>
          <a:lstStyle/>
          <a:p>
            <a:pPr algn="just" eaLnBrk="1" hangingPunct="1"/>
            <a:r>
              <a:rPr lang="en-US" sz="1800" dirty="0" smtClean="0"/>
              <a:t>Do you find it absolutely unjustified, generally unjustified, generally justified or completely justified to abuse prisoners?</a:t>
            </a:r>
            <a:endParaRPr lang="de-DE" sz="1800" dirty="0" smtClean="0"/>
          </a:p>
        </p:txBody>
      </p:sp>
      <p:sp>
        <p:nvSpPr>
          <p:cNvPr id="19469" name="Slide Number Placeholder 3"/>
          <p:cNvSpPr>
            <a:spLocks noGrp="1"/>
          </p:cNvSpPr>
          <p:nvPr>
            <p:ph type="sldNum" sz="quarter" idx="11"/>
          </p:nvPr>
        </p:nvSpPr>
        <p:spPr bwMode="auto">
          <a:xfrm>
            <a:off x="8689975" y="6565900"/>
            <a:ext cx="290513" cy="185738"/>
          </a:xfrm>
          <a:ln>
            <a:miter lim="800000"/>
            <a:headEnd/>
            <a:tailEnd/>
          </a:ln>
        </p:spPr>
        <p:txBody>
          <a:bodyPr vert="horz" numCol="1" compatLnSpc="1">
            <a:prstTxWarp prst="textNoShape">
              <a:avLst/>
            </a:prstTxWarp>
          </a:bodyPr>
          <a:lstStyle/>
          <a:p>
            <a:pPr fontAlgn="base">
              <a:spcBef>
                <a:spcPct val="0"/>
              </a:spcBef>
              <a:spcAft>
                <a:spcPct val="0"/>
              </a:spcAft>
              <a:defRPr/>
            </a:pPr>
            <a:fld id="{A02173F4-1D55-47EA-ABA3-E7B22F510322}" type="slidenum">
              <a:rPr lang="de-DE"/>
              <a:pPr fontAlgn="base">
                <a:spcBef>
                  <a:spcPct val="0"/>
                </a:spcBef>
                <a:spcAft>
                  <a:spcPct val="0"/>
                </a:spcAft>
                <a:defRPr/>
              </a:pPr>
              <a:t>14</a:t>
            </a:fld>
            <a:endParaRPr lang="de-DE"/>
          </a:p>
        </p:txBody>
      </p:sp>
      <p:sp>
        <p:nvSpPr>
          <p:cNvPr id="173067" name="Text Box 5"/>
          <p:cNvSpPr txBox="1">
            <a:spLocks noChangeArrowheads="1"/>
          </p:cNvSpPr>
          <p:nvPr/>
        </p:nvSpPr>
        <p:spPr bwMode="auto">
          <a:xfrm>
            <a:off x="125413" y="6592888"/>
            <a:ext cx="7718425" cy="220662"/>
          </a:xfrm>
          <a:prstGeom prst="rect">
            <a:avLst/>
          </a:prstGeom>
          <a:noFill/>
          <a:ln w="9525">
            <a:noFill/>
            <a:miter lim="800000"/>
            <a:headEnd/>
            <a:tailEnd/>
          </a:ln>
        </p:spPr>
        <p:txBody>
          <a:bodyPr lIns="0" tIns="0" rIns="0" bIns="0" anchor="b">
            <a:spAutoFit/>
          </a:bodyPr>
          <a:lstStyle/>
          <a:p>
            <a:pPr>
              <a:lnSpc>
                <a:spcPct val="90000"/>
              </a:lnSpc>
            </a:pPr>
            <a:r>
              <a:rPr lang="en-US" sz="800" b="1" dirty="0" smtClean="0">
                <a:latin typeface="Calibri" pitchFamily="34" charset="0"/>
                <a:cs typeface="Arial" charset="0"/>
              </a:rPr>
              <a:t>Base:       </a:t>
            </a:r>
            <a:r>
              <a:rPr lang="en-US" sz="800" dirty="0" smtClean="0">
                <a:latin typeface="Calibri" pitchFamily="34" charset="0"/>
                <a:cs typeface="Arial" charset="0"/>
              </a:rPr>
              <a:t>Overall</a:t>
            </a:r>
            <a:r>
              <a:rPr lang="en-US" sz="800" b="1" dirty="0" smtClean="0">
                <a:latin typeface="Calibri" pitchFamily="34" charset="0"/>
                <a:cs typeface="Arial" charset="0"/>
              </a:rPr>
              <a:t> </a:t>
            </a:r>
            <a:r>
              <a:rPr lang="en-US" sz="800" dirty="0" smtClean="0">
                <a:latin typeface="Calibri" pitchFamily="34" charset="0"/>
                <a:cs typeface="Arial" charset="0"/>
              </a:rPr>
              <a:t>target</a:t>
            </a:r>
            <a:r>
              <a:rPr lang="en-US" sz="800" b="1" dirty="0" smtClean="0">
                <a:latin typeface="Calibri" pitchFamily="34" charset="0"/>
                <a:cs typeface="Arial" charset="0"/>
              </a:rPr>
              <a:t> </a:t>
            </a:r>
            <a:r>
              <a:rPr lang="en-US" sz="800" dirty="0" smtClean="0">
                <a:latin typeface="Calibri" pitchFamily="34" charset="0"/>
                <a:cs typeface="Arial" charset="0"/>
              </a:rPr>
              <a:t>population</a:t>
            </a:r>
          </a:p>
          <a:p>
            <a:pPr>
              <a:lnSpc>
                <a:spcPct val="90000"/>
              </a:lnSpc>
            </a:pPr>
            <a:r>
              <a:rPr lang="en-US" sz="800" b="1" dirty="0" smtClean="0">
                <a:latin typeface="Calibri" pitchFamily="34" charset="0"/>
                <a:cs typeface="Arial" charset="0"/>
              </a:rPr>
              <a:t>Question:   </a:t>
            </a:r>
            <a:r>
              <a:rPr lang="en-US" sz="800" dirty="0" smtClean="0"/>
              <a:t>Do you find it absolutely unjustified, generally unjustified, generally justified or completely justified to abuse prisoners?</a:t>
            </a:r>
            <a:endParaRPr lang="en-US" sz="800" dirty="0">
              <a:latin typeface="Calibri" pitchFamily="34" charset="0"/>
              <a:cs typeface="Arial" charset="0"/>
            </a:endParaRPr>
          </a:p>
        </p:txBody>
      </p:sp>
      <p:graphicFrame>
        <p:nvGraphicFramePr>
          <p:cNvPr id="173064" name="Object 8"/>
          <p:cNvGraphicFramePr>
            <a:graphicFrameLocks/>
          </p:cNvGraphicFramePr>
          <p:nvPr/>
        </p:nvGraphicFramePr>
        <p:xfrm>
          <a:off x="-73025" y="1219200"/>
          <a:ext cx="9086850" cy="4978400"/>
        </p:xfrm>
        <a:graphic>
          <a:graphicData uri="http://schemas.openxmlformats.org/presentationml/2006/ole">
            <p:oleObj spid="_x0000_s178180" name="Chart" r:id="rId3" imgW="9934420" imgH="5448394" progId="MSGraph.Chart.8">
              <p:embed followColorScheme="full"/>
            </p:oleObj>
          </a:graphicData>
        </a:graphic>
      </p:graphicFrame>
      <p:sp>
        <p:nvSpPr>
          <p:cNvPr id="5" name="Rectangle 4"/>
          <p:cNvSpPr/>
          <p:nvPr/>
        </p:nvSpPr>
        <p:spPr>
          <a:xfrm>
            <a:off x="3500430" y="1268760"/>
            <a:ext cx="3214710"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defRPr/>
            </a:pPr>
            <a:r>
              <a:rPr lang="en-US" dirty="0" smtClean="0">
                <a:solidFill>
                  <a:schemeClr val="bg1"/>
                </a:solidFill>
              </a:rPr>
              <a:t>In case of war or threat of war</a:t>
            </a:r>
          </a:p>
        </p:txBody>
      </p:sp>
      <p:sp>
        <p:nvSpPr>
          <p:cNvPr id="6" name="Left Arrow 5"/>
          <p:cNvSpPr/>
          <p:nvPr/>
        </p:nvSpPr>
        <p:spPr>
          <a:xfrm>
            <a:off x="2843808" y="3543988"/>
            <a:ext cx="1080120" cy="432048"/>
          </a:xfrm>
          <a:prstGeom prst="lef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C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3" name="Title 1"/>
          <p:cNvSpPr>
            <a:spLocks noGrp="1"/>
          </p:cNvSpPr>
          <p:nvPr>
            <p:ph type="title"/>
          </p:nvPr>
        </p:nvSpPr>
        <p:spPr bwMode="auto">
          <a:xfrm>
            <a:off x="838200" y="257175"/>
            <a:ext cx="8162925" cy="277813"/>
          </a:xfrm>
          <a:noFill/>
          <a:ln>
            <a:miter lim="800000"/>
            <a:headEnd/>
            <a:tailEnd/>
          </a:ln>
        </p:spPr>
        <p:txBody>
          <a:bodyPr vert="horz" numCol="1" compatLnSpc="1">
            <a:prstTxWarp prst="textNoShape">
              <a:avLst/>
            </a:prstTxWarp>
          </a:bodyPr>
          <a:lstStyle/>
          <a:p>
            <a:pPr eaLnBrk="1" hangingPunct="1"/>
            <a:r>
              <a:rPr lang="en-US" dirty="0" smtClean="0"/>
              <a:t>Do you find that prisoners in Montenegro are ...</a:t>
            </a:r>
            <a:endParaRPr lang="en-GB" dirty="0" smtClean="0"/>
          </a:p>
        </p:txBody>
      </p:sp>
      <p:sp>
        <p:nvSpPr>
          <p:cNvPr id="10267" name="Slide Number Placeholder 3"/>
          <p:cNvSpPr>
            <a:spLocks noGrp="1"/>
          </p:cNvSpPr>
          <p:nvPr>
            <p:ph type="sldNum" sz="quarter" idx="11"/>
          </p:nvPr>
        </p:nvSpPr>
        <p:spPr bwMode="auto">
          <a:xfrm>
            <a:off x="8689975" y="6565900"/>
            <a:ext cx="290513" cy="185738"/>
          </a:xfrm>
          <a:ln>
            <a:miter lim="800000"/>
            <a:headEnd/>
            <a:tailEnd/>
          </a:ln>
        </p:spPr>
        <p:txBody>
          <a:bodyPr vert="horz" numCol="1" compatLnSpc="1">
            <a:prstTxWarp prst="textNoShape">
              <a:avLst/>
            </a:prstTxWarp>
          </a:bodyPr>
          <a:lstStyle/>
          <a:p>
            <a:pPr fontAlgn="base">
              <a:spcBef>
                <a:spcPct val="0"/>
              </a:spcBef>
              <a:spcAft>
                <a:spcPct val="0"/>
              </a:spcAft>
              <a:defRPr/>
            </a:pPr>
            <a:fld id="{11F5D54B-17D6-4D4E-BB81-A3E537B34370}" type="slidenum">
              <a:rPr lang="de-DE"/>
              <a:pPr fontAlgn="base">
                <a:spcBef>
                  <a:spcPct val="0"/>
                </a:spcBef>
                <a:spcAft>
                  <a:spcPct val="0"/>
                </a:spcAft>
                <a:defRPr/>
              </a:pPr>
              <a:t>15</a:t>
            </a:fld>
            <a:endParaRPr lang="de-DE"/>
          </a:p>
        </p:txBody>
      </p:sp>
      <p:sp>
        <p:nvSpPr>
          <p:cNvPr id="1031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sp>
        <p:nvSpPr>
          <p:cNvPr id="1031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sp>
        <p:nvSpPr>
          <p:cNvPr id="1031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sp>
        <p:nvSpPr>
          <p:cNvPr id="1031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sp>
        <p:nvSpPr>
          <p:cNvPr id="1031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sp>
        <p:nvSpPr>
          <p:cNvPr id="15" name="Text Box 5"/>
          <p:cNvSpPr txBox="1">
            <a:spLocks noChangeArrowheads="1"/>
          </p:cNvSpPr>
          <p:nvPr/>
        </p:nvSpPr>
        <p:spPr bwMode="auto">
          <a:xfrm>
            <a:off x="496764" y="875502"/>
            <a:ext cx="3860922" cy="276999"/>
          </a:xfrm>
          <a:prstGeom prst="rect">
            <a:avLst/>
          </a:prstGeom>
          <a:solidFill>
            <a:schemeClr val="tx1"/>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nchor="b">
            <a:spAutoFit/>
          </a:bodyPr>
          <a:lstStyle/>
          <a:p>
            <a:pPr>
              <a:lnSpc>
                <a:spcPct val="90000"/>
              </a:lnSpc>
              <a:defRPr/>
            </a:pPr>
            <a:r>
              <a:rPr lang="en-US" sz="1200" dirty="0" smtClean="0">
                <a:solidFill>
                  <a:schemeClr val="bg1"/>
                </a:solidFill>
                <a:latin typeface="Calibri" pitchFamily="34" charset="0"/>
                <a:cs typeface="Arial" charset="0"/>
              </a:rPr>
              <a:t>Base:  Overall target population</a:t>
            </a:r>
          </a:p>
          <a:p>
            <a:pPr>
              <a:lnSpc>
                <a:spcPct val="90000"/>
              </a:lnSpc>
              <a:defRPr/>
            </a:pPr>
            <a:endParaRPr lang="en-US" sz="800" dirty="0">
              <a:solidFill>
                <a:schemeClr val="bg1"/>
              </a:solidFill>
              <a:latin typeface="Calibri" pitchFamily="34" charset="0"/>
              <a:cs typeface="Arial" charset="0"/>
            </a:endParaRPr>
          </a:p>
        </p:txBody>
      </p:sp>
      <p:graphicFrame>
        <p:nvGraphicFramePr>
          <p:cNvPr id="10311" name="Object 71"/>
          <p:cNvGraphicFramePr>
            <a:graphicFrameLocks noChangeAspect="1"/>
          </p:cNvGraphicFramePr>
          <p:nvPr/>
        </p:nvGraphicFramePr>
        <p:xfrm>
          <a:off x="87313" y="1176338"/>
          <a:ext cx="3917950" cy="4933950"/>
        </p:xfrm>
        <a:graphic>
          <a:graphicData uri="http://schemas.openxmlformats.org/presentationml/2006/ole">
            <p:oleObj spid="_x0000_s179206" name="Chart" r:id="rId3" imgW="3876510" imgH="4895871" progId="MSGraph.Chart.8">
              <p:embed followColorScheme="full"/>
            </p:oleObj>
          </a:graphicData>
        </a:graphic>
      </p:graphicFrame>
      <p:sp>
        <p:nvSpPr>
          <p:cNvPr id="17" name="Text Box 5"/>
          <p:cNvSpPr txBox="1">
            <a:spLocks noChangeArrowheads="1"/>
          </p:cNvSpPr>
          <p:nvPr/>
        </p:nvSpPr>
        <p:spPr bwMode="auto">
          <a:xfrm>
            <a:off x="4499992" y="857545"/>
            <a:ext cx="3859212" cy="338554"/>
          </a:xfrm>
          <a:prstGeom prst="rect">
            <a:avLst/>
          </a:prstGeom>
          <a:solidFill>
            <a:schemeClr val="tx1"/>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0" tIns="0" rIns="0" bIns="0" anchor="b">
            <a:spAutoFit/>
          </a:bodyPr>
          <a:lstStyle/>
          <a:p>
            <a:pPr>
              <a:defRPr/>
            </a:pPr>
            <a:r>
              <a:rPr lang="en-US" sz="1100" dirty="0" smtClean="0">
                <a:solidFill>
                  <a:schemeClr val="bg1"/>
                </a:solidFill>
              </a:rPr>
              <a:t>Base: Those who think that prisoners are subjected to abuse (67% of the target population)</a:t>
            </a:r>
            <a:endParaRPr lang="sr-Latn-CS" sz="1100" dirty="0">
              <a:solidFill>
                <a:schemeClr val="bg1"/>
              </a:solidFill>
            </a:endParaRPr>
          </a:p>
        </p:txBody>
      </p:sp>
      <p:sp>
        <p:nvSpPr>
          <p:cNvPr id="3" name="Right Arrow 2"/>
          <p:cNvSpPr/>
          <p:nvPr/>
        </p:nvSpPr>
        <p:spPr>
          <a:xfrm>
            <a:off x="3263463" y="3062546"/>
            <a:ext cx="1453639" cy="540060"/>
          </a:xfrm>
          <a:prstGeom prst="rightArrow">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CS"/>
          </a:p>
        </p:txBody>
      </p:sp>
      <p:sp>
        <p:nvSpPr>
          <p:cNvPr id="18" name="Right Arrow 17"/>
          <p:cNvSpPr/>
          <p:nvPr/>
        </p:nvSpPr>
        <p:spPr>
          <a:xfrm>
            <a:off x="3261342" y="4779596"/>
            <a:ext cx="1453639" cy="540060"/>
          </a:xfrm>
          <a:prstGeom prst="rightArrow">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CS"/>
          </a:p>
        </p:txBody>
      </p:sp>
      <p:graphicFrame>
        <p:nvGraphicFramePr>
          <p:cNvPr id="10312" name="Object 72"/>
          <p:cNvGraphicFramePr>
            <a:graphicFrameLocks noChangeAspect="1"/>
          </p:cNvGraphicFramePr>
          <p:nvPr/>
        </p:nvGraphicFramePr>
        <p:xfrm>
          <a:off x="4179888" y="1190625"/>
          <a:ext cx="4833937" cy="4933950"/>
        </p:xfrm>
        <a:graphic>
          <a:graphicData uri="http://schemas.openxmlformats.org/presentationml/2006/ole">
            <p:oleObj spid="_x0000_s179207" name="Chart" r:id="rId4" imgW="4810060" imgH="4895871" progId="MSGraph.Chart.8">
              <p:embed followColorScheme="full"/>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5" name="Title 1"/>
          <p:cNvSpPr>
            <a:spLocks noGrp="1"/>
          </p:cNvSpPr>
          <p:nvPr>
            <p:ph type="title"/>
          </p:nvPr>
        </p:nvSpPr>
        <p:spPr bwMode="auto">
          <a:xfrm>
            <a:off x="838200" y="257175"/>
            <a:ext cx="8162925" cy="277813"/>
          </a:xfrm>
          <a:noFill/>
          <a:ln>
            <a:miter lim="800000"/>
            <a:headEnd/>
            <a:tailEnd/>
          </a:ln>
        </p:spPr>
        <p:txBody>
          <a:bodyPr vert="horz" numCol="1" compatLnSpc="1">
            <a:prstTxWarp prst="textNoShape">
              <a:avLst/>
            </a:prstTxWarp>
          </a:bodyPr>
          <a:lstStyle/>
          <a:p>
            <a:pPr eaLnBrk="1" hangingPunct="1"/>
            <a:r>
              <a:rPr lang="en-US" dirty="0" smtClean="0"/>
              <a:t>Do you find that prisoners in Montenegro are ...</a:t>
            </a:r>
            <a:endParaRPr lang="en-GB" dirty="0" smtClean="0"/>
          </a:p>
        </p:txBody>
      </p:sp>
      <p:sp>
        <p:nvSpPr>
          <p:cNvPr id="10267" name="Slide Number Placeholder 3"/>
          <p:cNvSpPr>
            <a:spLocks noGrp="1"/>
          </p:cNvSpPr>
          <p:nvPr>
            <p:ph type="sldNum" sz="quarter" idx="11"/>
          </p:nvPr>
        </p:nvSpPr>
        <p:spPr bwMode="auto">
          <a:xfrm>
            <a:off x="8689975" y="6565900"/>
            <a:ext cx="290513" cy="185738"/>
          </a:xfrm>
          <a:ln>
            <a:miter lim="800000"/>
            <a:headEnd/>
            <a:tailEnd/>
          </a:ln>
        </p:spPr>
        <p:txBody>
          <a:bodyPr vert="horz" numCol="1" compatLnSpc="1">
            <a:prstTxWarp prst="textNoShape">
              <a:avLst/>
            </a:prstTxWarp>
          </a:bodyPr>
          <a:lstStyle/>
          <a:p>
            <a:pPr fontAlgn="base">
              <a:spcBef>
                <a:spcPct val="0"/>
              </a:spcBef>
              <a:spcAft>
                <a:spcPct val="0"/>
              </a:spcAft>
              <a:defRPr/>
            </a:pPr>
            <a:fld id="{35A8CA21-1A10-41B1-B6BB-83D5F6CA6E3B}" type="slidenum">
              <a:rPr lang="de-DE"/>
              <a:pPr fontAlgn="base">
                <a:spcBef>
                  <a:spcPct val="0"/>
                </a:spcBef>
                <a:spcAft>
                  <a:spcPct val="0"/>
                </a:spcAft>
                <a:defRPr/>
              </a:pPr>
              <a:t>16</a:t>
            </a:fld>
            <a:endParaRPr lang="de-DE"/>
          </a:p>
        </p:txBody>
      </p:sp>
      <p:sp>
        <p:nvSpPr>
          <p:cNvPr id="17409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sp>
        <p:nvSpPr>
          <p:cNvPr id="17409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sp>
        <p:nvSpPr>
          <p:cNvPr id="1740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sp>
        <p:nvSpPr>
          <p:cNvPr id="17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sp>
        <p:nvSpPr>
          <p:cNvPr id="17410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sp>
        <p:nvSpPr>
          <p:cNvPr id="15" name="Text Box 5"/>
          <p:cNvSpPr txBox="1">
            <a:spLocks noChangeArrowheads="1"/>
          </p:cNvSpPr>
          <p:nvPr/>
        </p:nvSpPr>
        <p:spPr bwMode="auto">
          <a:xfrm>
            <a:off x="2357422" y="785794"/>
            <a:ext cx="3859212" cy="276999"/>
          </a:xfrm>
          <a:prstGeom prst="rect">
            <a:avLst/>
          </a:prstGeom>
          <a:solidFill>
            <a:schemeClr val="tx1"/>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0" tIns="0" rIns="0" bIns="0" anchor="b">
            <a:spAutoFit/>
          </a:bodyPr>
          <a:lstStyle/>
          <a:p>
            <a:pPr>
              <a:lnSpc>
                <a:spcPct val="90000"/>
              </a:lnSpc>
              <a:defRPr/>
            </a:pPr>
            <a:r>
              <a:rPr lang="en-US" sz="2000" b="1" dirty="0" smtClean="0">
                <a:solidFill>
                  <a:schemeClr val="bg1"/>
                </a:solidFill>
                <a:latin typeface="Calibri" pitchFamily="34" charset="0"/>
                <a:cs typeface="Arial" charset="0"/>
              </a:rPr>
              <a:t>Base:  	</a:t>
            </a:r>
            <a:r>
              <a:rPr lang="en-US" sz="2000" dirty="0" smtClean="0">
                <a:solidFill>
                  <a:schemeClr val="bg1"/>
                </a:solidFill>
                <a:latin typeface="Calibri" pitchFamily="34" charset="0"/>
                <a:cs typeface="Arial" charset="0"/>
              </a:rPr>
              <a:t>Overall target population</a:t>
            </a:r>
            <a:endParaRPr lang="en-US" sz="2000" dirty="0">
              <a:solidFill>
                <a:schemeClr val="bg1"/>
              </a:solidFill>
              <a:latin typeface="Calibri" pitchFamily="34" charset="0"/>
              <a:cs typeface="Arial" charset="0"/>
            </a:endParaRPr>
          </a:p>
        </p:txBody>
      </p:sp>
      <p:graphicFrame>
        <p:nvGraphicFramePr>
          <p:cNvPr id="174093" name="Object 13"/>
          <p:cNvGraphicFramePr>
            <a:graphicFrameLocks noChangeAspect="1"/>
          </p:cNvGraphicFramePr>
          <p:nvPr/>
        </p:nvGraphicFramePr>
        <p:xfrm>
          <a:off x="87313" y="1176338"/>
          <a:ext cx="3917950" cy="4933950"/>
        </p:xfrm>
        <a:graphic>
          <a:graphicData uri="http://schemas.openxmlformats.org/presentationml/2006/ole">
            <p:oleObj spid="_x0000_s180230" name="Chart" r:id="rId3" imgW="3876510" imgH="4895871" progId="MSGraph.Chart.8">
              <p:embed followColorScheme="full"/>
            </p:oleObj>
          </a:graphicData>
        </a:graphic>
      </p:graphicFrame>
      <p:graphicFrame>
        <p:nvGraphicFramePr>
          <p:cNvPr id="174094" name="Object 14"/>
          <p:cNvGraphicFramePr>
            <a:graphicFrameLocks noChangeAspect="1"/>
          </p:cNvGraphicFramePr>
          <p:nvPr/>
        </p:nvGraphicFramePr>
        <p:xfrm>
          <a:off x="4179888" y="1190625"/>
          <a:ext cx="4833937" cy="4933950"/>
        </p:xfrm>
        <a:graphic>
          <a:graphicData uri="http://schemas.openxmlformats.org/presentationml/2006/ole">
            <p:oleObj spid="_x0000_s180231" name="Chart" r:id="rId4" imgW="4810060" imgH="4915079" progId="MSGraph.Chart.8">
              <p:embed followColorScheme="full"/>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4" name="Title 1"/>
          <p:cNvSpPr>
            <a:spLocks noGrp="1"/>
          </p:cNvSpPr>
          <p:nvPr>
            <p:ph type="title"/>
          </p:nvPr>
        </p:nvSpPr>
        <p:spPr bwMode="auto">
          <a:xfrm>
            <a:off x="838200" y="257175"/>
            <a:ext cx="8162925" cy="553998"/>
          </a:xfrm>
          <a:noFill/>
          <a:ln>
            <a:miter lim="800000"/>
            <a:headEnd/>
            <a:tailEnd/>
          </a:ln>
        </p:spPr>
        <p:txBody>
          <a:bodyPr vert="horz" numCol="1" compatLnSpc="1">
            <a:prstTxWarp prst="textNoShape">
              <a:avLst/>
            </a:prstTxWarp>
          </a:bodyPr>
          <a:lstStyle/>
          <a:p>
            <a:pPr eaLnBrk="1" hangingPunct="1"/>
            <a:r>
              <a:rPr lang="en-GB" dirty="0" smtClean="0"/>
              <a:t>To what extent do you agree with the following statements?</a:t>
            </a:r>
            <a:r>
              <a:rPr lang="en-US" dirty="0" smtClean="0"/>
              <a:t/>
            </a:r>
            <a:br>
              <a:rPr lang="en-US" dirty="0" smtClean="0"/>
            </a:br>
            <a:endParaRPr lang="de-DE" dirty="0" smtClean="0"/>
          </a:p>
        </p:txBody>
      </p:sp>
      <p:sp>
        <p:nvSpPr>
          <p:cNvPr id="19469" name="Slide Number Placeholder 3"/>
          <p:cNvSpPr>
            <a:spLocks noGrp="1"/>
          </p:cNvSpPr>
          <p:nvPr>
            <p:ph type="sldNum" sz="quarter" idx="11"/>
          </p:nvPr>
        </p:nvSpPr>
        <p:spPr bwMode="auto">
          <a:xfrm>
            <a:off x="8689975" y="6565900"/>
            <a:ext cx="290513" cy="185738"/>
          </a:xfrm>
          <a:ln>
            <a:miter lim="800000"/>
            <a:headEnd/>
            <a:tailEnd/>
          </a:ln>
        </p:spPr>
        <p:txBody>
          <a:bodyPr vert="horz" numCol="1" compatLnSpc="1">
            <a:prstTxWarp prst="textNoShape">
              <a:avLst/>
            </a:prstTxWarp>
          </a:bodyPr>
          <a:lstStyle/>
          <a:p>
            <a:pPr fontAlgn="base">
              <a:spcBef>
                <a:spcPct val="0"/>
              </a:spcBef>
              <a:spcAft>
                <a:spcPct val="0"/>
              </a:spcAft>
              <a:defRPr/>
            </a:pPr>
            <a:fld id="{5B496F91-43C5-4E1E-BC90-70FF3611A455}" type="slidenum">
              <a:rPr lang="de-DE"/>
              <a:pPr fontAlgn="base">
                <a:spcBef>
                  <a:spcPct val="0"/>
                </a:spcBef>
                <a:spcAft>
                  <a:spcPct val="0"/>
                </a:spcAft>
                <a:defRPr/>
              </a:pPr>
              <a:t>17</a:t>
            </a:fld>
            <a:endParaRPr lang="de-DE"/>
          </a:p>
        </p:txBody>
      </p:sp>
      <p:graphicFrame>
        <p:nvGraphicFramePr>
          <p:cNvPr id="50178" name="Group 2"/>
          <p:cNvGraphicFramePr>
            <a:graphicFrameLocks noGrp="1"/>
          </p:cNvGraphicFramePr>
          <p:nvPr/>
        </p:nvGraphicFramePr>
        <p:xfrm>
          <a:off x="174625" y="1557338"/>
          <a:ext cx="8933154" cy="4536504"/>
        </p:xfrm>
        <a:graphic>
          <a:graphicData uri="http://schemas.openxmlformats.org/drawingml/2006/table">
            <a:tbl>
              <a:tblPr/>
              <a:tblGrid>
                <a:gridCol w="2286293"/>
                <a:gridCol w="653226"/>
                <a:gridCol w="5405807"/>
                <a:gridCol w="587828"/>
              </a:tblGrid>
              <a:tr h="2254530">
                <a:tc>
                  <a:txBody>
                    <a:bodyPr/>
                    <a:lstStyle/>
                    <a:p>
                      <a:pPr marL="0" algn="r" defTabSz="914400" rtl="0" eaLnBrk="1" fontAlgn="ctr" latinLnBrk="0" hangingPunct="1"/>
                      <a:r>
                        <a:rPr kumimoji="0" lang="en-US" sz="1400" b="1" i="0" u="none" strike="noStrike" kern="1200" cap="none" normalizeH="0" baseline="0" noProof="0" dirty="0" smtClean="0">
                          <a:ln>
                            <a:noFill/>
                          </a:ln>
                          <a:solidFill>
                            <a:schemeClr val="tx1"/>
                          </a:solidFill>
                          <a:effectLst/>
                          <a:latin typeface="Calibri" pitchFamily="34" charset="0"/>
                          <a:ea typeface="+mn-ea"/>
                          <a:cs typeface="Arial" pitchFamily="34" charset="0"/>
                        </a:rPr>
                        <a:t>Abuse and torture often occur in prisons and police stations, but they are rarely reported because of fear of retaliation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635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bg1"/>
                          </a:solidFill>
                          <a:effectLst/>
                          <a:latin typeface="Calibri" pitchFamily="34" charset="0"/>
                          <a:cs typeface="Arial" pitchFamily="34" charset="0"/>
                        </a:rPr>
                        <a:t>Ø </a:t>
                      </a:r>
                      <a:r>
                        <a:rPr kumimoji="0" lang="en-US" sz="1400" b="1" i="0" u="none" strike="noStrike" cap="none" normalizeH="0" baseline="0" dirty="0" smtClean="0">
                          <a:ln>
                            <a:noFill/>
                          </a:ln>
                          <a:solidFill>
                            <a:schemeClr val="bg1"/>
                          </a:solidFill>
                          <a:effectLst/>
                          <a:latin typeface="Calibri" pitchFamily="34" charset="0"/>
                          <a:cs typeface="Arial" pitchFamily="34" charset="0"/>
                        </a:rPr>
                        <a:t>2</a:t>
                      </a:r>
                      <a:r>
                        <a:rPr kumimoji="0" lang="de-DE" sz="1400" b="1" i="0" u="none" strike="noStrike" cap="none" normalizeH="0" baseline="0" dirty="0" smtClean="0">
                          <a:ln>
                            <a:noFill/>
                          </a:ln>
                          <a:solidFill>
                            <a:schemeClr val="bg1"/>
                          </a:solidFill>
                          <a:effectLst/>
                          <a:latin typeface="Calibri" pitchFamily="34" charset="0"/>
                          <a:cs typeface="Arial" pitchFamily="34" charset="0"/>
                        </a:rPr>
                        <a:t>,</a:t>
                      </a:r>
                      <a:r>
                        <a:rPr kumimoji="0" lang="sr-Latn-CS" sz="1400" b="1" i="0" u="none" strike="noStrike" cap="none" normalizeH="0" baseline="0" dirty="0" smtClean="0">
                          <a:ln>
                            <a:noFill/>
                          </a:ln>
                          <a:solidFill>
                            <a:schemeClr val="bg1"/>
                          </a:solidFill>
                          <a:effectLst/>
                          <a:latin typeface="Calibri" pitchFamily="34" charset="0"/>
                          <a:cs typeface="Arial" pitchFamily="34" charset="0"/>
                        </a:rPr>
                        <a:t>7</a:t>
                      </a:r>
                      <a:endParaRPr kumimoji="0" lang="de-DE" sz="1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a:noFill/>
                    </a:lnL>
                    <a:lnR cap="flat">
                      <a:noFill/>
                    </a:lnR>
                    <a:lnT cap="flat">
                      <a:noFill/>
                    </a:lnT>
                    <a:lnB>
                      <a:noFill/>
                    </a:lnB>
                    <a:lnTlToBr>
                      <a:noFill/>
                    </a:lnTlToBr>
                    <a:lnBlToTr>
                      <a:noFill/>
                    </a:lnBlToTr>
                    <a:noFill/>
                  </a:tcPr>
                </a:tc>
              </a:tr>
              <a:tr h="2281974">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normalizeH="0" baseline="0" noProof="0" dirty="0" smtClean="0">
                          <a:ln>
                            <a:noFill/>
                          </a:ln>
                          <a:solidFill>
                            <a:schemeClr val="tx1"/>
                          </a:solidFill>
                          <a:effectLst/>
                          <a:latin typeface="Calibri" pitchFamily="34" charset="0"/>
                          <a:ea typeface="+mn-ea"/>
                          <a:cs typeface="Arial" pitchFamily="34" charset="0"/>
                        </a:rPr>
                        <a:t>Accused of crimes often falsely report police abuse during the arrest or investigation in order to be acquitted </a:t>
                      </a:r>
                    </a:p>
                    <a:p>
                      <a:pPr marL="0" algn="r" defTabSz="914400" rtl="0" eaLnBrk="1" fontAlgn="ctr" latinLnBrk="0" hangingPunct="1"/>
                      <a:endParaRPr kumimoji="0" lang="sr-Latn-CS" sz="1400" b="1" i="0" u="none" strike="noStrike" kern="1200" cap="none" normalizeH="0" baseline="0" noProof="0" dirty="0">
                        <a:ln>
                          <a:noFill/>
                        </a:ln>
                        <a:solidFill>
                          <a:schemeClr val="tx1"/>
                        </a:solidFill>
                        <a:effectLst/>
                        <a:latin typeface="Calibri" pitchFamily="34" charset="0"/>
                        <a:ea typeface="+mn-ea"/>
                        <a:cs typeface="Arial"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normalizeH="0" baseline="0" dirty="0" smtClean="0">
                        <a:ln>
                          <a:noFill/>
                        </a:ln>
                        <a:solidFill>
                          <a:schemeClr val="tx1"/>
                        </a:solidFill>
                        <a:effectLst/>
                        <a:latin typeface="Calibri" pitchFamily="34" charset="0"/>
                        <a:ea typeface="+mn-ea"/>
                        <a:cs typeface="Arial" pitchFamily="34" charset="0"/>
                      </a:endParaRPr>
                    </a:p>
                  </a:txBody>
                  <a:tcPr marL="0" marR="0" marT="0" marB="0" anchor="ctr" horzOverflow="overflow">
                    <a:lnL w="635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normalizeH="0" baseline="0" dirty="0" smtClean="0">
                          <a:ln>
                            <a:noFill/>
                          </a:ln>
                          <a:solidFill>
                            <a:schemeClr val="tx1"/>
                          </a:solidFill>
                          <a:effectLst/>
                          <a:latin typeface="Calibri" pitchFamily="34" charset="0"/>
                          <a:ea typeface="+mn-ea"/>
                          <a:cs typeface="Arial" pitchFamily="34" charset="0"/>
                        </a:rPr>
                        <a:t>Ø 2,5</a:t>
                      </a:r>
                    </a:p>
                  </a:txBody>
                  <a:tcPr marL="0" marR="0" marT="0" marB="0" anchor="ctr" horzOverflow="overflow">
                    <a:lnL>
                      <a:noFill/>
                    </a:lnL>
                    <a:lnR cap="flat">
                      <a:noFill/>
                    </a:lnR>
                    <a:lnT>
                      <a:noFill/>
                    </a:lnT>
                    <a:lnB>
                      <a:noFill/>
                    </a:lnB>
                    <a:lnTlToBr>
                      <a:noFill/>
                    </a:lnTlToBr>
                    <a:lnBlToTr>
                      <a:noFill/>
                    </a:lnBlToTr>
                    <a:noFill/>
                  </a:tcPr>
                </a:tc>
              </a:tr>
            </a:tbl>
          </a:graphicData>
        </a:graphic>
      </p:graphicFrame>
      <p:graphicFrame>
        <p:nvGraphicFramePr>
          <p:cNvPr id="175113" name="Object 9"/>
          <p:cNvGraphicFramePr>
            <a:graphicFrameLocks noChangeAspect="1"/>
          </p:cNvGraphicFramePr>
          <p:nvPr/>
        </p:nvGraphicFramePr>
        <p:xfrm>
          <a:off x="2051050" y="1458913"/>
          <a:ext cx="6270625" cy="4767262"/>
        </p:xfrm>
        <a:graphic>
          <a:graphicData uri="http://schemas.openxmlformats.org/presentationml/2006/ole">
            <p:oleObj spid="_x0000_s175115" name="Chart" r:id="rId3" imgW="5772146" imgH="4772156" progId="MSGraph.Chart.8">
              <p:embed followColorScheme="full"/>
            </p:oleObj>
          </a:graphicData>
        </a:graphic>
      </p:graphicFrame>
      <p:sp>
        <p:nvSpPr>
          <p:cNvPr id="175125" name="Text Box 67"/>
          <p:cNvSpPr txBox="1">
            <a:spLocks noChangeArrowheads="1"/>
          </p:cNvSpPr>
          <p:nvPr/>
        </p:nvSpPr>
        <p:spPr bwMode="auto">
          <a:xfrm>
            <a:off x="8559800" y="1412875"/>
            <a:ext cx="481013" cy="215900"/>
          </a:xfrm>
          <a:prstGeom prst="rect">
            <a:avLst/>
          </a:prstGeom>
          <a:noFill/>
          <a:ln w="9525">
            <a:noFill/>
            <a:miter lim="800000"/>
            <a:headEnd/>
            <a:tailEnd/>
          </a:ln>
        </p:spPr>
        <p:txBody>
          <a:bodyPr wrap="none" lIns="0" tIns="0" rIns="0" bIns="0">
            <a:spAutoFit/>
          </a:bodyPr>
          <a:lstStyle/>
          <a:p>
            <a:r>
              <a:rPr lang="de-DE" sz="1400" b="1">
                <a:solidFill>
                  <a:schemeClr val="bg1"/>
                </a:solidFill>
                <a:latin typeface="Calibri" pitchFamily="34" charset="0"/>
                <a:cs typeface="Arial" charset="0"/>
              </a:rPr>
              <a:t>Mean:</a:t>
            </a:r>
            <a:endParaRPr lang="de-DE">
              <a:solidFill>
                <a:schemeClr val="bg1"/>
              </a:solidFill>
              <a:cs typeface="Arial" charset="0"/>
            </a:endParaRPr>
          </a:p>
        </p:txBody>
      </p:sp>
      <p:sp>
        <p:nvSpPr>
          <p:cNvPr id="175126" name="Text Box 44"/>
          <p:cNvSpPr txBox="1">
            <a:spLocks noChangeArrowheads="1"/>
          </p:cNvSpPr>
          <p:nvPr/>
        </p:nvSpPr>
        <p:spPr bwMode="auto">
          <a:xfrm>
            <a:off x="1943100" y="1628775"/>
            <a:ext cx="1731963" cy="215444"/>
          </a:xfrm>
          <a:prstGeom prst="rect">
            <a:avLst/>
          </a:prstGeom>
          <a:noFill/>
          <a:ln w="9525">
            <a:noFill/>
            <a:miter lim="800000"/>
            <a:headEnd/>
            <a:tailEnd/>
          </a:ln>
        </p:spPr>
        <p:txBody>
          <a:bodyPr lIns="0" tIns="0" rIns="0" bIns="0">
            <a:spAutoFit/>
          </a:bodyPr>
          <a:lstStyle/>
          <a:p>
            <a:pPr algn="ctr"/>
            <a:r>
              <a:rPr lang="sr-Latn-CS" sz="1400" b="1" dirty="0" smtClean="0">
                <a:solidFill>
                  <a:srgbClr val="C94212"/>
                </a:solidFill>
                <a:latin typeface="Calibri" pitchFamily="34" charset="0"/>
                <a:cs typeface="Arial" charset="0"/>
              </a:rPr>
              <a:t>Sum </a:t>
            </a:r>
            <a:r>
              <a:rPr lang="sr-Latn-CS" sz="1400" b="1" dirty="0">
                <a:solidFill>
                  <a:srgbClr val="C94212"/>
                </a:solidFill>
                <a:latin typeface="Calibri" pitchFamily="34" charset="0"/>
                <a:cs typeface="Arial" charset="0"/>
              </a:rPr>
              <a:t>1+2 </a:t>
            </a:r>
            <a:r>
              <a:rPr lang="sr-Latn-CS" sz="1400" b="1" dirty="0" smtClean="0">
                <a:solidFill>
                  <a:srgbClr val="C94212"/>
                </a:solidFill>
                <a:latin typeface="Calibri" pitchFamily="34" charset="0"/>
                <a:cs typeface="Arial" charset="0"/>
              </a:rPr>
              <a:t>(</a:t>
            </a:r>
            <a:r>
              <a:rPr lang="en-US" sz="1400" b="1" dirty="0" smtClean="0">
                <a:solidFill>
                  <a:srgbClr val="C94212"/>
                </a:solidFill>
                <a:latin typeface="Calibri" pitchFamily="34" charset="0"/>
                <a:cs typeface="Arial" charset="0"/>
              </a:rPr>
              <a:t>disagree</a:t>
            </a:r>
            <a:r>
              <a:rPr lang="sr-Latn-CS" sz="1400" b="1" dirty="0" smtClean="0">
                <a:solidFill>
                  <a:srgbClr val="C94212"/>
                </a:solidFill>
                <a:latin typeface="Calibri" pitchFamily="34" charset="0"/>
                <a:cs typeface="Arial" charset="0"/>
              </a:rPr>
              <a:t>)</a:t>
            </a:r>
            <a:r>
              <a:rPr lang="en-GB" sz="1400" b="1" dirty="0">
                <a:solidFill>
                  <a:srgbClr val="C94212"/>
                </a:solidFill>
                <a:latin typeface="Calibri" pitchFamily="34" charset="0"/>
                <a:cs typeface="Arial" charset="0"/>
              </a:rPr>
              <a:t>:</a:t>
            </a:r>
            <a:endParaRPr lang="de-DE" dirty="0">
              <a:cs typeface="Arial" charset="0"/>
            </a:endParaRPr>
          </a:p>
        </p:txBody>
      </p:sp>
      <p:sp>
        <p:nvSpPr>
          <p:cNvPr id="175127" name="Text Box 37"/>
          <p:cNvSpPr txBox="1">
            <a:spLocks noChangeArrowheads="1"/>
          </p:cNvSpPr>
          <p:nvPr/>
        </p:nvSpPr>
        <p:spPr bwMode="auto">
          <a:xfrm>
            <a:off x="6070600" y="1628775"/>
            <a:ext cx="1657350" cy="215444"/>
          </a:xfrm>
          <a:prstGeom prst="rect">
            <a:avLst/>
          </a:prstGeom>
          <a:noFill/>
          <a:ln w="9525">
            <a:noFill/>
            <a:miter lim="800000"/>
            <a:headEnd/>
            <a:tailEnd/>
          </a:ln>
        </p:spPr>
        <p:txBody>
          <a:bodyPr lIns="0" tIns="0" rIns="0" bIns="0">
            <a:spAutoFit/>
          </a:bodyPr>
          <a:lstStyle/>
          <a:p>
            <a:pPr algn="ctr"/>
            <a:r>
              <a:rPr lang="sr-Latn-CS" sz="1400" b="1" dirty="0" smtClean="0">
                <a:solidFill>
                  <a:schemeClr val="accent1"/>
                </a:solidFill>
                <a:latin typeface="Calibri" pitchFamily="34" charset="0"/>
                <a:cs typeface="Arial" charset="0"/>
              </a:rPr>
              <a:t>Sum </a:t>
            </a:r>
            <a:r>
              <a:rPr lang="sr-Latn-CS" sz="1400" b="1" dirty="0">
                <a:solidFill>
                  <a:schemeClr val="accent1"/>
                </a:solidFill>
                <a:latin typeface="Calibri" pitchFamily="34" charset="0"/>
                <a:cs typeface="Arial" charset="0"/>
              </a:rPr>
              <a:t>3+4 </a:t>
            </a:r>
            <a:r>
              <a:rPr lang="sr-Latn-CS" sz="1400" b="1" dirty="0" smtClean="0">
                <a:solidFill>
                  <a:schemeClr val="accent1"/>
                </a:solidFill>
                <a:latin typeface="Calibri" pitchFamily="34" charset="0"/>
                <a:cs typeface="Arial" charset="0"/>
              </a:rPr>
              <a:t>(</a:t>
            </a:r>
            <a:r>
              <a:rPr lang="en-US" sz="1400" b="1" dirty="0" smtClean="0">
                <a:solidFill>
                  <a:schemeClr val="accent1"/>
                </a:solidFill>
                <a:latin typeface="Calibri" pitchFamily="34" charset="0"/>
                <a:cs typeface="Arial" charset="0"/>
              </a:rPr>
              <a:t>agree</a:t>
            </a:r>
            <a:r>
              <a:rPr lang="sr-Latn-CS" sz="1400" b="1" dirty="0" smtClean="0">
                <a:solidFill>
                  <a:schemeClr val="accent1"/>
                </a:solidFill>
                <a:latin typeface="Calibri" pitchFamily="34" charset="0"/>
                <a:cs typeface="Arial" charset="0"/>
              </a:rPr>
              <a:t>)</a:t>
            </a:r>
            <a:r>
              <a:rPr lang="en-GB" sz="1400" b="1" dirty="0">
                <a:solidFill>
                  <a:schemeClr val="accent1"/>
                </a:solidFill>
                <a:latin typeface="Calibri" pitchFamily="34" charset="0"/>
                <a:cs typeface="Arial" charset="0"/>
              </a:rPr>
              <a:t>:</a:t>
            </a:r>
            <a:endParaRPr lang="de-DE" dirty="0">
              <a:cs typeface="Arial" charset="0"/>
            </a:endParaRPr>
          </a:p>
        </p:txBody>
      </p:sp>
      <p:sp>
        <p:nvSpPr>
          <p:cNvPr id="175128" name="Rectangle 118"/>
          <p:cNvSpPr>
            <a:spLocks noChangeArrowheads="1"/>
          </p:cNvSpPr>
          <p:nvPr/>
        </p:nvSpPr>
        <p:spPr bwMode="auto">
          <a:xfrm>
            <a:off x="900113" y="1012825"/>
            <a:ext cx="1481303" cy="461665"/>
          </a:xfrm>
          <a:prstGeom prst="rect">
            <a:avLst/>
          </a:prstGeom>
          <a:noFill/>
          <a:ln w="9525">
            <a:noFill/>
            <a:miter lim="800000"/>
            <a:headEnd/>
            <a:tailEnd/>
          </a:ln>
        </p:spPr>
        <p:txBody>
          <a:bodyPr wrap="none" lIns="0" tIns="0" rIns="0" bIns="0">
            <a:spAutoFit/>
          </a:bodyPr>
          <a:lstStyle/>
          <a:p>
            <a:r>
              <a:rPr lang="de-DE" sz="1200" dirty="0" smtClean="0">
                <a:solidFill>
                  <a:schemeClr val="hlink"/>
                </a:solidFill>
                <a:latin typeface="Calibri" pitchFamily="34" charset="0"/>
                <a:cs typeface="Arial" charset="0"/>
                <a:sym typeface="Wingdings" pitchFamily="2" charset="2"/>
              </a:rPr>
              <a:t></a:t>
            </a:r>
            <a:r>
              <a:rPr lang="sr-Latn-CS" sz="1200" dirty="0" smtClean="0">
                <a:latin typeface="Calibri" pitchFamily="34" charset="0"/>
                <a:cs typeface="Arial" charset="0"/>
                <a:sym typeface="Wingdings" pitchFamily="2" charset="2"/>
              </a:rPr>
              <a:t> </a:t>
            </a:r>
            <a:r>
              <a:rPr lang="en-US" sz="1200" dirty="0" smtClean="0">
                <a:latin typeface="Calibri" pitchFamily="34" charset="0"/>
                <a:cs typeface="Arial" charset="0"/>
                <a:sym typeface="Wingdings" pitchFamily="2" charset="2"/>
              </a:rPr>
              <a:t>1 </a:t>
            </a:r>
            <a:r>
              <a:rPr lang="en-US" sz="1200" dirty="0">
                <a:latin typeface="Calibri" pitchFamily="34" charset="0"/>
                <a:cs typeface="Arial" charset="0"/>
                <a:sym typeface="Wingdings" pitchFamily="2" charset="2"/>
              </a:rPr>
              <a:t>- </a:t>
            </a:r>
            <a:r>
              <a:rPr lang="en-US" sz="1200" dirty="0" smtClean="0">
                <a:latin typeface="Calibri" pitchFamily="34" charset="0"/>
                <a:cs typeface="Arial" charset="0"/>
                <a:sym typeface="Wingdings" pitchFamily="2" charset="2"/>
              </a:rPr>
              <a:t>I strongly disagree</a:t>
            </a:r>
          </a:p>
          <a:p>
            <a:endParaRPr lang="de-DE" dirty="0">
              <a:cs typeface="Arial" charset="0"/>
            </a:endParaRPr>
          </a:p>
        </p:txBody>
      </p:sp>
      <p:sp>
        <p:nvSpPr>
          <p:cNvPr id="175129" name="Rectangle 118"/>
          <p:cNvSpPr>
            <a:spLocks noChangeArrowheads="1"/>
          </p:cNvSpPr>
          <p:nvPr/>
        </p:nvSpPr>
        <p:spPr bwMode="auto">
          <a:xfrm>
            <a:off x="2808288" y="1003300"/>
            <a:ext cx="1667059" cy="184666"/>
          </a:xfrm>
          <a:prstGeom prst="rect">
            <a:avLst/>
          </a:prstGeom>
          <a:noFill/>
          <a:ln w="9525">
            <a:noFill/>
            <a:miter lim="800000"/>
            <a:headEnd/>
            <a:tailEnd/>
          </a:ln>
        </p:spPr>
        <p:txBody>
          <a:bodyPr wrap="none" lIns="0" tIns="0" rIns="0" bIns="0">
            <a:spAutoFit/>
          </a:bodyPr>
          <a:lstStyle/>
          <a:p>
            <a:r>
              <a:rPr lang="de-DE" sz="1200" dirty="0">
                <a:solidFill>
                  <a:srgbClr val="F4A487"/>
                </a:solidFill>
                <a:latin typeface="Calibri" pitchFamily="34" charset="0"/>
                <a:cs typeface="Arial" charset="0"/>
                <a:sym typeface="Wingdings" pitchFamily="2" charset="2"/>
              </a:rPr>
              <a:t></a:t>
            </a:r>
            <a:r>
              <a:rPr lang="sr-Latn-CS" sz="1200" dirty="0">
                <a:solidFill>
                  <a:srgbClr val="F4A487"/>
                </a:solidFill>
                <a:latin typeface="Calibri" pitchFamily="34" charset="0"/>
                <a:cs typeface="Arial" charset="0"/>
                <a:sym typeface="Wingdings" pitchFamily="2" charset="2"/>
              </a:rPr>
              <a:t> </a:t>
            </a:r>
            <a:r>
              <a:rPr lang="en-US" sz="1200" dirty="0">
                <a:latin typeface="Calibri" pitchFamily="34" charset="0"/>
                <a:cs typeface="Arial" charset="0"/>
                <a:sym typeface="Wingdings" pitchFamily="2" charset="2"/>
              </a:rPr>
              <a:t>2 - </a:t>
            </a:r>
            <a:r>
              <a:rPr lang="en-US" sz="1200" dirty="0" smtClean="0">
                <a:latin typeface="Calibri" pitchFamily="34" charset="0"/>
                <a:cs typeface="Arial" charset="0"/>
                <a:sym typeface="Wingdings" pitchFamily="2" charset="2"/>
              </a:rPr>
              <a:t> I disagree in general</a:t>
            </a:r>
            <a:r>
              <a:rPr lang="de-DE" sz="1200" dirty="0" smtClean="0">
                <a:latin typeface="Calibri" pitchFamily="34" charset="0"/>
                <a:cs typeface="Arial" charset="0"/>
              </a:rPr>
              <a:t> </a:t>
            </a:r>
            <a:endParaRPr lang="de-DE" dirty="0">
              <a:cs typeface="Arial" charset="0"/>
            </a:endParaRPr>
          </a:p>
        </p:txBody>
      </p:sp>
      <p:sp>
        <p:nvSpPr>
          <p:cNvPr id="175130" name="Rectangle 118"/>
          <p:cNvSpPr>
            <a:spLocks noChangeArrowheads="1"/>
          </p:cNvSpPr>
          <p:nvPr/>
        </p:nvSpPr>
        <p:spPr bwMode="auto">
          <a:xfrm>
            <a:off x="4964113" y="1003300"/>
            <a:ext cx="1485920" cy="184666"/>
          </a:xfrm>
          <a:prstGeom prst="rect">
            <a:avLst/>
          </a:prstGeom>
          <a:noFill/>
          <a:ln w="9525">
            <a:noFill/>
            <a:miter lim="800000"/>
            <a:headEnd/>
            <a:tailEnd/>
          </a:ln>
        </p:spPr>
        <p:txBody>
          <a:bodyPr wrap="none" lIns="0" tIns="0" rIns="0" bIns="0">
            <a:spAutoFit/>
          </a:bodyPr>
          <a:lstStyle/>
          <a:p>
            <a:r>
              <a:rPr lang="de-DE" sz="1200" dirty="0">
                <a:solidFill>
                  <a:srgbClr val="BEE2E2"/>
                </a:solidFill>
                <a:latin typeface="Calibri" pitchFamily="34" charset="0"/>
                <a:cs typeface="Arial" charset="0"/>
                <a:sym typeface="Wingdings" pitchFamily="2" charset="2"/>
              </a:rPr>
              <a:t></a:t>
            </a:r>
            <a:r>
              <a:rPr lang="sr-Latn-CS" sz="1200" dirty="0">
                <a:latin typeface="Calibri" pitchFamily="34" charset="0"/>
                <a:cs typeface="Arial" charset="0"/>
                <a:sym typeface="Wingdings" pitchFamily="2" charset="2"/>
              </a:rPr>
              <a:t> </a:t>
            </a:r>
            <a:r>
              <a:rPr lang="en-US" sz="1200" dirty="0">
                <a:latin typeface="Calibri" pitchFamily="34" charset="0"/>
                <a:cs typeface="Arial" charset="0"/>
                <a:sym typeface="Wingdings" pitchFamily="2" charset="2"/>
              </a:rPr>
              <a:t>3 </a:t>
            </a:r>
            <a:r>
              <a:rPr lang="en-US" sz="1200" dirty="0" smtClean="0">
                <a:latin typeface="Calibri" pitchFamily="34" charset="0"/>
                <a:cs typeface="Arial" charset="0"/>
                <a:sym typeface="Wingdings" pitchFamily="2" charset="2"/>
              </a:rPr>
              <a:t>– I agree in general</a:t>
            </a:r>
            <a:r>
              <a:rPr lang="de-DE" sz="1200" dirty="0" smtClean="0">
                <a:latin typeface="Calibri" pitchFamily="34" charset="0"/>
                <a:cs typeface="Arial" charset="0"/>
              </a:rPr>
              <a:t> </a:t>
            </a:r>
            <a:endParaRPr lang="de-DE" dirty="0">
              <a:cs typeface="Arial" charset="0"/>
            </a:endParaRPr>
          </a:p>
        </p:txBody>
      </p:sp>
      <p:sp>
        <p:nvSpPr>
          <p:cNvPr id="175131" name="Rectangle 118"/>
          <p:cNvSpPr>
            <a:spLocks noChangeArrowheads="1"/>
          </p:cNvSpPr>
          <p:nvPr/>
        </p:nvSpPr>
        <p:spPr bwMode="auto">
          <a:xfrm>
            <a:off x="6938963" y="1012825"/>
            <a:ext cx="1370696" cy="184666"/>
          </a:xfrm>
          <a:prstGeom prst="rect">
            <a:avLst/>
          </a:prstGeom>
          <a:noFill/>
          <a:ln w="9525">
            <a:noFill/>
            <a:miter lim="800000"/>
            <a:headEnd/>
            <a:tailEnd/>
          </a:ln>
        </p:spPr>
        <p:txBody>
          <a:bodyPr wrap="none" lIns="0" tIns="0" rIns="0" bIns="0">
            <a:spAutoFit/>
          </a:bodyPr>
          <a:lstStyle/>
          <a:p>
            <a:r>
              <a:rPr lang="de-DE" sz="1200" dirty="0">
                <a:solidFill>
                  <a:srgbClr val="71C3C1"/>
                </a:solidFill>
                <a:latin typeface="Calibri" pitchFamily="34" charset="0"/>
                <a:cs typeface="Arial" charset="0"/>
                <a:sym typeface="Wingdings" pitchFamily="2" charset="2"/>
              </a:rPr>
              <a:t></a:t>
            </a:r>
            <a:r>
              <a:rPr lang="sr-Latn-CS" sz="1200" dirty="0">
                <a:latin typeface="Calibri" pitchFamily="34" charset="0"/>
                <a:cs typeface="Arial" charset="0"/>
                <a:sym typeface="Wingdings" pitchFamily="2" charset="2"/>
              </a:rPr>
              <a:t> </a:t>
            </a:r>
            <a:r>
              <a:rPr lang="en-US" sz="1200" dirty="0">
                <a:latin typeface="Calibri" pitchFamily="34" charset="0"/>
                <a:cs typeface="Arial" charset="0"/>
                <a:sym typeface="Wingdings" pitchFamily="2" charset="2"/>
              </a:rPr>
              <a:t>4 </a:t>
            </a:r>
            <a:r>
              <a:rPr lang="en-US" sz="1200" dirty="0" smtClean="0">
                <a:latin typeface="Calibri" pitchFamily="34" charset="0"/>
                <a:cs typeface="Arial" charset="0"/>
                <a:sym typeface="Wingdings" pitchFamily="2" charset="2"/>
              </a:rPr>
              <a:t>– I strongly agree</a:t>
            </a:r>
            <a:r>
              <a:rPr lang="de-DE" sz="1200" dirty="0" smtClean="0">
                <a:latin typeface="Calibri" pitchFamily="34" charset="0"/>
                <a:cs typeface="Arial" charset="0"/>
              </a:rPr>
              <a:t> </a:t>
            </a:r>
            <a:endParaRPr lang="de-DE" dirty="0">
              <a:cs typeface="Arial" charset="0"/>
            </a:endParaRPr>
          </a:p>
        </p:txBody>
      </p:sp>
      <p:sp>
        <p:nvSpPr>
          <p:cNvPr id="175132" name="Text Box 5"/>
          <p:cNvSpPr txBox="1">
            <a:spLocks noChangeArrowheads="1"/>
          </p:cNvSpPr>
          <p:nvPr/>
        </p:nvSpPr>
        <p:spPr bwMode="auto">
          <a:xfrm>
            <a:off x="371475" y="6226175"/>
            <a:ext cx="7718425" cy="233363"/>
          </a:xfrm>
          <a:prstGeom prst="rect">
            <a:avLst/>
          </a:prstGeom>
          <a:noFill/>
          <a:ln w="9525">
            <a:noFill/>
            <a:miter lim="800000"/>
            <a:headEnd/>
            <a:tailEnd/>
          </a:ln>
        </p:spPr>
        <p:txBody>
          <a:bodyPr lIns="0" tIns="0" rIns="0" bIns="0" anchor="b">
            <a:spAutoFit/>
          </a:bodyPr>
          <a:lstStyle/>
          <a:p>
            <a:pPr>
              <a:lnSpc>
                <a:spcPct val="90000"/>
              </a:lnSpc>
            </a:pPr>
            <a:r>
              <a:rPr lang="en-US" sz="800" b="1" dirty="0" smtClean="0">
                <a:latin typeface="Calibri" pitchFamily="34" charset="0"/>
                <a:cs typeface="Arial" charset="0"/>
              </a:rPr>
              <a:t>Base:</a:t>
            </a:r>
            <a:r>
              <a:rPr lang="en-US" sz="800" b="1" dirty="0">
                <a:latin typeface="Calibri" pitchFamily="34" charset="0"/>
                <a:cs typeface="Arial" charset="0"/>
              </a:rPr>
              <a:t>	</a:t>
            </a:r>
            <a:r>
              <a:rPr lang="en-US" sz="800" dirty="0" smtClean="0">
                <a:latin typeface="Calibri" pitchFamily="34" charset="0"/>
                <a:cs typeface="Arial" charset="0"/>
              </a:rPr>
              <a:t>Overall target population </a:t>
            </a:r>
            <a:endParaRPr lang="en-US" sz="800" dirty="0">
              <a:latin typeface="Calibri" pitchFamily="34" charset="0"/>
              <a:cs typeface="Arial" charset="0"/>
            </a:endParaRPr>
          </a:p>
          <a:p>
            <a:r>
              <a:rPr lang="en-US" sz="800" b="1" dirty="0" smtClean="0">
                <a:latin typeface="Calibri" pitchFamily="34" charset="0"/>
                <a:cs typeface="Arial" charset="0"/>
              </a:rPr>
              <a:t>Question:</a:t>
            </a:r>
            <a:r>
              <a:rPr lang="en-US" sz="800" dirty="0">
                <a:latin typeface="Calibri" pitchFamily="34" charset="0"/>
                <a:cs typeface="Arial" charset="0"/>
              </a:rPr>
              <a:t>	</a:t>
            </a:r>
            <a:r>
              <a:rPr lang="en-US" sz="800" dirty="0" smtClean="0">
                <a:latin typeface="Calibri" pitchFamily="34" charset="0"/>
                <a:cs typeface="Arial" charset="0"/>
              </a:rPr>
              <a:t>To what extent do you agree with the following statements?</a:t>
            </a:r>
            <a:endParaRPr lang="en-US" sz="800" b="1" dirty="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2" descr="C:\Users\marko.uljarevic\Desktop\lisice3.jpg"/>
          <p:cNvPicPr>
            <a:picLocks noChangeAspect="1" noChangeArrowheads="1"/>
          </p:cNvPicPr>
          <p:nvPr/>
        </p:nvPicPr>
        <p:blipFill>
          <a:blip r:embed="rId2"/>
          <a:srcRect/>
          <a:stretch>
            <a:fillRect/>
          </a:stretch>
        </p:blipFill>
        <p:spPr bwMode="auto">
          <a:xfrm>
            <a:off x="-20638" y="2133600"/>
            <a:ext cx="7058026" cy="4724400"/>
          </a:xfrm>
          <a:prstGeom prst="rect">
            <a:avLst/>
          </a:prstGeom>
          <a:noFill/>
          <a:ln w="9525">
            <a:noFill/>
            <a:miter lim="800000"/>
            <a:headEnd/>
            <a:tailEnd/>
          </a:ln>
        </p:spPr>
      </p:pic>
      <p:pic>
        <p:nvPicPr>
          <p:cNvPr id="184322" name="Picture 2" descr="C:\Users\marko.uljarevic\Desktop\zzz.png"/>
          <p:cNvPicPr>
            <a:picLocks noChangeAspect="1" noChangeArrowheads="1"/>
          </p:cNvPicPr>
          <p:nvPr/>
        </p:nvPicPr>
        <p:blipFill>
          <a:blip r:embed="rId3"/>
          <a:srcRect/>
          <a:stretch>
            <a:fillRect/>
          </a:stretch>
        </p:blipFill>
        <p:spPr bwMode="auto">
          <a:xfrm>
            <a:off x="5484813" y="1122363"/>
            <a:ext cx="3651250" cy="2741612"/>
          </a:xfrm>
          <a:prstGeom prst="rect">
            <a:avLst/>
          </a:prstGeom>
          <a:noFill/>
          <a:ln w="9525">
            <a:noFill/>
            <a:miter lim="800000"/>
            <a:headEnd/>
            <a:tailEnd/>
          </a:ln>
        </p:spPr>
      </p:pic>
      <p:sp>
        <p:nvSpPr>
          <p:cNvPr id="184323" name="Freeform 4"/>
          <p:cNvSpPr>
            <a:spLocks noChangeAspect="1"/>
          </p:cNvSpPr>
          <p:nvPr/>
        </p:nvSpPr>
        <p:spPr bwMode="auto">
          <a:xfrm>
            <a:off x="-36513" y="0"/>
            <a:ext cx="9182101" cy="6853238"/>
          </a:xfrm>
          <a:custGeom>
            <a:avLst/>
            <a:gdLst>
              <a:gd name="T0" fmla="*/ 2147483647 w 2880"/>
              <a:gd name="T1" fmla="*/ 2147483647 h 2159"/>
              <a:gd name="T2" fmla="*/ 2147483647 w 2880"/>
              <a:gd name="T3" fmla="*/ 2147483647 h 2159"/>
              <a:gd name="T4" fmla="*/ 2147483647 w 2880"/>
              <a:gd name="T5" fmla="*/ 0 h 2159"/>
              <a:gd name="T6" fmla="*/ 0 w 2880"/>
              <a:gd name="T7" fmla="*/ 0 h 2159"/>
              <a:gd name="T8" fmla="*/ 0 w 2880"/>
              <a:gd name="T9" fmla="*/ 2147483647 h 2159"/>
              <a:gd name="T10" fmla="*/ 2147483647 w 2880"/>
              <a:gd name="T11" fmla="*/ 2147483647 h 2159"/>
              <a:gd name="T12" fmla="*/ 2147483647 w 2880"/>
              <a:gd name="T13" fmla="*/ 2147483647 h 2159"/>
              <a:gd name="T14" fmla="*/ 2147483647 w 2880"/>
              <a:gd name="T15" fmla="*/ 2147483647 h 2159"/>
              <a:gd name="T16" fmla="*/ 2147483647 w 2880"/>
              <a:gd name="T17" fmla="*/ 2147483647 h 2159"/>
              <a:gd name="T18" fmla="*/ 2147483647 w 2880"/>
              <a:gd name="T19" fmla="*/ 2147483647 h 2159"/>
              <a:gd name="T20" fmla="*/ 2147483647 w 2880"/>
              <a:gd name="T21" fmla="*/ 2147483647 h 2159"/>
              <a:gd name="T22" fmla="*/ 2147483647 w 2880"/>
              <a:gd name="T23" fmla="*/ 2147483647 h 2159"/>
              <a:gd name="T24" fmla="*/ 2147483647 w 2880"/>
              <a:gd name="T25" fmla="*/ 2147483647 h 2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80"/>
              <a:gd name="T40" fmla="*/ 0 h 2159"/>
              <a:gd name="T41" fmla="*/ 2880 w 2880"/>
              <a:gd name="T42" fmla="*/ 2159 h 2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80" h="2159">
                <a:moveTo>
                  <a:pt x="2648" y="443"/>
                </a:moveTo>
                <a:cubicBezTo>
                  <a:pt x="2735" y="443"/>
                  <a:pt x="2816" y="472"/>
                  <a:pt x="2880" y="521"/>
                </a:cubicBezTo>
                <a:cubicBezTo>
                  <a:pt x="2880" y="0"/>
                  <a:pt x="2880" y="0"/>
                  <a:pt x="2880" y="0"/>
                </a:cubicBezTo>
                <a:cubicBezTo>
                  <a:pt x="0" y="0"/>
                  <a:pt x="0" y="0"/>
                  <a:pt x="0" y="0"/>
                </a:cubicBezTo>
                <a:cubicBezTo>
                  <a:pt x="0" y="939"/>
                  <a:pt x="0" y="939"/>
                  <a:pt x="0" y="939"/>
                </a:cubicBezTo>
                <a:cubicBezTo>
                  <a:pt x="152" y="793"/>
                  <a:pt x="360" y="702"/>
                  <a:pt x="588" y="702"/>
                </a:cubicBezTo>
                <a:cubicBezTo>
                  <a:pt x="1056" y="702"/>
                  <a:pt x="1436" y="1082"/>
                  <a:pt x="1436" y="1550"/>
                </a:cubicBezTo>
                <a:cubicBezTo>
                  <a:pt x="1436" y="1789"/>
                  <a:pt x="1337" y="2005"/>
                  <a:pt x="1177" y="2159"/>
                </a:cubicBezTo>
                <a:cubicBezTo>
                  <a:pt x="2880" y="2159"/>
                  <a:pt x="2880" y="2159"/>
                  <a:pt x="2880" y="2159"/>
                </a:cubicBezTo>
                <a:cubicBezTo>
                  <a:pt x="2880" y="1132"/>
                  <a:pt x="2880" y="1132"/>
                  <a:pt x="2880" y="1132"/>
                </a:cubicBezTo>
                <a:cubicBezTo>
                  <a:pt x="2816" y="1181"/>
                  <a:pt x="2735" y="1211"/>
                  <a:pt x="2648" y="1211"/>
                </a:cubicBezTo>
                <a:cubicBezTo>
                  <a:pt x="2436" y="1211"/>
                  <a:pt x="2264" y="1039"/>
                  <a:pt x="2264" y="827"/>
                </a:cubicBezTo>
                <a:cubicBezTo>
                  <a:pt x="2264" y="615"/>
                  <a:pt x="2436" y="443"/>
                  <a:pt x="2648" y="443"/>
                </a:cubicBezTo>
                <a:close/>
              </a:path>
            </a:pathLst>
          </a:custGeom>
          <a:solidFill>
            <a:schemeClr val="tx2"/>
          </a:solidFill>
          <a:ln w="9525">
            <a:noFill/>
            <a:round/>
            <a:headEnd/>
            <a:tailEnd/>
          </a:ln>
        </p:spPr>
        <p:txBody>
          <a:bodyPr/>
          <a:lstStyle/>
          <a:p>
            <a:endParaRPr lang="en-US" dirty="0"/>
          </a:p>
        </p:txBody>
      </p:sp>
      <p:sp>
        <p:nvSpPr>
          <p:cNvPr id="184324" name="Line 5"/>
          <p:cNvSpPr>
            <a:spLocks noChangeShapeType="1"/>
          </p:cNvSpPr>
          <p:nvPr/>
        </p:nvSpPr>
        <p:spPr bwMode="auto">
          <a:xfrm flipV="1">
            <a:off x="4300538" y="2886075"/>
            <a:ext cx="2919412" cy="869950"/>
          </a:xfrm>
          <a:prstGeom prst="line">
            <a:avLst/>
          </a:prstGeom>
          <a:noFill/>
          <a:ln w="9525">
            <a:solidFill>
              <a:srgbClr val="FFFFFF">
                <a:alpha val="50195"/>
              </a:srgbClr>
            </a:solidFill>
            <a:round/>
            <a:headEnd/>
            <a:tailEnd/>
          </a:ln>
        </p:spPr>
        <p:txBody>
          <a:bodyPr/>
          <a:lstStyle/>
          <a:p>
            <a:endParaRPr lang="en-US" dirty="0"/>
          </a:p>
        </p:txBody>
      </p:sp>
      <p:sp>
        <p:nvSpPr>
          <p:cNvPr id="184325" name="Title 1"/>
          <p:cNvSpPr>
            <a:spLocks noGrp="1"/>
          </p:cNvSpPr>
          <p:nvPr>
            <p:ph type="title"/>
          </p:nvPr>
        </p:nvSpPr>
        <p:spPr bwMode="auto">
          <a:xfrm>
            <a:off x="838200" y="257175"/>
            <a:ext cx="8162925" cy="277813"/>
          </a:xfrm>
          <a:noFill/>
          <a:ln>
            <a:miter lim="800000"/>
            <a:headEnd/>
            <a:tailEnd/>
          </a:ln>
        </p:spPr>
        <p:txBody>
          <a:bodyPr vert="horz" numCol="1" compatLnSpc="1">
            <a:prstTxWarp prst="textNoShape">
              <a:avLst/>
            </a:prstTxWarp>
          </a:bodyPr>
          <a:lstStyle/>
          <a:p>
            <a:pPr eaLnBrk="1" hangingPunct="1"/>
            <a:r>
              <a:rPr lang="en-US" dirty="0" smtClean="0"/>
              <a:t>CONCLUSIONS </a:t>
            </a:r>
            <a:endParaRPr lang="de-DE"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4"/>
          <p:cNvSpPr>
            <a:spLocks noGrp="1"/>
          </p:cNvSpPr>
          <p:nvPr>
            <p:ph type="title"/>
          </p:nvPr>
        </p:nvSpPr>
        <p:spPr bwMode="auto">
          <a:xfrm>
            <a:off x="838200" y="333375"/>
            <a:ext cx="8162925" cy="277813"/>
          </a:xfrm>
          <a:noFill/>
          <a:ln>
            <a:miter lim="800000"/>
            <a:headEnd/>
            <a:tailEnd/>
          </a:ln>
        </p:spPr>
        <p:txBody>
          <a:bodyPr vert="horz" numCol="1" compatLnSpc="1">
            <a:prstTxWarp prst="textNoShape">
              <a:avLst/>
            </a:prstTxWarp>
          </a:bodyPr>
          <a:lstStyle/>
          <a:p>
            <a:pPr eaLnBrk="1" hangingPunct="1"/>
            <a:r>
              <a:rPr lang="en-US" dirty="0" smtClean="0"/>
              <a:t>CONCLUSION</a:t>
            </a:r>
            <a:endParaRPr lang="sr-Latn-CS" dirty="0" smtClean="0"/>
          </a:p>
        </p:txBody>
      </p:sp>
      <p:sp>
        <p:nvSpPr>
          <p:cNvPr id="185346" name="Slide Number Placeholder 3"/>
          <p:cNvSpPr txBox="1">
            <a:spLocks noGrp="1"/>
          </p:cNvSpPr>
          <p:nvPr/>
        </p:nvSpPr>
        <p:spPr bwMode="auto">
          <a:xfrm>
            <a:off x="8532813" y="6565900"/>
            <a:ext cx="611187" cy="93663"/>
          </a:xfrm>
          <a:prstGeom prst="rect">
            <a:avLst/>
          </a:prstGeom>
          <a:noFill/>
          <a:ln w="9525">
            <a:noFill/>
            <a:miter lim="800000"/>
            <a:headEnd/>
            <a:tailEnd/>
          </a:ln>
        </p:spPr>
        <p:txBody>
          <a:bodyPr/>
          <a:lstStyle/>
          <a:p>
            <a:fld id="{930C7985-DFCC-4AE8-908F-E2F53D26CA20}" type="slidenum">
              <a:rPr lang="de-DE" sz="1200" b="1">
                <a:solidFill>
                  <a:schemeClr val="bg1"/>
                </a:solidFill>
                <a:latin typeface="Calibri" pitchFamily="34" charset="0"/>
              </a:rPr>
              <a:pPr/>
              <a:t>19</a:t>
            </a:fld>
            <a:endParaRPr lang="de-DE" sz="1200" b="1">
              <a:solidFill>
                <a:schemeClr val="bg1"/>
              </a:solidFill>
              <a:latin typeface="Calibri" pitchFamily="34" charset="0"/>
            </a:endParaRPr>
          </a:p>
        </p:txBody>
      </p:sp>
      <p:sp>
        <p:nvSpPr>
          <p:cNvPr id="185347" name="Rectangle 12"/>
          <p:cNvSpPr>
            <a:spLocks noChangeArrowheads="1"/>
          </p:cNvSpPr>
          <p:nvPr/>
        </p:nvSpPr>
        <p:spPr bwMode="auto">
          <a:xfrm>
            <a:off x="250825" y="1103313"/>
            <a:ext cx="7993063" cy="5632311"/>
          </a:xfrm>
          <a:prstGeom prst="rect">
            <a:avLst/>
          </a:prstGeom>
          <a:noFill/>
          <a:ln w="9525">
            <a:noFill/>
            <a:miter lim="800000"/>
            <a:headEnd/>
            <a:tailEnd/>
          </a:ln>
        </p:spPr>
        <p:txBody>
          <a:bodyPr>
            <a:spAutoFit/>
          </a:bodyPr>
          <a:lstStyle/>
          <a:p>
            <a:pPr marL="285750" indent="-285750" algn="just">
              <a:buFont typeface="Arial" charset="0"/>
              <a:buChar char="•"/>
            </a:pPr>
            <a:r>
              <a:rPr lang="en-US" sz="2000" dirty="0" smtClean="0">
                <a:solidFill>
                  <a:schemeClr val="bg1"/>
                </a:solidFill>
                <a:latin typeface="Calibri" pitchFamily="34" charset="0"/>
              </a:rPr>
              <a:t>Even 79% of Montenegrin citizens believe that any kind of torture should be prohibited since torture is immoral and it violates human rights.</a:t>
            </a:r>
          </a:p>
          <a:p>
            <a:pPr marL="285750" indent="-285750" algn="just">
              <a:buFont typeface="Arial" charset="0"/>
              <a:buChar char="•"/>
            </a:pPr>
            <a:endParaRPr lang="sr-Latn-CS" sz="2000" dirty="0">
              <a:solidFill>
                <a:schemeClr val="bg1"/>
              </a:solidFill>
              <a:latin typeface="Calibri" pitchFamily="34" charset="0"/>
            </a:endParaRPr>
          </a:p>
          <a:p>
            <a:pPr marL="285750" indent="-285750" algn="just">
              <a:buFont typeface="Arial" charset="0"/>
              <a:buChar char="•"/>
            </a:pPr>
            <a:r>
              <a:rPr lang="en-US" sz="2000" dirty="0" smtClean="0">
                <a:solidFill>
                  <a:schemeClr val="bg1"/>
                </a:solidFill>
                <a:latin typeface="Calibri" pitchFamily="34" charset="0"/>
              </a:rPr>
              <a:t>18% of the population supports the attitude that terrorists represent such an extreme threat that governments should be enabled to apply a certain degree of torture in the cases of search for information that can save lives of others. </a:t>
            </a:r>
          </a:p>
          <a:p>
            <a:pPr marL="285750" indent="-285750" algn="just">
              <a:buFont typeface="Arial" charset="0"/>
              <a:buChar char="•"/>
            </a:pPr>
            <a:endParaRPr lang="en-US" sz="2000" dirty="0">
              <a:solidFill>
                <a:schemeClr val="bg1"/>
              </a:solidFill>
              <a:latin typeface="Calibri" pitchFamily="34" charset="0"/>
            </a:endParaRPr>
          </a:p>
          <a:p>
            <a:pPr marL="285750" indent="-285750" algn="just">
              <a:buFont typeface="Arial" charset="0"/>
              <a:buChar char="•"/>
            </a:pPr>
            <a:r>
              <a:rPr lang="en-US" sz="2000" dirty="0" smtClean="0">
                <a:solidFill>
                  <a:schemeClr val="bg1"/>
                </a:solidFill>
                <a:latin typeface="Calibri" pitchFamily="34" charset="0"/>
              </a:rPr>
              <a:t>This result showed that attitude of Montenegrin citizens is closest to the attitude of average citizen of France, Britain and Spain, and even 26% more liberal compared to the attitude of the United States citizens, a country considered as the cradle of democracy.</a:t>
            </a:r>
          </a:p>
          <a:p>
            <a:pPr marL="285750" indent="-285750" algn="just">
              <a:buFont typeface="Arial" charset="0"/>
              <a:buChar char="•"/>
            </a:pPr>
            <a:endParaRPr lang="en-US" sz="2000" dirty="0">
              <a:solidFill>
                <a:schemeClr val="bg1"/>
              </a:solidFill>
              <a:latin typeface="Calibri" pitchFamily="34" charset="0"/>
            </a:endParaRPr>
          </a:p>
          <a:p>
            <a:pPr marL="285750" indent="-285750" algn="just">
              <a:buFont typeface="Arial" charset="0"/>
              <a:buChar char="•"/>
            </a:pPr>
            <a:r>
              <a:rPr lang="en-US" sz="2000" dirty="0" smtClean="0">
                <a:solidFill>
                  <a:schemeClr val="bg1"/>
                </a:solidFill>
                <a:latin typeface="Calibri" pitchFamily="34" charset="0"/>
              </a:rPr>
              <a:t>Significant differences were observed in the attitudes of men and women and different religious communities. Women are more sensitive to this issue, and rarely found reasons and justifications for torture. Also, the Catholics expressed similar attitude. </a:t>
            </a:r>
          </a:p>
          <a:p>
            <a:pPr marL="285750" indent="-285750" algn="just">
              <a:buFont typeface="Arial" charset="0"/>
              <a:buChar char="•"/>
            </a:pPr>
            <a:endParaRPr lang="sr-Latn-CS" sz="20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pPr eaLnBrk="1" hangingPunct="1"/>
            <a:r>
              <a:rPr lang="sr-Latn-CS" smtClean="0"/>
              <a:t>SADRŽAJ</a:t>
            </a:r>
          </a:p>
        </p:txBody>
      </p:sp>
      <p:sp>
        <p:nvSpPr>
          <p:cNvPr id="63490" name="Inhaltsplatzhalter 2"/>
          <p:cNvSpPr>
            <a:spLocks noGrp="1"/>
          </p:cNvSpPr>
          <p:nvPr>
            <p:ph idx="1"/>
          </p:nvPr>
        </p:nvSpPr>
        <p:spPr bwMode="auto">
          <a:xfrm>
            <a:off x="539750" y="1557338"/>
            <a:ext cx="7739063" cy="4140200"/>
          </a:xfrm>
          <a:noFill/>
          <a:ln>
            <a:miter lim="800000"/>
            <a:headEnd/>
            <a:tailEnd/>
          </a:ln>
        </p:spPr>
        <p:txBody>
          <a:bodyPr vert="horz" wrap="square" numCol="1" anchor="t" anchorCtr="0" compatLnSpc="1">
            <a:prstTxWarp prst="textNoShape">
              <a:avLst/>
            </a:prstTxWarp>
          </a:bodyPr>
          <a:lstStyle/>
          <a:p>
            <a:pPr marL="342900" indent="-342900" eaLnBrk="1" hangingPunct="1">
              <a:spcBef>
                <a:spcPts val="2500"/>
              </a:spcBef>
              <a:buFont typeface="Calibri" pitchFamily="34" charset="0"/>
              <a:buAutoNum type="arabicPeriod"/>
            </a:pPr>
            <a:r>
              <a:rPr lang="en-US" sz="6600" dirty="0" smtClean="0"/>
              <a:t>M</a:t>
            </a:r>
            <a:r>
              <a:rPr lang="sr-Latn-CS" sz="6600" dirty="0" smtClean="0"/>
              <a:t>ethodology</a:t>
            </a:r>
          </a:p>
          <a:p>
            <a:pPr marL="342900" indent="-342900" eaLnBrk="1" hangingPunct="1">
              <a:spcBef>
                <a:spcPts val="2500"/>
              </a:spcBef>
              <a:buFont typeface="Calibri" pitchFamily="34" charset="0"/>
              <a:buAutoNum type="arabicPeriod"/>
            </a:pPr>
            <a:r>
              <a:rPr lang="sr-Latn-CS" sz="6600" dirty="0" smtClean="0"/>
              <a:t>Attitudes on </a:t>
            </a:r>
            <a:r>
              <a:rPr lang="en-US" sz="6600" dirty="0" smtClean="0"/>
              <a:t>t</a:t>
            </a:r>
            <a:r>
              <a:rPr lang="sr-Latn-CS" sz="6600" dirty="0" smtClean="0"/>
              <a:t>orture</a:t>
            </a:r>
          </a:p>
          <a:p>
            <a:pPr marL="342900" indent="-342900" eaLnBrk="1" hangingPunct="1">
              <a:spcBef>
                <a:spcPts val="2500"/>
              </a:spcBef>
              <a:buFont typeface="Calibri" pitchFamily="34" charset="0"/>
              <a:buAutoNum type="arabicPeriod"/>
            </a:pPr>
            <a:r>
              <a:rPr lang="sr-Latn-CS" sz="6600" dirty="0" smtClean="0"/>
              <a:t>Conclusion</a:t>
            </a:r>
            <a:r>
              <a:rPr lang="en-US" sz="6600" dirty="0" smtClean="0"/>
              <a:t>s</a:t>
            </a:r>
          </a:p>
        </p:txBody>
      </p:sp>
      <p:sp>
        <p:nvSpPr>
          <p:cNvPr id="63491" name="Slide Number Placeholder 3"/>
          <p:cNvSpPr>
            <a:spLocks noGrp="1"/>
          </p:cNvSpPr>
          <p:nvPr>
            <p:ph type="sldNum" sz="quarter" idx="10"/>
          </p:nvPr>
        </p:nvSpPr>
        <p:spPr bwMode="auto">
          <a:ln>
            <a:miter lim="800000"/>
            <a:headEnd/>
            <a:tailEnd/>
          </a:ln>
        </p:spPr>
        <p:txBody>
          <a:bodyPr vert="horz" numCol="1" compatLnSpc="1">
            <a:prstTxWarp prst="textNoShape">
              <a:avLst/>
            </a:prstTxWarp>
          </a:bodyPr>
          <a:lstStyle/>
          <a:p>
            <a:pPr fontAlgn="base">
              <a:spcBef>
                <a:spcPct val="0"/>
              </a:spcBef>
              <a:spcAft>
                <a:spcPct val="0"/>
              </a:spcAft>
              <a:defRPr/>
            </a:pPr>
            <a:fld id="{F5F5014A-C892-4756-898F-D87A7A3F7CB5}" type="slidenum">
              <a:rPr lang="de-DE"/>
              <a:pPr fontAlgn="base">
                <a:spcBef>
                  <a:spcPct val="0"/>
                </a:spcBef>
                <a:spcAft>
                  <a:spcPct val="0"/>
                </a:spcAft>
                <a:defRPr/>
              </a:pPr>
              <a:t>2</a:t>
            </a:fld>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4"/>
          <p:cNvSpPr>
            <a:spLocks noGrp="1"/>
          </p:cNvSpPr>
          <p:nvPr>
            <p:ph type="title"/>
          </p:nvPr>
        </p:nvSpPr>
        <p:spPr bwMode="auto">
          <a:xfrm>
            <a:off x="838200" y="257175"/>
            <a:ext cx="8162925" cy="277813"/>
          </a:xfrm>
          <a:noFill/>
          <a:ln>
            <a:miter lim="800000"/>
            <a:headEnd/>
            <a:tailEnd/>
          </a:ln>
        </p:spPr>
        <p:txBody>
          <a:bodyPr vert="horz" numCol="1" compatLnSpc="1">
            <a:prstTxWarp prst="textNoShape">
              <a:avLst/>
            </a:prstTxWarp>
          </a:bodyPr>
          <a:lstStyle/>
          <a:p>
            <a:pPr eaLnBrk="1" hangingPunct="1"/>
            <a:r>
              <a:rPr lang="en-US" dirty="0" smtClean="0"/>
              <a:t>CONCLUSION</a:t>
            </a:r>
            <a:endParaRPr lang="sr-Latn-CS" dirty="0" smtClean="0"/>
          </a:p>
        </p:txBody>
      </p:sp>
      <p:sp>
        <p:nvSpPr>
          <p:cNvPr id="186370" name="Slide Number Placeholder 3"/>
          <p:cNvSpPr txBox="1">
            <a:spLocks noGrp="1"/>
          </p:cNvSpPr>
          <p:nvPr/>
        </p:nvSpPr>
        <p:spPr bwMode="auto">
          <a:xfrm>
            <a:off x="8532813" y="6565900"/>
            <a:ext cx="611187" cy="93663"/>
          </a:xfrm>
          <a:prstGeom prst="rect">
            <a:avLst/>
          </a:prstGeom>
          <a:noFill/>
          <a:ln w="9525">
            <a:noFill/>
            <a:miter lim="800000"/>
            <a:headEnd/>
            <a:tailEnd/>
          </a:ln>
        </p:spPr>
        <p:txBody>
          <a:bodyPr/>
          <a:lstStyle/>
          <a:p>
            <a:fld id="{D5CC94BE-074C-4967-9737-84D0EF7DEFB4}" type="slidenum">
              <a:rPr lang="de-DE" sz="1200" b="1">
                <a:solidFill>
                  <a:schemeClr val="bg1"/>
                </a:solidFill>
                <a:latin typeface="Calibri" pitchFamily="34" charset="0"/>
              </a:rPr>
              <a:pPr/>
              <a:t>20</a:t>
            </a:fld>
            <a:endParaRPr lang="de-DE" sz="1200" b="1">
              <a:solidFill>
                <a:schemeClr val="bg1"/>
              </a:solidFill>
              <a:latin typeface="Calibri" pitchFamily="34" charset="0"/>
            </a:endParaRPr>
          </a:p>
        </p:txBody>
      </p:sp>
      <p:sp>
        <p:nvSpPr>
          <p:cNvPr id="186371" name="Rectangle 12"/>
          <p:cNvSpPr>
            <a:spLocks noChangeArrowheads="1"/>
          </p:cNvSpPr>
          <p:nvPr/>
        </p:nvSpPr>
        <p:spPr bwMode="auto">
          <a:xfrm>
            <a:off x="250825" y="981075"/>
            <a:ext cx="7993063" cy="5847755"/>
          </a:xfrm>
          <a:prstGeom prst="rect">
            <a:avLst/>
          </a:prstGeom>
          <a:noFill/>
          <a:ln w="9525">
            <a:noFill/>
            <a:miter lim="800000"/>
            <a:headEnd/>
            <a:tailEnd/>
          </a:ln>
        </p:spPr>
        <p:txBody>
          <a:bodyPr>
            <a:spAutoFit/>
          </a:bodyPr>
          <a:lstStyle/>
          <a:p>
            <a:pPr marL="342900" indent="-342900" algn="just">
              <a:buFont typeface="Arial" charset="0"/>
              <a:buChar char="•"/>
            </a:pPr>
            <a:r>
              <a:rPr lang="en-US" sz="2000" dirty="0" smtClean="0">
                <a:solidFill>
                  <a:schemeClr val="bg1"/>
                </a:solidFill>
                <a:latin typeface="Calibri" pitchFamily="34" charset="0"/>
              </a:rPr>
              <a:t>Of those who approve torture of terrorists, 44% believed that the prohibition against torture must exist in all other cases, except terrorism (in total 8% of the population). Therefore, 8% of Montenegrin citizens approve torture as a mean for obtaining information in the cases of terrorism while they do not support its use in any other cases. This shows that this part of the population considers terrorism as a very serious crime and a major threat to general security.</a:t>
            </a:r>
          </a:p>
          <a:p>
            <a:pPr marL="342900" indent="-342900" algn="just">
              <a:buFont typeface="Arial" charset="0"/>
              <a:buChar char="•"/>
            </a:pPr>
            <a:endParaRPr lang="en-US" sz="2000" dirty="0">
              <a:solidFill>
                <a:schemeClr val="bg1"/>
              </a:solidFill>
              <a:latin typeface="Calibri" pitchFamily="34" charset="0"/>
            </a:endParaRPr>
          </a:p>
          <a:p>
            <a:pPr marL="342900" indent="-342900" algn="just">
              <a:buFont typeface="Arial" charset="0"/>
              <a:buChar char="•"/>
            </a:pPr>
            <a:r>
              <a:rPr lang="en-US" sz="2000" dirty="0" smtClean="0">
                <a:solidFill>
                  <a:schemeClr val="bg1"/>
                </a:solidFill>
                <a:latin typeface="Calibri" pitchFamily="34" charset="0"/>
              </a:rPr>
              <a:t>On the other hand, 47% of those who approve torture against terrorists think that in cases unrelated to terrorism it should be prohibited, but with exceptions (8% of total population),while 5% believe that governments should be allowed to apply it regardless of the criminal offense. </a:t>
            </a:r>
          </a:p>
          <a:p>
            <a:pPr marL="342900" indent="-342900" algn="just">
              <a:buFont typeface="Arial" charset="0"/>
              <a:buChar char="•"/>
            </a:pPr>
            <a:endParaRPr lang="sr-Latn-CS" sz="2000" dirty="0">
              <a:solidFill>
                <a:schemeClr val="bg1"/>
              </a:solidFill>
              <a:latin typeface="Calibri" pitchFamily="34" charset="0"/>
            </a:endParaRPr>
          </a:p>
          <a:p>
            <a:pPr marL="342900" indent="-342900" algn="just">
              <a:buFont typeface="Arial" charset="0"/>
              <a:buChar char="•"/>
            </a:pPr>
            <a:r>
              <a:rPr lang="en-US" sz="2000" dirty="0" smtClean="0">
                <a:solidFill>
                  <a:schemeClr val="bg1"/>
                </a:solidFill>
                <a:latin typeface="Calibri" pitchFamily="34" charset="0"/>
              </a:rPr>
              <a:t>Around 10% of the population supports maltreatment, either partially or completely.</a:t>
            </a:r>
          </a:p>
          <a:p>
            <a:pPr marL="342900" indent="-342900" algn="just">
              <a:buFont typeface="Arial" charset="0"/>
              <a:buChar char="•"/>
            </a:pPr>
            <a:endParaRPr lang="pl-PL" dirty="0">
              <a:solidFill>
                <a:schemeClr val="hlink"/>
              </a:solidFill>
            </a:endParaRPr>
          </a:p>
          <a:p>
            <a:pPr marL="342900" indent="-342900" algn="just">
              <a:buFont typeface="Arial" charset="0"/>
              <a:buChar char="•"/>
            </a:pPr>
            <a:r>
              <a:rPr lang="en-US" dirty="0" smtClean="0">
                <a:solidFill>
                  <a:schemeClr val="bg1"/>
                </a:solidFill>
              </a:rPr>
              <a:t>This result shows that attitudes of Montenegrin citizens are closest to the attitudes of citizens of Egypt, North Korea, Iran, Russia, and Nigeria.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4"/>
          <p:cNvSpPr>
            <a:spLocks noGrp="1"/>
          </p:cNvSpPr>
          <p:nvPr>
            <p:ph type="title"/>
          </p:nvPr>
        </p:nvSpPr>
        <p:spPr bwMode="auto">
          <a:xfrm>
            <a:off x="981075" y="260350"/>
            <a:ext cx="8162925" cy="277813"/>
          </a:xfrm>
          <a:noFill/>
          <a:ln>
            <a:miter lim="800000"/>
            <a:headEnd/>
            <a:tailEnd/>
          </a:ln>
        </p:spPr>
        <p:txBody>
          <a:bodyPr vert="horz" numCol="1" compatLnSpc="1">
            <a:prstTxWarp prst="textNoShape">
              <a:avLst/>
            </a:prstTxWarp>
          </a:bodyPr>
          <a:lstStyle/>
          <a:p>
            <a:pPr eaLnBrk="1" hangingPunct="1"/>
            <a:r>
              <a:rPr lang="en-US" dirty="0" smtClean="0"/>
              <a:t>CONCLUSION</a:t>
            </a:r>
            <a:endParaRPr lang="sr-Latn-CS" dirty="0" smtClean="0"/>
          </a:p>
        </p:txBody>
      </p:sp>
      <p:sp>
        <p:nvSpPr>
          <p:cNvPr id="187394" name="Slide Number Placeholder 3"/>
          <p:cNvSpPr txBox="1">
            <a:spLocks noGrp="1"/>
          </p:cNvSpPr>
          <p:nvPr/>
        </p:nvSpPr>
        <p:spPr bwMode="auto">
          <a:xfrm>
            <a:off x="8532813" y="6565900"/>
            <a:ext cx="611187" cy="93663"/>
          </a:xfrm>
          <a:prstGeom prst="rect">
            <a:avLst/>
          </a:prstGeom>
          <a:noFill/>
          <a:ln w="9525">
            <a:noFill/>
            <a:miter lim="800000"/>
            <a:headEnd/>
            <a:tailEnd/>
          </a:ln>
        </p:spPr>
        <p:txBody>
          <a:bodyPr/>
          <a:lstStyle/>
          <a:p>
            <a:fld id="{1238999B-29DA-4A62-BC50-A2CB1CFF907A}" type="slidenum">
              <a:rPr lang="de-DE" sz="1200" b="1">
                <a:solidFill>
                  <a:schemeClr val="bg1"/>
                </a:solidFill>
                <a:latin typeface="Calibri" pitchFamily="34" charset="0"/>
              </a:rPr>
              <a:pPr/>
              <a:t>21</a:t>
            </a:fld>
            <a:endParaRPr lang="de-DE" sz="1200" b="1">
              <a:solidFill>
                <a:schemeClr val="bg1"/>
              </a:solidFill>
              <a:latin typeface="Calibri" pitchFamily="34" charset="0"/>
            </a:endParaRPr>
          </a:p>
        </p:txBody>
      </p:sp>
      <p:sp>
        <p:nvSpPr>
          <p:cNvPr id="166916" name="Rectangle 12"/>
          <p:cNvSpPr>
            <a:spLocks noChangeArrowheads="1"/>
          </p:cNvSpPr>
          <p:nvPr/>
        </p:nvSpPr>
        <p:spPr bwMode="auto">
          <a:xfrm>
            <a:off x="250825" y="692150"/>
            <a:ext cx="8424863" cy="6247864"/>
          </a:xfrm>
          <a:prstGeom prst="rect">
            <a:avLst/>
          </a:prstGeom>
          <a:noFill/>
          <a:ln w="9525">
            <a:noFill/>
            <a:miter lim="800000"/>
            <a:headEnd/>
            <a:tailEnd/>
          </a:ln>
        </p:spPr>
        <p:txBody>
          <a:bodyPr wrap="square">
            <a:spAutoFit/>
          </a:bodyPr>
          <a:lstStyle/>
          <a:p>
            <a:pPr marL="342900" indent="-342900" algn="just">
              <a:buFont typeface="Arial" charset="0"/>
              <a:buChar char="•"/>
            </a:pPr>
            <a:endParaRPr lang="en-US" sz="2000" dirty="0" smtClean="0">
              <a:solidFill>
                <a:schemeClr val="bg1"/>
              </a:solidFill>
              <a:latin typeface="Calibri" pitchFamily="34" charset="0"/>
            </a:endParaRPr>
          </a:p>
          <a:p>
            <a:pPr marL="342900" indent="-342900" algn="just">
              <a:buFont typeface="Arial" charset="0"/>
              <a:buChar char="•"/>
            </a:pPr>
            <a:r>
              <a:rPr lang="en-US" sz="2000" dirty="0" smtClean="0">
                <a:solidFill>
                  <a:schemeClr val="bg1"/>
                </a:solidFill>
                <a:latin typeface="Calibri" pitchFamily="34" charset="0"/>
              </a:rPr>
              <a:t>It is upsetting that out of those persons who approve the use of torture, even 1/3 believes that the government should be allowed to use torture to prevent or solve murders. </a:t>
            </a:r>
          </a:p>
          <a:p>
            <a:pPr marL="342900" indent="-342900" algn="just">
              <a:buFont typeface="Arial" charset="0"/>
              <a:buChar char="•"/>
            </a:pPr>
            <a:endParaRPr lang="en-US" sz="2000" dirty="0" smtClean="0">
              <a:solidFill>
                <a:schemeClr val="bg1"/>
              </a:solidFill>
              <a:latin typeface="Calibri" pitchFamily="34" charset="0"/>
            </a:endParaRPr>
          </a:p>
          <a:p>
            <a:pPr marL="342900" indent="-342900" algn="just">
              <a:buFont typeface="Arial" charset="0"/>
              <a:buChar char="•"/>
            </a:pPr>
            <a:r>
              <a:rPr lang="en-US" sz="2000" dirty="0" smtClean="0">
                <a:solidFill>
                  <a:schemeClr val="bg1"/>
                </a:solidFill>
                <a:latin typeface="Calibri" pitchFamily="34" charset="0"/>
              </a:rPr>
              <a:t>In addition to the crime of murder, the respondents chose National security and Abuse of minors, as well as Sexual violence as cases in which the authorities should be allowed to use torture to solve or prevent such incidents.</a:t>
            </a:r>
          </a:p>
          <a:p>
            <a:pPr marL="342900" indent="-342900" algn="just">
              <a:buFont typeface="Arial" charset="0"/>
              <a:buChar char="•"/>
            </a:pPr>
            <a:endParaRPr lang="en-US" sz="2000" dirty="0" smtClean="0">
              <a:solidFill>
                <a:schemeClr val="bg1"/>
              </a:solidFill>
              <a:latin typeface="Calibri" pitchFamily="34" charset="0"/>
            </a:endParaRPr>
          </a:p>
          <a:p>
            <a:pPr marL="342900" indent="-342900" algn="just">
              <a:buFont typeface="Arial" charset="0"/>
              <a:buChar char="•"/>
            </a:pPr>
            <a:r>
              <a:rPr lang="en-US" sz="2000" dirty="0" smtClean="0">
                <a:solidFill>
                  <a:schemeClr val="bg1"/>
                </a:solidFill>
                <a:latin typeface="Calibri" pitchFamily="34" charset="0"/>
              </a:rPr>
              <a:t>Citizens of Montenegro find it most acceptable to abuse prisoners in case of multiple perpetrators, i.e. returnees: 39% of the population considers the use of torture in this case generally or completely justified.</a:t>
            </a:r>
          </a:p>
          <a:p>
            <a:pPr marL="342900" indent="-342900" algn="just">
              <a:buFont typeface="Arial" charset="0"/>
              <a:buChar char="•"/>
            </a:pPr>
            <a:endParaRPr lang="en-US" sz="2000" dirty="0" smtClean="0">
              <a:solidFill>
                <a:schemeClr val="bg1"/>
              </a:solidFill>
              <a:latin typeface="Calibri" pitchFamily="34" charset="0"/>
            </a:endParaRPr>
          </a:p>
          <a:p>
            <a:pPr marL="342900" indent="-342900" algn="just">
              <a:buFont typeface="Arial" charset="0"/>
              <a:buChar char="•"/>
            </a:pPr>
            <a:r>
              <a:rPr lang="en-US" sz="2000" dirty="0" smtClean="0">
                <a:solidFill>
                  <a:schemeClr val="bg1"/>
                </a:solidFill>
                <a:latin typeface="Calibri" pitchFamily="34" charset="0"/>
              </a:rPr>
              <a:t>One third of the population supports torture of a convict who had committed grave criminal offense or assaulted a prison guard.</a:t>
            </a:r>
          </a:p>
          <a:p>
            <a:pPr marL="342900" indent="-342900" algn="just">
              <a:buFont typeface="Arial" charset="0"/>
              <a:buChar char="•"/>
            </a:pPr>
            <a:endParaRPr lang="en-US" sz="2000" dirty="0" smtClean="0">
              <a:solidFill>
                <a:schemeClr val="bg1"/>
              </a:solidFill>
              <a:latin typeface="Calibri" pitchFamily="34" charset="0"/>
            </a:endParaRPr>
          </a:p>
          <a:p>
            <a:pPr marL="342900" indent="-342900" algn="just">
              <a:buFont typeface="Arial" charset="0"/>
              <a:buChar char="•"/>
            </a:pPr>
            <a:r>
              <a:rPr lang="en-US" sz="2000" dirty="0" smtClean="0">
                <a:solidFill>
                  <a:schemeClr val="bg1"/>
                </a:solidFill>
                <a:latin typeface="Calibri" pitchFamily="34" charset="0"/>
              </a:rPr>
              <a:t>Torture in cases of extraordinary circumstances (17% in case of war or 9% in case of internal political instability) and abuse of prisoners to obtain information or a confession (16%) has a slightly lower level of approval.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4"/>
          <p:cNvSpPr>
            <a:spLocks noGrp="1"/>
          </p:cNvSpPr>
          <p:nvPr>
            <p:ph type="title"/>
          </p:nvPr>
        </p:nvSpPr>
        <p:spPr bwMode="auto">
          <a:xfrm>
            <a:off x="838200" y="257175"/>
            <a:ext cx="8162925" cy="277813"/>
          </a:xfrm>
          <a:noFill/>
          <a:ln>
            <a:miter lim="800000"/>
            <a:headEnd/>
            <a:tailEnd/>
          </a:ln>
        </p:spPr>
        <p:txBody>
          <a:bodyPr vert="horz" numCol="1" compatLnSpc="1">
            <a:prstTxWarp prst="textNoShape">
              <a:avLst/>
            </a:prstTxWarp>
          </a:bodyPr>
          <a:lstStyle/>
          <a:p>
            <a:pPr eaLnBrk="1" hangingPunct="1"/>
            <a:r>
              <a:rPr lang="en-US" dirty="0" smtClean="0"/>
              <a:t>CONCLUSION</a:t>
            </a:r>
            <a:endParaRPr lang="sr-Latn-CS" dirty="0" smtClean="0"/>
          </a:p>
        </p:txBody>
      </p:sp>
      <p:sp>
        <p:nvSpPr>
          <p:cNvPr id="188418" name="Slide Number Placeholder 3"/>
          <p:cNvSpPr txBox="1">
            <a:spLocks noGrp="1"/>
          </p:cNvSpPr>
          <p:nvPr/>
        </p:nvSpPr>
        <p:spPr bwMode="auto">
          <a:xfrm>
            <a:off x="8532813" y="6565900"/>
            <a:ext cx="611187" cy="93663"/>
          </a:xfrm>
          <a:prstGeom prst="rect">
            <a:avLst/>
          </a:prstGeom>
          <a:noFill/>
          <a:ln w="9525">
            <a:noFill/>
            <a:miter lim="800000"/>
            <a:headEnd/>
            <a:tailEnd/>
          </a:ln>
        </p:spPr>
        <p:txBody>
          <a:bodyPr/>
          <a:lstStyle/>
          <a:p>
            <a:fld id="{E8BB677B-AE02-499A-B5A2-1AEBFAE8FB95}" type="slidenum">
              <a:rPr lang="de-DE" sz="1200" b="1">
                <a:solidFill>
                  <a:schemeClr val="bg1"/>
                </a:solidFill>
                <a:latin typeface="Calibri" pitchFamily="34" charset="0"/>
              </a:rPr>
              <a:pPr/>
              <a:t>22</a:t>
            </a:fld>
            <a:endParaRPr lang="de-DE" sz="1200" b="1">
              <a:solidFill>
                <a:schemeClr val="bg1"/>
              </a:solidFill>
              <a:latin typeface="Calibri" pitchFamily="34" charset="0"/>
            </a:endParaRPr>
          </a:p>
        </p:txBody>
      </p:sp>
      <p:sp>
        <p:nvSpPr>
          <p:cNvPr id="188419" name="Rectangle 12"/>
          <p:cNvSpPr>
            <a:spLocks noChangeArrowheads="1"/>
          </p:cNvSpPr>
          <p:nvPr/>
        </p:nvSpPr>
        <p:spPr bwMode="auto">
          <a:xfrm>
            <a:off x="250825" y="906463"/>
            <a:ext cx="7993063" cy="3477875"/>
          </a:xfrm>
          <a:prstGeom prst="rect">
            <a:avLst/>
          </a:prstGeom>
          <a:noFill/>
          <a:ln w="9525">
            <a:noFill/>
            <a:miter lim="800000"/>
            <a:headEnd/>
            <a:tailEnd/>
          </a:ln>
        </p:spPr>
        <p:txBody>
          <a:bodyPr>
            <a:spAutoFit/>
          </a:bodyPr>
          <a:lstStyle/>
          <a:p>
            <a:pPr marL="342900" indent="-342900" algn="just">
              <a:buFont typeface="Arial" charset="0"/>
              <a:buChar char="•"/>
            </a:pPr>
            <a:endParaRPr lang="en-US" sz="2000" dirty="0">
              <a:solidFill>
                <a:schemeClr val="bg1"/>
              </a:solidFill>
              <a:latin typeface="Calibri" pitchFamily="34" charset="0"/>
            </a:endParaRPr>
          </a:p>
          <a:p>
            <a:pPr marL="342900" indent="-342900" algn="just">
              <a:buFont typeface="Arial" charset="0"/>
              <a:buChar char="•"/>
            </a:pPr>
            <a:r>
              <a:rPr lang="en-US" sz="2000" dirty="0" smtClean="0">
                <a:solidFill>
                  <a:schemeClr val="bg1"/>
                </a:solidFill>
                <a:latin typeface="Calibri" pitchFamily="34" charset="0"/>
              </a:rPr>
              <a:t>Harsh authoritarian and nationalistic attitudes are present in a relatively small percentage of the population: while 10% considers torture (generally or completely) justified if ordered by a high state authority, 8% finds it justified if the person is not a citizen of Montenegro.</a:t>
            </a:r>
          </a:p>
          <a:p>
            <a:pPr marL="342900" indent="-342900" algn="just">
              <a:buFont typeface="Arial" charset="0"/>
              <a:buChar char="•"/>
            </a:pPr>
            <a:endParaRPr lang="en-US" sz="2000" dirty="0" smtClean="0">
              <a:solidFill>
                <a:schemeClr val="bg1"/>
              </a:solidFill>
              <a:latin typeface="Calibri" pitchFamily="34" charset="0"/>
            </a:endParaRPr>
          </a:p>
          <a:p>
            <a:pPr marL="342900" indent="-342900" algn="just">
              <a:buFont typeface="Arial" charset="0"/>
              <a:buChar char="•"/>
            </a:pPr>
            <a:r>
              <a:rPr lang="en-US" sz="2000" dirty="0" smtClean="0">
                <a:solidFill>
                  <a:schemeClr val="bg1"/>
                </a:solidFill>
                <a:latin typeface="Calibri" pitchFamily="34" charset="0"/>
              </a:rPr>
              <a:t>It is rather upsetting that the youngest population (18 to 29 years of age) tends to approve the use of torture: their support is given to statements that are much more conservative and rigorous than same  statements chosen by older citizens.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4"/>
          <p:cNvSpPr>
            <a:spLocks noGrp="1"/>
          </p:cNvSpPr>
          <p:nvPr>
            <p:ph type="title"/>
          </p:nvPr>
        </p:nvSpPr>
        <p:spPr bwMode="auto">
          <a:xfrm>
            <a:off x="838200" y="257175"/>
            <a:ext cx="8162925" cy="277813"/>
          </a:xfrm>
          <a:noFill/>
          <a:ln>
            <a:miter lim="800000"/>
            <a:headEnd/>
            <a:tailEnd/>
          </a:ln>
        </p:spPr>
        <p:txBody>
          <a:bodyPr vert="horz" numCol="1" compatLnSpc="1">
            <a:prstTxWarp prst="textNoShape">
              <a:avLst/>
            </a:prstTxWarp>
          </a:bodyPr>
          <a:lstStyle/>
          <a:p>
            <a:pPr eaLnBrk="1" hangingPunct="1"/>
            <a:r>
              <a:rPr lang="en-US" dirty="0" smtClean="0"/>
              <a:t>CONCLUSION</a:t>
            </a:r>
            <a:endParaRPr lang="sr-Latn-CS" dirty="0" smtClean="0"/>
          </a:p>
        </p:txBody>
      </p:sp>
      <p:sp>
        <p:nvSpPr>
          <p:cNvPr id="189442" name="Slide Number Placeholder 3"/>
          <p:cNvSpPr txBox="1">
            <a:spLocks noGrp="1"/>
          </p:cNvSpPr>
          <p:nvPr/>
        </p:nvSpPr>
        <p:spPr bwMode="auto">
          <a:xfrm>
            <a:off x="8532813" y="6565900"/>
            <a:ext cx="611187" cy="93663"/>
          </a:xfrm>
          <a:prstGeom prst="rect">
            <a:avLst/>
          </a:prstGeom>
          <a:noFill/>
          <a:ln w="9525">
            <a:noFill/>
            <a:miter lim="800000"/>
            <a:headEnd/>
            <a:tailEnd/>
          </a:ln>
        </p:spPr>
        <p:txBody>
          <a:bodyPr/>
          <a:lstStyle/>
          <a:p>
            <a:fld id="{1689F7D4-021B-458D-9310-474537568436}" type="slidenum">
              <a:rPr lang="de-DE" sz="1200" b="1">
                <a:solidFill>
                  <a:schemeClr val="bg1"/>
                </a:solidFill>
                <a:latin typeface="Calibri" pitchFamily="34" charset="0"/>
              </a:rPr>
              <a:pPr/>
              <a:t>23</a:t>
            </a:fld>
            <a:endParaRPr lang="de-DE" sz="1200" b="1">
              <a:solidFill>
                <a:schemeClr val="bg1"/>
              </a:solidFill>
              <a:latin typeface="Calibri" pitchFamily="34" charset="0"/>
            </a:endParaRPr>
          </a:p>
        </p:txBody>
      </p:sp>
      <p:sp>
        <p:nvSpPr>
          <p:cNvPr id="166916" name="Rectangle 12"/>
          <p:cNvSpPr>
            <a:spLocks noChangeArrowheads="1"/>
          </p:cNvSpPr>
          <p:nvPr/>
        </p:nvSpPr>
        <p:spPr bwMode="auto">
          <a:xfrm>
            <a:off x="250825" y="906463"/>
            <a:ext cx="7993063" cy="5324535"/>
          </a:xfrm>
          <a:prstGeom prst="rect">
            <a:avLst/>
          </a:prstGeom>
          <a:noFill/>
          <a:ln w="9525">
            <a:noFill/>
            <a:miter lim="800000"/>
            <a:headEnd/>
            <a:tailEnd/>
          </a:ln>
        </p:spPr>
        <p:txBody>
          <a:bodyPr>
            <a:spAutoFit/>
          </a:bodyPr>
          <a:lstStyle/>
          <a:p>
            <a:pPr marL="342900" indent="-342900" algn="just">
              <a:buFont typeface="Arial" charset="0"/>
              <a:buChar char="•"/>
            </a:pPr>
            <a:endParaRPr lang="en-US" sz="2000" dirty="0">
              <a:solidFill>
                <a:schemeClr val="bg1"/>
              </a:solidFill>
              <a:latin typeface="Calibri" pitchFamily="34" charset="0"/>
            </a:endParaRPr>
          </a:p>
          <a:p>
            <a:pPr marL="342900" indent="-342900" algn="just">
              <a:buFont typeface="Arial" charset="0"/>
              <a:buChar char="•"/>
            </a:pPr>
            <a:r>
              <a:rPr lang="en-US" sz="2000" dirty="0" smtClean="0">
                <a:solidFill>
                  <a:schemeClr val="bg1"/>
                </a:solidFill>
                <a:latin typeface="Calibri" pitchFamily="34" charset="0"/>
              </a:rPr>
              <a:t>More than 2/3 of the citizens of Montenegro think that prisoners are subjected to some form of torture:</a:t>
            </a:r>
          </a:p>
          <a:p>
            <a:pPr marL="342900" indent="-342900" algn="just">
              <a:buFont typeface="Arial" charset="0"/>
              <a:buChar char="•"/>
            </a:pPr>
            <a:r>
              <a:rPr lang="en-US" sz="2000" dirty="0" smtClean="0">
                <a:solidFill>
                  <a:schemeClr val="bg1"/>
                </a:solidFill>
                <a:latin typeface="Calibri" pitchFamily="34" charset="0"/>
              </a:rPr>
              <a:t/>
            </a:r>
            <a:br>
              <a:rPr lang="en-US" sz="2000" dirty="0" smtClean="0">
                <a:solidFill>
                  <a:schemeClr val="bg1"/>
                </a:solidFill>
                <a:latin typeface="Calibri" pitchFamily="34" charset="0"/>
              </a:rPr>
            </a:br>
            <a:r>
              <a:rPr lang="en-US" sz="2000" dirty="0" smtClean="0">
                <a:solidFill>
                  <a:schemeClr val="bg1"/>
                </a:solidFill>
                <a:latin typeface="Calibri" pitchFamily="34" charset="0"/>
              </a:rPr>
              <a:t>- 44% believes that torture is rarely, but nevertheless enforced, and 23% considers that the abuse occurs often.</a:t>
            </a:r>
          </a:p>
          <a:p>
            <a:pPr marL="342900" indent="-342900" algn="just"/>
            <a:r>
              <a:rPr lang="en-US" sz="2000" dirty="0" smtClean="0">
                <a:solidFill>
                  <a:schemeClr val="bg1"/>
                </a:solidFill>
                <a:latin typeface="Calibri" pitchFamily="34" charset="0"/>
              </a:rPr>
              <a:t>	- Only 10% of citizens believe that prisoners are never subjected to abuse. </a:t>
            </a:r>
          </a:p>
          <a:p>
            <a:pPr marL="342900" indent="-342900" algn="just">
              <a:buFont typeface="Arial" charset="0"/>
              <a:buChar char="•"/>
            </a:pPr>
            <a:endParaRPr lang="en-US" sz="2000" dirty="0" smtClean="0">
              <a:solidFill>
                <a:schemeClr val="bg1"/>
              </a:solidFill>
              <a:latin typeface="Calibri" pitchFamily="34" charset="0"/>
            </a:endParaRPr>
          </a:p>
          <a:p>
            <a:pPr marL="342900" indent="-342900" algn="just">
              <a:buFont typeface="Arial" charset="0"/>
              <a:buChar char="•"/>
            </a:pPr>
            <a:r>
              <a:rPr lang="en-US" sz="2000" dirty="0" smtClean="0">
                <a:solidFill>
                  <a:schemeClr val="bg1"/>
                </a:solidFill>
                <a:latin typeface="Calibri" pitchFamily="34" charset="0"/>
              </a:rPr>
              <a:t>Those who believe that prisoners in Montenegro are exposed to abuse most often state that convicted persons are equally exposed to physical and psychological abuse (59%).  </a:t>
            </a:r>
          </a:p>
          <a:p>
            <a:pPr marL="342900" indent="-342900" algn="just">
              <a:buFont typeface="Arial" charset="0"/>
              <a:buChar char="•"/>
            </a:pPr>
            <a:r>
              <a:rPr lang="en-US" sz="2000" dirty="0" smtClean="0">
                <a:solidFill>
                  <a:schemeClr val="bg1"/>
                </a:solidFill>
                <a:latin typeface="Calibri" pitchFamily="34" charset="0"/>
              </a:rPr>
              <a:t>22% emphasizes psychological abuse, while a relatively small percentage (12%) believes that torture includes solely the use of physical force.   </a:t>
            </a:r>
          </a:p>
          <a:p>
            <a:pPr marL="342900" indent="-342900" algn="just">
              <a:buFont typeface="Arial" charset="0"/>
              <a:buChar char="•"/>
            </a:pPr>
            <a:endParaRPr lang="sr-Latn-CS" sz="2000" dirty="0">
              <a:solidFill>
                <a:schemeClr val="bg1"/>
              </a:solidFill>
              <a:latin typeface="Calibri" pitchFamily="34" charset="0"/>
            </a:endParaRPr>
          </a:p>
          <a:p>
            <a:pPr marL="342900" indent="-342900" algn="just">
              <a:buFont typeface="Arial" charset="0"/>
              <a:buChar char="•"/>
            </a:pPr>
            <a:endParaRPr lang="sr-Latn-CS" sz="20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4"/>
          <p:cNvSpPr>
            <a:spLocks noGrp="1"/>
          </p:cNvSpPr>
          <p:nvPr>
            <p:ph type="title"/>
          </p:nvPr>
        </p:nvSpPr>
        <p:spPr bwMode="auto">
          <a:xfrm>
            <a:off x="838200" y="257175"/>
            <a:ext cx="8162925" cy="277813"/>
          </a:xfrm>
          <a:noFill/>
          <a:ln>
            <a:miter lim="800000"/>
            <a:headEnd/>
            <a:tailEnd/>
          </a:ln>
        </p:spPr>
        <p:txBody>
          <a:bodyPr vert="horz" numCol="1" compatLnSpc="1">
            <a:prstTxWarp prst="textNoShape">
              <a:avLst/>
            </a:prstTxWarp>
          </a:bodyPr>
          <a:lstStyle/>
          <a:p>
            <a:pPr eaLnBrk="1" hangingPunct="1"/>
            <a:r>
              <a:rPr lang="en-US" dirty="0" smtClean="0"/>
              <a:t>CONCLUSION</a:t>
            </a:r>
            <a:endParaRPr lang="sr-Latn-CS" dirty="0" smtClean="0"/>
          </a:p>
        </p:txBody>
      </p:sp>
      <p:sp>
        <p:nvSpPr>
          <p:cNvPr id="190466" name="Slide Number Placeholder 3"/>
          <p:cNvSpPr txBox="1">
            <a:spLocks noGrp="1"/>
          </p:cNvSpPr>
          <p:nvPr/>
        </p:nvSpPr>
        <p:spPr bwMode="auto">
          <a:xfrm>
            <a:off x="8532813" y="6565900"/>
            <a:ext cx="611187" cy="93663"/>
          </a:xfrm>
          <a:prstGeom prst="rect">
            <a:avLst/>
          </a:prstGeom>
          <a:noFill/>
          <a:ln w="9525">
            <a:noFill/>
            <a:miter lim="800000"/>
            <a:headEnd/>
            <a:tailEnd/>
          </a:ln>
        </p:spPr>
        <p:txBody>
          <a:bodyPr/>
          <a:lstStyle/>
          <a:p>
            <a:fld id="{17247B76-6A5A-46F0-98C9-2273A514248C}" type="slidenum">
              <a:rPr lang="de-DE" sz="1200" b="1">
                <a:solidFill>
                  <a:schemeClr val="bg1"/>
                </a:solidFill>
                <a:latin typeface="Calibri" pitchFamily="34" charset="0"/>
              </a:rPr>
              <a:pPr/>
              <a:t>24</a:t>
            </a:fld>
            <a:endParaRPr lang="de-DE" sz="1200" b="1">
              <a:solidFill>
                <a:schemeClr val="bg1"/>
              </a:solidFill>
              <a:latin typeface="Calibri" pitchFamily="34" charset="0"/>
            </a:endParaRPr>
          </a:p>
        </p:txBody>
      </p:sp>
      <p:sp>
        <p:nvSpPr>
          <p:cNvPr id="166916" name="Rectangle 12"/>
          <p:cNvSpPr>
            <a:spLocks noChangeArrowheads="1"/>
          </p:cNvSpPr>
          <p:nvPr/>
        </p:nvSpPr>
        <p:spPr bwMode="auto">
          <a:xfrm>
            <a:off x="179388" y="620713"/>
            <a:ext cx="7993062" cy="4401205"/>
          </a:xfrm>
          <a:prstGeom prst="rect">
            <a:avLst/>
          </a:prstGeom>
          <a:noFill/>
          <a:ln w="9525">
            <a:noFill/>
            <a:miter lim="800000"/>
            <a:headEnd/>
            <a:tailEnd/>
          </a:ln>
        </p:spPr>
        <p:txBody>
          <a:bodyPr>
            <a:spAutoFit/>
          </a:bodyPr>
          <a:lstStyle/>
          <a:p>
            <a:pPr marL="342900" indent="-342900" algn="just">
              <a:buFont typeface="Arial" charset="0"/>
              <a:buChar char="•"/>
            </a:pPr>
            <a:endParaRPr lang="en-US" sz="2000" dirty="0">
              <a:solidFill>
                <a:schemeClr val="bg1"/>
              </a:solidFill>
              <a:latin typeface="Calibri" pitchFamily="34" charset="0"/>
            </a:endParaRPr>
          </a:p>
          <a:p>
            <a:pPr marL="342900" indent="-342900" algn="just">
              <a:buFont typeface="Arial" charset="0"/>
              <a:buChar char="•"/>
            </a:pPr>
            <a:r>
              <a:rPr lang="en-US" sz="2000" dirty="0" smtClean="0">
                <a:solidFill>
                  <a:schemeClr val="bg1"/>
                </a:solidFill>
                <a:latin typeface="Calibri" pitchFamily="34" charset="0"/>
              </a:rPr>
              <a:t>Majority of citizens agree (partially or fully) with the statement that the abuse is present in prisons and police stations, but due to fear of retaliation it is rarely reported (60%), and even a quarter of population fully agrees with this statement.</a:t>
            </a:r>
          </a:p>
          <a:p>
            <a:pPr marL="342900" indent="-342900" algn="just">
              <a:buFont typeface="Arial" charset="0"/>
              <a:buChar char="•"/>
            </a:pPr>
            <a:endParaRPr lang="en-US" sz="2000" dirty="0" smtClean="0">
              <a:solidFill>
                <a:schemeClr val="bg1"/>
              </a:solidFill>
              <a:latin typeface="Calibri" pitchFamily="34" charset="0"/>
            </a:endParaRPr>
          </a:p>
          <a:p>
            <a:pPr marL="342900" indent="-342900" algn="just">
              <a:buFont typeface="Arial" charset="0"/>
              <a:buChar char="•"/>
            </a:pPr>
            <a:r>
              <a:rPr lang="en-US" sz="2000" dirty="0" smtClean="0">
                <a:solidFill>
                  <a:schemeClr val="bg1"/>
                </a:solidFill>
                <a:latin typeface="Calibri" pitchFamily="34" charset="0"/>
              </a:rPr>
              <a:t>On the other hand, citizens show slightly less empathy when it comes to persons who have already been accused of crimes:</a:t>
            </a:r>
          </a:p>
          <a:p>
            <a:pPr marL="342900" indent="-342900" algn="just">
              <a:buFont typeface="Arial" charset="0"/>
              <a:buChar char="•"/>
            </a:pPr>
            <a:r>
              <a:rPr lang="en-US" sz="2000" dirty="0" smtClean="0">
                <a:solidFill>
                  <a:schemeClr val="bg1"/>
                </a:solidFill>
                <a:latin typeface="Calibri" pitchFamily="34" charset="0"/>
              </a:rPr>
              <a:t/>
            </a:r>
            <a:br>
              <a:rPr lang="en-US" sz="2000" dirty="0" smtClean="0">
                <a:solidFill>
                  <a:schemeClr val="bg1"/>
                </a:solidFill>
                <a:latin typeface="Calibri" pitchFamily="34" charset="0"/>
              </a:rPr>
            </a:br>
            <a:r>
              <a:rPr lang="en-US" sz="2000" dirty="0" smtClean="0">
                <a:solidFill>
                  <a:schemeClr val="bg1"/>
                </a:solidFill>
                <a:latin typeface="Calibri" pitchFamily="34" charset="0"/>
              </a:rPr>
              <a:t>More than half of citizens (51%) believe that the accused of crimes falsely report torture by police in order to be acquitted. 40% of the population does not agree (in part or in full) with this attitude.</a:t>
            </a:r>
          </a:p>
          <a:p>
            <a:pPr marL="342900" indent="-342900" algn="just">
              <a:buFont typeface="Arial" charset="0"/>
              <a:buNone/>
            </a:pPr>
            <a:endParaRPr lang="sr-Latn-CS" sz="2000" dirty="0">
              <a:solidFill>
                <a:schemeClr val="bg1"/>
              </a:solidFill>
              <a:latin typeface="Calibri" pitchFamily="34" charset="0"/>
            </a:endParaRPr>
          </a:p>
          <a:p>
            <a:pPr marL="342900" indent="-342900" algn="just">
              <a:buFont typeface="Arial" charset="0"/>
              <a:buNone/>
            </a:pPr>
            <a:endParaRPr lang="sr-Latn-CS" sz="20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91490" name="Slide Number Placeholder 3"/>
          <p:cNvSpPr>
            <a:spLocks noGrp="1"/>
          </p:cNvSpPr>
          <p:nvPr>
            <p:ph type="sldNum" sz="quarter" idx="10"/>
          </p:nvPr>
        </p:nvSpPr>
        <p:spPr bwMode="auto">
          <a:xfrm>
            <a:off x="8689975" y="6565900"/>
            <a:ext cx="290513" cy="185738"/>
          </a:xfrm>
          <a:noFill/>
          <a:ln>
            <a:miter lim="800000"/>
            <a:headEnd/>
            <a:tailEnd/>
          </a:ln>
        </p:spPr>
        <p:txBody>
          <a:bodyPr vert="horz" wrap="square" lIns="91440" tIns="45720" rIns="91440" bIns="45720" numCol="1" anchor="t" compatLnSpc="1">
            <a:prstTxWarp prst="textNoShape">
              <a:avLst/>
            </a:prstTxWarp>
          </a:bodyPr>
          <a:lstStyle/>
          <a:p>
            <a:pPr algn="l" fontAlgn="base">
              <a:spcBef>
                <a:spcPct val="0"/>
              </a:spcBef>
              <a:spcAft>
                <a:spcPct val="0"/>
              </a:spcAft>
            </a:pPr>
            <a:fld id="{2DAE469E-FC92-4972-9D48-AA92564CA3D2}" type="slidenum">
              <a:rPr lang="de-DE" sz="600" b="0" smtClean="0">
                <a:latin typeface="Arial" charset="0"/>
              </a:rPr>
              <a:pPr algn="l" fontAlgn="base">
                <a:spcBef>
                  <a:spcPct val="0"/>
                </a:spcBef>
                <a:spcAft>
                  <a:spcPct val="0"/>
                </a:spcAft>
              </a:pPr>
              <a:t>25</a:t>
            </a:fld>
            <a:endParaRPr lang="de-DE" sz="1800" b="0" smtClean="0">
              <a:latin typeface="Arial" charset="0"/>
            </a:endParaRPr>
          </a:p>
        </p:txBody>
      </p:sp>
      <p:sp>
        <p:nvSpPr>
          <p:cNvPr id="12" name="Rectangle 8"/>
          <p:cNvSpPr>
            <a:spLocks noChangeArrowheads="1"/>
          </p:cNvSpPr>
          <p:nvPr/>
        </p:nvSpPr>
        <p:spPr bwMode="auto">
          <a:xfrm rot="10767912" flipV="1">
            <a:off x="214359" y="1721227"/>
            <a:ext cx="8644289" cy="2677656"/>
          </a:xfrm>
          <a:prstGeom prst="rect">
            <a:avLst/>
          </a:prstGeom>
          <a:noFill/>
          <a:ln w="9525">
            <a:noFill/>
            <a:miter lim="800000"/>
            <a:headEnd/>
            <a:tailEnd/>
          </a:ln>
        </p:spPr>
        <p:txBody>
          <a:bodyPr wrap="square">
            <a:spAutoFit/>
          </a:bodyPr>
          <a:lstStyle/>
          <a:p>
            <a:pPr algn="just"/>
            <a:r>
              <a:rPr lang="en-US" sz="2400" dirty="0" smtClean="0">
                <a:solidFill>
                  <a:schemeClr val="bg1"/>
                </a:solidFill>
                <a:latin typeface="+mj-lt"/>
              </a:rPr>
              <a:t>The </a:t>
            </a:r>
            <a:r>
              <a:rPr lang="en-US" sz="2400" dirty="0" smtClean="0">
                <a:solidFill>
                  <a:schemeClr val="bg1"/>
                </a:solidFill>
                <a:latin typeface="+mj-lt"/>
              </a:rPr>
              <a:t>survey was </a:t>
            </a:r>
            <a:r>
              <a:rPr lang="en-US" sz="2400" dirty="0" smtClean="0">
                <a:solidFill>
                  <a:schemeClr val="bg1"/>
                </a:solidFill>
                <a:latin typeface="+mj-lt"/>
              </a:rPr>
              <a:t>conducted within the project "Monitoring Respect for Human Rights in Closed Institutions in Montenegro" funded by the Delegation of the European Union in Montenegro, with co-financing of the German Embassy in Podgorica.</a:t>
            </a:r>
          </a:p>
          <a:p>
            <a:pPr algn="just"/>
            <a:r>
              <a:rPr lang="en-US" sz="2400" dirty="0" smtClean="0">
                <a:solidFill>
                  <a:schemeClr val="bg1"/>
                </a:solidFill>
                <a:latin typeface="+mj-lt"/>
              </a:rPr>
              <a:t/>
            </a:r>
            <a:br>
              <a:rPr lang="en-US" sz="2400" dirty="0" smtClean="0">
                <a:solidFill>
                  <a:schemeClr val="bg1"/>
                </a:solidFill>
                <a:latin typeface="+mj-lt"/>
              </a:rPr>
            </a:br>
            <a:r>
              <a:rPr lang="en-US" sz="2400" dirty="0" smtClean="0">
                <a:solidFill>
                  <a:schemeClr val="bg1"/>
                </a:solidFill>
                <a:latin typeface="+mj-lt"/>
              </a:rPr>
              <a:t>Research conclusions are the sole responsibility of the project implementers and do not reflect the views of the European Union.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3"/>
          <p:cNvSpPr>
            <a:spLocks noGrp="1"/>
          </p:cNvSpPr>
          <p:nvPr>
            <p:ph type="sldNum" sz="quarter" idx="10"/>
          </p:nvPr>
        </p:nvSpPr>
        <p:spPr bwMode="auto">
          <a:ln>
            <a:miter lim="800000"/>
            <a:headEnd/>
            <a:tailEnd/>
          </a:ln>
        </p:spPr>
        <p:txBody>
          <a:bodyPr vert="horz" numCol="1" compatLnSpc="1">
            <a:prstTxWarp prst="textNoShape">
              <a:avLst/>
            </a:prstTxWarp>
          </a:bodyPr>
          <a:lstStyle/>
          <a:p>
            <a:pPr fontAlgn="base">
              <a:spcBef>
                <a:spcPct val="0"/>
              </a:spcBef>
              <a:spcAft>
                <a:spcPct val="0"/>
              </a:spcAft>
              <a:defRPr/>
            </a:pPr>
            <a:fld id="{EA6FDBBA-3BA7-4104-925A-538F0B76244B}" type="slidenum">
              <a:rPr lang="de-DE"/>
              <a:pPr fontAlgn="base">
                <a:spcBef>
                  <a:spcPct val="0"/>
                </a:spcBef>
                <a:spcAft>
                  <a:spcPct val="0"/>
                </a:spcAft>
                <a:defRPr/>
              </a:pPr>
              <a:t>3</a:t>
            </a:fld>
            <a:endParaRPr lang="de-DE"/>
          </a:p>
        </p:txBody>
      </p:sp>
      <p:sp>
        <p:nvSpPr>
          <p:cNvPr id="64514" name="Titel 1"/>
          <p:cNvSpPr txBox="1">
            <a:spLocks/>
          </p:cNvSpPr>
          <p:nvPr/>
        </p:nvSpPr>
        <p:spPr bwMode="auto">
          <a:xfrm>
            <a:off x="838200" y="257175"/>
            <a:ext cx="8162925" cy="276999"/>
          </a:xfrm>
          <a:prstGeom prst="rect">
            <a:avLst/>
          </a:prstGeom>
          <a:noFill/>
          <a:ln w="9525">
            <a:noFill/>
            <a:miter lim="800000"/>
            <a:headEnd/>
            <a:tailEnd/>
          </a:ln>
        </p:spPr>
        <p:txBody>
          <a:bodyPr lIns="0" tIns="0" rIns="0" bIns="0" anchor="ctr">
            <a:spAutoFit/>
          </a:bodyPr>
          <a:lstStyle/>
          <a:p>
            <a:pPr>
              <a:lnSpc>
                <a:spcPct val="90000"/>
              </a:lnSpc>
            </a:pPr>
            <a:r>
              <a:rPr lang="sr-Latn-CS" sz="2000" b="1" dirty="0" smtClean="0">
                <a:solidFill>
                  <a:schemeClr val="bg1"/>
                </a:solidFill>
                <a:latin typeface="Calibri" pitchFamily="34" charset="0"/>
              </a:rPr>
              <a:t>MET</a:t>
            </a:r>
            <a:r>
              <a:rPr lang="en-US" sz="2000" b="1" dirty="0" smtClean="0">
                <a:solidFill>
                  <a:schemeClr val="bg1"/>
                </a:solidFill>
                <a:latin typeface="Calibri" pitchFamily="34" charset="0"/>
              </a:rPr>
              <a:t>H</a:t>
            </a:r>
            <a:r>
              <a:rPr lang="sr-Latn-CS" sz="2000" b="1" dirty="0" smtClean="0">
                <a:solidFill>
                  <a:schemeClr val="bg1"/>
                </a:solidFill>
                <a:latin typeface="Calibri" pitchFamily="34" charset="0"/>
              </a:rPr>
              <a:t>ODOLOG</a:t>
            </a:r>
            <a:r>
              <a:rPr lang="en-US" sz="2000" b="1" dirty="0" smtClean="0">
                <a:solidFill>
                  <a:schemeClr val="bg1"/>
                </a:solidFill>
                <a:latin typeface="Calibri" pitchFamily="34" charset="0"/>
              </a:rPr>
              <a:t>Y</a:t>
            </a:r>
            <a:endParaRPr lang="de-DE" sz="2000" b="1" dirty="0" smtClean="0">
              <a:solidFill>
                <a:schemeClr val="bg1"/>
              </a:solidFill>
              <a:latin typeface="Calibri" pitchFamily="34" charset="0"/>
            </a:endParaRPr>
          </a:p>
        </p:txBody>
      </p:sp>
      <p:sp>
        <p:nvSpPr>
          <p:cNvPr id="8" name="Inhaltsplatzhalter 2"/>
          <p:cNvSpPr>
            <a:spLocks noGrp="1"/>
          </p:cNvSpPr>
          <p:nvPr>
            <p:ph idx="1"/>
          </p:nvPr>
        </p:nvSpPr>
        <p:spPr bwMode="auto">
          <a:xfrm>
            <a:off x="323850" y="944563"/>
            <a:ext cx="8208963" cy="4140200"/>
          </a:xfrm>
          <a:ln>
            <a:miter lim="800000"/>
            <a:headEnd/>
            <a:tailEnd/>
          </a:ln>
        </p:spPr>
        <p:txBody>
          <a:bodyPr vert="horz" wrap="square" numCol="1" anchor="t" anchorCtr="0" compatLnSpc="1">
            <a:prstTxWarp prst="textNoShape">
              <a:avLst/>
            </a:prstTxWarp>
          </a:bodyPr>
          <a:lstStyle/>
          <a:p>
            <a:pPr eaLnBrk="1" hangingPunct="1">
              <a:defRPr/>
            </a:pPr>
            <a:r>
              <a:rPr lang="en-US" dirty="0" smtClean="0"/>
              <a:t>Method of data collection: CATI (telephone survey)</a:t>
            </a:r>
          </a:p>
          <a:p>
            <a:pPr eaLnBrk="1" hangingPunct="1">
              <a:defRPr/>
            </a:pPr>
            <a:r>
              <a:rPr lang="en-US" dirty="0" smtClean="0"/>
              <a:t>Source of data based on a representative sample of the population above 18 years and over</a:t>
            </a:r>
          </a:p>
          <a:p>
            <a:pPr eaLnBrk="1" hangingPunct="1">
              <a:defRPr/>
            </a:pPr>
            <a:r>
              <a:rPr lang="en-US" dirty="0" smtClean="0"/>
              <a:t>The sample size was 807 respondents</a:t>
            </a:r>
          </a:p>
          <a:p>
            <a:pPr eaLnBrk="1" hangingPunct="1">
              <a:defRPr/>
            </a:pPr>
            <a:r>
              <a:rPr lang="en-US" dirty="0" smtClean="0"/>
              <a:t>Type was random sample, two-stage, stratified sample:</a:t>
            </a:r>
          </a:p>
          <a:p>
            <a:pPr eaLnBrk="1" hangingPunct="1">
              <a:defRPr/>
            </a:pPr>
            <a:r>
              <a:rPr lang="en-US" dirty="0" smtClean="0"/>
              <a:t>The choice of a simple random sample of households (SRSWoR)</a:t>
            </a:r>
          </a:p>
          <a:p>
            <a:pPr eaLnBrk="1" hangingPunct="1">
              <a:defRPr/>
            </a:pPr>
            <a:r>
              <a:rPr lang="en-US" dirty="0" smtClean="0"/>
              <a:t>The choice of a household member per quota criteria</a:t>
            </a:r>
          </a:p>
          <a:p>
            <a:pPr eaLnBrk="1" hangingPunct="1">
              <a:defRPr/>
            </a:pPr>
            <a:r>
              <a:rPr lang="en-US" dirty="0" smtClean="0"/>
              <a:t>Stratification is based on:</a:t>
            </a:r>
          </a:p>
          <a:p>
            <a:pPr eaLnBrk="1" hangingPunct="1">
              <a:defRPr/>
            </a:pPr>
            <a:r>
              <a:rPr lang="en-US" dirty="0" smtClean="0"/>
              <a:t>Type of settlement - urban / rural</a:t>
            </a:r>
          </a:p>
          <a:p>
            <a:pPr eaLnBrk="1" hangingPunct="1">
              <a:defRPr/>
            </a:pPr>
            <a:r>
              <a:rPr lang="en-US" dirty="0" smtClean="0"/>
              <a:t>Geo-economic regions</a:t>
            </a:r>
          </a:p>
          <a:p>
            <a:pPr eaLnBrk="1" hangingPunct="1">
              <a:defRPr/>
            </a:pPr>
            <a:r>
              <a:rPr lang="en-US" dirty="0" smtClean="0"/>
              <a:t>Data collection was done from 18 March to 21 March 2012</a:t>
            </a:r>
          </a:p>
          <a:p>
            <a:pPr eaLnBrk="1" hangingPunct="1">
              <a:defRPr/>
            </a:pPr>
            <a:r>
              <a:rPr lang="en-US" dirty="0" smtClean="0"/>
              <a:t>Post stratification on the basis of gender, age, type of settlements and geo-economic regions</a:t>
            </a:r>
          </a:p>
          <a:p>
            <a:pPr eaLnBrk="1" hangingPunct="1">
              <a:defRPr/>
            </a:pPr>
            <a:r>
              <a:rPr lang="en-US" dirty="0" smtClean="0"/>
              <a:t>95% statistical confidence interval for the occurrence of an incidence of 50% + / - 3.5%</a:t>
            </a:r>
          </a:p>
          <a:p>
            <a:pPr eaLnBrk="1" hangingPunct="1">
              <a:defRPr/>
            </a:pPr>
            <a:r>
              <a:rPr lang="en-US" dirty="0" smtClean="0"/>
              <a:t>Automatic control procedures, interactive control of consistency and logic control response in 100%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bwMode="auto">
          <a:xfrm>
            <a:off x="838200" y="257175"/>
            <a:ext cx="8162925" cy="277813"/>
          </a:xfrm>
          <a:noFill/>
          <a:ln>
            <a:miter lim="800000"/>
            <a:headEnd/>
            <a:tailEnd/>
          </a:ln>
        </p:spPr>
        <p:txBody>
          <a:bodyPr vert="horz" numCol="1" compatLnSpc="1">
            <a:prstTxWarp prst="textNoShape">
              <a:avLst/>
            </a:prstTxWarp>
          </a:bodyPr>
          <a:lstStyle/>
          <a:p>
            <a:pPr eaLnBrk="1" hangingPunct="1"/>
            <a:r>
              <a:rPr lang="en-US" dirty="0" smtClean="0"/>
              <a:t>Sample</a:t>
            </a:r>
            <a:endParaRPr lang="sr-Latn-CS" smtClean="0"/>
          </a:p>
        </p:txBody>
      </p:sp>
      <p:graphicFrame>
        <p:nvGraphicFramePr>
          <p:cNvPr id="1026" name="Object 26"/>
          <p:cNvGraphicFramePr>
            <a:graphicFrameLocks/>
          </p:cNvGraphicFramePr>
          <p:nvPr/>
        </p:nvGraphicFramePr>
        <p:xfrm>
          <a:off x="14288" y="825500"/>
          <a:ext cx="8988425" cy="5651500"/>
        </p:xfrm>
        <a:graphic>
          <a:graphicData uri="http://schemas.openxmlformats.org/presentationml/2006/ole">
            <p:oleObj spid="_x0000_s181252" r:id="rId3" imgW="8992379" imgH="5657578" progId="Excel.Sheet.8">
              <p:embed/>
            </p:oleObj>
          </a:graphicData>
        </a:graphic>
      </p:graphicFrame>
      <p:sp>
        <p:nvSpPr>
          <p:cNvPr id="1028" name="Text Box 11"/>
          <p:cNvSpPr txBox="1">
            <a:spLocks noChangeArrowheads="1"/>
          </p:cNvSpPr>
          <p:nvPr/>
        </p:nvSpPr>
        <p:spPr bwMode="auto">
          <a:xfrm>
            <a:off x="1766888" y="1042988"/>
            <a:ext cx="2286000" cy="1169987"/>
          </a:xfrm>
          <a:prstGeom prst="rect">
            <a:avLst/>
          </a:prstGeom>
          <a:noFill/>
          <a:ln w="9525">
            <a:noFill/>
            <a:miter lim="800000"/>
            <a:headEnd/>
            <a:tailEnd/>
          </a:ln>
        </p:spPr>
        <p:txBody>
          <a:bodyPr>
            <a:spAutoFit/>
          </a:bodyPr>
          <a:lstStyle/>
          <a:p>
            <a:pPr algn="ctr">
              <a:spcBef>
                <a:spcPct val="50000"/>
              </a:spcBef>
            </a:pPr>
            <a:r>
              <a:rPr lang="en-US" sz="1400" b="1" dirty="0">
                <a:solidFill>
                  <a:srgbClr val="FFFFFF"/>
                </a:solidFill>
              </a:rPr>
              <a:t>Sample</a:t>
            </a:r>
            <a:r>
              <a:rPr lang="sr-Latn-CS" sz="1400" b="1">
                <a:solidFill>
                  <a:srgbClr val="FFFFFF"/>
                </a:solidFill>
              </a:rPr>
              <a:t> </a:t>
            </a:r>
            <a:r>
              <a:rPr lang="en-US" sz="1400" b="1" dirty="0">
                <a:solidFill>
                  <a:srgbClr val="FFFFFF"/>
                </a:solidFill>
              </a:rPr>
              <a:t>March </a:t>
            </a:r>
            <a:r>
              <a:rPr lang="sr-Latn-CS" sz="1400" b="1">
                <a:solidFill>
                  <a:srgbClr val="FFFFFF"/>
                </a:solidFill>
              </a:rPr>
              <a:t>20</a:t>
            </a:r>
            <a:r>
              <a:rPr lang="en-US" sz="1400" b="1" dirty="0">
                <a:solidFill>
                  <a:srgbClr val="FFFFFF"/>
                </a:solidFill>
              </a:rPr>
              <a:t>1</a:t>
            </a:r>
            <a:r>
              <a:rPr lang="sr-Latn-CS" sz="1400" b="1">
                <a:solidFill>
                  <a:srgbClr val="FFFFFF"/>
                </a:solidFill>
              </a:rPr>
              <a:t>2</a:t>
            </a:r>
            <a:endParaRPr lang="en-US" sz="1400" b="1" dirty="0">
              <a:solidFill>
                <a:srgbClr val="FFFFFF"/>
              </a:solidFill>
            </a:endParaRPr>
          </a:p>
          <a:p>
            <a:pPr algn="ctr">
              <a:spcBef>
                <a:spcPct val="50000"/>
              </a:spcBef>
            </a:pPr>
            <a:r>
              <a:rPr lang="en-US" sz="1400" b="1" dirty="0">
                <a:solidFill>
                  <a:srgbClr val="FFFFFF"/>
                </a:solidFill>
              </a:rPr>
              <a:t>N = </a:t>
            </a:r>
            <a:r>
              <a:rPr lang="sr-Latn-CS" sz="1400" b="1">
                <a:solidFill>
                  <a:srgbClr val="FFFFFF"/>
                </a:solidFill>
              </a:rPr>
              <a:t>80</a:t>
            </a:r>
            <a:r>
              <a:rPr lang="en-US" sz="1400" b="1" dirty="0">
                <a:solidFill>
                  <a:srgbClr val="FFFFFF"/>
                </a:solidFill>
              </a:rPr>
              <a:t>7</a:t>
            </a:r>
            <a:endParaRPr lang="sr-Latn-CS" sz="1400" b="1">
              <a:solidFill>
                <a:srgbClr val="FFFFFF"/>
              </a:solidFill>
            </a:endParaRPr>
          </a:p>
          <a:p>
            <a:pPr algn="ctr">
              <a:spcBef>
                <a:spcPct val="50000"/>
              </a:spcBef>
            </a:pPr>
            <a:r>
              <a:rPr lang="en-US" sz="1400" b="1" dirty="0">
                <a:solidFill>
                  <a:srgbClr val="FFFFFF"/>
                </a:solidFill>
              </a:rPr>
              <a:t>∑</a:t>
            </a:r>
            <a:r>
              <a:rPr lang="sr-Latn-CS" sz="1400" b="1">
                <a:solidFill>
                  <a:srgbClr val="FFFFFF"/>
                </a:solidFill>
              </a:rPr>
              <a:t> </a:t>
            </a:r>
            <a:r>
              <a:rPr lang="en-US" sz="1400" b="1" dirty="0">
                <a:solidFill>
                  <a:srgbClr val="FFFFFF"/>
                </a:solidFill>
              </a:rPr>
              <a:t>= 100% </a:t>
            </a:r>
            <a:r>
              <a:rPr lang="sr-Latn-CS" sz="1400" b="1">
                <a:solidFill>
                  <a:srgbClr val="FFFFFF"/>
                </a:solidFill>
              </a:rPr>
              <a:t>by characteristic</a:t>
            </a:r>
            <a:endParaRPr lang="en-US" sz="1400" b="1" dirty="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C:\Users\marko.uljarevic\Desktop\stop torture 72dpi.jpg"/>
          <p:cNvPicPr>
            <a:picLocks noChangeAspect="1" noChangeArrowheads="1"/>
          </p:cNvPicPr>
          <p:nvPr/>
        </p:nvPicPr>
        <p:blipFill>
          <a:blip r:embed="rId2">
            <a:grayscl/>
            <a:biLevel thresh="50000"/>
          </a:blip>
          <a:srcRect/>
          <a:stretch>
            <a:fillRect/>
          </a:stretch>
        </p:blipFill>
        <p:spPr bwMode="auto">
          <a:xfrm>
            <a:off x="3635375" y="727075"/>
            <a:ext cx="5510213" cy="6159500"/>
          </a:xfrm>
          <a:prstGeom prst="rect">
            <a:avLst/>
          </a:prstGeom>
          <a:noFill/>
          <a:ln w="9525">
            <a:noFill/>
            <a:miter lim="800000"/>
            <a:headEnd/>
            <a:tailEnd/>
          </a:ln>
        </p:spPr>
      </p:pic>
      <p:sp>
        <p:nvSpPr>
          <p:cNvPr id="8192" name="Freeform 13"/>
          <p:cNvSpPr>
            <a:spLocks noChangeAspect="1"/>
          </p:cNvSpPr>
          <p:nvPr/>
        </p:nvSpPr>
        <p:spPr bwMode="auto">
          <a:xfrm>
            <a:off x="-4763" y="14288"/>
            <a:ext cx="9144001" cy="6853237"/>
          </a:xfrm>
          <a:custGeom>
            <a:avLst/>
            <a:gdLst>
              <a:gd name="T0" fmla="*/ 1168 w 2880"/>
              <a:gd name="T1" fmla="*/ 1512 h 2159"/>
              <a:gd name="T2" fmla="*/ 2152 w 2880"/>
              <a:gd name="T3" fmla="*/ 528 h 2159"/>
              <a:gd name="T4" fmla="*/ 2880 w 2880"/>
              <a:gd name="T5" fmla="*/ 850 h 2159"/>
              <a:gd name="T6" fmla="*/ 2880 w 2880"/>
              <a:gd name="T7" fmla="*/ 0 h 2159"/>
              <a:gd name="T8" fmla="*/ 0 w 2880"/>
              <a:gd name="T9" fmla="*/ 0 h 2159"/>
              <a:gd name="T10" fmla="*/ 0 w 2880"/>
              <a:gd name="T11" fmla="*/ 2159 h 2159"/>
              <a:gd name="T12" fmla="*/ 1411 w 2880"/>
              <a:gd name="T13" fmla="*/ 2159 h 2159"/>
              <a:gd name="T14" fmla="*/ 1168 w 2880"/>
              <a:gd name="T15" fmla="*/ 1512 h 2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0" h="2159">
                <a:moveTo>
                  <a:pt x="1168" y="1512"/>
                </a:moveTo>
                <a:cubicBezTo>
                  <a:pt x="1168" y="969"/>
                  <a:pt x="1609" y="528"/>
                  <a:pt x="2152" y="528"/>
                </a:cubicBezTo>
                <a:cubicBezTo>
                  <a:pt x="2441" y="528"/>
                  <a:pt x="2700" y="653"/>
                  <a:pt x="2880" y="850"/>
                </a:cubicBezTo>
                <a:cubicBezTo>
                  <a:pt x="2880" y="0"/>
                  <a:pt x="2880" y="0"/>
                  <a:pt x="2880" y="0"/>
                </a:cubicBezTo>
                <a:cubicBezTo>
                  <a:pt x="0" y="0"/>
                  <a:pt x="0" y="0"/>
                  <a:pt x="0" y="0"/>
                </a:cubicBezTo>
                <a:cubicBezTo>
                  <a:pt x="0" y="2159"/>
                  <a:pt x="0" y="2159"/>
                  <a:pt x="0" y="2159"/>
                </a:cubicBezTo>
                <a:cubicBezTo>
                  <a:pt x="1411" y="2159"/>
                  <a:pt x="1411" y="2159"/>
                  <a:pt x="1411" y="2159"/>
                </a:cubicBezTo>
                <a:cubicBezTo>
                  <a:pt x="1260" y="1986"/>
                  <a:pt x="1168" y="1760"/>
                  <a:pt x="1168" y="1512"/>
                </a:cubicBezTo>
                <a:close/>
              </a:path>
            </a:pathLst>
          </a:custGeom>
          <a:solidFill>
            <a:schemeClr val="tx2">
              <a:lumMod val="50000"/>
            </a:schemeClr>
          </a:solidFill>
          <a:ln>
            <a:noFill/>
          </a:ln>
        </p:spPr>
        <p:txBody>
          <a:bodyPr/>
          <a:lstStyle/>
          <a:p>
            <a:pPr fontAlgn="auto">
              <a:spcBef>
                <a:spcPts val="0"/>
              </a:spcBef>
              <a:spcAft>
                <a:spcPts val="0"/>
              </a:spcAft>
              <a:defRPr/>
            </a:pPr>
            <a:endParaRPr lang="en-US" dirty="0">
              <a:solidFill>
                <a:srgbClr val="1F497D"/>
              </a:solidFill>
              <a:latin typeface="Calibri"/>
            </a:endParaRPr>
          </a:p>
        </p:txBody>
      </p:sp>
      <p:sp>
        <p:nvSpPr>
          <p:cNvPr id="67588" name="Content Placeholder 1"/>
          <p:cNvSpPr>
            <a:spLocks noGrp="1"/>
          </p:cNvSpPr>
          <p:nvPr>
            <p:ph idx="1"/>
          </p:nvPr>
        </p:nvSpPr>
        <p:spPr bwMode="auto">
          <a:xfrm>
            <a:off x="352425" y="2205038"/>
            <a:ext cx="3570288" cy="1801812"/>
          </a:xfrm>
          <a:noFill/>
          <a:ln>
            <a:miter lim="800000"/>
            <a:headEnd/>
            <a:tailEnd/>
          </a:ln>
        </p:spPr>
        <p:txBody>
          <a:bodyPr vert="horz" wrap="square" numCol="1" anchor="t" anchorCtr="0" compatLnSpc="1">
            <a:prstTxWarp prst="textNoShape">
              <a:avLst/>
            </a:prstTxWarp>
          </a:bodyPr>
          <a:lstStyle/>
          <a:p>
            <a:pPr marL="0" indent="0" algn="ctr">
              <a:buFont typeface="Wingdings" pitchFamily="2" charset="2"/>
              <a:buNone/>
            </a:pPr>
            <a:r>
              <a:rPr lang="en-US" sz="4800" dirty="0" smtClean="0"/>
              <a:t>ATTITUDES ON TORTURE </a:t>
            </a:r>
            <a:endParaRPr lang="sr-Latn-CS" sz="4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pPr eaLnBrk="1" hangingPunct="1"/>
            <a:r>
              <a:rPr lang="en-US" dirty="0" smtClean="0"/>
              <a:t>Most of the countries of the world adopted the rule that prohibits torturing prisoners. Which of the following two positions is closer to you:</a:t>
            </a:r>
            <a:endParaRPr lang="sr-Latn-CS" smtClean="0"/>
          </a:p>
        </p:txBody>
      </p:sp>
      <p:sp>
        <p:nvSpPr>
          <p:cNvPr id="5147" name="Slide Number Placeholder 3"/>
          <p:cNvSpPr>
            <a:spLocks noGrp="1"/>
          </p:cNvSpPr>
          <p:nvPr>
            <p:ph type="sldNum" sz="quarter" idx="11"/>
          </p:nvPr>
        </p:nvSpPr>
        <p:spPr bwMode="auto">
          <a:xfrm>
            <a:off x="8689975" y="6565900"/>
            <a:ext cx="290513" cy="185738"/>
          </a:xfrm>
          <a:ln>
            <a:miter lim="800000"/>
            <a:headEnd/>
            <a:tailEnd/>
          </a:ln>
        </p:spPr>
        <p:txBody>
          <a:bodyPr vert="horz" numCol="1" compatLnSpc="1">
            <a:prstTxWarp prst="textNoShape">
              <a:avLst/>
            </a:prstTxWarp>
          </a:bodyPr>
          <a:lstStyle/>
          <a:p>
            <a:pPr fontAlgn="base">
              <a:spcBef>
                <a:spcPct val="0"/>
              </a:spcBef>
              <a:spcAft>
                <a:spcPct val="0"/>
              </a:spcAft>
              <a:defRPr/>
            </a:pPr>
            <a:fld id="{A954EF5C-FD09-4112-9D81-1EA67E979DC2}" type="slidenum">
              <a:rPr lang="de-DE"/>
              <a:pPr fontAlgn="base">
                <a:spcBef>
                  <a:spcPct val="0"/>
                </a:spcBef>
                <a:spcAft>
                  <a:spcPct val="0"/>
                </a:spcAft>
                <a:defRPr/>
              </a:pPr>
              <a:t>6</a:t>
            </a:fld>
            <a:endParaRPr lang="de-DE"/>
          </a:p>
        </p:txBody>
      </p:sp>
      <p:sp>
        <p:nvSpPr>
          <p:cNvPr id="20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sp>
        <p:nvSpPr>
          <p:cNvPr id="2054" name="Text Box 5"/>
          <p:cNvSpPr txBox="1">
            <a:spLocks noChangeArrowheads="1"/>
          </p:cNvSpPr>
          <p:nvPr/>
        </p:nvSpPr>
        <p:spPr bwMode="auto">
          <a:xfrm>
            <a:off x="371475" y="6237288"/>
            <a:ext cx="7718425" cy="222250"/>
          </a:xfrm>
          <a:prstGeom prst="rect">
            <a:avLst/>
          </a:prstGeom>
          <a:noFill/>
          <a:ln w="9525">
            <a:noFill/>
            <a:miter lim="800000"/>
            <a:headEnd/>
            <a:tailEnd/>
          </a:ln>
        </p:spPr>
        <p:txBody>
          <a:bodyPr lIns="0" tIns="0" rIns="0" bIns="0" anchor="b">
            <a:spAutoFit/>
          </a:bodyPr>
          <a:lstStyle/>
          <a:p>
            <a:pPr>
              <a:lnSpc>
                <a:spcPct val="90000"/>
              </a:lnSpc>
            </a:pPr>
            <a:r>
              <a:rPr lang="en-US" sz="800" b="1" dirty="0">
                <a:latin typeface="Calibri" pitchFamily="34" charset="0"/>
                <a:cs typeface="Arial" pitchFamily="34" charset="0"/>
              </a:rPr>
              <a:t>Base:            Total target population</a:t>
            </a:r>
          </a:p>
          <a:p>
            <a:pPr>
              <a:lnSpc>
                <a:spcPct val="90000"/>
              </a:lnSpc>
            </a:pPr>
            <a:r>
              <a:rPr lang="en-US" sz="800" b="1" dirty="0">
                <a:latin typeface="Calibri" pitchFamily="34" charset="0"/>
                <a:cs typeface="Arial" pitchFamily="34" charset="0"/>
              </a:rPr>
              <a:t>Question:    Most of the countries of the world adopted the rule that prohibits torturing prisoners. Which of the following two positions is closer to you:</a:t>
            </a:r>
            <a:endParaRPr lang="en-US" sz="800" dirty="0">
              <a:latin typeface="Calibri" pitchFamily="34" charset="0"/>
              <a:cs typeface="Arial" pitchFamily="34" charset="0"/>
            </a:endParaRPr>
          </a:p>
        </p:txBody>
      </p:sp>
      <p:sp>
        <p:nvSpPr>
          <p:cNvPr id="205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graphicFrame>
        <p:nvGraphicFramePr>
          <p:cNvPr id="2050" name="Object 64"/>
          <p:cNvGraphicFramePr>
            <a:graphicFrameLocks/>
          </p:cNvGraphicFramePr>
          <p:nvPr/>
        </p:nvGraphicFramePr>
        <p:xfrm>
          <a:off x="-73025" y="1001713"/>
          <a:ext cx="9086850" cy="5195887"/>
        </p:xfrm>
        <a:graphic>
          <a:graphicData uri="http://schemas.openxmlformats.org/presentationml/2006/ole">
            <p:oleObj spid="_x0000_s182276" r:id="rId3" imgW="9089924" imgH="5200339" progId="Excel.Sheet.8">
              <p:embed/>
            </p:oleObj>
          </a:graphicData>
        </a:graphic>
      </p:graphicFrame>
      <p:cxnSp>
        <p:nvCxnSpPr>
          <p:cNvPr id="17" name="Straight Connector 16"/>
          <p:cNvCxnSpPr/>
          <p:nvPr/>
        </p:nvCxnSpPr>
        <p:spPr>
          <a:xfrm>
            <a:off x="949325" y="3198813"/>
            <a:ext cx="8015288"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57263" y="4437063"/>
            <a:ext cx="8015287"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 name="Right Arrow 1"/>
          <p:cNvSpPr/>
          <p:nvPr/>
        </p:nvSpPr>
        <p:spPr>
          <a:xfrm rot="1838844" flipV="1">
            <a:off x="4902775" y="3691446"/>
            <a:ext cx="432048" cy="235194"/>
          </a:xfrm>
          <a:prstGeom prst="rightArrow">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CS"/>
          </a:p>
        </p:txBody>
      </p:sp>
      <p:sp>
        <p:nvSpPr>
          <p:cNvPr id="19" name="Right Arrow 18"/>
          <p:cNvSpPr/>
          <p:nvPr/>
        </p:nvSpPr>
        <p:spPr>
          <a:xfrm rot="1838844" flipV="1">
            <a:off x="4731424" y="5054610"/>
            <a:ext cx="774749" cy="172043"/>
          </a:xfrm>
          <a:prstGeom prst="rightArrow">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C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3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pPr eaLnBrk="1" hangingPunct="1"/>
            <a:r>
              <a:rPr lang="en-US" dirty="0" smtClean="0"/>
              <a:t>Most of the countries of the world adopted the rule that prohibits torturing prisoners. Which of the following two positions is closer to you: </a:t>
            </a:r>
            <a:endParaRPr lang="sr-Latn-CS" smtClean="0"/>
          </a:p>
        </p:txBody>
      </p:sp>
      <p:sp>
        <p:nvSpPr>
          <p:cNvPr id="5147" name="Slide Number Placeholder 3"/>
          <p:cNvSpPr>
            <a:spLocks noGrp="1"/>
          </p:cNvSpPr>
          <p:nvPr>
            <p:ph type="sldNum" sz="quarter" idx="11"/>
          </p:nvPr>
        </p:nvSpPr>
        <p:spPr bwMode="auto">
          <a:xfrm>
            <a:off x="8689975" y="6565900"/>
            <a:ext cx="290513" cy="185738"/>
          </a:xfrm>
          <a:ln>
            <a:miter lim="800000"/>
            <a:headEnd/>
            <a:tailEnd/>
          </a:ln>
        </p:spPr>
        <p:txBody>
          <a:bodyPr vert="horz" numCol="1" compatLnSpc="1">
            <a:prstTxWarp prst="textNoShape">
              <a:avLst/>
            </a:prstTxWarp>
          </a:bodyPr>
          <a:lstStyle/>
          <a:p>
            <a:pPr fontAlgn="base">
              <a:spcBef>
                <a:spcPct val="0"/>
              </a:spcBef>
              <a:spcAft>
                <a:spcPct val="0"/>
              </a:spcAft>
              <a:defRPr/>
            </a:pPr>
            <a:fld id="{734E75D9-67C2-42AD-802B-367310FD6078}" type="slidenum">
              <a:rPr lang="de-DE"/>
              <a:pPr fontAlgn="base">
                <a:spcBef>
                  <a:spcPct val="0"/>
                </a:spcBef>
                <a:spcAft>
                  <a:spcPct val="0"/>
                </a:spcAft>
                <a:defRPr/>
              </a:pPr>
              <a:t>7</a:t>
            </a:fld>
            <a:endParaRPr lang="de-DE"/>
          </a:p>
        </p:txBody>
      </p:sp>
      <p:sp>
        <p:nvSpPr>
          <p:cNvPr id="307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sp>
        <p:nvSpPr>
          <p:cNvPr id="3078" name="Text Box 5"/>
          <p:cNvSpPr txBox="1">
            <a:spLocks noChangeArrowheads="1"/>
          </p:cNvSpPr>
          <p:nvPr/>
        </p:nvSpPr>
        <p:spPr bwMode="auto">
          <a:xfrm>
            <a:off x="323850" y="6526213"/>
            <a:ext cx="7766050" cy="331787"/>
          </a:xfrm>
          <a:prstGeom prst="rect">
            <a:avLst/>
          </a:prstGeom>
          <a:noFill/>
          <a:ln w="9525">
            <a:noFill/>
            <a:miter lim="800000"/>
            <a:headEnd/>
            <a:tailEnd/>
          </a:ln>
        </p:spPr>
        <p:txBody>
          <a:bodyPr lIns="0" tIns="0" rIns="0" bIns="0" anchor="b">
            <a:spAutoFit/>
          </a:bodyPr>
          <a:lstStyle/>
          <a:p>
            <a:pPr>
              <a:lnSpc>
                <a:spcPct val="90000"/>
              </a:lnSpc>
            </a:pPr>
            <a:r>
              <a:rPr lang="en-US" sz="800" b="1" dirty="0">
                <a:latin typeface="Calibri" pitchFamily="34" charset="0"/>
                <a:cs typeface="Arial" pitchFamily="34" charset="0"/>
              </a:rPr>
              <a:t>Base:            Total target population</a:t>
            </a:r>
          </a:p>
          <a:p>
            <a:pPr>
              <a:lnSpc>
                <a:spcPct val="90000"/>
              </a:lnSpc>
            </a:pPr>
            <a:r>
              <a:rPr lang="en-US" sz="800" b="1" dirty="0">
                <a:latin typeface="Calibri" pitchFamily="34" charset="0"/>
                <a:cs typeface="Arial" pitchFamily="34" charset="0"/>
              </a:rPr>
              <a:t>Question:    Most of the countries of the world adopted the rule that prohibits torturing prisoners. Which of the following two positions is closer to you:</a:t>
            </a:r>
            <a:endParaRPr lang="en-US" sz="800" dirty="0">
              <a:latin typeface="Calibri" pitchFamily="34" charset="0"/>
              <a:cs typeface="Arial" pitchFamily="34" charset="0"/>
            </a:endParaRPr>
          </a:p>
          <a:p>
            <a:pPr>
              <a:lnSpc>
                <a:spcPct val="90000"/>
              </a:lnSpc>
            </a:pPr>
            <a:r>
              <a:rPr lang="sr-Latn-CS" sz="800"/>
              <a:t>:</a:t>
            </a:r>
            <a:endParaRPr lang="en-US" sz="800" dirty="0">
              <a:latin typeface="Calibri" pitchFamily="34" charset="0"/>
              <a:cs typeface="Arial" pitchFamily="34" charset="0"/>
            </a:endParaRPr>
          </a:p>
        </p:txBody>
      </p:sp>
      <p:sp>
        <p:nvSpPr>
          <p:cNvPr id="30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graphicFrame>
        <p:nvGraphicFramePr>
          <p:cNvPr id="3074" name="Object 16"/>
          <p:cNvGraphicFramePr>
            <a:graphicFrameLocks/>
          </p:cNvGraphicFramePr>
          <p:nvPr/>
        </p:nvGraphicFramePr>
        <p:xfrm>
          <a:off x="58738" y="725488"/>
          <a:ext cx="8955087" cy="5849937"/>
        </p:xfrm>
        <a:graphic>
          <a:graphicData uri="http://schemas.openxmlformats.org/presentationml/2006/ole">
            <p:oleObj spid="_x0000_s183300" r:id="rId3" imgW="8955800" imgH="5852667" progId="Excel.Sheet.8">
              <p:embed/>
            </p:oleObj>
          </a:graphicData>
        </a:graphic>
      </p:graphicFrame>
      <p:cxnSp>
        <p:nvCxnSpPr>
          <p:cNvPr id="17" name="Straight Connector 16"/>
          <p:cNvCxnSpPr/>
          <p:nvPr/>
        </p:nvCxnSpPr>
        <p:spPr>
          <a:xfrm>
            <a:off x="928662" y="2214554"/>
            <a:ext cx="8015288"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28662" y="2571744"/>
            <a:ext cx="8015287"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8662" y="3071810"/>
            <a:ext cx="8015287"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8662" y="4357694"/>
            <a:ext cx="8015288"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2975" y="5359400"/>
            <a:ext cx="8015288"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bwMode="auto">
          <a:xfrm>
            <a:off x="838200" y="23813"/>
            <a:ext cx="8162925" cy="742950"/>
          </a:xfrm>
          <a:noFill/>
          <a:ln>
            <a:miter lim="800000"/>
            <a:headEnd/>
            <a:tailEnd/>
          </a:ln>
        </p:spPr>
        <p:txBody>
          <a:bodyPr vert="horz" numCol="1" compatLnSpc="1">
            <a:prstTxWarp prst="textNoShape">
              <a:avLst/>
            </a:prstTxWarp>
          </a:bodyPr>
          <a:lstStyle/>
          <a:p>
            <a:pPr algn="just" eaLnBrk="1" hangingPunct="1"/>
            <a:r>
              <a:rPr lang="en-US" sz="1800" dirty="0" smtClean="0"/>
              <a:t>What about cases that have nothing to do with terrorism? Do you think there should be rules that prohibit torture in all other cases and do you think that governments should generally be allowed to attempt to obtain information through abuse?</a:t>
            </a:r>
            <a:endParaRPr lang="sr-Latn-CS" sz="1800" dirty="0" smtClean="0"/>
          </a:p>
        </p:txBody>
      </p:sp>
      <p:sp>
        <p:nvSpPr>
          <p:cNvPr id="7187" name="Slide Number Placeholder 3"/>
          <p:cNvSpPr>
            <a:spLocks noGrp="1"/>
          </p:cNvSpPr>
          <p:nvPr>
            <p:ph type="sldNum" sz="quarter" idx="11"/>
          </p:nvPr>
        </p:nvSpPr>
        <p:spPr bwMode="auto">
          <a:xfrm>
            <a:off x="8689975" y="6565900"/>
            <a:ext cx="290513" cy="185738"/>
          </a:xfrm>
          <a:ln>
            <a:miter lim="800000"/>
            <a:headEnd/>
            <a:tailEnd/>
          </a:ln>
        </p:spPr>
        <p:txBody>
          <a:bodyPr vert="horz" numCol="1" compatLnSpc="1">
            <a:prstTxWarp prst="textNoShape">
              <a:avLst/>
            </a:prstTxWarp>
          </a:bodyPr>
          <a:lstStyle/>
          <a:p>
            <a:pPr fontAlgn="base">
              <a:spcBef>
                <a:spcPct val="0"/>
              </a:spcBef>
              <a:spcAft>
                <a:spcPct val="0"/>
              </a:spcAft>
              <a:defRPr/>
            </a:pPr>
            <a:fld id="{93B3C595-C417-4B40-848C-692BF3E776E6}" type="slidenum">
              <a:rPr lang="de-DE"/>
              <a:pPr fontAlgn="base">
                <a:spcBef>
                  <a:spcPct val="0"/>
                </a:spcBef>
                <a:spcAft>
                  <a:spcPct val="0"/>
                </a:spcAft>
                <a:defRPr/>
              </a:pPr>
              <a:t>8</a:t>
            </a:fld>
            <a:endParaRPr lang="de-DE"/>
          </a:p>
        </p:txBody>
      </p:sp>
      <p:sp>
        <p:nvSpPr>
          <p:cNvPr id="410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sp>
        <p:nvSpPr>
          <p:cNvPr id="410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graphicFrame>
        <p:nvGraphicFramePr>
          <p:cNvPr id="4098" name="Object 54"/>
          <p:cNvGraphicFramePr>
            <a:graphicFrameLocks noChangeAspect="1"/>
          </p:cNvGraphicFramePr>
          <p:nvPr/>
        </p:nvGraphicFramePr>
        <p:xfrm>
          <a:off x="417513" y="871538"/>
          <a:ext cx="8258175" cy="5238750"/>
        </p:xfrm>
        <a:graphic>
          <a:graphicData uri="http://schemas.openxmlformats.org/presentationml/2006/ole">
            <p:oleObj spid="_x0000_s184324" r:id="rId3" imgW="8260796" imgH="5236918" progId="Excel.Sheet.8">
              <p:embed/>
            </p:oleObj>
          </a:graphicData>
        </a:graphic>
      </p:graphicFrame>
      <p:sp>
        <p:nvSpPr>
          <p:cNvPr id="9" name="Rectangle 63"/>
          <p:cNvSpPr>
            <a:spLocks noChangeArrowheads="1"/>
          </p:cNvSpPr>
          <p:nvPr/>
        </p:nvSpPr>
        <p:spPr bwMode="auto">
          <a:xfrm>
            <a:off x="1357290" y="928670"/>
            <a:ext cx="7244291" cy="258532"/>
          </a:xfrm>
          <a:prstGeom prst="rect">
            <a:avLst/>
          </a:prstGeom>
          <a:noFill/>
          <a:ln w="9525">
            <a:noFill/>
            <a:miter lim="800000"/>
            <a:headEnd/>
            <a:tailEnd/>
          </a:ln>
          <a:effectLst/>
        </p:spPr>
        <p:txBody>
          <a:bodyPr wrap="none">
            <a:spAutoFit/>
          </a:bodyPr>
          <a:lstStyle/>
          <a:p>
            <a:pPr>
              <a:lnSpc>
                <a:spcPct val="90000"/>
              </a:lnSpc>
            </a:pPr>
            <a:r>
              <a:rPr lang="en-US" sz="1200" b="1" i="1" dirty="0" smtClean="0">
                <a:solidFill>
                  <a:srgbClr val="17375E"/>
                </a:solidFill>
              </a:rPr>
              <a:t>Base: Those </a:t>
            </a:r>
            <a:r>
              <a:rPr lang="en-US" sz="1200" b="1" i="1" dirty="0" smtClean="0">
                <a:solidFill>
                  <a:srgbClr val="17375E"/>
                </a:solidFill>
              </a:rPr>
              <a:t>18</a:t>
            </a:r>
            <a:r>
              <a:rPr lang="en-US" sz="1200" b="1" i="1" dirty="0" smtClean="0">
                <a:solidFill>
                  <a:srgbClr val="17375E"/>
                </a:solidFill>
              </a:rPr>
              <a:t>% of the target </a:t>
            </a:r>
            <a:r>
              <a:rPr lang="en-US" sz="1200" b="1" i="1" dirty="0" smtClean="0">
                <a:solidFill>
                  <a:srgbClr val="17375E"/>
                </a:solidFill>
              </a:rPr>
              <a:t>population </a:t>
            </a:r>
            <a:r>
              <a:rPr lang="en-US" sz="1200" b="1" i="1" dirty="0" smtClean="0">
                <a:solidFill>
                  <a:srgbClr val="17375E"/>
                </a:solidFill>
              </a:rPr>
              <a:t>who</a:t>
            </a:r>
            <a:r>
              <a:rPr lang="en-US" sz="1200" b="1" i="1" dirty="0" smtClean="0">
                <a:solidFill>
                  <a:srgbClr val="17375E"/>
                </a:solidFill>
              </a:rPr>
              <a:t> justify torture </a:t>
            </a:r>
            <a:r>
              <a:rPr lang="en-US" sz="1200" b="1" i="1" dirty="0" smtClean="0">
                <a:solidFill>
                  <a:srgbClr val="17375E"/>
                </a:solidFill>
              </a:rPr>
              <a:t>as a means of combating</a:t>
            </a:r>
            <a:r>
              <a:rPr lang="en-US" sz="1200" b="1" i="1" dirty="0" smtClean="0">
                <a:solidFill>
                  <a:srgbClr val="17375E"/>
                </a:solidFill>
              </a:rPr>
              <a:t> terrorism </a:t>
            </a:r>
            <a:endParaRPr lang="sr-Latn-CS" sz="1200" b="1" i="1" dirty="0">
              <a:solidFill>
                <a:srgbClr val="17375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51" name="Title 1"/>
          <p:cNvSpPr>
            <a:spLocks noGrp="1"/>
          </p:cNvSpPr>
          <p:nvPr>
            <p:ph type="title"/>
          </p:nvPr>
        </p:nvSpPr>
        <p:spPr bwMode="auto">
          <a:xfrm>
            <a:off x="838200" y="23812"/>
            <a:ext cx="8162956" cy="747897"/>
          </a:xfrm>
          <a:noFill/>
          <a:ln>
            <a:miter lim="800000"/>
            <a:headEnd/>
            <a:tailEnd/>
          </a:ln>
        </p:spPr>
        <p:txBody>
          <a:bodyPr vert="horz" numCol="1" compatLnSpc="1">
            <a:prstTxWarp prst="textNoShape">
              <a:avLst/>
            </a:prstTxWarp>
          </a:bodyPr>
          <a:lstStyle/>
          <a:p>
            <a:pPr algn="just" eaLnBrk="1" hangingPunct="1"/>
            <a:r>
              <a:rPr lang="en-US" sz="1800" dirty="0" smtClean="0"/>
              <a:t>What about cases unrelated to terrorism? Do you think there should be rules which prohibit torture in all other cases or you think that governments should generally be allowed to use torture in trying to obtain information?</a:t>
            </a:r>
            <a:endParaRPr lang="sr-Latn-CS" sz="1800" dirty="0" smtClean="0"/>
          </a:p>
        </p:txBody>
      </p:sp>
      <p:sp>
        <p:nvSpPr>
          <p:cNvPr id="7187" name="Slide Number Placeholder 3"/>
          <p:cNvSpPr>
            <a:spLocks noGrp="1"/>
          </p:cNvSpPr>
          <p:nvPr>
            <p:ph type="sldNum" sz="quarter" idx="11"/>
          </p:nvPr>
        </p:nvSpPr>
        <p:spPr bwMode="auto">
          <a:xfrm>
            <a:off x="8689975" y="6565900"/>
            <a:ext cx="290513" cy="185738"/>
          </a:xfrm>
          <a:ln>
            <a:miter lim="800000"/>
            <a:headEnd/>
            <a:tailEnd/>
          </a:ln>
        </p:spPr>
        <p:txBody>
          <a:bodyPr vert="horz" numCol="1" compatLnSpc="1">
            <a:prstTxWarp prst="textNoShape">
              <a:avLst/>
            </a:prstTxWarp>
          </a:bodyPr>
          <a:lstStyle/>
          <a:p>
            <a:pPr fontAlgn="base">
              <a:spcBef>
                <a:spcPct val="0"/>
              </a:spcBef>
              <a:spcAft>
                <a:spcPct val="0"/>
              </a:spcAft>
              <a:defRPr/>
            </a:pPr>
            <a:fld id="{B5A7BFD1-846C-45E8-8E59-67E57267E422}" type="slidenum">
              <a:rPr lang="de-DE"/>
              <a:pPr fontAlgn="base">
                <a:spcBef>
                  <a:spcPct val="0"/>
                </a:spcBef>
                <a:spcAft>
                  <a:spcPct val="0"/>
                </a:spcAft>
                <a:defRPr/>
              </a:pPr>
              <a:t>9</a:t>
            </a:fld>
            <a:endParaRPr lang="de-DE"/>
          </a:p>
        </p:txBody>
      </p:sp>
      <p:sp>
        <p:nvSpPr>
          <p:cNvPr id="1679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sp>
        <p:nvSpPr>
          <p:cNvPr id="7189" name="Text Box 5"/>
          <p:cNvSpPr txBox="1">
            <a:spLocks noChangeArrowheads="1"/>
          </p:cNvSpPr>
          <p:nvPr/>
        </p:nvSpPr>
        <p:spPr bwMode="auto">
          <a:xfrm>
            <a:off x="371475" y="6426200"/>
            <a:ext cx="7718425" cy="480131"/>
          </a:xfrm>
          <a:prstGeom prst="rect">
            <a:avLst/>
          </a:prstGeom>
          <a:noFill/>
          <a:ln w="9525">
            <a:noFill/>
            <a:miter lim="800000"/>
            <a:headEnd/>
            <a:tailEnd/>
          </a:ln>
        </p:spPr>
        <p:txBody>
          <a:bodyPr lIns="0" tIns="0" rIns="0" bIns="0" anchor="b">
            <a:spAutoFit/>
          </a:bodyPr>
          <a:lstStyle/>
          <a:p>
            <a:pPr>
              <a:defRPr/>
            </a:pPr>
            <a:r>
              <a:rPr lang="en-US" sz="800" dirty="0" smtClean="0">
                <a:solidFill>
                  <a:schemeClr val="tx1">
                    <a:lumMod val="75000"/>
                  </a:schemeClr>
                </a:solidFill>
              </a:rPr>
              <a:t>Base: Those who think that terrorists represent an extreme threat (Montenegro: 18% of the target population)</a:t>
            </a:r>
            <a:br>
              <a:rPr lang="en-US" sz="800" dirty="0" smtClean="0">
                <a:solidFill>
                  <a:schemeClr val="tx1">
                    <a:lumMod val="75000"/>
                  </a:schemeClr>
                </a:solidFill>
              </a:rPr>
            </a:br>
            <a:r>
              <a:rPr lang="en-US" sz="800" dirty="0" smtClean="0">
                <a:solidFill>
                  <a:schemeClr val="tx1">
                    <a:lumMod val="75000"/>
                  </a:schemeClr>
                </a:solidFill>
              </a:rPr>
              <a:t>Question: Do you think there should be rules which prohibit torture in all other cases or you think that governments should generally be allowed  </a:t>
            </a:r>
            <a:r>
              <a:rPr lang="en-US" sz="800" dirty="0" smtClean="0"/>
              <a:t>to use torture in trying to obtain information</a:t>
            </a:r>
            <a:endParaRPr lang="en-US" sz="800" dirty="0" smtClean="0">
              <a:latin typeface="Calibri" pitchFamily="34" charset="0"/>
              <a:cs typeface="Arial" charset="0"/>
            </a:endParaRPr>
          </a:p>
          <a:p>
            <a:pPr>
              <a:lnSpc>
                <a:spcPct val="90000"/>
              </a:lnSpc>
              <a:defRPr/>
            </a:pPr>
            <a:endParaRPr lang="en-US" sz="800" dirty="0">
              <a:latin typeface="Calibri" pitchFamily="34" charset="0"/>
              <a:cs typeface="Arial" charset="0"/>
            </a:endParaRPr>
          </a:p>
        </p:txBody>
      </p:sp>
      <p:sp>
        <p:nvSpPr>
          <p:cNvPr id="16795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sr-Latn-CS">
              <a:latin typeface="Calibri" pitchFamily="34" charset="0"/>
            </a:endParaRPr>
          </a:p>
        </p:txBody>
      </p:sp>
      <p:graphicFrame>
        <p:nvGraphicFramePr>
          <p:cNvPr id="167950" name="Object 14"/>
          <p:cNvGraphicFramePr>
            <a:graphicFrameLocks/>
          </p:cNvGraphicFramePr>
          <p:nvPr/>
        </p:nvGraphicFramePr>
        <p:xfrm>
          <a:off x="115888" y="827088"/>
          <a:ext cx="8955087" cy="5618162"/>
        </p:xfrm>
        <a:graphic>
          <a:graphicData uri="http://schemas.openxmlformats.org/presentationml/2006/ole">
            <p:oleObj spid="_x0000_s167952" name="Chart" r:id="rId3" imgW="9791704" imgH="6143542" progId="MSGraph.Chart.8">
              <p:embed followColorScheme="full"/>
            </p:oleObj>
          </a:graphicData>
        </a:graphic>
      </p:graphicFrame>
      <p:cxnSp>
        <p:nvCxnSpPr>
          <p:cNvPr id="9" name="Straight Connector 8"/>
          <p:cNvCxnSpPr/>
          <p:nvPr/>
        </p:nvCxnSpPr>
        <p:spPr>
          <a:xfrm>
            <a:off x="1692275" y="2852738"/>
            <a:ext cx="7272338"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06563" y="1671638"/>
            <a:ext cx="7272337"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Ipsos Template 2012</Template>
  <TotalTime>1771</TotalTime>
  <Words>1721</Words>
  <Application>Microsoft Office PowerPoint</Application>
  <PresentationFormat>On-screen Show (4:3)</PresentationFormat>
  <Paragraphs>169</Paragraphs>
  <Slides>25</Slides>
  <Notes>0</Notes>
  <HiddenSlides>0</HiddenSlides>
  <MMClips>0</MMClips>
  <ScaleCrop>false</ScaleCrop>
  <HeadingPairs>
    <vt:vector size="6" baseType="variant">
      <vt:variant>
        <vt:lpstr>Theme</vt:lpstr>
      </vt:variant>
      <vt:variant>
        <vt:i4>10</vt:i4>
      </vt:variant>
      <vt:variant>
        <vt:lpstr>Embedded OLE Servers</vt:lpstr>
      </vt:variant>
      <vt:variant>
        <vt:i4>2</vt:i4>
      </vt:variant>
      <vt:variant>
        <vt:lpstr>Slide Titles</vt:lpstr>
      </vt:variant>
      <vt:variant>
        <vt:i4>25</vt:i4>
      </vt:variant>
    </vt:vector>
  </HeadingPairs>
  <TitlesOfParts>
    <vt:vector size="37" baseType="lpstr">
      <vt:lpstr>Ipsos Template 2012</vt:lpstr>
      <vt:lpstr>8_blank</vt:lpstr>
      <vt:lpstr>9_blank</vt:lpstr>
      <vt:lpstr>10_blank</vt:lpstr>
      <vt:lpstr>11_blank</vt:lpstr>
      <vt:lpstr>12_blank</vt:lpstr>
      <vt:lpstr>13_blank</vt:lpstr>
      <vt:lpstr>14_blank</vt:lpstr>
      <vt:lpstr>1_Ipsos Template 2012</vt:lpstr>
      <vt:lpstr>2_Ipsos Template 2012</vt:lpstr>
      <vt:lpstr>Microsoft Office Excel 97-2003 Worksheet</vt:lpstr>
      <vt:lpstr>Chart</vt:lpstr>
      <vt:lpstr>ATTITUDES ON TORTURE </vt:lpstr>
      <vt:lpstr>SADRŽAJ</vt:lpstr>
      <vt:lpstr>Slide 3</vt:lpstr>
      <vt:lpstr>Sample</vt:lpstr>
      <vt:lpstr>Slide 5</vt:lpstr>
      <vt:lpstr>Most of the countries of the world adopted the rule that prohibits torturing prisoners. Which of the following two positions is closer to you:</vt:lpstr>
      <vt:lpstr>Most of the countries of the world adopted the rule that prohibits torturing prisoners. Which of the following two positions is closer to you: </vt:lpstr>
      <vt:lpstr>What about cases that have nothing to do with terrorism? Do you think there should be rules that prohibit torture in all other cases and do you think that governments should generally be allowed to attempt to obtain information through abuse?</vt:lpstr>
      <vt:lpstr>What about cases unrelated to terrorism? Do you think there should be rules which prohibit torture in all other cases or you think that governments should generally be allowed to use torture in trying to obtain information?</vt:lpstr>
      <vt:lpstr>In which cases, in addition to terrorism, the authorities should be allowed to use torture to obtain information? Multiple responses </vt:lpstr>
      <vt:lpstr>Do you find it absolutely unjustified, generally unjustified, generally justified or completely justified to abuse prisoners?</vt:lpstr>
      <vt:lpstr>Do you find it absolutely unjustified, generally unjustified, generally justified or completely justified to abuse prisoners?</vt:lpstr>
      <vt:lpstr>Do you find it absolutely unjustified, generally unjustified, generally justified or completely justified to abuse prisoners?</vt:lpstr>
      <vt:lpstr>Do you find it absolutely unjustified, generally unjustified, generally justified or completely justified to abuse prisoners?</vt:lpstr>
      <vt:lpstr>Do you find that prisoners in Montenegro are ...</vt:lpstr>
      <vt:lpstr>Do you find that prisoners in Montenegro are ...</vt:lpstr>
      <vt:lpstr>To what extent do you agree with the following statements? </vt:lpstr>
      <vt:lpstr>CONCLUSIONS </vt:lpstr>
      <vt:lpstr>CONCLUSION</vt:lpstr>
      <vt:lpstr>CONCLUSION</vt:lpstr>
      <vt:lpstr>CONCLUSION</vt:lpstr>
      <vt:lpstr>CONCLUSION</vt:lpstr>
      <vt:lpstr>CONCLUSION</vt:lpstr>
      <vt:lpstr>CONCLUSION</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Marko Uljarevic</dc:creator>
  <cp:lastModifiedBy>-</cp:lastModifiedBy>
  <cp:revision>140</cp:revision>
  <dcterms:created xsi:type="dcterms:W3CDTF">2012-02-06T11:05:09Z</dcterms:created>
  <dcterms:modified xsi:type="dcterms:W3CDTF">2012-04-18T08:29:56Z</dcterms:modified>
</cp:coreProperties>
</file>