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7" r:id="rId3"/>
    <p:sldId id="279" r:id="rId4"/>
    <p:sldId id="281" r:id="rId5"/>
    <p:sldId id="289" r:id="rId6"/>
    <p:sldId id="291" r:id="rId7"/>
    <p:sldId id="293" r:id="rId8"/>
    <p:sldId id="297" r:id="rId9"/>
    <p:sldId id="299" r:id="rId10"/>
    <p:sldId id="300" r:id="rId11"/>
    <p:sldId id="285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2" d="100"/>
          <a:sy n="122" d="100"/>
        </p:scale>
        <p:origin x="-1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Primjeri</a:t>
            </a:r>
            <a:r>
              <a:rPr lang="sr-Latn-ME" dirty="0" smtClean="0"/>
              <a:t> kršenja nekog od osnovnih načela Kodeksa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MSS</c:v>
                </c:pt>
                <c:pt idx="1">
                  <c:v>HRA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152</c:v>
                </c:pt>
                <c:pt idx="1">
                  <c:v>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2449280"/>
        <c:axId val="33786880"/>
        <c:axId val="0"/>
      </c:bar3DChart>
      <c:valAx>
        <c:axId val="3378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449280"/>
        <c:crosses val="autoZero"/>
        <c:crossBetween val="between"/>
      </c:valAx>
      <c:catAx>
        <c:axId val="3244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33786880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ln>
      <a:solidFill>
        <a:schemeClr val="accent1">
          <a:lumMod val="75000"/>
        </a:schemeClr>
      </a:solidFill>
    </a:ln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Primjeri</a:t>
            </a:r>
            <a:r>
              <a:rPr lang="sr-Latn-ME" dirty="0" smtClean="0"/>
              <a:t> kršenja načela br. 10 Kodeksa, odnosno</a:t>
            </a:r>
            <a:r>
              <a:rPr lang="sr-Latn-ME" baseline="0" dirty="0" smtClean="0"/>
              <a:t> pretpostavke nevinosti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594196558763482E-2"/>
          <c:y val="0.23210654223777583"/>
          <c:w val="0.90985553889097193"/>
          <c:h val="0.634068727520171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MSS</c:v>
                </c:pt>
                <c:pt idx="1">
                  <c:v>HRA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pyramid"/>
        <c:axId val="32488448"/>
        <c:axId val="32486912"/>
        <c:axId val="0"/>
      </c:bar3DChart>
      <c:valAx>
        <c:axId val="3248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488448"/>
        <c:crosses val="autoZero"/>
        <c:crossBetween val="between"/>
      </c:valAx>
      <c:catAx>
        <c:axId val="32488448"/>
        <c:scaling>
          <c:orientation val="minMax"/>
        </c:scaling>
        <c:delete val="0"/>
        <c:axPos val="b"/>
        <c:majorTickMark val="out"/>
        <c:minorTickMark val="none"/>
        <c:tickLblPos val="nextTo"/>
        <c:crossAx val="32486912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ln>
      <a:solidFill>
        <a:schemeClr val="accent1">
          <a:lumMod val="75000"/>
        </a:schemeClr>
      </a:solidFill>
    </a:ln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Primjeri</a:t>
            </a:r>
            <a:r>
              <a:rPr lang="sr-Latn-ME" dirty="0" smtClean="0"/>
              <a:t> kršenja načela br. 12 Kodeksa (plagiranje)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594196558763482E-2"/>
          <c:y val="0.23210654223777583"/>
          <c:w val="0.90985553889097193"/>
          <c:h val="0.6340687275201717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MSS</c:v>
                </c:pt>
                <c:pt idx="1">
                  <c:v>HRA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33883648"/>
        <c:axId val="33882112"/>
        <c:axId val="32490368"/>
      </c:bar3DChart>
      <c:valAx>
        <c:axId val="3388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83648"/>
        <c:crosses val="autoZero"/>
        <c:crossBetween val="between"/>
      </c:valAx>
      <c:catAx>
        <c:axId val="33883648"/>
        <c:scaling>
          <c:orientation val="minMax"/>
        </c:scaling>
        <c:delete val="0"/>
        <c:axPos val="b"/>
        <c:majorTickMark val="out"/>
        <c:minorTickMark val="none"/>
        <c:tickLblPos val="nextTo"/>
        <c:crossAx val="33882112"/>
        <c:crosses val="autoZero"/>
        <c:auto val="1"/>
        <c:lblAlgn val="ctr"/>
        <c:lblOffset val="100"/>
        <c:noMultiLvlLbl val="0"/>
      </c:catAx>
      <c:serAx>
        <c:axId val="32490368"/>
        <c:scaling>
          <c:orientation val="minMax"/>
        </c:scaling>
        <c:delete val="1"/>
        <c:axPos val="b"/>
        <c:majorTickMark val="out"/>
        <c:minorTickMark val="none"/>
        <c:tickLblPos val="nextTo"/>
        <c:crossAx val="33882112"/>
        <c:crosses val="autoZero"/>
      </c:serAx>
    </c:plotArea>
    <c:plotVisOnly val="1"/>
    <c:dispBlanksAs val="zero"/>
    <c:showDLblsOverMax val="0"/>
  </c:chart>
  <c:spPr>
    <a:ln>
      <a:solidFill>
        <a:schemeClr val="accent1">
          <a:lumMod val="75000"/>
        </a:schemeClr>
      </a:solidFill>
    </a:ln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Primjeri</a:t>
            </a:r>
            <a:r>
              <a:rPr lang="sr-Latn-ME" dirty="0" smtClean="0"/>
              <a:t> kršenja načela br. 1 Kodeksa (tačnost)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594196558763482E-2"/>
          <c:y val="0.23210654223777583"/>
          <c:w val="0.90985553889097193"/>
          <c:h val="0.634068727520171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MSS</c:v>
                </c:pt>
                <c:pt idx="1">
                  <c:v>HRA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3920128"/>
        <c:axId val="33901952"/>
        <c:axId val="0"/>
      </c:bar3DChart>
      <c:valAx>
        <c:axId val="3390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20128"/>
        <c:crosses val="autoZero"/>
        <c:crossBetween val="between"/>
      </c:valAx>
      <c:catAx>
        <c:axId val="33920128"/>
        <c:scaling>
          <c:orientation val="minMax"/>
        </c:scaling>
        <c:delete val="0"/>
        <c:axPos val="b"/>
        <c:majorTickMark val="out"/>
        <c:minorTickMark val="none"/>
        <c:tickLblPos val="nextTo"/>
        <c:crossAx val="33901952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ln>
      <a:solidFill>
        <a:schemeClr val="accent1">
          <a:lumMod val="75000"/>
        </a:schemeClr>
      </a:solidFill>
    </a:ln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ME" dirty="0" smtClean="0"/>
              <a:t>Uporedni nalazi kršenja Kodeksa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594196558763482E-2"/>
          <c:y val="0.23210654223777583"/>
          <c:w val="0.90985553889097193"/>
          <c:h val="0.6340687275201727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MSS (članovi)</c:v>
                </c:pt>
                <c:pt idx="1">
                  <c:v>MSS (nečlanovi)</c:v>
                </c:pt>
                <c:pt idx="2">
                  <c:v>HRA (članovi MSS)</c:v>
                </c:pt>
                <c:pt idx="3">
                  <c:v>HRA (nečlanovi MSS)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105</c:v>
                </c:pt>
                <c:pt idx="2">
                  <c:v>251</c:v>
                </c:pt>
                <c:pt idx="3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34435456"/>
        <c:axId val="34413184"/>
        <c:axId val="0"/>
      </c:bar3DChart>
      <c:valAx>
        <c:axId val="344131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435456"/>
        <c:crosses val="autoZero"/>
        <c:crossBetween val="between"/>
      </c:valAx>
      <c:catAx>
        <c:axId val="34435456"/>
        <c:scaling>
          <c:orientation val="minMax"/>
        </c:scaling>
        <c:delete val="0"/>
        <c:axPos val="l"/>
        <c:majorTickMark val="out"/>
        <c:minorTickMark val="none"/>
        <c:tickLblPos val="nextTo"/>
        <c:crossAx val="34413184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ln>
      <a:solidFill>
        <a:schemeClr val="accent1">
          <a:lumMod val="75000"/>
        </a:schemeClr>
      </a:solidFill>
    </a:ln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ME" dirty="0" smtClean="0"/>
              <a:t>Kršenje</a:t>
            </a:r>
            <a:r>
              <a:rPr lang="sr-Latn-ME" baseline="0" dirty="0" smtClean="0"/>
              <a:t> Ko</a:t>
            </a:r>
            <a:r>
              <a:rPr lang="sr-Latn-ME" dirty="0" smtClean="0"/>
              <a:t>deksa – monitoring HRA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TV PINK</c:v>
                </c:pt>
                <c:pt idx="1">
                  <c:v>TV VIJESTI</c:v>
                </c:pt>
                <c:pt idx="2">
                  <c:v>TVCG</c:v>
                </c:pt>
                <c:pt idx="3">
                  <c:v>ATLAS TV</c:v>
                </c:pt>
                <c:pt idx="4">
                  <c:v>PRVA TV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</c:v>
                </c:pt>
                <c:pt idx="1">
                  <c:v>19</c:v>
                </c:pt>
                <c:pt idx="2">
                  <c:v>11</c:v>
                </c:pt>
                <c:pt idx="3">
                  <c:v>1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Sheet1!$A$2:$A$6</c:f>
              <c:strCache>
                <c:ptCount val="5"/>
                <c:pt idx="0">
                  <c:v>TV PINK</c:v>
                </c:pt>
                <c:pt idx="1">
                  <c:v>TV VIJESTI</c:v>
                </c:pt>
                <c:pt idx="2">
                  <c:v>TVCG</c:v>
                </c:pt>
                <c:pt idx="3">
                  <c:v>ATLAS TV</c:v>
                </c:pt>
                <c:pt idx="4">
                  <c:v>PRVA TV</c:v>
                </c:pt>
              </c:strCache>
            </c:strRef>
          </c:cat>
          <c:val>
            <c:numRef>
              <c:f>Sheet1!$C$2:$C$6</c:f>
            </c:numRef>
          </c:val>
          <c:shape val="box"/>
        </c:ser>
        <c:ser>
          <c:idx val="2"/>
          <c:order val="2"/>
          <c:invertIfNegative val="0"/>
          <c:cat>
            <c:strRef>
              <c:f>Sheet1!$A$2:$A$6</c:f>
              <c:strCache>
                <c:ptCount val="5"/>
                <c:pt idx="0">
                  <c:v>TV PINK</c:v>
                </c:pt>
                <c:pt idx="1">
                  <c:v>TV VIJESTI</c:v>
                </c:pt>
                <c:pt idx="2">
                  <c:v>TVCG</c:v>
                </c:pt>
                <c:pt idx="3">
                  <c:v>ATLAS TV</c:v>
                </c:pt>
                <c:pt idx="4">
                  <c:v>PRVA TV</c:v>
                </c:pt>
              </c:strCache>
            </c:strRef>
          </c:cat>
          <c:val>
            <c:numRef>
              <c:f>Sheet1!$D$2:$D$6</c:f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5790848"/>
        <c:axId val="35792384"/>
        <c:axId val="0"/>
      </c:bar3DChart>
      <c:catAx>
        <c:axId val="3579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792384"/>
        <c:crosses val="autoZero"/>
        <c:auto val="1"/>
        <c:lblAlgn val="ctr"/>
        <c:lblOffset val="100"/>
        <c:noMultiLvlLbl val="0"/>
      </c:catAx>
      <c:valAx>
        <c:axId val="3579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9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ME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Latn-ME" dirty="0" smtClean="0"/>
              <a:t>Kršenje</a:t>
            </a:r>
            <a:r>
              <a:rPr lang="sr-Latn-ME" baseline="0" dirty="0" smtClean="0"/>
              <a:t> načela 1 i 3 Ko</a:t>
            </a:r>
            <a:r>
              <a:rPr lang="sr-Latn-ME" dirty="0" smtClean="0"/>
              <a:t>deksa – monitoring HRA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TV PINK</c:v>
                </c:pt>
                <c:pt idx="1">
                  <c:v>TV VIJESTI</c:v>
                </c:pt>
                <c:pt idx="2">
                  <c:v>TVCG</c:v>
                </c:pt>
                <c:pt idx="3">
                  <c:v>ATLAS TV</c:v>
                </c:pt>
                <c:pt idx="4">
                  <c:v>PRVA TV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Sheet1!$A$2:$A$6</c:f>
              <c:strCache>
                <c:ptCount val="5"/>
                <c:pt idx="0">
                  <c:v>TV PINK</c:v>
                </c:pt>
                <c:pt idx="1">
                  <c:v>TV VIJESTI</c:v>
                </c:pt>
                <c:pt idx="2">
                  <c:v>TVCG</c:v>
                </c:pt>
                <c:pt idx="3">
                  <c:v>ATLAS TV</c:v>
                </c:pt>
                <c:pt idx="4">
                  <c:v>PRVA TV</c:v>
                </c:pt>
              </c:strCache>
            </c:strRef>
          </c:cat>
          <c:val>
            <c:numRef>
              <c:f>Sheet1!$C$2:$C$6</c:f>
            </c:numRef>
          </c:val>
          <c:shape val="box"/>
        </c:ser>
        <c:ser>
          <c:idx val="2"/>
          <c:order val="2"/>
          <c:invertIfNegative val="0"/>
          <c:cat>
            <c:strRef>
              <c:f>Sheet1!$A$2:$A$6</c:f>
              <c:strCache>
                <c:ptCount val="5"/>
                <c:pt idx="0">
                  <c:v>TV PINK</c:v>
                </c:pt>
                <c:pt idx="1">
                  <c:v>TV VIJESTI</c:v>
                </c:pt>
                <c:pt idx="2">
                  <c:v>TVCG</c:v>
                </c:pt>
                <c:pt idx="3">
                  <c:v>ATLAS TV</c:v>
                </c:pt>
                <c:pt idx="4">
                  <c:v>PRVA TV</c:v>
                </c:pt>
              </c:strCache>
            </c:strRef>
          </c:cat>
          <c:val>
            <c:numRef>
              <c:f>Sheet1!$D$2:$D$6</c:f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9068800"/>
        <c:axId val="39070336"/>
        <c:axId val="0"/>
      </c:bar3DChart>
      <c:catAx>
        <c:axId val="3906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070336"/>
        <c:crosses val="autoZero"/>
        <c:auto val="1"/>
        <c:lblAlgn val="ctr"/>
        <c:lblOffset val="100"/>
        <c:noMultiLvlLbl val="0"/>
      </c:catAx>
      <c:valAx>
        <c:axId val="3907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06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34861"/>
            <a:ext cx="10058400" cy="1674254"/>
          </a:xfrm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sr-Latn-ME" sz="2400" dirty="0" smtClean="0"/>
              <a:t>”Monitoring novinarskih samoregulatornih tijela </a:t>
            </a:r>
            <a:br>
              <a:rPr lang="sr-Latn-ME" sz="2400" dirty="0" smtClean="0"/>
            </a:br>
            <a:r>
              <a:rPr lang="sr-Latn-ME" sz="2400" dirty="0" smtClean="0"/>
              <a:t>u Crnoj Gori” </a:t>
            </a:r>
            <a:r>
              <a:rPr lang="sr-Latn-ME" sz="3600" dirty="0" smtClean="0"/>
              <a:t/>
            </a:r>
            <a:br>
              <a:rPr lang="sr-Latn-ME" sz="3600" dirty="0" smtClean="0"/>
            </a:br>
            <a:r>
              <a:rPr lang="sr-Latn-ME" sz="3600" dirty="0" smtClean="0"/>
              <a:t/>
            </a:r>
            <a:br>
              <a:rPr lang="sr-Latn-ME" sz="3600" dirty="0" smtClean="0"/>
            </a:br>
            <a:r>
              <a:rPr lang="sr-Latn-ME" sz="1600" dirty="0" smtClean="0"/>
              <a:t>(ČETVRTI izvještaj za period OD 1. MARTA DO 1. SEPTEMBRA 2014)</a:t>
            </a:r>
            <a:endParaRPr lang="sr-Latn-ME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295" y="4585447"/>
            <a:ext cx="10183906" cy="1140750"/>
          </a:xfrm>
        </p:spPr>
        <p:txBody>
          <a:bodyPr>
            <a:normAutofit/>
          </a:bodyPr>
          <a:lstStyle/>
          <a:p>
            <a:pPr algn="ctr"/>
            <a:r>
              <a:rPr lang="sr-Latn-ME" sz="1100" dirty="0" smtClean="0">
                <a:solidFill>
                  <a:srgbClr val="C00000"/>
                </a:solidFill>
              </a:rPr>
              <a:t>Autori:           </a:t>
            </a:r>
          </a:p>
          <a:p>
            <a:pPr algn="ctr"/>
            <a:r>
              <a:rPr lang="sr-Latn-ME" sz="1100" dirty="0" smtClean="0">
                <a:solidFill>
                  <a:srgbClr val="C00000"/>
                </a:solidFill>
              </a:rPr>
              <a:t>Dragoljub </a:t>
            </a:r>
            <a:r>
              <a:rPr lang="sr-Latn-ME" sz="1100" dirty="0">
                <a:solidFill>
                  <a:srgbClr val="C00000"/>
                </a:solidFill>
              </a:rPr>
              <a:t>duško </a:t>
            </a:r>
            <a:r>
              <a:rPr lang="sr-Latn-ME" sz="1100" dirty="0" smtClean="0">
                <a:solidFill>
                  <a:srgbClr val="C00000"/>
                </a:solidFill>
              </a:rPr>
              <a:t>vuković - u </a:t>
            </a:r>
            <a:r>
              <a:rPr lang="sr-Latn-ME" sz="1100" dirty="0">
                <a:solidFill>
                  <a:srgbClr val="C00000"/>
                </a:solidFill>
              </a:rPr>
              <a:t>odnosu na štampane medije i </a:t>
            </a:r>
            <a:r>
              <a:rPr lang="sr-Latn-ME" sz="1100" dirty="0" smtClean="0">
                <a:solidFill>
                  <a:srgbClr val="C00000"/>
                </a:solidFill>
              </a:rPr>
              <a:t>portale</a:t>
            </a:r>
          </a:p>
          <a:p>
            <a:pPr algn="ctr"/>
            <a:r>
              <a:rPr lang="sr-Latn-ME" sz="1100" dirty="0" smtClean="0">
                <a:solidFill>
                  <a:srgbClr val="C00000"/>
                </a:solidFill>
              </a:rPr>
              <a:t>Marijana Buljan - </a:t>
            </a:r>
            <a:r>
              <a:rPr lang="sr-Latn-ME" sz="1100" dirty="0">
                <a:solidFill>
                  <a:srgbClr val="C00000"/>
                </a:solidFill>
              </a:rPr>
              <a:t>u odnosu na informativne programe </a:t>
            </a:r>
            <a:r>
              <a:rPr lang="sr-Latn-ME" sz="1100" dirty="0" smtClean="0">
                <a:solidFill>
                  <a:srgbClr val="C00000"/>
                </a:solidFill>
              </a:rPr>
              <a:t>televizija</a:t>
            </a:r>
          </a:p>
          <a:p>
            <a:pPr indent="1371600" algn="ctr"/>
            <a:endParaRPr lang="sr-Latn-ME" sz="1100" dirty="0" smtClean="0">
              <a:solidFill>
                <a:srgbClr val="C00000"/>
              </a:solidFill>
            </a:endParaRPr>
          </a:p>
          <a:p>
            <a:pPr algn="ctr"/>
            <a:r>
              <a:rPr lang="sr-Latn-ME" sz="1100" dirty="0" smtClean="0">
                <a:solidFill>
                  <a:srgbClr val="C00000"/>
                </a:solidFill>
              </a:rPr>
              <a:t>Urednica:     </a:t>
            </a:r>
          </a:p>
          <a:p>
            <a:pPr algn="ctr"/>
            <a:r>
              <a:rPr lang="sr-Latn-ME" sz="1100" dirty="0" smtClean="0">
                <a:solidFill>
                  <a:srgbClr val="C00000"/>
                </a:solidFill>
              </a:rPr>
              <a:t>tea gorjanc prelević</a:t>
            </a:r>
            <a:endParaRPr lang="sr-Latn-ME" sz="1100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86" y="328695"/>
            <a:ext cx="4391524" cy="1663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86682" y="328695"/>
            <a:ext cx="2568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400" dirty="0" smtClean="0"/>
              <a:t>          </a:t>
            </a:r>
            <a:r>
              <a:rPr lang="sr-Latn-ME" sz="1400" dirty="0" smtClean="0">
                <a:solidFill>
                  <a:schemeClr val="accent2">
                    <a:lumMod val="50000"/>
                  </a:schemeClr>
                </a:solidFill>
              </a:rPr>
              <a:t>29. septembar</a:t>
            </a:r>
            <a:r>
              <a:rPr lang="sr-Latn-ME" sz="1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ME" sz="1400" dirty="0" smtClean="0">
                <a:solidFill>
                  <a:schemeClr val="accent2">
                    <a:lumMod val="50000"/>
                  </a:schemeClr>
                </a:solidFill>
              </a:rPr>
              <a:t>201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sr-Latn-ME" sz="1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sr-Latn-ME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49990" y="1856095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370667" y="2387599"/>
          <a:ext cx="7636932" cy="24942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66149"/>
                <a:gridCol w="3370783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ME" dirty="0" smtClean="0"/>
                        <a:t>Monitoring HRA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Kršenje</a:t>
                      </a:r>
                      <a:r>
                        <a:rPr lang="sr-Latn-ME" baseline="0" dirty="0" smtClean="0"/>
                        <a:t> načela 1 i 3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Pink M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b="1" dirty="0" smtClean="0"/>
                        <a:t>22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TVCG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TV Vijesti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Prva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TV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TV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Atas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ME" b="1" dirty="0" smtClean="0"/>
                        <a:t>/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349990" y="1856095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  <p:pic>
        <p:nvPicPr>
          <p:cNvPr id="9" name="Content Placeholder 8" descr="CG medij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8517" y="1828800"/>
            <a:ext cx="5754965" cy="4114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49991" y="18288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49991" y="1828799"/>
          <a:ext cx="9601200" cy="413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49991" y="1828799"/>
          <a:ext cx="9601200" cy="413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49991" y="1828799"/>
          <a:ext cx="9601200" cy="413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1" y="118533"/>
            <a:ext cx="4419600" cy="16509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  <p:pic>
        <p:nvPicPr>
          <p:cNvPr id="7" name="Content Placeholder 6" descr="tabela, nacel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0733" y="1828800"/>
            <a:ext cx="5690534" cy="4114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49991" y="1828799"/>
          <a:ext cx="9601200" cy="413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8" y="120561"/>
            <a:ext cx="4391524" cy="1663878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0" y="2353734"/>
          <a:ext cx="6680200" cy="295486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72734"/>
                <a:gridCol w="2777067"/>
                <a:gridCol w="1930399"/>
              </a:tblGrid>
              <a:tr h="753529">
                <a:tc>
                  <a:txBody>
                    <a:bodyPr/>
                    <a:lstStyle/>
                    <a:p>
                      <a:r>
                        <a:rPr lang="sr-Latn-ME" dirty="0" smtClean="0"/>
                        <a:t>Televizije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Monitoring/žalbe MSS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Monitoring HRA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Pink M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TVCG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TV Vijesti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Prva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TV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26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TV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Atas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150</Words>
  <Application>Microsoft Office PowerPoint</Application>
  <PresentationFormat>Custom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Red Line Business 16x9</vt:lpstr>
      <vt:lpstr>”Monitoring novinarskih samoregulatornih tijela  u Crnoj Gori”   (ČETVRTI izvještaj za period OD 1. MARTA DO 1. SEPTEMBRA 2014)</vt:lpstr>
      <vt:lpstr> </vt:lpstr>
      <vt:lpstr> </vt:lpstr>
      <vt:lpstr> </vt:lpstr>
      <vt:lpstr> </vt:lpstr>
      <vt:lpstr> </vt:lpstr>
      <vt:lpstr>PowerPoint Presentation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2013-12-05T13:05:43Z</dcterms:created>
  <dcterms:modified xsi:type="dcterms:W3CDTF">2014-09-29T13:19:45Z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