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77" r:id="rId3"/>
    <p:sldId id="279" r:id="rId4"/>
    <p:sldId id="280" r:id="rId5"/>
    <p:sldId id="281" r:id="rId6"/>
    <p:sldId id="282" r:id="rId7"/>
    <p:sldId id="283" r:id="rId8"/>
    <p:sldId id="285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9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r-Latn-ME" dirty="0" smtClean="0"/>
              <a:t>KRŠENJE KODEKSA NOVINARA CRNE GORE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cat>
            <c:strRef>
              <c:f>Sheet1!$A$2:$A$3</c:f>
              <c:strCache>
                <c:ptCount val="2"/>
                <c:pt idx="0">
                  <c:v>MSS: Primjeri kršenja Kodeksa</c:v>
                </c:pt>
                <c:pt idx="1">
                  <c:v>HRA: Primjeri kršenja Kodeksa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113</c:v>
                </c:pt>
                <c:pt idx="1">
                  <c:v>659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Mediji članovi MSS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MSS: Primjeri kršenja Kodeksa</c:v>
                </c:pt>
                <c:pt idx="1">
                  <c:v>HRA: Primjeri kršenja Kodeksa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267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Mediji koji nijesu članovi MSS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MSS: Primjeri kršenja Kodeksa</c:v>
                </c:pt>
                <c:pt idx="1">
                  <c:v>HRA: Primjeri kršenja Kodeksa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92</c:v>
                </c:pt>
                <c:pt idx="1">
                  <c:v>392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MSS: Primjeri kršenja Kodeksa</c:v>
                </c:pt>
                <c:pt idx="1">
                  <c:v>HRA: Primjeri kršenja Kodeksa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25126944"/>
        <c:axId val="-1625128576"/>
      </c:barChart>
      <c:catAx>
        <c:axId val="-16251269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1625128576"/>
        <c:crosses val="autoZero"/>
        <c:auto val="1"/>
        <c:lblAlgn val="ctr"/>
        <c:lblOffset val="100"/>
        <c:noMultiLvlLbl val="0"/>
      </c:catAx>
      <c:valAx>
        <c:axId val="-16251285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1625126944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5951120693246679"/>
          <c:y val="0.3940094293768836"/>
          <c:w val="0.33255228513102536"/>
          <c:h val="0.230499416739574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r-Latn-ME" dirty="0" smtClean="0"/>
              <a:t>Kršenje pretpostavke nevinosti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cat>
            <c:strRef>
              <c:f>Sheet1!$A$2:$A$3</c:f>
              <c:strCache>
                <c:ptCount val="2"/>
                <c:pt idx="0">
                  <c:v>MSS</c:v>
                </c:pt>
                <c:pt idx="1">
                  <c:v>HRA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521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Kr</a:t>
            </a:r>
            <a:r>
              <a:rPr lang="sr-Latn-ME" dirty="0" smtClean="0">
                <a:solidFill>
                  <a:schemeClr val="accent1">
                    <a:lumMod val="75000"/>
                  </a:schemeClr>
                </a:solidFill>
              </a:rPr>
              <a:t>šenje</a:t>
            </a:r>
            <a:r>
              <a:rPr lang="sr-Latn-ME" baseline="0" dirty="0" smtClean="0">
                <a:solidFill>
                  <a:schemeClr val="accent1">
                    <a:lumMod val="75000"/>
                  </a:schemeClr>
                </a:solidFill>
              </a:rPr>
              <a:t> Kodeksa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TV PINK</c:v>
                </c:pt>
                <c:pt idx="1">
                  <c:v>TV VIJESTI</c:v>
                </c:pt>
                <c:pt idx="2">
                  <c:v>TVCG</c:v>
                </c:pt>
                <c:pt idx="3">
                  <c:v>ATLAS TV</c:v>
                </c:pt>
                <c:pt idx="4">
                  <c:v>PRVA TV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15</c:v>
                </c:pt>
                <c:pt idx="2">
                  <c:v>14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TV PINK</c:v>
                </c:pt>
                <c:pt idx="1">
                  <c:v>TV VIJESTI</c:v>
                </c:pt>
                <c:pt idx="2">
                  <c:v>TVCG</c:v>
                </c:pt>
                <c:pt idx="3">
                  <c:v>ATLAS TV</c:v>
                </c:pt>
                <c:pt idx="4">
                  <c:v>PRVA TV</c:v>
                </c:pt>
              </c:strCache>
            </c:strRef>
          </c:cat>
          <c:val>
            <c:numRef>
              <c:f>Sheet1!$C$2:$C$6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TV PINK</c:v>
                </c:pt>
                <c:pt idx="1">
                  <c:v>TV VIJESTI</c:v>
                </c:pt>
                <c:pt idx="2">
                  <c:v>TVCG</c:v>
                </c:pt>
                <c:pt idx="3">
                  <c:v>ATLAS TV</c:v>
                </c:pt>
                <c:pt idx="4">
                  <c:v>PRVA TV</c:v>
                </c:pt>
              </c:strCache>
            </c:strRef>
          </c:cat>
          <c:val>
            <c:numRef>
              <c:f>Sheet1!$D$2:$D$6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25122048"/>
        <c:axId val="-1625118240"/>
      </c:barChart>
      <c:catAx>
        <c:axId val="-1625122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25118240"/>
        <c:crosses val="autoZero"/>
        <c:auto val="1"/>
        <c:lblAlgn val="ctr"/>
        <c:lblOffset val="100"/>
        <c:noMultiLvlLbl val="0"/>
      </c:catAx>
      <c:valAx>
        <c:axId val="-1625118240"/>
        <c:scaling>
          <c:orientation val="minMax"/>
        </c:scaling>
        <c:delete val="0"/>
        <c:axPos val="l"/>
        <c:majorGridlines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-1625122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D71D7-55AC-46BD-81B3-09AB2F9EFBD8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0BD58-3BFF-4EAF-BB8B-AC67FE801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9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9424F-BB59-4F4E-9822-4CA3E770FFD2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2CDD-9D6C-4F63-9EC2-648226624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606040"/>
            <a:ext cx="10058400" cy="27432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800">
                <a:solidFill>
                  <a:schemeClr val="tx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360437"/>
            <a:ext cx="10058400" cy="36576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baseline="0"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888736"/>
            <a:ext cx="12192000" cy="109728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5888736"/>
            <a:ext cx="12192000" cy="109728"/>
          </a:xfrm>
          <a:prstGeom prst="rect">
            <a:avLst/>
          </a:prstGeom>
          <a:ln>
            <a:noFill/>
          </a:ln>
          <a:effectLst>
            <a:innerShdw blurRad="25400" dist="127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25000" y="382230"/>
            <a:ext cx="1371600" cy="55613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82230"/>
            <a:ext cx="7863840" cy="55613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53739" y="283"/>
            <a:ext cx="4435717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65829"/>
            <a:ext cx="5943600" cy="41148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1" y="5682343"/>
            <a:ext cx="5943600" cy="41054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 b="1" cap="all" baseline="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825625"/>
            <a:ext cx="4724400" cy="41179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4724400" cy="41179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727448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470151"/>
            <a:ext cx="4727448" cy="34734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7628" y="1828800"/>
            <a:ext cx="4727448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152" y="2470151"/>
            <a:ext cx="4727448" cy="34734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53739" y="283"/>
            <a:ext cx="4435717" cy="685628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1" y="2514600"/>
            <a:ext cx="347472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302" y="685800"/>
            <a:ext cx="612648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0" y="4343400"/>
            <a:ext cx="3474720" cy="1188720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53739" y="283"/>
            <a:ext cx="4435717" cy="68562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0" y="2514600"/>
            <a:ext cx="347472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325880"/>
            <a:ext cx="6858000" cy="4206240"/>
          </a:xfrm>
          <a:solidFill>
            <a:schemeClr val="bg2"/>
          </a:solidFill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0" y="4343400"/>
            <a:ext cx="3474720" cy="1188720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57036"/>
            <a:ext cx="12192000" cy="54864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56170" y="6419462"/>
            <a:ext cx="1351383" cy="23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0" y="6419462"/>
            <a:ext cx="5181600" cy="23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8358" y="6419462"/>
            <a:ext cx="698241" cy="23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257036"/>
            <a:ext cx="12192000" cy="54864"/>
          </a:xfrm>
          <a:prstGeom prst="rect">
            <a:avLst/>
          </a:prstGeom>
          <a:ln>
            <a:noFill/>
          </a:ln>
          <a:effectLst>
            <a:innerShdw blurRad="25400" dist="127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chemeClr val="accent1"/>
          </a:solidFill>
          <a:effectLst>
            <a:outerShdw blurRad="38100" dist="25400" dir="18900000" algn="bl" rotWithShape="0">
              <a:schemeClr val="bg1">
                <a:alpha val="8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77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10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034861"/>
            <a:ext cx="10058400" cy="1674254"/>
          </a:xfrm>
        </p:spPr>
        <p:txBody>
          <a:bodyPr>
            <a:normAutofit/>
          </a:bodyPr>
          <a:lstStyle/>
          <a:p>
            <a:pPr algn="ctr"/>
            <a:r>
              <a:rPr lang="sr-Latn-ME" sz="2400" dirty="0" smtClean="0"/>
              <a:t>”Monitoring novinarskih samoregulatornih tijela </a:t>
            </a:r>
            <a:br>
              <a:rPr lang="sr-Latn-ME" sz="2400" dirty="0" smtClean="0"/>
            </a:br>
            <a:r>
              <a:rPr lang="sr-Latn-ME" sz="2400" dirty="0" smtClean="0"/>
              <a:t>u Crnoj Gori” </a:t>
            </a:r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sr-Latn-ME" sz="1600" dirty="0" smtClean="0"/>
              <a:t>(drugi izvještaj za period mart 2013 – oktobar 2013)</a:t>
            </a:r>
            <a:endParaRPr lang="sr-Latn-ME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1295" y="4585447"/>
            <a:ext cx="10183906" cy="1140750"/>
          </a:xfrm>
        </p:spPr>
        <p:txBody>
          <a:bodyPr>
            <a:normAutofit/>
          </a:bodyPr>
          <a:lstStyle/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Autori:           </a:t>
            </a:r>
          </a:p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Dragoljub </a:t>
            </a:r>
            <a:r>
              <a:rPr lang="sr-Latn-ME" sz="1100" dirty="0">
                <a:solidFill>
                  <a:srgbClr val="C00000"/>
                </a:solidFill>
              </a:rPr>
              <a:t>duško </a:t>
            </a:r>
            <a:r>
              <a:rPr lang="sr-Latn-ME" sz="1100" dirty="0" smtClean="0">
                <a:solidFill>
                  <a:srgbClr val="C00000"/>
                </a:solidFill>
              </a:rPr>
              <a:t>vuković - u </a:t>
            </a:r>
            <a:r>
              <a:rPr lang="sr-Latn-ME" sz="1100" dirty="0">
                <a:solidFill>
                  <a:srgbClr val="C00000"/>
                </a:solidFill>
              </a:rPr>
              <a:t>odnosu na štampane medije i </a:t>
            </a:r>
            <a:r>
              <a:rPr lang="sr-Latn-ME" sz="1100" dirty="0" smtClean="0">
                <a:solidFill>
                  <a:srgbClr val="C00000"/>
                </a:solidFill>
              </a:rPr>
              <a:t>portale</a:t>
            </a:r>
          </a:p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Marijana Buljan - </a:t>
            </a:r>
            <a:r>
              <a:rPr lang="sr-Latn-ME" sz="1100" dirty="0">
                <a:solidFill>
                  <a:srgbClr val="C00000"/>
                </a:solidFill>
              </a:rPr>
              <a:t>u odnosu na informativne programe </a:t>
            </a:r>
            <a:r>
              <a:rPr lang="sr-Latn-ME" sz="1100" dirty="0" smtClean="0">
                <a:solidFill>
                  <a:srgbClr val="C00000"/>
                </a:solidFill>
              </a:rPr>
              <a:t>televizija</a:t>
            </a:r>
          </a:p>
          <a:p>
            <a:pPr indent="1371600" algn="ctr"/>
            <a:endParaRPr lang="sr-Latn-ME" sz="1100" dirty="0" smtClean="0">
              <a:solidFill>
                <a:srgbClr val="C00000"/>
              </a:solidFill>
            </a:endParaRPr>
          </a:p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Urednica:     </a:t>
            </a:r>
          </a:p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tea gorjanc prelević</a:t>
            </a:r>
            <a:endParaRPr lang="sr-Latn-ME" sz="1100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486" y="328695"/>
            <a:ext cx="4391524" cy="16638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86682" y="328695"/>
            <a:ext cx="2568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 smtClean="0"/>
              <a:t>          </a:t>
            </a:r>
            <a:r>
              <a:rPr lang="sr-Latn-ME" sz="1400" dirty="0" smtClean="0">
                <a:solidFill>
                  <a:schemeClr val="accent2">
                    <a:lumMod val="50000"/>
                  </a:schemeClr>
                </a:solidFill>
              </a:rPr>
              <a:t>6. Decembar 2013.</a:t>
            </a:r>
            <a:endParaRPr lang="sr-Latn-ME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295400" y="1828800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295400" y="1828800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349991" y="1828800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64922"/>
            <a:ext cx="4391524" cy="1663878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Kršenje</a:t>
            </a: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</a:rPr>
              <a:t> pretpostavke nevinosti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9170" y="2797791"/>
          <a:ext cx="8326650" cy="24975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65330"/>
                <a:gridCol w="1665330"/>
                <a:gridCol w="1665330"/>
                <a:gridCol w="1665330"/>
                <a:gridCol w="1665330"/>
              </a:tblGrid>
              <a:tr h="1401565"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Blic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Dan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Dnevne novine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Pobjeda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Vijesti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095975"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75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179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93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72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91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51379"/>
            <a:ext cx="9601200" cy="4292221"/>
          </a:xfrm>
        </p:spPr>
        <p:txBody>
          <a:bodyPr/>
          <a:lstStyle/>
          <a:p>
            <a:pPr>
              <a:buNone/>
            </a:pPr>
            <a:r>
              <a:rPr lang="sr-Latn-ME" b="1" dirty="0" smtClean="0"/>
              <a:t>Kršenje načela 1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b="1" dirty="0" smtClean="0"/>
              <a:t>Kršenja načela 3</a:t>
            </a:r>
          </a:p>
          <a:p>
            <a:pPr fontAlgn="t">
              <a:buNone/>
            </a:pPr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6905" y="1746913"/>
          <a:ext cx="6974010" cy="1645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62335"/>
                <a:gridCol w="1162335"/>
                <a:gridCol w="1162335"/>
                <a:gridCol w="1162335"/>
                <a:gridCol w="1162335"/>
                <a:gridCol w="1162335"/>
              </a:tblGrid>
              <a:tr h="61566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Dan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Pobjeda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Pink</a:t>
                      </a:r>
                    </a:p>
                    <a:p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15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="1" dirty="0" smtClean="0"/>
                        <a:t>MSS</a:t>
                      </a:r>
                      <a:endParaRPr lang="en-US" b="1" dirty="0" smtClean="0"/>
                    </a:p>
                    <a:p>
                      <a:pPr algn="ctr"/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17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1809"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HRA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0555" y="3735818"/>
          <a:ext cx="6974004" cy="180706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62334"/>
                <a:gridCol w="1162334"/>
                <a:gridCol w="1162334"/>
                <a:gridCol w="1162334"/>
                <a:gridCol w="1162334"/>
                <a:gridCol w="1162334"/>
              </a:tblGrid>
              <a:tr h="5068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Dan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Pobjeda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Pink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0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="1" dirty="0" smtClean="0"/>
                        <a:t>MSS</a:t>
                      </a: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9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2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55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HRA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13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49990" y="1856095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ME" b="1" dirty="0" smtClean="0">
                <a:solidFill>
                  <a:schemeClr val="accent6">
                    <a:lumMod val="75000"/>
                  </a:schemeClr>
                </a:solidFill>
              </a:rPr>
              <a:t>TV - Kršenje načela Kodeksa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64922"/>
            <a:ext cx="4391524" cy="1663878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54580" y="2452932"/>
          <a:ext cx="8127999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556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Načelo 1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Načelo 3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Načelo</a:t>
                      </a:r>
                      <a:r>
                        <a:rPr lang="sr-Latn-ME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5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Načelo 8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Načelo 9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Načelo 10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Načelo 11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7623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Pink 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6145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TV Vijesti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7623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TVCG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6145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Atlas TV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7623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Prva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76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 Line Business 16x9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F180B1C-2212-497F-A259-C959ADD048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red line presentation (widescreen)</Template>
  <TotalTime>0</TotalTime>
  <Words>170</Words>
  <Application>Microsoft Office PowerPoint</Application>
  <PresentationFormat>Widescreen</PresentationFormat>
  <Paragraphs>121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Cambria</vt:lpstr>
      <vt:lpstr>Red Line Business 16x9</vt:lpstr>
      <vt:lpstr>”Monitoring novinarskih samoregulatornih tijela  u Crnoj Gori”   (drugi izvještaj za period mart 2013 – oktobar 2013)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2013-12-05T13:05:43Z</dcterms:created>
  <dcterms:modified xsi:type="dcterms:W3CDTF">2013-12-05T23:02:22Z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TC030310239991</vt:lpwstr>
  </property>
</Properties>
</file>