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77" r:id="rId3"/>
    <p:sldId id="279" r:id="rId4"/>
    <p:sldId id="280" r:id="rId5"/>
    <p:sldId id="287" r:id="rId6"/>
    <p:sldId id="286" r:id="rId7"/>
    <p:sldId id="281" r:id="rId8"/>
    <p:sldId id="282" r:id="rId9"/>
    <p:sldId id="283" r:id="rId10"/>
    <p:sldId id="285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VIOLATIONS</a:t>
            </a:r>
            <a:r>
              <a:rPr lang="sr-Latn-ME" baseline="0" dirty="0" smtClean="0"/>
              <a:t> OF THE CODE OF MONTENEGRIN JOURNALISTS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113</c:v>
                </c:pt>
                <c:pt idx="1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 members of the MSS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276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 non-members of the MSS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61</c:v>
                </c:pt>
                <c:pt idx="1">
                  <c:v>235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Violations of the Code</c:v>
                </c:pt>
                <c:pt idx="1">
                  <c:v>HRA: Violations of the Code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91880"/>
        <c:axId val="208592272"/>
      </c:barChart>
      <c:catAx>
        <c:axId val="208591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8592272"/>
        <c:crosses val="autoZero"/>
        <c:auto val="1"/>
        <c:lblAlgn val="ctr"/>
        <c:lblOffset val="100"/>
        <c:noMultiLvlLbl val="0"/>
      </c:catAx>
      <c:valAx>
        <c:axId val="208592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59188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6083395825521807"/>
          <c:y val="0.33228103431515499"/>
          <c:w val="0.33122953380827397"/>
          <c:h val="0.292227811801302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Violations of the principle of innocence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</c:v>
                </c:pt>
                <c:pt idx="1">
                  <c:v>HRA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8593448"/>
        <c:axId val="208593056"/>
      </c:barChart>
      <c:valAx>
        <c:axId val="20859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593448"/>
        <c:crosses val="autoZero"/>
        <c:crossBetween val="between"/>
      </c:valAx>
      <c:catAx>
        <c:axId val="208593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59305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Violations of the Code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TV PINK -43</c:v>
                </c:pt>
                <c:pt idx="1">
                  <c:v>TV VIJESTI-10</c:v>
                </c:pt>
                <c:pt idx="2">
                  <c:v>TVCG - 10</c:v>
                </c:pt>
                <c:pt idx="3">
                  <c:v>ATLAS TV -7</c:v>
                </c:pt>
                <c:pt idx="4">
                  <c:v>PRVA TV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Sheet1!$A$2:$A$6</c:f>
              <c:strCache>
                <c:ptCount val="5"/>
                <c:pt idx="0">
                  <c:v>TV PINK -43</c:v>
                </c:pt>
                <c:pt idx="1">
                  <c:v>TV VIJESTI-10</c:v>
                </c:pt>
                <c:pt idx="2">
                  <c:v>TVCG - 10</c:v>
                </c:pt>
                <c:pt idx="3">
                  <c:v>ATLAS TV -7</c:v>
                </c:pt>
                <c:pt idx="4">
                  <c:v>PRVA TV</c:v>
                </c:pt>
              </c:strCache>
            </c:strRef>
          </c:cat>
          <c:val>
            <c:numRef>
              <c:f>Sheet1!$C$2:$C$6</c:f>
            </c:numRef>
          </c:val>
        </c:ser>
        <c:ser>
          <c:idx val="2"/>
          <c:order val="2"/>
          <c:invertIfNegative val="0"/>
          <c:cat>
            <c:strRef>
              <c:f>Sheet1!$A$2:$A$6</c:f>
              <c:strCache>
                <c:ptCount val="5"/>
                <c:pt idx="0">
                  <c:v>TV PINK -43</c:v>
                </c:pt>
                <c:pt idx="1">
                  <c:v>TV VIJESTI-10</c:v>
                </c:pt>
                <c:pt idx="2">
                  <c:v>TVCG - 10</c:v>
                </c:pt>
                <c:pt idx="3">
                  <c:v>ATLAS TV -7</c:v>
                </c:pt>
                <c:pt idx="4">
                  <c:v>PRVA TV</c:v>
                </c:pt>
              </c:strCache>
            </c:str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87504"/>
        <c:axId val="209087112"/>
      </c:barChart>
      <c:catAx>
        <c:axId val="20908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087112"/>
        <c:crosses val="autoZero"/>
        <c:auto val="1"/>
        <c:lblAlgn val="ctr"/>
        <c:lblOffset val="100"/>
        <c:noMultiLvlLbl val="0"/>
      </c:catAx>
      <c:valAx>
        <c:axId val="209087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087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pPr/>
              <a:t>13/5/2014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pPr/>
              <a:t>13/5/2014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06040"/>
            <a:ext cx="100584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60437"/>
            <a:ext cx="100584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25000" y="382230"/>
            <a:ext cx="1371600" cy="55613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2230"/>
            <a:ext cx="7863840" cy="55613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65829"/>
            <a:ext cx="59436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1" y="5682343"/>
            <a:ext cx="59436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825625"/>
            <a:ext cx="47244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47244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727448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470151"/>
            <a:ext cx="4727448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628" y="1828800"/>
            <a:ext cx="4727448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152" y="2470151"/>
            <a:ext cx="4727448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1" y="2514600"/>
            <a:ext cx="347472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302" y="685800"/>
            <a:ext cx="612648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343400"/>
            <a:ext cx="347472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2514600"/>
            <a:ext cx="347472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325880"/>
            <a:ext cx="6858000" cy="4206240"/>
          </a:xfrm>
          <a:solidFill>
            <a:schemeClr val="bg2"/>
          </a:solidFill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343400"/>
            <a:ext cx="347472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56170" y="6419462"/>
            <a:ext cx="1351383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19462"/>
            <a:ext cx="5181600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98358" y="6419462"/>
            <a:ext cx="69824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accent1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034861"/>
            <a:ext cx="10058400" cy="1674254"/>
          </a:xfrm>
        </p:spPr>
        <p:txBody>
          <a:bodyPr>
            <a:normAutofit/>
          </a:bodyPr>
          <a:lstStyle/>
          <a:p>
            <a:pPr algn="ctr"/>
            <a:r>
              <a:rPr lang="x-none" sz="2400" dirty="0" smtClean="0"/>
              <a:t>”</a:t>
            </a:r>
            <a:r>
              <a:rPr lang="en-US" sz="2400" dirty="0"/>
              <a:t> MONITORING OF JOURNALISTIC SELF-REGULATORY BODIES IN MONTENEGRO</a:t>
            </a:r>
            <a:r>
              <a:rPr lang="x-none" sz="2400" dirty="0" smtClean="0"/>
              <a:t>” </a:t>
            </a:r>
            <a:r>
              <a:rPr lang="x-none" sz="3600" dirty="0" smtClean="0"/>
              <a:t/>
            </a:r>
            <a:br>
              <a:rPr lang="x-none" sz="3600" dirty="0" smtClean="0"/>
            </a:br>
            <a:r>
              <a:rPr lang="x-none" sz="3600" dirty="0" smtClean="0"/>
              <a:t/>
            </a:r>
            <a:br>
              <a:rPr lang="x-none" sz="3600" dirty="0" smtClean="0"/>
            </a:br>
            <a:r>
              <a:rPr lang="x-none" sz="1600" dirty="0" smtClean="0"/>
              <a:t>(</a:t>
            </a:r>
            <a:r>
              <a:rPr lang="sr-Latn-ME" sz="1600" dirty="0" smtClean="0"/>
              <a:t>THIRD REPORT FOR THE PERIOD OCTOBER 2013 – MARCH 2014)</a:t>
            </a:r>
            <a:endParaRPr lang="x-none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295" y="4585447"/>
            <a:ext cx="10183906" cy="1140750"/>
          </a:xfrm>
        </p:spPr>
        <p:txBody>
          <a:bodyPr>
            <a:normAutofit/>
          </a:bodyPr>
          <a:lstStyle/>
          <a:p>
            <a:pPr algn="ctr"/>
            <a:r>
              <a:rPr lang="sr-Latn-ME" sz="1100" dirty="0">
                <a:solidFill>
                  <a:srgbClr val="C00000"/>
                </a:solidFill>
              </a:rPr>
              <a:t>Authors:           </a:t>
            </a:r>
          </a:p>
          <a:p>
            <a:pPr algn="ctr"/>
            <a:r>
              <a:rPr lang="sr-Latn-ME" sz="1100" dirty="0">
                <a:solidFill>
                  <a:srgbClr val="C00000"/>
                </a:solidFill>
              </a:rPr>
              <a:t>Dragoljub Duško Vuković, in relation to print media and web portals</a:t>
            </a:r>
          </a:p>
          <a:p>
            <a:pPr algn="ctr"/>
            <a:r>
              <a:rPr lang="en-US" sz="1100" dirty="0">
                <a:solidFill>
                  <a:srgbClr val="C00000"/>
                </a:solidFill>
              </a:rPr>
              <a:t>Marijana Buljan, in relation to TV news </a:t>
            </a:r>
            <a:r>
              <a:rPr lang="en-US" sz="1100" dirty="0" err="1">
                <a:solidFill>
                  <a:srgbClr val="C00000"/>
                </a:solidFill>
              </a:rPr>
              <a:t>programmes</a:t>
            </a:r>
            <a:endParaRPr lang="sr-Latn-ME" sz="1100" dirty="0">
              <a:solidFill>
                <a:srgbClr val="C00000"/>
              </a:solidFill>
            </a:endParaRPr>
          </a:p>
          <a:p>
            <a:pPr algn="ctr"/>
            <a:endParaRPr lang="sr-Latn-ME" sz="1100" dirty="0">
              <a:solidFill>
                <a:srgbClr val="C00000"/>
              </a:solidFill>
            </a:endParaRPr>
          </a:p>
          <a:p>
            <a:pPr algn="ctr"/>
            <a:r>
              <a:rPr lang="sr-Latn-ME" sz="1100" dirty="0">
                <a:solidFill>
                  <a:srgbClr val="C00000"/>
                </a:solidFill>
              </a:rPr>
              <a:t>editor:     </a:t>
            </a:r>
          </a:p>
          <a:p>
            <a:pPr algn="ctr"/>
            <a:r>
              <a:rPr lang="sr-Latn-ME" sz="1100" dirty="0">
                <a:solidFill>
                  <a:srgbClr val="C00000"/>
                </a:solidFill>
              </a:rPr>
              <a:t>tea gorjanc prelević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86" y="328695"/>
            <a:ext cx="4391524" cy="16638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86682" y="328695"/>
            <a:ext cx="2568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 smtClean="0"/>
              <a:t>         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x-none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ME" sz="1400" dirty="0" smtClean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x-none" sz="1400" dirty="0" smtClean="0">
                <a:solidFill>
                  <a:schemeClr val="accent2">
                    <a:lumMod val="50000"/>
                  </a:schemeClr>
                </a:solidFill>
              </a:rPr>
              <a:t> 201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x-none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TV </a:t>
            </a: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sr-Latn-ME" b="1" dirty="0" smtClean="0">
                <a:solidFill>
                  <a:schemeClr val="accent6">
                    <a:lumMod val="75000"/>
                  </a:schemeClr>
                </a:solidFill>
              </a:rPr>
              <a:t>Violations of the Code</a:t>
            </a:r>
            <a:endParaRPr lang="x-non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64922"/>
            <a:ext cx="4391524" cy="166387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30980" y="2235201"/>
          <a:ext cx="5418666" cy="3735635"/>
        </p:xfrm>
        <a:graphic>
          <a:graphicData uri="http://schemas.openxmlformats.org/drawingml/2006/table">
            <a:tbl>
              <a:tblPr firstRow="1" bandRow="1">
                <a:effectLst/>
                <a:tableStyleId>{93296810-A885-4BE3-A3E7-6D5BEEA58F35}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739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Načelo 1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Načelo 3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Načelo 8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Načelo 10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Načelo 11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8916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Pink 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18916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TV Vijesti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53667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TVCG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18916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Atlas TV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53667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Prva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36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22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10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592714"/>
              </p:ext>
            </p:extLst>
          </p:nvPr>
        </p:nvGraphicFramePr>
        <p:xfrm>
          <a:off x="1447800" y="19812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r-Latn-ME" dirty="0" smtClean="0"/>
              <a:t>   </a:t>
            </a:r>
          </a:p>
          <a:p>
            <a:pPr marL="45720" indent="0">
              <a:buNone/>
            </a:pPr>
            <a:endParaRPr lang="sr-Latn-M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650811"/>
              </p:ext>
            </p:extLst>
          </p:nvPr>
        </p:nvGraphicFramePr>
        <p:xfrm>
          <a:off x="1295400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9266" y="110067"/>
            <a:ext cx="4453467" cy="17017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399" y="2017059"/>
            <a:ext cx="9601200" cy="4114800"/>
          </a:xfrm>
        </p:spPr>
        <p:txBody>
          <a:bodyPr/>
          <a:lstStyle/>
          <a:p>
            <a:pPr marL="45720" indent="0">
              <a:buNone/>
            </a:pPr>
            <a:r>
              <a:rPr lang="sr-Latn-ME" dirty="0"/>
              <a:t> </a:t>
            </a:r>
            <a:endParaRPr lang="sr-Latn-ME" dirty="0" smtClean="0"/>
          </a:p>
          <a:p>
            <a:endParaRPr lang="sr-Latn-M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582" y="1989632"/>
            <a:ext cx="6610834" cy="411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801" y="118533"/>
            <a:ext cx="4419600" cy="1650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601" y="1828800"/>
            <a:ext cx="5538798" cy="41148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143997"/>
              </p:ext>
            </p:extLst>
          </p:nvPr>
        </p:nvGraphicFramePr>
        <p:xfrm>
          <a:off x="1349991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64922"/>
            <a:ext cx="4391524" cy="166387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</a:rPr>
              <a:t>Violations of the principle of innocence</a:t>
            </a:r>
            <a:endParaRPr lang="x-non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9170" y="2797791"/>
          <a:ext cx="8326650" cy="24975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665330"/>
                <a:gridCol w="1665330"/>
                <a:gridCol w="1665330"/>
                <a:gridCol w="1665330"/>
                <a:gridCol w="1665330"/>
              </a:tblGrid>
              <a:tr h="1401565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Blic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Dan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Dnevne novine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Pobjeda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Vijesti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95975"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51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51379"/>
            <a:ext cx="9601200" cy="4292221"/>
          </a:xfrm>
        </p:spPr>
        <p:txBody>
          <a:bodyPr/>
          <a:lstStyle/>
          <a:p>
            <a:pPr>
              <a:buNone/>
            </a:pPr>
            <a:r>
              <a:rPr lang="sr-Latn-ME" sz="1600" b="1" dirty="0" smtClean="0"/>
              <a:t>Violations of Principle 1</a:t>
            </a:r>
            <a:endParaRPr lang="x-none" sz="1600" b="1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r>
              <a:rPr lang="sr-Latn-ME" sz="1600" b="1" dirty="0" smtClean="0"/>
              <a:t>Violations of Principle 3</a:t>
            </a:r>
            <a:endParaRPr lang="x-none" sz="1600" b="1" dirty="0" smtClean="0"/>
          </a:p>
          <a:p>
            <a:pPr fontAlgn="t">
              <a:buNone/>
            </a:pPr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6905" y="1746912"/>
          <a:ext cx="6954295" cy="192075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{93296810-A885-4BE3-A3E7-6D5BEEA58F35}</a:tableStyleId>
              </a:tblPr>
              <a:tblGrid>
                <a:gridCol w="1163095"/>
                <a:gridCol w="1168400"/>
                <a:gridCol w="1168400"/>
                <a:gridCol w="1143000"/>
                <a:gridCol w="1151467"/>
                <a:gridCol w="1159933"/>
              </a:tblGrid>
              <a:tr h="75075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Dan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Pobjeda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TV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x-none" dirty="0" smtClean="0"/>
                        <a:t>Pink</a:t>
                      </a:r>
                    </a:p>
                    <a:p>
                      <a:pPr algn="ctr"/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TVCG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6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b="1" dirty="0" smtClean="0"/>
                        <a:t>MSS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13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13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4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6271"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HRA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14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11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9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13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0555" y="3735818"/>
          <a:ext cx="6974004" cy="16738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2334"/>
                <a:gridCol w="1162334"/>
                <a:gridCol w="1162334"/>
                <a:gridCol w="1162334"/>
                <a:gridCol w="1162334"/>
                <a:gridCol w="1162334"/>
              </a:tblGrid>
              <a:tr h="506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Dan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Pobjeda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TV Pink</a:t>
                      </a:r>
                      <a:endParaRPr lang="x-none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TVCG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0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b="1" dirty="0" smtClean="0"/>
                        <a:t>MSS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4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506855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HRA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1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3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6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124525"/>
              </p:ext>
            </p:extLst>
          </p:nvPr>
        </p:nvGraphicFramePr>
        <p:xfrm>
          <a:off x="1349990" y="1856095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180B1C-2212-497F-A259-C959ADD048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0</TotalTime>
  <Words>166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Red Line Business 16x9</vt:lpstr>
      <vt:lpstr>” MONITORING OF JOURNALISTIC SELF-REGULATORY BODIES IN MONTENEGRO”   (THIRD REPORT FOR THE PERIOD OCTOBER 2013 – MARCH 2014)</vt:lpstr>
      <vt:lpstr> </vt:lpstr>
      <vt:lpstr> </vt:lpstr>
      <vt:lpstr>PowerPoint Presentation</vt:lpstr>
      <vt:lpstr>PowerPoint Presentation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2013-12-05T13:05:43Z</dcterms:created>
  <dcterms:modified xsi:type="dcterms:W3CDTF">2014-05-13T08:16:31Z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TC030310239991</vt:lpwstr>
  </property>
</Properties>
</file>