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13"/>
  </p:notesMasterIdLst>
  <p:handoutMasterIdLst>
    <p:handoutMasterId r:id="rId14"/>
  </p:handoutMasterIdLst>
  <p:sldIdLst>
    <p:sldId id="277" r:id="rId3"/>
    <p:sldId id="279" r:id="rId4"/>
    <p:sldId id="280" r:id="rId5"/>
    <p:sldId id="287" r:id="rId6"/>
    <p:sldId id="286" r:id="rId7"/>
    <p:sldId id="281" r:id="rId8"/>
    <p:sldId id="282" r:id="rId9"/>
    <p:sldId id="283" r:id="rId10"/>
    <p:sldId id="285" r:id="rId11"/>
    <p:sldId id="284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9DCAF9ED-07DC-4A11-8D7F-57B35C25682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2" d="100"/>
          <a:sy n="82" d="100"/>
        </p:scale>
        <p:origin x="2994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sr-Latn-ME" dirty="0" smtClean="0"/>
              <a:t>VIOLATIONS</a:t>
            </a:r>
            <a:r>
              <a:rPr lang="sr-Latn-ME" baseline="0" dirty="0" smtClean="0"/>
              <a:t> OF THE CODE OF MONTENEGRIN JOURNALISTS</a:t>
            </a:r>
            <a:endParaRPr lang="en-US" dirty="0"/>
          </a:p>
        </c:rich>
      </c:tx>
      <c:layout/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explosion val="25"/>
          <c:cat>
            <c:strRef>
              <c:f>Sheet1!$A$2:$A$3</c:f>
              <c:strCache>
                <c:ptCount val="2"/>
                <c:pt idx="0">
                  <c:v>MSS: Violations of the Code</c:v>
                </c:pt>
                <c:pt idx="1">
                  <c:v>HRA: Violations of the Code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113</c:v>
                </c:pt>
                <c:pt idx="1">
                  <c:v>659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sr-Latn-R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Media members of the MSS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MSS: Violations of the Code</c:v>
                </c:pt>
                <c:pt idx="1">
                  <c:v>HRA: Violations of the Code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20</c:v>
                </c:pt>
                <c:pt idx="1">
                  <c:v>276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Media non-members of the MSS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MSS: Violations of the Code</c:v>
                </c:pt>
                <c:pt idx="1">
                  <c:v>HRA: Violations of the Code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61</c:v>
                </c:pt>
                <c:pt idx="1">
                  <c:v>235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MSS: Violations of the Code</c:v>
                </c:pt>
                <c:pt idx="1">
                  <c:v>HRA: Violations of the Code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2</c:v>
                </c:pt>
                <c:pt idx="1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8591880"/>
        <c:axId val="208592272"/>
      </c:barChart>
      <c:catAx>
        <c:axId val="208591880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crossAx val="208592272"/>
        <c:crosses val="autoZero"/>
        <c:auto val="1"/>
        <c:lblAlgn val="ctr"/>
        <c:lblOffset val="100"/>
        <c:noMultiLvlLbl val="0"/>
      </c:catAx>
      <c:valAx>
        <c:axId val="208592272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208591880"/>
        <c:crosses val="autoZero"/>
        <c:crossBetween val="between"/>
      </c:valAx>
    </c:plotArea>
    <c:legend>
      <c:legendPos val="r"/>
      <c:legendEntry>
        <c:idx val="0"/>
        <c:delete val="1"/>
      </c:legendEntry>
      <c:layout>
        <c:manualLayout>
          <c:xMode val="edge"/>
          <c:yMode val="edge"/>
          <c:x val="0.66083395825521807"/>
          <c:y val="0.33228103431515499"/>
          <c:w val="0.33122953380827397"/>
          <c:h val="0.29222781180130264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sr-Latn-R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40"/>
    </mc:Choice>
    <mc:Fallback>
      <c:style val="40"/>
    </mc:Fallback>
  </mc:AlternateContent>
  <c:chart>
    <c:title>
      <c:tx>
        <c:rich>
          <a:bodyPr/>
          <a:lstStyle/>
          <a:p>
            <a:pPr>
              <a:defRPr/>
            </a:pPr>
            <a:r>
              <a:rPr lang="sr-Latn-ME" dirty="0" smtClean="0"/>
              <a:t>Violations of the principle of innocence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MSS</c:v>
                </c:pt>
                <c:pt idx="1">
                  <c:v>HRA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14</c:v>
                </c:pt>
                <c:pt idx="1">
                  <c:v>293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208593448"/>
        <c:axId val="208593056"/>
      </c:barChart>
      <c:valAx>
        <c:axId val="20859305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08593448"/>
        <c:crosses val="autoZero"/>
        <c:crossBetween val="between"/>
      </c:valAx>
      <c:catAx>
        <c:axId val="2085934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08593056"/>
        <c:crosses val="autoZero"/>
        <c:auto val="1"/>
        <c:lblAlgn val="ctr"/>
        <c:lblOffset val="100"/>
        <c:noMultiLvlLbl val="0"/>
      </c:catAx>
    </c:plotArea>
    <c:plotVisOnly val="1"/>
    <c:dispBlanksAs val="zero"/>
    <c:showDLblsOverMax val="0"/>
  </c:chart>
  <c:txPr>
    <a:bodyPr/>
    <a:lstStyle/>
    <a:p>
      <a:pPr>
        <a:defRPr sz="1800"/>
      </a:pPr>
      <a:endParaRPr lang="sr-Latn-R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40"/>
    </mc:Choice>
    <mc:Fallback>
      <c:style val="40"/>
    </mc:Fallback>
  </mc:AlternateContent>
  <c:chart>
    <c:title>
      <c:tx>
        <c:rich>
          <a:bodyPr/>
          <a:lstStyle/>
          <a:p>
            <a:pPr>
              <a:defRPr/>
            </a:pPr>
            <a:r>
              <a:rPr lang="sr-Latn-ME" dirty="0" smtClean="0"/>
              <a:t>Violations of the Code</a:t>
            </a:r>
            <a:endParaRPr lang="en-US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cat>
            <c:strRef>
              <c:f>Sheet1!$A$2:$A$6</c:f>
              <c:strCache>
                <c:ptCount val="5"/>
                <c:pt idx="0">
                  <c:v>TV PINK -43</c:v>
                </c:pt>
                <c:pt idx="1">
                  <c:v>TV VIJESTI-10</c:v>
                </c:pt>
                <c:pt idx="2">
                  <c:v>TVCG - 10</c:v>
                </c:pt>
                <c:pt idx="3">
                  <c:v>ATLAS TV -7</c:v>
                </c:pt>
                <c:pt idx="4">
                  <c:v>PRVA TV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43</c:v>
                </c:pt>
                <c:pt idx="1">
                  <c:v>10</c:v>
                </c:pt>
                <c:pt idx="2">
                  <c:v>10</c:v>
                </c:pt>
                <c:pt idx="3">
                  <c:v>7</c:v>
                </c:pt>
                <c:pt idx="4">
                  <c:v>0</c:v>
                </c:pt>
              </c:numCache>
            </c:numRef>
          </c:val>
        </c:ser>
        <c:ser>
          <c:idx val="1"/>
          <c:order val="1"/>
          <c:invertIfNegative val="0"/>
          <c:cat>
            <c:strRef>
              <c:f>Sheet1!$A$2:$A$6</c:f>
              <c:strCache>
                <c:ptCount val="5"/>
                <c:pt idx="0">
                  <c:v>TV PINK -43</c:v>
                </c:pt>
                <c:pt idx="1">
                  <c:v>TV VIJESTI-10</c:v>
                </c:pt>
                <c:pt idx="2">
                  <c:v>TVCG - 10</c:v>
                </c:pt>
                <c:pt idx="3">
                  <c:v>ATLAS TV -7</c:v>
                </c:pt>
                <c:pt idx="4">
                  <c:v>PRVA TV</c:v>
                </c:pt>
              </c:strCache>
            </c:strRef>
          </c:cat>
          <c:val>
            <c:numRef>
              <c:f>Sheet1!$C$2:$C$6</c:f>
            </c:numRef>
          </c:val>
        </c:ser>
        <c:ser>
          <c:idx val="2"/>
          <c:order val="2"/>
          <c:invertIfNegative val="0"/>
          <c:cat>
            <c:strRef>
              <c:f>Sheet1!$A$2:$A$6</c:f>
              <c:strCache>
                <c:ptCount val="5"/>
                <c:pt idx="0">
                  <c:v>TV PINK -43</c:v>
                </c:pt>
                <c:pt idx="1">
                  <c:v>TV VIJESTI-10</c:v>
                </c:pt>
                <c:pt idx="2">
                  <c:v>TVCG - 10</c:v>
                </c:pt>
                <c:pt idx="3">
                  <c:v>ATLAS TV -7</c:v>
                </c:pt>
                <c:pt idx="4">
                  <c:v>PRVA TV</c:v>
                </c:pt>
              </c:strCache>
            </c:strRef>
          </c:cat>
          <c:val>
            <c:numRef>
              <c:f>Sheet1!$D$2:$D$6</c:f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9087504"/>
        <c:axId val="209087112"/>
      </c:barChart>
      <c:catAx>
        <c:axId val="20908750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09087112"/>
        <c:crosses val="autoZero"/>
        <c:auto val="1"/>
        <c:lblAlgn val="ctr"/>
        <c:lblOffset val="100"/>
        <c:noMultiLvlLbl val="0"/>
      </c:catAx>
      <c:valAx>
        <c:axId val="20908711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0908750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sr-Latn-R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DD71D7-55AC-46BD-81B3-09AB2F9EFBD8}" type="datetimeFigureOut">
              <a:rPr lang="en-US" smtClean="0"/>
              <a:pPr/>
              <a:t>13/5/2014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40BD58-3BFF-4EAF-BB8B-AC67FE801E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5943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89424F-BB59-4F4E-9822-4CA3E770FFD2}" type="datetimeFigureOut">
              <a:rPr lang="en-US" smtClean="0"/>
              <a:pPr/>
              <a:t>13/5/2014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322CDD-9D6C-4F63-9EC2-6482266241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0265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2606040"/>
            <a:ext cx="10058400" cy="2743200"/>
          </a:xfrm>
        </p:spPr>
        <p:txBody>
          <a:bodyPr anchor="b">
            <a:normAutofit/>
          </a:bodyPr>
          <a:lstStyle>
            <a:lvl1pPr algn="l">
              <a:lnSpc>
                <a:spcPct val="80000"/>
              </a:lnSpc>
              <a:defRPr sz="6800">
                <a:solidFill>
                  <a:schemeClr val="tx1"/>
                </a:solidFill>
                <a:effectLst>
                  <a:outerShdw blurRad="38100" dist="25400" dir="18900000" algn="bl" rotWithShape="0">
                    <a:schemeClr val="bg1">
                      <a:alpha val="80000"/>
                    </a:scheme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5360437"/>
            <a:ext cx="10058400" cy="365760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2000" b="1" cap="all" baseline="0">
                <a:solidFill>
                  <a:schemeClr val="accent1"/>
                </a:solidFill>
                <a:effectLst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5888736"/>
            <a:ext cx="12192000" cy="109728"/>
          </a:xfrm>
          <a:prstGeom prst="rect">
            <a:avLst/>
          </a:prstGeom>
          <a:ln>
            <a:noFill/>
          </a:ln>
          <a:effectLst>
            <a:outerShdw blurRad="25400" dist="25400" dir="5400000" algn="t" rotWithShape="0">
              <a:schemeClr val="bg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0" y="5888736"/>
            <a:ext cx="12192000" cy="109728"/>
          </a:xfrm>
          <a:prstGeom prst="rect">
            <a:avLst/>
          </a:prstGeom>
          <a:ln>
            <a:noFill/>
          </a:ln>
          <a:effectLst>
            <a:innerShdw blurRad="25400" dist="12700" dir="16200000">
              <a:schemeClr val="accent1">
                <a:lumMod val="50000"/>
                <a:alpha val="5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862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154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25000" y="382230"/>
            <a:ext cx="1371600" cy="556136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400" y="382230"/>
            <a:ext cx="7863840" cy="55613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635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444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hidden">
          <a:xfrm>
            <a:off x="7753739" y="283"/>
            <a:ext cx="4435717" cy="685628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1565829"/>
            <a:ext cx="5943600" cy="4114800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5400">
                <a:effectLst>
                  <a:outerShdw blurRad="38100" dist="25400" dir="18900000" algn="bl" rotWithShape="0">
                    <a:schemeClr val="bg1">
                      <a:alpha val="80000"/>
                    </a:scheme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1" y="5682343"/>
            <a:ext cx="5943600" cy="410547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2200" b="1" cap="all" baseline="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7707084" y="0"/>
            <a:ext cx="54864" cy="6858000"/>
          </a:xfrm>
          <a:prstGeom prst="rect">
            <a:avLst/>
          </a:prstGeom>
          <a:ln>
            <a:noFill/>
          </a:ln>
          <a:effectLst>
            <a:outerShdw blurRad="25400" dist="25400" algn="t" rotWithShape="0">
              <a:schemeClr val="bg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7707084" y="0"/>
            <a:ext cx="54864" cy="6858000"/>
          </a:xfrm>
          <a:prstGeom prst="rect">
            <a:avLst/>
          </a:prstGeom>
          <a:ln>
            <a:noFill/>
          </a:ln>
          <a:effectLst>
            <a:innerShdw blurRad="25400" dist="127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778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5400" y="1825625"/>
            <a:ext cx="4724400" cy="41179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199" y="1825625"/>
            <a:ext cx="4724400" cy="41179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567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1828800"/>
            <a:ext cx="4727448" cy="64135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95400" y="2470151"/>
            <a:ext cx="4727448" cy="347345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67628" y="1828800"/>
            <a:ext cx="4727448" cy="64135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69152" y="2470151"/>
            <a:ext cx="4727448" cy="347345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906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976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817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hidden">
          <a:xfrm>
            <a:off x="7753739" y="283"/>
            <a:ext cx="4435717" cy="6856286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7707084" y="0"/>
            <a:ext cx="54864" cy="6858000"/>
          </a:xfrm>
          <a:prstGeom prst="rect">
            <a:avLst/>
          </a:prstGeom>
          <a:ln>
            <a:noFill/>
          </a:ln>
          <a:effectLst>
            <a:outerShdw blurRad="25400" dist="25400" algn="t" rotWithShape="0">
              <a:schemeClr val="bg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7707084" y="0"/>
            <a:ext cx="54864" cy="6858000"/>
          </a:xfrm>
          <a:prstGeom prst="rect">
            <a:avLst/>
          </a:prstGeom>
          <a:ln>
            <a:noFill/>
          </a:ln>
          <a:effectLst>
            <a:innerShdw blurRad="25400" dist="127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1" y="2514600"/>
            <a:ext cx="347472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0302" y="685800"/>
            <a:ext cx="6126480" cy="5486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0" y="4343400"/>
            <a:ext cx="3474720" cy="1188720"/>
          </a:xfrm>
        </p:spPr>
        <p:txBody>
          <a:bodyPr>
            <a:normAutofit/>
          </a:bodyPr>
          <a:lstStyle>
            <a:lvl1pPr marL="0" indent="0">
              <a:spcBef>
                <a:spcPts val="8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374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hidden">
          <a:xfrm>
            <a:off x="7753739" y="283"/>
            <a:ext cx="4435717" cy="6856286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7707084" y="0"/>
            <a:ext cx="54864" cy="6858000"/>
          </a:xfrm>
          <a:prstGeom prst="rect">
            <a:avLst/>
          </a:prstGeom>
          <a:ln>
            <a:noFill/>
          </a:ln>
          <a:effectLst>
            <a:outerShdw blurRad="25400" dist="25400" algn="t" rotWithShape="0">
              <a:schemeClr val="bg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707084" y="0"/>
            <a:ext cx="54864" cy="6858000"/>
          </a:xfrm>
          <a:prstGeom prst="rect">
            <a:avLst/>
          </a:prstGeom>
          <a:ln>
            <a:noFill/>
          </a:ln>
          <a:effectLst>
            <a:innerShdw blurRad="25400" dist="127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0" y="2514600"/>
            <a:ext cx="347472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1325880"/>
            <a:ext cx="6858000" cy="4206240"/>
          </a:xfrm>
          <a:solidFill>
            <a:schemeClr val="bg2"/>
          </a:solidFill>
          <a:effectLst>
            <a:outerShdw blurRad="63500" sx="101000" sy="101000" algn="ctr" rotWithShape="0">
              <a:prstClr val="black">
                <a:alpha val="15000"/>
              </a:prst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0" y="4343400"/>
            <a:ext cx="3474720" cy="1188720"/>
          </a:xfrm>
        </p:spPr>
        <p:txBody>
          <a:bodyPr>
            <a:normAutofit/>
          </a:bodyPr>
          <a:lstStyle>
            <a:lvl1pPr marL="0" indent="0">
              <a:spcBef>
                <a:spcPts val="8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249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6257036"/>
            <a:ext cx="12192000" cy="54864"/>
          </a:xfrm>
          <a:prstGeom prst="rect">
            <a:avLst/>
          </a:prstGeom>
          <a:ln>
            <a:noFill/>
          </a:ln>
          <a:effectLst>
            <a:outerShdw blurRad="25400" dist="25400" dir="5400000" algn="t" rotWithShape="0">
              <a:schemeClr val="bg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5400" y="381000"/>
            <a:ext cx="96012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1828800"/>
            <a:ext cx="96012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56170" y="6419462"/>
            <a:ext cx="1351383" cy="2389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95400" y="6419462"/>
            <a:ext cx="5181600" cy="2389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98358" y="6419462"/>
            <a:ext cx="698241" cy="2389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E31375A4-56A4-47D6-9801-1991572033F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6257036"/>
            <a:ext cx="12192000" cy="54864"/>
          </a:xfrm>
          <a:prstGeom prst="rect">
            <a:avLst/>
          </a:prstGeom>
          <a:ln>
            <a:noFill/>
          </a:ln>
          <a:effectLst>
            <a:innerShdw blurRad="25400" dist="12700" dir="16200000">
              <a:schemeClr val="accent1">
                <a:lumMod val="50000"/>
                <a:alpha val="5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259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 cap="all" baseline="0">
          <a:solidFill>
            <a:schemeClr val="accent1"/>
          </a:solidFill>
          <a:effectLst>
            <a:outerShdw blurRad="38100" dist="25400" dir="18900000" algn="bl" rotWithShape="0">
              <a:schemeClr val="bg1">
                <a:alpha val="80000"/>
              </a:schemeClr>
            </a:outerShdw>
          </a:effectLst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37744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65176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10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2034861"/>
            <a:ext cx="10058400" cy="1674254"/>
          </a:xfrm>
        </p:spPr>
        <p:txBody>
          <a:bodyPr>
            <a:normAutofit/>
          </a:bodyPr>
          <a:lstStyle/>
          <a:p>
            <a:pPr algn="ctr"/>
            <a:r>
              <a:rPr lang="x-none" sz="2400" dirty="0" smtClean="0"/>
              <a:t>”</a:t>
            </a:r>
            <a:r>
              <a:rPr lang="en-US" sz="2400" dirty="0"/>
              <a:t> MONITORING OF JOURNALISTIC SELF-REGULATORY BODIES IN MONTENEGRO</a:t>
            </a:r>
            <a:r>
              <a:rPr lang="x-none" sz="2400" dirty="0" smtClean="0"/>
              <a:t>” </a:t>
            </a:r>
            <a:r>
              <a:rPr lang="x-none" sz="3600" dirty="0" smtClean="0"/>
              <a:t/>
            </a:r>
            <a:br>
              <a:rPr lang="x-none" sz="3600" dirty="0" smtClean="0"/>
            </a:br>
            <a:r>
              <a:rPr lang="x-none" sz="3600" dirty="0" smtClean="0"/>
              <a:t/>
            </a:r>
            <a:br>
              <a:rPr lang="x-none" sz="3600" dirty="0" smtClean="0"/>
            </a:br>
            <a:r>
              <a:rPr lang="x-none" sz="1600" dirty="0" smtClean="0"/>
              <a:t>(</a:t>
            </a:r>
            <a:r>
              <a:rPr lang="sr-Latn-ME" sz="1600" dirty="0" smtClean="0"/>
              <a:t>THIRD REPORT FOR THE PERIOD OCTOBER 2013 – MARCH 2014)</a:t>
            </a:r>
            <a:endParaRPr lang="x-none" sz="1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1295" y="4585447"/>
            <a:ext cx="10183906" cy="1140750"/>
          </a:xfrm>
        </p:spPr>
        <p:txBody>
          <a:bodyPr>
            <a:normAutofit/>
          </a:bodyPr>
          <a:lstStyle/>
          <a:p>
            <a:pPr algn="ctr"/>
            <a:r>
              <a:rPr lang="sr-Latn-ME" sz="1100" dirty="0">
                <a:solidFill>
                  <a:srgbClr val="C00000"/>
                </a:solidFill>
              </a:rPr>
              <a:t>Authors:           </a:t>
            </a:r>
          </a:p>
          <a:p>
            <a:pPr algn="ctr"/>
            <a:r>
              <a:rPr lang="sr-Latn-ME" sz="1100" dirty="0">
                <a:solidFill>
                  <a:srgbClr val="C00000"/>
                </a:solidFill>
              </a:rPr>
              <a:t>Dragoljub Duško Vuković, in relation to print media and web portals</a:t>
            </a:r>
          </a:p>
          <a:p>
            <a:pPr algn="ctr"/>
            <a:r>
              <a:rPr lang="en-US" sz="1100" dirty="0">
                <a:solidFill>
                  <a:srgbClr val="C00000"/>
                </a:solidFill>
              </a:rPr>
              <a:t>Marijana Buljan, in relation to TV news </a:t>
            </a:r>
            <a:r>
              <a:rPr lang="en-US" sz="1100" dirty="0" err="1">
                <a:solidFill>
                  <a:srgbClr val="C00000"/>
                </a:solidFill>
              </a:rPr>
              <a:t>programmes</a:t>
            </a:r>
            <a:endParaRPr lang="sr-Latn-ME" sz="1100" dirty="0">
              <a:solidFill>
                <a:srgbClr val="C00000"/>
              </a:solidFill>
            </a:endParaRPr>
          </a:p>
          <a:p>
            <a:pPr algn="ctr"/>
            <a:endParaRPr lang="sr-Latn-ME" sz="1100" dirty="0">
              <a:solidFill>
                <a:srgbClr val="C00000"/>
              </a:solidFill>
            </a:endParaRPr>
          </a:p>
          <a:p>
            <a:pPr algn="ctr"/>
            <a:r>
              <a:rPr lang="sr-Latn-ME" sz="1100" dirty="0">
                <a:solidFill>
                  <a:srgbClr val="C00000"/>
                </a:solidFill>
              </a:rPr>
              <a:t>editor:     </a:t>
            </a:r>
          </a:p>
          <a:p>
            <a:pPr algn="ctr"/>
            <a:r>
              <a:rPr lang="sr-Latn-ME" sz="1100" dirty="0">
                <a:solidFill>
                  <a:srgbClr val="C00000"/>
                </a:solidFill>
              </a:rPr>
              <a:t>tea gorjanc prelević</a:t>
            </a:r>
          </a:p>
          <a:p>
            <a:endParaRPr lang="en-US" dirty="0">
              <a:solidFill>
                <a:srgbClr val="C0000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7486" y="328695"/>
            <a:ext cx="4391524" cy="166387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986682" y="328695"/>
            <a:ext cx="25683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x-none" sz="1400" dirty="0" smtClean="0"/>
              <a:t>          </a:t>
            </a:r>
            <a:r>
              <a:rPr lang="en-US" sz="1400" dirty="0" smtClean="0">
                <a:solidFill>
                  <a:schemeClr val="accent2">
                    <a:lumMod val="50000"/>
                  </a:schemeClr>
                </a:solidFill>
              </a:rPr>
              <a:t>12</a:t>
            </a:r>
            <a:r>
              <a:rPr lang="x-none" sz="14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sr-Latn-ME" sz="1400" dirty="0" smtClean="0">
                <a:solidFill>
                  <a:schemeClr val="accent2">
                    <a:lumMod val="50000"/>
                  </a:schemeClr>
                </a:solidFill>
              </a:rPr>
              <a:t>May</a:t>
            </a:r>
            <a:r>
              <a:rPr lang="x-none" sz="1400" dirty="0" smtClean="0">
                <a:solidFill>
                  <a:schemeClr val="accent2">
                    <a:lumMod val="50000"/>
                  </a:schemeClr>
                </a:solidFill>
              </a:rPr>
              <a:t> 201</a:t>
            </a:r>
            <a:r>
              <a:rPr lang="en-US" sz="1400" dirty="0" smtClean="0">
                <a:solidFill>
                  <a:schemeClr val="accent2">
                    <a:lumMod val="50000"/>
                  </a:schemeClr>
                </a:solidFill>
              </a:rPr>
              <a:t>4</a:t>
            </a:r>
            <a:endParaRPr lang="x-none" sz="14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226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x-none" b="1" dirty="0" smtClean="0">
                <a:solidFill>
                  <a:schemeClr val="accent6">
                    <a:lumMod val="75000"/>
                  </a:schemeClr>
                </a:solidFill>
              </a:rPr>
              <a:t>TV </a:t>
            </a:r>
            <a:r>
              <a:rPr lang="x-none" b="1" dirty="0" smtClean="0">
                <a:solidFill>
                  <a:schemeClr val="accent6">
                    <a:lumMod val="75000"/>
                  </a:schemeClr>
                </a:solidFill>
              </a:rPr>
              <a:t>– </a:t>
            </a:r>
            <a:r>
              <a:rPr lang="sr-Latn-ME" b="1" dirty="0" smtClean="0">
                <a:solidFill>
                  <a:schemeClr val="accent6">
                    <a:lumMod val="75000"/>
                  </a:schemeClr>
                </a:solidFill>
              </a:rPr>
              <a:t>Violations of the Code</a:t>
            </a:r>
            <a:endParaRPr lang="x-none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ctr">
              <a:buNone/>
            </a:pP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0238" y="164922"/>
            <a:ext cx="4391524" cy="1663878"/>
          </a:xfrm>
          <a:prstGeom prst="rect">
            <a:avLst/>
          </a:prstGeom>
        </p:spPr>
      </p:pic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3530980" y="2235201"/>
          <a:ext cx="5418666" cy="3735635"/>
        </p:xfrm>
        <a:graphic>
          <a:graphicData uri="http://schemas.openxmlformats.org/drawingml/2006/table">
            <a:tbl>
              <a:tblPr firstRow="1" bandRow="1">
                <a:effectLst/>
                <a:tableStyleId>{93296810-A885-4BE3-A3E7-6D5BEEA58F35}</a:tableStyleId>
              </a:tblPr>
              <a:tblGrid>
                <a:gridCol w="903111"/>
                <a:gridCol w="903111"/>
                <a:gridCol w="903111"/>
                <a:gridCol w="903111"/>
                <a:gridCol w="903111"/>
                <a:gridCol w="903111"/>
              </a:tblGrid>
              <a:tr h="739279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dirty="0" smtClean="0"/>
                        <a:t>Načelo 1</a:t>
                      </a:r>
                      <a:endParaRPr 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dirty="0" smtClean="0"/>
                        <a:t>Načelo 3</a:t>
                      </a:r>
                      <a:endParaRPr 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dirty="0" smtClean="0"/>
                        <a:t>Načelo 8</a:t>
                      </a:r>
                      <a:endParaRPr 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dirty="0" smtClean="0"/>
                        <a:t>Načelo 10</a:t>
                      </a:r>
                      <a:endParaRPr 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dirty="0" smtClean="0"/>
                        <a:t>Načelo 11</a:t>
                      </a:r>
                      <a:endParaRPr 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618916">
                <a:tc>
                  <a:txBody>
                    <a:bodyPr/>
                    <a:lstStyle/>
                    <a:p>
                      <a:pPr algn="ctr"/>
                      <a:r>
                        <a:rPr lang="x-none" dirty="0" smtClean="0"/>
                        <a:t>Pink M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dirty="0" smtClean="0"/>
                        <a:t>13</a:t>
                      </a:r>
                      <a:endParaRPr lang="en-US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dirty="0" smtClean="0"/>
                        <a:t>21</a:t>
                      </a:r>
                      <a:endParaRPr lang="en-US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dirty="0" smtClean="0"/>
                        <a:t>8</a:t>
                      </a:r>
                      <a:endParaRPr lang="en-US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dirty="0" smtClean="0"/>
                        <a:t>1</a:t>
                      </a:r>
                      <a:endParaRPr lang="en-US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</a:tr>
              <a:tr h="618916">
                <a:tc>
                  <a:txBody>
                    <a:bodyPr/>
                    <a:lstStyle/>
                    <a:p>
                      <a:pPr algn="ctr"/>
                      <a:r>
                        <a:rPr lang="x-none" dirty="0" smtClean="0"/>
                        <a:t>TV Vijesti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dirty="0" smtClean="0"/>
                        <a:t>2</a:t>
                      </a:r>
                      <a:endParaRPr lang="en-US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dirty="0" smtClean="0"/>
                        <a:t>5</a:t>
                      </a:r>
                      <a:endParaRPr lang="en-US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dirty="0" smtClean="0"/>
                        <a:t>2</a:t>
                      </a:r>
                      <a:endParaRPr lang="en-US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dirty="0" smtClean="0"/>
                        <a:t>1</a:t>
                      </a:r>
                      <a:endParaRPr lang="en-US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</a:tr>
              <a:tr h="353667">
                <a:tc>
                  <a:txBody>
                    <a:bodyPr/>
                    <a:lstStyle/>
                    <a:p>
                      <a:pPr algn="ctr"/>
                      <a:r>
                        <a:rPr lang="x-none" dirty="0" smtClean="0"/>
                        <a:t>TVCG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dirty="0" smtClean="0"/>
                        <a:t>5</a:t>
                      </a:r>
                      <a:endParaRPr lang="en-US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dirty="0" smtClean="0"/>
                        <a:t>3</a:t>
                      </a:r>
                      <a:endParaRPr lang="en-US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dirty="0" smtClean="0"/>
                        <a:t>2</a:t>
                      </a:r>
                      <a:endParaRPr lang="en-US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</a:tr>
              <a:tr h="618916">
                <a:tc>
                  <a:txBody>
                    <a:bodyPr/>
                    <a:lstStyle/>
                    <a:p>
                      <a:pPr algn="ctr"/>
                      <a:r>
                        <a:rPr lang="x-none" dirty="0" smtClean="0"/>
                        <a:t>Atlas TV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dirty="0" smtClean="0"/>
                        <a:t>1</a:t>
                      </a:r>
                      <a:endParaRPr lang="en-US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dirty="0" smtClean="0"/>
                        <a:t>5</a:t>
                      </a:r>
                      <a:endParaRPr lang="en-US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1</a:t>
                      </a:r>
                      <a:endParaRPr lang="en-US" b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</a:tr>
              <a:tr h="353667">
                <a:tc>
                  <a:txBody>
                    <a:bodyPr/>
                    <a:lstStyle/>
                    <a:p>
                      <a:pPr algn="ctr"/>
                      <a:r>
                        <a:rPr lang="x-none" dirty="0" smtClean="0"/>
                        <a:t>Prva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53667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dirty="0" smtClean="0"/>
                        <a:t>21</a:t>
                      </a:r>
                      <a:endParaRPr lang="en-US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cell3D prstMaterial="dkEdge">
                      <a:bevel prst="relaxedInse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dirty="0" smtClean="0"/>
                        <a:t>22</a:t>
                      </a:r>
                      <a:endParaRPr lang="en-US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cell3D prstMaterial="dkEdge">
                      <a:bevel prst="relaxedInse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dirty="0" smtClean="0"/>
                        <a:t>13</a:t>
                      </a:r>
                      <a:endParaRPr lang="en-US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cell3D prstMaterial="dkEdge">
                      <a:bevel prst="relaxedInse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dirty="0" smtClean="0"/>
                        <a:t>10</a:t>
                      </a:r>
                      <a:endParaRPr lang="en-US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cell3D prstMaterial="dkEdge">
                      <a:bevel prst="relaxedInse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5</a:t>
                      </a:r>
                      <a:endParaRPr lang="en-US" b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cell3D prstMaterial="dkEdge">
                      <a:bevel prst="relaxedInset"/>
                      <a:lightRig rig="flood" dir="t"/>
                    </a:cell3D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0238" y="120561"/>
            <a:ext cx="4391524" cy="1663878"/>
          </a:xfrm>
          <a:prstGeom prst="rect">
            <a:avLst/>
          </a:prstGeom>
        </p:spPr>
      </p:pic>
      <p:graphicFrame>
        <p:nvGraphicFramePr>
          <p:cNvPr id="9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37592714"/>
              </p:ext>
            </p:extLst>
          </p:nvPr>
        </p:nvGraphicFramePr>
        <p:xfrm>
          <a:off x="1447800" y="1981200"/>
          <a:ext cx="96012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r>
              <a:rPr lang="sr-Latn-ME" dirty="0" smtClean="0"/>
              <a:t>   </a:t>
            </a:r>
          </a:p>
          <a:p>
            <a:pPr marL="45720" indent="0">
              <a:buNone/>
            </a:pPr>
            <a:endParaRPr lang="sr-Latn-ME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8650811"/>
              </p:ext>
            </p:extLst>
          </p:nvPr>
        </p:nvGraphicFramePr>
        <p:xfrm>
          <a:off x="1295400" y="1828800"/>
          <a:ext cx="96012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0238" y="120561"/>
            <a:ext cx="4391524" cy="166387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9266" y="110067"/>
            <a:ext cx="4453467" cy="1701799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0238" y="120561"/>
            <a:ext cx="4391524" cy="1663878"/>
          </a:xfrm>
          <a:prstGeom prst="rect">
            <a:avLst/>
          </a:prstGeom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295399" y="2017059"/>
            <a:ext cx="9601200" cy="4114800"/>
          </a:xfrm>
        </p:spPr>
        <p:txBody>
          <a:bodyPr/>
          <a:lstStyle/>
          <a:p>
            <a:pPr marL="45720" indent="0">
              <a:buNone/>
            </a:pPr>
            <a:r>
              <a:rPr lang="sr-Latn-ME" dirty="0"/>
              <a:t> </a:t>
            </a:r>
            <a:endParaRPr lang="sr-Latn-ME" dirty="0" smtClean="0"/>
          </a:p>
          <a:p>
            <a:endParaRPr lang="sr-Latn-ME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0582" y="1989632"/>
            <a:ext cx="6610834" cy="41148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0801" y="118533"/>
            <a:ext cx="4419600" cy="1650999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0238" y="120561"/>
            <a:ext cx="4391524" cy="1663878"/>
          </a:xfrm>
          <a:prstGeom prst="rect">
            <a:avLst/>
          </a:prstGeom>
        </p:spPr>
      </p:pic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6601" y="1828800"/>
            <a:ext cx="5538798" cy="4114800"/>
          </a:xfr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0143997"/>
              </p:ext>
            </p:extLst>
          </p:nvPr>
        </p:nvGraphicFramePr>
        <p:xfrm>
          <a:off x="1349991" y="1828800"/>
          <a:ext cx="96012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0238" y="120561"/>
            <a:ext cx="4391524" cy="166387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0238" y="164922"/>
            <a:ext cx="4391524" cy="1663878"/>
          </a:xfrm>
          <a:prstGeom prst="rect">
            <a:avLst/>
          </a:prstGeom>
        </p:spPr>
      </p:pic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sr-Latn-ME" b="1" dirty="0" smtClean="0">
                <a:solidFill>
                  <a:schemeClr val="accent1">
                    <a:lumMod val="75000"/>
                  </a:schemeClr>
                </a:solidFill>
              </a:rPr>
              <a:t>Violations of the principle of innocence</a:t>
            </a:r>
            <a:endParaRPr lang="x-none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endParaRPr lang="en-US" dirty="0"/>
          </a:p>
        </p:txBody>
      </p:sp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1909170" y="2797791"/>
          <a:ext cx="8326650" cy="2497540"/>
        </p:xfrm>
        <a:graphic>
          <a:graphicData uri="http://schemas.openxmlformats.org/drawingml/2006/table">
            <a:tbl>
              <a:tblPr firstRow="1" bandRow="1">
                <a:tableStyleId>{638B1855-1B75-4FBE-930C-398BA8C253C6}</a:tableStyleId>
              </a:tblPr>
              <a:tblGrid>
                <a:gridCol w="1665330"/>
                <a:gridCol w="1665330"/>
                <a:gridCol w="1665330"/>
                <a:gridCol w="1665330"/>
                <a:gridCol w="1665330"/>
              </a:tblGrid>
              <a:tr h="1401565">
                <a:tc>
                  <a:txBody>
                    <a:bodyPr/>
                    <a:lstStyle/>
                    <a:p>
                      <a:pPr algn="ctr"/>
                      <a:r>
                        <a:rPr lang="x-none" dirty="0" smtClean="0"/>
                        <a:t>Blic</a:t>
                      </a:r>
                      <a:endParaRPr lang="en-US" b="1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dirty="0" smtClean="0"/>
                        <a:t>Dan</a:t>
                      </a:r>
                      <a:endParaRPr lang="en-US" b="1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dirty="0" smtClean="0"/>
                        <a:t>Dnevne novine</a:t>
                      </a:r>
                      <a:endParaRPr lang="en-US" b="1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dirty="0" smtClean="0"/>
                        <a:t>Pobjeda</a:t>
                      </a:r>
                      <a:endParaRPr lang="en-US" b="1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dirty="0" smtClean="0"/>
                        <a:t>Vijesti</a:t>
                      </a:r>
                      <a:endParaRPr lang="en-US" b="1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1095975">
                <a:tc>
                  <a:txBody>
                    <a:bodyPr/>
                    <a:lstStyle/>
                    <a:p>
                      <a:pPr algn="ctr"/>
                      <a:r>
                        <a:rPr lang="x-none" b="1" dirty="0" smtClean="0"/>
                        <a:t>25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b="1" dirty="0" smtClean="0"/>
                        <a:t>125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b="1" dirty="0" smtClean="0"/>
                        <a:t>57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b="1" dirty="0" smtClean="0"/>
                        <a:t>51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b="1" dirty="0" smtClean="0"/>
                        <a:t>44</a:t>
                      </a:r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651379"/>
            <a:ext cx="9601200" cy="4292221"/>
          </a:xfrm>
        </p:spPr>
        <p:txBody>
          <a:bodyPr/>
          <a:lstStyle/>
          <a:p>
            <a:pPr>
              <a:buNone/>
            </a:pPr>
            <a:r>
              <a:rPr lang="sr-Latn-ME" sz="1600" b="1" dirty="0" smtClean="0"/>
              <a:t>Violations of Principle 1</a:t>
            </a:r>
            <a:endParaRPr lang="x-none" sz="1600" b="1" dirty="0" smtClean="0"/>
          </a:p>
          <a:p>
            <a:pPr>
              <a:buNone/>
            </a:pPr>
            <a:endParaRPr lang="x-none" dirty="0" smtClean="0"/>
          </a:p>
          <a:p>
            <a:pPr>
              <a:buNone/>
            </a:pPr>
            <a:endParaRPr lang="x-none" dirty="0" smtClean="0"/>
          </a:p>
          <a:p>
            <a:pPr>
              <a:buNone/>
            </a:pPr>
            <a:endParaRPr lang="x-none" dirty="0" smtClean="0"/>
          </a:p>
          <a:p>
            <a:pPr>
              <a:buNone/>
            </a:pPr>
            <a:r>
              <a:rPr lang="sr-Latn-ME" sz="1600" b="1" dirty="0" smtClean="0"/>
              <a:t>Violations of Principle 3</a:t>
            </a:r>
            <a:endParaRPr lang="x-none" sz="1600" b="1" dirty="0" smtClean="0"/>
          </a:p>
          <a:p>
            <a:pPr fontAlgn="t">
              <a:buNone/>
            </a:pPr>
            <a:endParaRPr lang="en-US" b="1" dirty="0" smtClean="0"/>
          </a:p>
          <a:p>
            <a:pPr fontAlgn="t"/>
            <a:endParaRPr lang="en-US" b="1" dirty="0" smtClean="0"/>
          </a:p>
          <a:p>
            <a:pPr fontAlgn="t"/>
            <a:endParaRPr lang="en-US" b="1" dirty="0" smtClean="0"/>
          </a:p>
          <a:p>
            <a:pPr fontAlgn="t"/>
            <a:endParaRPr lang="en-US" b="1" dirty="0" smtClean="0"/>
          </a:p>
          <a:p>
            <a:pPr fontAlgn="t"/>
            <a:endParaRPr lang="en-US" b="1" dirty="0" smtClean="0"/>
          </a:p>
          <a:p>
            <a:pPr fontAlgn="t"/>
            <a:endParaRPr lang="en-US" b="1" dirty="0" smtClean="0"/>
          </a:p>
          <a:p>
            <a:pPr fontAlgn="t"/>
            <a:endParaRPr lang="en-US" dirty="0" smtClean="0"/>
          </a:p>
          <a:p>
            <a:pPr fontAlgn="t"/>
            <a:endParaRPr lang="en-US" dirty="0" smtClean="0"/>
          </a:p>
          <a:p>
            <a:pPr fontAlgn="t"/>
            <a:endParaRPr lang="en-US" dirty="0" smtClean="0"/>
          </a:p>
          <a:p>
            <a:pPr fontAlgn="t"/>
            <a:endParaRPr lang="en-US" dirty="0" smtClean="0"/>
          </a:p>
          <a:p>
            <a:pPr fontAlgn="t"/>
            <a:endParaRPr lang="en-US" dirty="0" smtClean="0"/>
          </a:p>
          <a:p>
            <a:pPr fontAlgn="t"/>
            <a:endParaRPr lang="en-US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0238" y="120561"/>
            <a:ext cx="4391524" cy="1663878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916905" y="1746912"/>
          <a:ext cx="6954295" cy="1920751"/>
        </p:xfrm>
        <a:graphic>
          <a:graphicData uri="http://schemas.openxmlformats.org/drawingml/2006/table">
            <a:tbl>
              <a:tblPr firstRow="1" bandRow="1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tableStyleId>{93296810-A885-4BE3-A3E7-6D5BEEA58F35}</a:tableStyleId>
              </a:tblPr>
              <a:tblGrid>
                <a:gridCol w="1163095"/>
                <a:gridCol w="1168400"/>
                <a:gridCol w="1168400"/>
                <a:gridCol w="1143000"/>
                <a:gridCol w="1151467"/>
                <a:gridCol w="1159933"/>
              </a:tblGrid>
              <a:tr h="750755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dirty="0" smtClean="0"/>
                        <a:t>Dan</a:t>
                      </a:r>
                      <a:endParaRPr lang="en-US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dirty="0" smtClean="0"/>
                        <a:t>Vijesti</a:t>
                      </a:r>
                      <a:endParaRPr lang="en-US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dirty="0" smtClean="0"/>
                        <a:t>Pobjeda</a:t>
                      </a:r>
                      <a:endParaRPr lang="en-US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dirty="0" smtClean="0"/>
                        <a:t>TV </a:t>
                      </a: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x-none" dirty="0" smtClean="0"/>
                        <a:t>Pink</a:t>
                      </a:r>
                    </a:p>
                    <a:p>
                      <a:pPr algn="ctr"/>
                      <a:endParaRPr lang="en-US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dirty="0" smtClean="0"/>
                        <a:t>TVCG </a:t>
                      </a:r>
                      <a:endParaRPr lang="en-US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0611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x-none" b="1" dirty="0" smtClean="0"/>
                        <a:t>MSS</a:t>
                      </a:r>
                      <a:endParaRPr lang="en-US" b="1" dirty="0" smtClean="0"/>
                    </a:p>
                    <a:p>
                      <a:pPr algn="ctr"/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b="1" dirty="0" smtClean="0"/>
                        <a:t>13</a:t>
                      </a:r>
                      <a:endParaRPr lang="en-US" b="1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b="1" dirty="0" smtClean="0"/>
                        <a:t>13</a:t>
                      </a:r>
                      <a:endParaRPr lang="en-US" b="1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b="1" dirty="0" smtClean="0"/>
                        <a:t>4</a:t>
                      </a:r>
                      <a:endParaRPr lang="en-US" b="1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66271">
                <a:tc>
                  <a:txBody>
                    <a:bodyPr/>
                    <a:lstStyle/>
                    <a:p>
                      <a:pPr algn="ctr"/>
                      <a:r>
                        <a:rPr lang="x-none" b="1" dirty="0" smtClean="0"/>
                        <a:t>HRA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b="1" dirty="0" smtClean="0"/>
                        <a:t>14</a:t>
                      </a:r>
                      <a:endParaRPr lang="en-US" b="1" dirty="0"/>
                    </a:p>
                  </a:txBody>
                  <a:tcPr>
                    <a:cell3D prstMaterial="dkEdge">
                      <a:bevel prst="slop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b="1" dirty="0" smtClean="0"/>
                        <a:t>11</a:t>
                      </a:r>
                      <a:endParaRPr lang="en-US" b="1" dirty="0"/>
                    </a:p>
                  </a:txBody>
                  <a:tcPr>
                    <a:cell3D prstMaterial="dkEdge">
                      <a:bevel prst="slop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b="1" dirty="0" smtClean="0"/>
                        <a:t>9</a:t>
                      </a:r>
                      <a:endParaRPr lang="en-US" b="1" dirty="0"/>
                    </a:p>
                  </a:txBody>
                  <a:tcPr>
                    <a:cell3D prstMaterial="dkEdge">
                      <a:bevel prst="slop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b="1" dirty="0" smtClean="0"/>
                        <a:t>13</a:t>
                      </a:r>
                      <a:endParaRPr lang="en-US" b="1" dirty="0"/>
                    </a:p>
                  </a:txBody>
                  <a:tcPr>
                    <a:cell3D prstMaterial="dkEdge">
                      <a:bevel prst="slop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5</a:t>
                      </a:r>
                      <a:endParaRPr lang="en-US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prst="slope"/>
                      <a:lightRig rig="flood" dir="t"/>
                    </a:cell3D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930555" y="3735818"/>
          <a:ext cx="6974004" cy="167383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162334"/>
                <a:gridCol w="1162334"/>
                <a:gridCol w="1162334"/>
                <a:gridCol w="1162334"/>
                <a:gridCol w="1162334"/>
                <a:gridCol w="1162334"/>
              </a:tblGrid>
              <a:tr h="50685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dirty="0" smtClean="0"/>
                        <a:t>Dan</a:t>
                      </a:r>
                      <a:endParaRPr lang="en-US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dirty="0" smtClean="0"/>
                        <a:t>Vijesti</a:t>
                      </a:r>
                      <a:endParaRPr lang="en-US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dirty="0" smtClean="0"/>
                        <a:t>Pobjeda</a:t>
                      </a:r>
                      <a:endParaRPr lang="en-US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dirty="0" smtClean="0"/>
                        <a:t>TV Pink</a:t>
                      </a:r>
                      <a:endParaRPr lang="x-none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dirty="0" smtClean="0"/>
                        <a:t>TVCG</a:t>
                      </a:r>
                      <a:endParaRPr lang="en-US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66012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x-none" b="1" dirty="0" smtClean="0"/>
                        <a:t>MSS</a:t>
                      </a:r>
                      <a:endParaRPr lang="en-US" b="1" dirty="0" smtClean="0"/>
                    </a:p>
                    <a:p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b="1" dirty="0" smtClean="0"/>
                        <a:t>4</a:t>
                      </a:r>
                      <a:endParaRPr lang="en-US" b="1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b="1" dirty="0" smtClean="0"/>
                        <a:t>1</a:t>
                      </a:r>
                      <a:endParaRPr lang="en-US" b="1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b="1" dirty="0" smtClean="0"/>
                        <a:t>1</a:t>
                      </a:r>
                      <a:endParaRPr lang="en-US" b="1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/>
                </a:tc>
              </a:tr>
              <a:tr h="506855">
                <a:tc>
                  <a:txBody>
                    <a:bodyPr/>
                    <a:lstStyle/>
                    <a:p>
                      <a:r>
                        <a:rPr lang="x-none" b="1" dirty="0" smtClean="0"/>
                        <a:t>HRA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b="1" dirty="0" smtClean="0"/>
                        <a:t>1</a:t>
                      </a:r>
                      <a:endParaRPr lang="en-US" b="1" dirty="0"/>
                    </a:p>
                  </a:txBody>
                  <a:tcPr>
                    <a:cell3D prstMaterial="dkEdge">
                      <a:bevel prst="slop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b="1" dirty="0" smtClean="0"/>
                        <a:t>3</a:t>
                      </a:r>
                      <a:endParaRPr lang="en-US" b="1" dirty="0"/>
                    </a:p>
                  </a:txBody>
                  <a:tcPr>
                    <a:cell3D prstMaterial="dkEdge">
                      <a:bevel prst="slop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b="1" dirty="0" smtClean="0"/>
                        <a:t>6</a:t>
                      </a:r>
                      <a:endParaRPr lang="en-US" b="1" dirty="0"/>
                    </a:p>
                  </a:txBody>
                  <a:tcPr>
                    <a:cell3D prstMaterial="dkEdge">
                      <a:bevel prst="slop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21</a:t>
                      </a:r>
                      <a:endParaRPr lang="en-US" b="1" dirty="0"/>
                    </a:p>
                  </a:txBody>
                  <a:tcPr>
                    <a:cell3D prstMaterial="dkEdge">
                      <a:bevel prst="slop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>
                    <a:cell3D prstMaterial="dkEdge">
                      <a:bevel prst="slope"/>
                      <a:lightRig rig="flood" dir="t"/>
                    </a:cell3D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7124525"/>
              </p:ext>
            </p:extLst>
          </p:nvPr>
        </p:nvGraphicFramePr>
        <p:xfrm>
          <a:off x="1349990" y="1856095"/>
          <a:ext cx="96012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0238" y="120561"/>
            <a:ext cx="4391524" cy="166387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Red Line Business 16x9">
  <a:themeElements>
    <a:clrScheme name="RedLineBusiness_16x9">
      <a:dk1>
        <a:srgbClr val="514A40"/>
      </a:dk1>
      <a:lt1>
        <a:sysClr val="window" lastClr="FFFFFF"/>
      </a:lt1>
      <a:dk2>
        <a:srgbClr val="000000"/>
      </a:dk2>
      <a:lt2>
        <a:srgbClr val="F9F7F3"/>
      </a:lt2>
      <a:accent1>
        <a:srgbClr val="A85229"/>
      </a:accent1>
      <a:accent2>
        <a:srgbClr val="98916E"/>
      </a:accent2>
      <a:accent3>
        <a:srgbClr val="C9A645"/>
      </a:accent3>
      <a:accent4>
        <a:srgbClr val="76A7B2"/>
      </a:accent4>
      <a:accent5>
        <a:srgbClr val="82A670"/>
      </a:accent5>
      <a:accent6>
        <a:srgbClr val="896170"/>
      </a:accent6>
      <a:hlink>
        <a:srgbClr val="A85229"/>
      </a:hlink>
      <a:folHlink>
        <a:srgbClr val="98916E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15_4109default" id="{E728D685-11FC-4812-BA85-57AC6F9C9F40}" vid="{BC4E008B-95FF-4815-904E-143A8EDFC1D4}"/>
    </a:ext>
  </a:extLst>
</a:theme>
</file>

<file path=ppt/theme/theme2.xml><?xml version="1.0" encoding="utf-8"?>
<a:theme xmlns:a="http://schemas.openxmlformats.org/drawingml/2006/main" name="Office Theme">
  <a:themeElements>
    <a:clrScheme name="RedLineBusiness_16x9">
      <a:dk1>
        <a:srgbClr val="514A40"/>
      </a:dk1>
      <a:lt1>
        <a:sysClr val="window" lastClr="FFFFFF"/>
      </a:lt1>
      <a:dk2>
        <a:srgbClr val="000000"/>
      </a:dk2>
      <a:lt2>
        <a:srgbClr val="F9F7F3"/>
      </a:lt2>
      <a:accent1>
        <a:srgbClr val="A85229"/>
      </a:accent1>
      <a:accent2>
        <a:srgbClr val="98916E"/>
      </a:accent2>
      <a:accent3>
        <a:srgbClr val="C9A645"/>
      </a:accent3>
      <a:accent4>
        <a:srgbClr val="76A7B2"/>
      </a:accent4>
      <a:accent5>
        <a:srgbClr val="82A670"/>
      </a:accent5>
      <a:accent6>
        <a:srgbClr val="896170"/>
      </a:accent6>
      <a:hlink>
        <a:srgbClr val="A85229"/>
      </a:hlink>
      <a:folHlink>
        <a:srgbClr val="98916E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RedLineBusiness_16x9">
      <a:dk1>
        <a:srgbClr val="514A40"/>
      </a:dk1>
      <a:lt1>
        <a:sysClr val="window" lastClr="FFFFFF"/>
      </a:lt1>
      <a:dk2>
        <a:srgbClr val="000000"/>
      </a:dk2>
      <a:lt2>
        <a:srgbClr val="F9F7F3"/>
      </a:lt2>
      <a:accent1>
        <a:srgbClr val="A85229"/>
      </a:accent1>
      <a:accent2>
        <a:srgbClr val="98916E"/>
      </a:accent2>
      <a:accent3>
        <a:srgbClr val="C9A645"/>
      </a:accent3>
      <a:accent4>
        <a:srgbClr val="76A7B2"/>
      </a:accent4>
      <a:accent5>
        <a:srgbClr val="82A670"/>
      </a:accent5>
      <a:accent6>
        <a:srgbClr val="896170"/>
      </a:accent6>
      <a:hlink>
        <a:srgbClr val="A85229"/>
      </a:hlink>
      <a:folHlink>
        <a:srgbClr val="98916E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8F180B1C-2212-497F-A259-C959ADD048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Business red line presentation (widescreen)</Template>
  <TotalTime>0</TotalTime>
  <Words>166</Words>
  <Application>Microsoft Office PowerPoint</Application>
  <PresentationFormat>Widescreen</PresentationFormat>
  <Paragraphs>106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Cambria</vt:lpstr>
      <vt:lpstr>Red Line Business 16x9</vt:lpstr>
      <vt:lpstr>” MONITORING OF JOURNALISTIC SELF-REGULATORY BODIES IN MONTENEGRO”   (THIRD REPORT FOR THE PERIOD OCTOBER 2013 – MARCH 2014)</vt:lpstr>
      <vt:lpstr> </vt:lpstr>
      <vt:lpstr> </vt:lpstr>
      <vt:lpstr>PowerPoint Presentation</vt:lpstr>
      <vt:lpstr>PowerPoint Presentation</vt:lpstr>
      <vt:lpstr> </vt:lpstr>
      <vt:lpstr> </vt:lpstr>
      <vt:lpstr> </vt:lpstr>
      <vt:lpstr> </vt:lpstr>
      <vt:lpstr>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2013-12-05T13:05:43Z</dcterms:created>
  <dcterms:modified xsi:type="dcterms:W3CDTF">2014-05-13T08:16:31Z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TC030310239991</vt:lpwstr>
  </property>
</Properties>
</file>