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77" r:id="rId3"/>
    <p:sldId id="279" r:id="rId4"/>
    <p:sldId id="280" r:id="rId5"/>
    <p:sldId id="281" r:id="rId6"/>
    <p:sldId id="282" r:id="rId7"/>
    <p:sldId id="283" r:id="rId8"/>
    <p:sldId id="285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99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r-Latn-ME" dirty="0" smtClean="0"/>
              <a:t>VIOLATIONS</a:t>
            </a:r>
            <a:r>
              <a:rPr lang="sr-Latn-ME" baseline="0" dirty="0" smtClean="0"/>
              <a:t> OF THE CODE OF MONTENEGRIN JOURNALISTS</a:t>
            </a:r>
            <a:endParaRPr lang="en-US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cat>
            <c:strRef>
              <c:f>Sheet1!$A$2:$A$3</c:f>
              <c:strCache>
                <c:ptCount val="2"/>
                <c:pt idx="0">
                  <c:v>MSS: Violations of the Code</c:v>
                </c:pt>
                <c:pt idx="1">
                  <c:v>HRA: Violations of the Code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113</c:v>
                </c:pt>
                <c:pt idx="1">
                  <c:v>659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 members of MSS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MSS: Violations of the Code</c:v>
                </c:pt>
                <c:pt idx="1">
                  <c:v>HRA: Violations of the Code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</c:v>
                </c:pt>
                <c:pt idx="1">
                  <c:v>267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Media non-members of MSS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MSS: Violations of the Code</c:v>
                </c:pt>
                <c:pt idx="1">
                  <c:v>HRA: Violations of the Code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92</c:v>
                </c:pt>
                <c:pt idx="1">
                  <c:v>392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MSS: Violations of the Code</c:v>
                </c:pt>
                <c:pt idx="1">
                  <c:v>HRA: Violations of the Code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905152"/>
        <c:axId val="279907584"/>
      </c:barChart>
      <c:catAx>
        <c:axId val="2799051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79907584"/>
        <c:crosses val="autoZero"/>
        <c:auto val="1"/>
        <c:lblAlgn val="ctr"/>
        <c:lblOffset val="100"/>
        <c:noMultiLvlLbl val="0"/>
      </c:catAx>
      <c:valAx>
        <c:axId val="2799075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79905152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5951120693246679"/>
          <c:y val="0.3940094293768836"/>
          <c:w val="0.33255228513102536"/>
          <c:h val="0.230499416739574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r-Latn-ME" dirty="0" smtClean="0"/>
              <a:t>Violations</a:t>
            </a:r>
            <a:r>
              <a:rPr lang="sr-Latn-ME" baseline="0" dirty="0" smtClean="0"/>
              <a:t> of the presumption of innocence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cat>
            <c:strRef>
              <c:f>Sheet1!$A$2:$A$3</c:f>
              <c:strCache>
                <c:ptCount val="2"/>
                <c:pt idx="0">
                  <c:v>MSS</c:v>
                </c:pt>
                <c:pt idx="1">
                  <c:v>HRA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</c:v>
                </c:pt>
                <c:pt idx="1">
                  <c:v>521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r-Latn-ME" smtClean="0">
                <a:solidFill>
                  <a:schemeClr val="accent1">
                    <a:lumMod val="75000"/>
                  </a:schemeClr>
                </a:solidFill>
              </a:rPr>
              <a:t>Violations</a:t>
            </a:r>
            <a:r>
              <a:rPr lang="sr-Latn-ME" baseline="0" smtClean="0">
                <a:solidFill>
                  <a:schemeClr val="accent1">
                    <a:lumMod val="75000"/>
                  </a:schemeClr>
                </a:solidFill>
              </a:rPr>
              <a:t> of the Code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Sheet1!$A$2:$A$6</c:f>
              <c:strCache>
                <c:ptCount val="5"/>
                <c:pt idx="0">
                  <c:v>TV PINK</c:v>
                </c:pt>
                <c:pt idx="1">
                  <c:v>TV VIJESTI</c:v>
                </c:pt>
                <c:pt idx="2">
                  <c:v>TVCG</c:v>
                </c:pt>
                <c:pt idx="3">
                  <c:v>ATLAS TV</c:v>
                </c:pt>
                <c:pt idx="4">
                  <c:v>PRVA TV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15</c:v>
                </c:pt>
                <c:pt idx="2">
                  <c:v>14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TV PINK</c:v>
                </c:pt>
                <c:pt idx="1">
                  <c:v>TV VIJESTI</c:v>
                </c:pt>
                <c:pt idx="2">
                  <c:v>TVCG</c:v>
                </c:pt>
                <c:pt idx="3">
                  <c:v>ATLAS TV</c:v>
                </c:pt>
                <c:pt idx="4">
                  <c:v>PRVA TV</c:v>
                </c:pt>
              </c:strCache>
            </c:strRef>
          </c:cat>
          <c:val>
            <c:numRef>
              <c:f>Sheet1!$C$2:$C$6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TV PINK</c:v>
                </c:pt>
                <c:pt idx="1">
                  <c:v>TV VIJESTI</c:v>
                </c:pt>
                <c:pt idx="2">
                  <c:v>TVCG</c:v>
                </c:pt>
                <c:pt idx="3">
                  <c:v>ATLAS TV</c:v>
                </c:pt>
                <c:pt idx="4">
                  <c:v>PRVA TV</c:v>
                </c:pt>
              </c:strCache>
            </c:strRef>
          </c:cat>
          <c:val>
            <c:numRef>
              <c:f>Sheet1!$D$2:$D$6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720512"/>
        <c:axId val="279735496"/>
      </c:barChart>
      <c:catAx>
        <c:axId val="27972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79735496"/>
        <c:crosses val="autoZero"/>
        <c:auto val="1"/>
        <c:lblAlgn val="ctr"/>
        <c:lblOffset val="100"/>
        <c:noMultiLvlLbl val="0"/>
      </c:catAx>
      <c:valAx>
        <c:axId val="279735496"/>
        <c:scaling>
          <c:orientation val="minMax"/>
        </c:scaling>
        <c:delete val="0"/>
        <c:axPos val="l"/>
        <c:majorGridlines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279720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D71D7-55AC-46BD-81B3-09AB2F9EFBD8}" type="datetimeFigureOut">
              <a:rPr lang="en-US" smtClean="0"/>
              <a:pPr/>
              <a:t>06/12/2013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0BD58-3BFF-4EAF-BB8B-AC67FE801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94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9424F-BB59-4F4E-9822-4CA3E770FFD2}" type="datetimeFigureOut">
              <a:rPr lang="en-US" smtClean="0"/>
              <a:pPr/>
              <a:t>06/12/2013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22CDD-9D6C-4F63-9EC2-6482266241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606040"/>
            <a:ext cx="10058400" cy="27432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800">
                <a:solidFill>
                  <a:schemeClr val="tx1"/>
                </a:solidFill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360437"/>
            <a:ext cx="10058400" cy="36576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baseline="0">
                <a:solidFill>
                  <a:schemeClr val="accent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888736"/>
            <a:ext cx="12192000" cy="109728"/>
          </a:xfrm>
          <a:prstGeom prst="rect">
            <a:avLst/>
          </a:prstGeom>
          <a:ln>
            <a:noFill/>
          </a:ln>
          <a:effectLst>
            <a:outerShdw blurRad="25400" dist="25400" dir="54000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5888736"/>
            <a:ext cx="12192000" cy="109728"/>
          </a:xfrm>
          <a:prstGeom prst="rect">
            <a:avLst/>
          </a:prstGeom>
          <a:ln>
            <a:noFill/>
          </a:ln>
          <a:effectLst>
            <a:innerShdw blurRad="25400" dist="12700" dir="16200000">
              <a:schemeClr val="accent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25000" y="382230"/>
            <a:ext cx="1371600" cy="55613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382230"/>
            <a:ext cx="7863840" cy="55613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7753739" y="283"/>
            <a:ext cx="4435717" cy="68562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65829"/>
            <a:ext cx="5943600" cy="41148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>
                <a:effectLst>
                  <a:outerShdw blurRad="38100" dist="25400" dir="18900000" algn="bl" rotWithShape="0">
                    <a:schemeClr val="bg1">
                      <a:alpha val="8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1" y="5682343"/>
            <a:ext cx="5943600" cy="41054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00" b="1" cap="all" baseline="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innerShdw blurRad="25400" dist="127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825625"/>
            <a:ext cx="4724400" cy="41179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4724400" cy="41179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727448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470151"/>
            <a:ext cx="4727448" cy="34734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7628" y="1828800"/>
            <a:ext cx="4727448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9152" y="2470151"/>
            <a:ext cx="4727448" cy="34734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7753739" y="283"/>
            <a:ext cx="4435717" cy="685628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innerShdw blurRad="25400" dist="127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1" y="2514600"/>
            <a:ext cx="347472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302" y="685800"/>
            <a:ext cx="612648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0" y="4343400"/>
            <a:ext cx="3474720" cy="1188720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hidden">
          <a:xfrm>
            <a:off x="7753739" y="283"/>
            <a:ext cx="4435717" cy="685628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outerShdw blurRad="25400" dist="254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07084" y="0"/>
            <a:ext cx="54864" cy="6858000"/>
          </a:xfrm>
          <a:prstGeom prst="rect">
            <a:avLst/>
          </a:prstGeom>
          <a:ln>
            <a:noFill/>
          </a:ln>
          <a:effectLst>
            <a:innerShdw blurRad="25400" dist="127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0" y="2514600"/>
            <a:ext cx="347472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1325880"/>
            <a:ext cx="6858000" cy="4206240"/>
          </a:xfrm>
          <a:solidFill>
            <a:schemeClr val="bg2"/>
          </a:solidFill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0" y="4343400"/>
            <a:ext cx="3474720" cy="1188720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57036"/>
            <a:ext cx="12192000" cy="54864"/>
          </a:xfrm>
          <a:prstGeom prst="rect">
            <a:avLst/>
          </a:prstGeom>
          <a:ln>
            <a:noFill/>
          </a:ln>
          <a:effectLst>
            <a:outerShdw blurRad="25400" dist="25400" dir="5400000" algn="t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56170" y="6419462"/>
            <a:ext cx="1351383" cy="23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0" y="6419462"/>
            <a:ext cx="5181600" cy="23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98358" y="6419462"/>
            <a:ext cx="698241" cy="23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257036"/>
            <a:ext cx="12192000" cy="54864"/>
          </a:xfrm>
          <a:prstGeom prst="rect">
            <a:avLst/>
          </a:prstGeom>
          <a:ln>
            <a:noFill/>
          </a:ln>
          <a:effectLst>
            <a:innerShdw blurRad="25400" dist="12700" dir="16200000">
              <a:schemeClr val="accent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baseline="0">
          <a:solidFill>
            <a:schemeClr val="accent1"/>
          </a:solidFill>
          <a:effectLst>
            <a:outerShdw blurRad="38100" dist="25400" dir="18900000" algn="bl" rotWithShape="0">
              <a:schemeClr val="bg1">
                <a:alpha val="8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77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10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034861"/>
            <a:ext cx="10058400" cy="1674254"/>
          </a:xfrm>
        </p:spPr>
        <p:txBody>
          <a:bodyPr>
            <a:normAutofit/>
          </a:bodyPr>
          <a:lstStyle/>
          <a:p>
            <a:pPr algn="ctr"/>
            <a:r>
              <a:rPr lang="sr-Latn-ME" sz="2400" dirty="0" smtClean="0"/>
              <a:t>”</a:t>
            </a:r>
            <a:r>
              <a:rPr lang="en-US" sz="2400" dirty="0"/>
              <a:t> MONITORING OF JOURNALISTIC SELF-REGULATORY BODIES IN MONTENEGRO</a:t>
            </a:r>
            <a:r>
              <a:rPr lang="sr-Latn-ME" sz="2400" dirty="0" smtClean="0"/>
              <a:t>” </a:t>
            </a:r>
            <a:r>
              <a:rPr lang="sr-Latn-ME" sz="3600" dirty="0" smtClean="0"/>
              <a:t/>
            </a:r>
            <a:br>
              <a:rPr lang="sr-Latn-ME" sz="3600" dirty="0" smtClean="0"/>
            </a:br>
            <a:r>
              <a:rPr lang="sr-Latn-ME" sz="3600" dirty="0" smtClean="0"/>
              <a:t/>
            </a:r>
            <a:br>
              <a:rPr lang="sr-Latn-ME" sz="3600" dirty="0" smtClean="0"/>
            </a:br>
            <a:r>
              <a:rPr lang="sr-Latn-ME" sz="1600" dirty="0" smtClean="0"/>
              <a:t>(second report for period march </a:t>
            </a:r>
            <a:r>
              <a:rPr lang="sr-Latn-ME" sz="1600" dirty="0" smtClean="0"/>
              <a:t>2013 – </a:t>
            </a:r>
            <a:r>
              <a:rPr lang="sr-Latn-ME" sz="1600" dirty="0" smtClean="0"/>
              <a:t>october </a:t>
            </a:r>
            <a:r>
              <a:rPr lang="sr-Latn-ME" sz="1600" dirty="0" smtClean="0"/>
              <a:t>2013)</a:t>
            </a:r>
            <a:endParaRPr lang="sr-Latn-ME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1295" y="4585447"/>
            <a:ext cx="10183906" cy="1140750"/>
          </a:xfrm>
        </p:spPr>
        <p:txBody>
          <a:bodyPr>
            <a:normAutofit/>
          </a:bodyPr>
          <a:lstStyle/>
          <a:p>
            <a:pPr algn="ctr"/>
            <a:r>
              <a:rPr lang="sr-Latn-ME" sz="1100" dirty="0" smtClean="0">
                <a:solidFill>
                  <a:srgbClr val="C00000"/>
                </a:solidFill>
              </a:rPr>
              <a:t>Authors:           </a:t>
            </a:r>
            <a:endParaRPr lang="sr-Latn-ME" sz="1100" dirty="0" smtClean="0">
              <a:solidFill>
                <a:srgbClr val="C00000"/>
              </a:solidFill>
            </a:endParaRPr>
          </a:p>
          <a:p>
            <a:pPr algn="ctr"/>
            <a:r>
              <a:rPr lang="sr-Latn-ME" sz="1100" dirty="0">
                <a:solidFill>
                  <a:srgbClr val="C00000"/>
                </a:solidFill>
              </a:rPr>
              <a:t>Dragoljub Duško Vuković, in relation to print media and web </a:t>
            </a:r>
            <a:r>
              <a:rPr lang="sr-Latn-ME" sz="1100" dirty="0" smtClean="0">
                <a:solidFill>
                  <a:srgbClr val="C00000"/>
                </a:solidFill>
              </a:rPr>
              <a:t>portals</a:t>
            </a:r>
          </a:p>
          <a:p>
            <a:pPr algn="ctr"/>
            <a:r>
              <a:rPr lang="en-US" sz="1100" dirty="0">
                <a:solidFill>
                  <a:srgbClr val="C00000"/>
                </a:solidFill>
              </a:rPr>
              <a:t>Marijana </a:t>
            </a:r>
            <a:r>
              <a:rPr lang="en-US" sz="1100" dirty="0" err="1">
                <a:solidFill>
                  <a:srgbClr val="C00000"/>
                </a:solidFill>
              </a:rPr>
              <a:t>Buljan</a:t>
            </a:r>
            <a:r>
              <a:rPr lang="en-US" sz="1100" dirty="0">
                <a:solidFill>
                  <a:srgbClr val="C00000"/>
                </a:solidFill>
              </a:rPr>
              <a:t>, in relation to TV news </a:t>
            </a:r>
            <a:r>
              <a:rPr lang="en-US" sz="1100" dirty="0" err="1" smtClean="0">
                <a:solidFill>
                  <a:srgbClr val="C00000"/>
                </a:solidFill>
              </a:rPr>
              <a:t>programmes</a:t>
            </a:r>
            <a:endParaRPr lang="sr-Latn-ME" sz="1100" dirty="0" smtClean="0">
              <a:solidFill>
                <a:srgbClr val="C00000"/>
              </a:solidFill>
            </a:endParaRPr>
          </a:p>
          <a:p>
            <a:pPr algn="ctr"/>
            <a:endParaRPr lang="sr-Latn-ME" sz="1100" dirty="0" smtClean="0">
              <a:solidFill>
                <a:srgbClr val="C00000"/>
              </a:solidFill>
            </a:endParaRPr>
          </a:p>
          <a:p>
            <a:pPr algn="ctr"/>
            <a:r>
              <a:rPr lang="sr-Latn-ME" sz="1100" dirty="0" smtClean="0">
                <a:solidFill>
                  <a:srgbClr val="C00000"/>
                </a:solidFill>
              </a:rPr>
              <a:t>editor</a:t>
            </a:r>
            <a:r>
              <a:rPr lang="sr-Latn-ME" sz="1100" dirty="0" smtClean="0">
                <a:solidFill>
                  <a:srgbClr val="C00000"/>
                </a:solidFill>
              </a:rPr>
              <a:t>:     </a:t>
            </a:r>
            <a:endParaRPr lang="sr-Latn-ME" sz="1100" dirty="0" smtClean="0">
              <a:solidFill>
                <a:srgbClr val="C00000"/>
              </a:solidFill>
            </a:endParaRPr>
          </a:p>
          <a:p>
            <a:pPr algn="ctr"/>
            <a:r>
              <a:rPr lang="sr-Latn-ME" sz="1100" dirty="0" smtClean="0">
                <a:solidFill>
                  <a:srgbClr val="C00000"/>
                </a:solidFill>
              </a:rPr>
              <a:t>tea gorjanc prelević</a:t>
            </a:r>
            <a:endParaRPr lang="sr-Latn-ME" sz="1100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486" y="328695"/>
            <a:ext cx="4391524" cy="16638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86682" y="328695"/>
            <a:ext cx="2568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400" dirty="0" smtClean="0"/>
              <a:t>          </a:t>
            </a:r>
            <a:r>
              <a:rPr lang="sr-Latn-ME" sz="1400" dirty="0" smtClean="0">
                <a:solidFill>
                  <a:schemeClr val="accent2">
                    <a:lumMod val="50000"/>
                  </a:schemeClr>
                </a:solidFill>
              </a:rPr>
              <a:t>6 December 2013</a:t>
            </a:r>
            <a:endParaRPr lang="sr-Latn-ME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2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021836"/>
              </p:ext>
            </p:extLst>
          </p:nvPr>
        </p:nvGraphicFramePr>
        <p:xfrm>
          <a:off x="1295400" y="1828800"/>
          <a:ext cx="960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169665"/>
              </p:ext>
            </p:extLst>
          </p:nvPr>
        </p:nvGraphicFramePr>
        <p:xfrm>
          <a:off x="1295400" y="1828800"/>
          <a:ext cx="960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296323"/>
              </p:ext>
            </p:extLst>
          </p:nvPr>
        </p:nvGraphicFramePr>
        <p:xfrm>
          <a:off x="1349991" y="1828800"/>
          <a:ext cx="960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64922"/>
            <a:ext cx="4391524" cy="1663878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ME" b="1" dirty="0" smtClean="0">
                <a:solidFill>
                  <a:schemeClr val="accent1">
                    <a:lumMod val="75000"/>
                  </a:schemeClr>
                </a:solidFill>
              </a:rPr>
              <a:t>Violations of the presumption of innocence</a:t>
            </a:r>
            <a:endParaRPr lang="sr-Latn-ME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9170" y="2797791"/>
          <a:ext cx="8326650" cy="24975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65330"/>
                <a:gridCol w="1665330"/>
                <a:gridCol w="1665330"/>
                <a:gridCol w="1665330"/>
                <a:gridCol w="1665330"/>
              </a:tblGrid>
              <a:tr h="1401565"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Blic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Dan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Dnevne novine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Pobjeda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Vijesti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095975"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75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179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93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72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91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51379"/>
            <a:ext cx="9601200" cy="4292221"/>
          </a:xfrm>
        </p:spPr>
        <p:txBody>
          <a:bodyPr/>
          <a:lstStyle/>
          <a:p>
            <a:pPr>
              <a:buNone/>
            </a:pPr>
            <a:r>
              <a:rPr lang="sr-Latn-ME" b="1" dirty="0" smtClean="0"/>
              <a:t>Violations of </a:t>
            </a:r>
          </a:p>
          <a:p>
            <a:pPr>
              <a:buNone/>
            </a:pPr>
            <a:r>
              <a:rPr lang="sr-Latn-ME" b="1" dirty="0" smtClean="0"/>
              <a:t>Principle 1</a:t>
            </a:r>
            <a:endParaRPr lang="sr-Latn-ME" b="1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b="1" dirty="0" smtClean="0"/>
              <a:t>Violations of </a:t>
            </a:r>
          </a:p>
          <a:p>
            <a:pPr>
              <a:buNone/>
            </a:pPr>
            <a:r>
              <a:rPr lang="sr-Latn-ME" b="1" dirty="0" smtClean="0"/>
              <a:t>Principle 3</a:t>
            </a:r>
            <a:endParaRPr lang="sr-Latn-ME" b="1" dirty="0" smtClean="0"/>
          </a:p>
          <a:p>
            <a:pPr fontAlgn="t">
              <a:buNone/>
            </a:pPr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6905" y="1746913"/>
          <a:ext cx="6974010" cy="16459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62335"/>
                <a:gridCol w="1162335"/>
                <a:gridCol w="1162335"/>
                <a:gridCol w="1162335"/>
                <a:gridCol w="1162335"/>
                <a:gridCol w="1162335"/>
              </a:tblGrid>
              <a:tr h="61566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Dan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Vijesti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Pobjeda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TV Pink</a:t>
                      </a:r>
                    </a:p>
                    <a:p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TV Vijesti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156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="1" dirty="0" smtClean="0"/>
                        <a:t>MSS</a:t>
                      </a:r>
                      <a:endParaRPr lang="en-US" b="1" dirty="0" smtClean="0"/>
                    </a:p>
                    <a:p>
                      <a:pPr algn="ctr"/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17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1809"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HRA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ME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30555" y="3735818"/>
          <a:ext cx="6974004" cy="180706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62334"/>
                <a:gridCol w="1162334"/>
                <a:gridCol w="1162334"/>
                <a:gridCol w="1162334"/>
                <a:gridCol w="1162334"/>
                <a:gridCol w="1162334"/>
              </a:tblGrid>
              <a:tr h="50685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Dan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Vijesti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Pobjeda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TV Pink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TV Vijesti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601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ME" b="1" dirty="0" smtClean="0"/>
                        <a:t>MSS</a:t>
                      </a:r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9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2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855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HRA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1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13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3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893832"/>
              </p:ext>
            </p:extLst>
          </p:nvPr>
        </p:nvGraphicFramePr>
        <p:xfrm>
          <a:off x="1349990" y="1856095"/>
          <a:ext cx="960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20561"/>
            <a:ext cx="4391524" cy="1663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ME" b="1" dirty="0" smtClean="0">
                <a:solidFill>
                  <a:schemeClr val="accent6">
                    <a:lumMod val="75000"/>
                  </a:schemeClr>
                </a:solidFill>
              </a:rPr>
              <a:t>TV </a:t>
            </a:r>
            <a:r>
              <a:rPr lang="sr-Latn-ME" b="1" dirty="0" smtClean="0">
                <a:solidFill>
                  <a:schemeClr val="accent6">
                    <a:lumMod val="75000"/>
                  </a:schemeClr>
                </a:solidFill>
              </a:rPr>
              <a:t>– Violations of principles of the Code</a:t>
            </a:r>
            <a:endParaRPr lang="sr-Latn-ME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238" y="164922"/>
            <a:ext cx="4391524" cy="1663878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85386"/>
              </p:ext>
            </p:extLst>
          </p:nvPr>
        </p:nvGraphicFramePr>
        <p:xfrm>
          <a:off x="1782009" y="2409389"/>
          <a:ext cx="8127999" cy="357366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5561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Principle </a:t>
                      </a:r>
                      <a:r>
                        <a:rPr lang="sr-Latn-ME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Principle 3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Principle</a:t>
                      </a:r>
                      <a:r>
                        <a:rPr lang="sr-Latn-ME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sr-Latn-ME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Principle 8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Principle 9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Principle 10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ME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Principle 11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7623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Pink 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6145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TV Vijesti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7623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TVCG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6145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Atlas TV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7623">
                <a:tc>
                  <a:txBody>
                    <a:bodyPr/>
                    <a:lstStyle/>
                    <a:p>
                      <a:r>
                        <a:rPr lang="sr-Latn-ME" b="1" dirty="0" smtClean="0"/>
                        <a:t>Prva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576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18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18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19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68</a:t>
                      </a:r>
                      <a:endParaRPr lang="en-US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 Line Business 16x9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F180B1C-2212-497F-A259-C959ADD048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red line presentation (widescreen)</Template>
  <TotalTime>0</TotalTime>
  <Words>187</Words>
  <Application>Microsoft Office PowerPoint</Application>
  <PresentationFormat>Widescreen</PresentationFormat>
  <Paragraphs>122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Cambria</vt:lpstr>
      <vt:lpstr>Red Line Business 16x9</vt:lpstr>
      <vt:lpstr>” MONITORING OF JOURNALISTIC SELF-REGULATORY BODIES IN MONTENEGRO”   (second report for period march 2013 – october 2013)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2013-12-05T13:05:43Z</dcterms:created>
  <dcterms:modified xsi:type="dcterms:W3CDTF">2013-12-06T15:24:40Z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TC030310239991</vt:lpwstr>
  </property>
</Properties>
</file>