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charts/chart2.xml" ContentType="application/vnd.openxmlformats-officedocument.drawingml.chart+xml"/>
  <Override PartName="/ppt/theme/themeOverride2.xml" ContentType="application/vnd.openxmlformats-officedocument.themeOverride+xml"/>
  <Override PartName="/ppt/notesSlides/notesSlide45.xml" ContentType="application/vnd.openxmlformats-officedocument.presentationml.notesSlide+xml"/>
  <Override PartName="/ppt/charts/chart3.xml" ContentType="application/vnd.openxmlformats-officedocument.drawingml.chart+xml"/>
  <Override PartName="/ppt/theme/themeOverride3.xml" ContentType="application/vnd.openxmlformats-officedocument.themeOverride+xml"/>
  <Override PartName="/ppt/notesSlides/notesSlide46.xml" ContentType="application/vnd.openxmlformats-officedocument.presentationml.notesSlide+xml"/>
  <Override PartName="/ppt/charts/chart4.xml" ContentType="application/vnd.openxmlformats-officedocument.drawingml.chart+xml"/>
  <Override PartName="/ppt/theme/themeOverride4.xml" ContentType="application/vnd.openxmlformats-officedocument.themeOverr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notesMasterIdLst>
    <p:notesMasterId r:id="rId69"/>
  </p:notesMasterIdLst>
  <p:handoutMasterIdLst>
    <p:handoutMasterId r:id="rId70"/>
  </p:handoutMasterIdLst>
  <p:sldIdLst>
    <p:sldId id="283" r:id="rId2"/>
    <p:sldId id="402" r:id="rId3"/>
    <p:sldId id="420" r:id="rId4"/>
    <p:sldId id="421" r:id="rId5"/>
    <p:sldId id="422" r:id="rId6"/>
    <p:sldId id="423" r:id="rId7"/>
    <p:sldId id="424" r:id="rId8"/>
    <p:sldId id="425" r:id="rId9"/>
    <p:sldId id="426" r:id="rId10"/>
    <p:sldId id="427" r:id="rId11"/>
    <p:sldId id="428" r:id="rId12"/>
    <p:sldId id="429" r:id="rId13"/>
    <p:sldId id="430" r:id="rId14"/>
    <p:sldId id="431" r:id="rId15"/>
    <p:sldId id="432" r:id="rId16"/>
    <p:sldId id="433" r:id="rId17"/>
    <p:sldId id="434" r:id="rId18"/>
    <p:sldId id="435" r:id="rId19"/>
    <p:sldId id="436" r:id="rId20"/>
    <p:sldId id="437" r:id="rId21"/>
    <p:sldId id="438" r:id="rId22"/>
    <p:sldId id="439" r:id="rId23"/>
    <p:sldId id="440" r:id="rId24"/>
    <p:sldId id="441" r:id="rId25"/>
    <p:sldId id="442" r:id="rId26"/>
    <p:sldId id="443" r:id="rId27"/>
    <p:sldId id="444" r:id="rId28"/>
    <p:sldId id="445" r:id="rId29"/>
    <p:sldId id="446" r:id="rId30"/>
    <p:sldId id="447" r:id="rId31"/>
    <p:sldId id="448" r:id="rId32"/>
    <p:sldId id="449" r:id="rId33"/>
    <p:sldId id="450" r:id="rId34"/>
    <p:sldId id="451" r:id="rId35"/>
    <p:sldId id="452" r:id="rId36"/>
    <p:sldId id="453" r:id="rId37"/>
    <p:sldId id="454" r:id="rId38"/>
    <p:sldId id="455" r:id="rId39"/>
    <p:sldId id="456" r:id="rId40"/>
    <p:sldId id="458" r:id="rId41"/>
    <p:sldId id="457" r:id="rId42"/>
    <p:sldId id="459" r:id="rId43"/>
    <p:sldId id="460" r:id="rId44"/>
    <p:sldId id="461" r:id="rId45"/>
    <p:sldId id="462" r:id="rId46"/>
    <p:sldId id="463" r:id="rId47"/>
    <p:sldId id="464" r:id="rId48"/>
    <p:sldId id="465" r:id="rId49"/>
    <p:sldId id="466" r:id="rId50"/>
    <p:sldId id="467" r:id="rId51"/>
    <p:sldId id="468" r:id="rId52"/>
    <p:sldId id="469" r:id="rId53"/>
    <p:sldId id="470" r:id="rId54"/>
    <p:sldId id="471" r:id="rId55"/>
    <p:sldId id="472" r:id="rId56"/>
    <p:sldId id="473" r:id="rId57"/>
    <p:sldId id="475" r:id="rId58"/>
    <p:sldId id="474" r:id="rId59"/>
    <p:sldId id="476" r:id="rId60"/>
    <p:sldId id="477" r:id="rId61"/>
    <p:sldId id="478" r:id="rId62"/>
    <p:sldId id="479" r:id="rId63"/>
    <p:sldId id="480" r:id="rId64"/>
    <p:sldId id="481" r:id="rId65"/>
    <p:sldId id="482" r:id="rId66"/>
    <p:sldId id="483" r:id="rId67"/>
    <p:sldId id="419" r:id="rId68"/>
  </p:sldIdLst>
  <p:sldSz cx="9144000" cy="6858000" type="screen4x3"/>
  <p:notesSz cx="6797675" cy="9926638"/>
  <p:defaultTextStyle>
    <a:defPPr>
      <a:defRPr lang="en-US"/>
    </a:defPPr>
    <a:lvl1pPr algn="l" rtl="0" fontAlgn="base">
      <a:spcBef>
        <a:spcPct val="0"/>
      </a:spcBef>
      <a:spcAft>
        <a:spcPct val="0"/>
      </a:spcAft>
      <a:defRPr sz="2400" kern="1200">
        <a:solidFill>
          <a:schemeClr val="tx1"/>
        </a:solidFill>
        <a:latin typeface="Arial" charset="0"/>
        <a:ea typeface="+mn-ea"/>
        <a:cs typeface="Arial" charset="0"/>
      </a:defRPr>
    </a:lvl1pPr>
    <a:lvl2pPr marL="457200" algn="l" rtl="0" fontAlgn="base">
      <a:spcBef>
        <a:spcPct val="0"/>
      </a:spcBef>
      <a:spcAft>
        <a:spcPct val="0"/>
      </a:spcAft>
      <a:defRPr sz="2400" kern="1200">
        <a:solidFill>
          <a:schemeClr val="tx1"/>
        </a:solidFill>
        <a:latin typeface="Arial" charset="0"/>
        <a:ea typeface="+mn-ea"/>
        <a:cs typeface="Arial" charset="0"/>
      </a:defRPr>
    </a:lvl2pPr>
    <a:lvl3pPr marL="914400" algn="l" rtl="0" fontAlgn="base">
      <a:spcBef>
        <a:spcPct val="0"/>
      </a:spcBef>
      <a:spcAft>
        <a:spcPct val="0"/>
      </a:spcAft>
      <a:defRPr sz="2400" kern="1200">
        <a:solidFill>
          <a:schemeClr val="tx1"/>
        </a:solidFill>
        <a:latin typeface="Arial" charset="0"/>
        <a:ea typeface="+mn-ea"/>
        <a:cs typeface="Arial" charset="0"/>
      </a:defRPr>
    </a:lvl3pPr>
    <a:lvl4pPr marL="1371600" algn="l" rtl="0" fontAlgn="base">
      <a:spcBef>
        <a:spcPct val="0"/>
      </a:spcBef>
      <a:spcAft>
        <a:spcPct val="0"/>
      </a:spcAft>
      <a:defRPr sz="2400" kern="1200">
        <a:solidFill>
          <a:schemeClr val="tx1"/>
        </a:solidFill>
        <a:latin typeface="Arial" charset="0"/>
        <a:ea typeface="+mn-ea"/>
        <a:cs typeface="Arial" charset="0"/>
      </a:defRPr>
    </a:lvl4pPr>
    <a:lvl5pPr marL="1828800" algn="l" rtl="0" fontAlgn="base">
      <a:spcBef>
        <a:spcPct val="0"/>
      </a:spcBef>
      <a:spcAft>
        <a:spcPct val="0"/>
      </a:spcAft>
      <a:defRPr sz="2400" kern="1200">
        <a:solidFill>
          <a:schemeClr val="tx1"/>
        </a:solidFill>
        <a:latin typeface="Arial" charset="0"/>
        <a:ea typeface="+mn-ea"/>
        <a:cs typeface="Arial" charset="0"/>
      </a:defRPr>
    </a:lvl5pPr>
    <a:lvl6pPr marL="2286000" algn="l" defTabSz="914400" rtl="0" eaLnBrk="1" latinLnBrk="0" hangingPunct="1">
      <a:defRPr sz="2400" kern="1200">
        <a:solidFill>
          <a:schemeClr val="tx1"/>
        </a:solidFill>
        <a:latin typeface="Arial" charset="0"/>
        <a:ea typeface="+mn-ea"/>
        <a:cs typeface="Arial" charset="0"/>
      </a:defRPr>
    </a:lvl6pPr>
    <a:lvl7pPr marL="2743200" algn="l" defTabSz="914400" rtl="0" eaLnBrk="1" latinLnBrk="0" hangingPunct="1">
      <a:defRPr sz="2400" kern="1200">
        <a:solidFill>
          <a:schemeClr val="tx1"/>
        </a:solidFill>
        <a:latin typeface="Arial" charset="0"/>
        <a:ea typeface="+mn-ea"/>
        <a:cs typeface="Arial" charset="0"/>
      </a:defRPr>
    </a:lvl7pPr>
    <a:lvl8pPr marL="3200400" algn="l" defTabSz="914400" rtl="0" eaLnBrk="1" latinLnBrk="0" hangingPunct="1">
      <a:defRPr sz="2400" kern="1200">
        <a:solidFill>
          <a:schemeClr val="tx1"/>
        </a:solidFill>
        <a:latin typeface="Arial" charset="0"/>
        <a:ea typeface="+mn-ea"/>
        <a:cs typeface="Arial" charset="0"/>
      </a:defRPr>
    </a:lvl8pPr>
    <a:lvl9pPr marL="3657600" algn="l" defTabSz="914400" rtl="0" eaLnBrk="1" latinLnBrk="0" hangingPunct="1">
      <a:defRPr sz="2400"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B82"/>
    <a:srgbClr val="9FE6FF"/>
    <a:srgbClr val="33CCFF"/>
    <a:srgbClr val="454F7F"/>
    <a:srgbClr val="0066FF"/>
    <a:srgbClr val="99CCFF"/>
    <a:srgbClr val="4B76FF"/>
    <a:srgbClr val="15B1FF"/>
    <a:srgbClr val="D37A03"/>
    <a:srgbClr val="E5A21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62" autoAdjust="0"/>
    <p:restoredTop sz="89068" autoAdjust="0"/>
  </p:normalViewPr>
  <p:slideViewPr>
    <p:cSldViewPr>
      <p:cViewPr>
        <p:scale>
          <a:sx n="60" d="100"/>
          <a:sy n="60" d="100"/>
        </p:scale>
        <p:origin x="-3000" y="-948"/>
      </p:cViewPr>
      <p:guideLst>
        <p:guide orient="horz" pos="2160"/>
        <p:guide pos="2880"/>
      </p:guideLst>
    </p:cSldViewPr>
  </p:slideViewPr>
  <p:outlineViewPr>
    <p:cViewPr>
      <p:scale>
        <a:sx n="33" d="100"/>
        <a:sy n="33" d="100"/>
      </p:scale>
      <p:origin x="264" y="150828"/>
    </p:cViewPr>
  </p:outlineViewPr>
  <p:notesTextViewPr>
    <p:cViewPr>
      <p:scale>
        <a:sx n="100" d="100"/>
        <a:sy n="100" d="100"/>
      </p:scale>
      <p:origin x="0" y="0"/>
    </p:cViewPr>
  </p:notesTextViewPr>
  <p:notesViewPr>
    <p:cSldViewPr>
      <p:cViewPr varScale="1">
        <p:scale>
          <a:sx n="69" d="100"/>
          <a:sy n="69" d="100"/>
        </p:scale>
        <p:origin x="-2838" y="-108"/>
      </p:cViewPr>
      <p:guideLst>
        <p:guide orient="horz" pos="3127"/>
        <p:guide pos="2141"/>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package" Target="../embeddings/Microsoft_Excel_Worksheet3.xlsx"/><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2" Type="http://schemas.openxmlformats.org/officeDocument/2006/relationships/package" Target="../embeddings/Microsoft_Excel_Worksheet4.xlsx"/><Relationship Id="rId1" Type="http://schemas.openxmlformats.org/officeDocument/2006/relationships/themeOverride" Target="../theme/themeOverride4.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sr-Latn-ME"/>
  <c:roundedCorners val="0"/>
  <mc:AlternateContent xmlns:mc="http://schemas.openxmlformats.org/markup-compatibility/2006">
    <mc:Choice xmlns:c14="http://schemas.microsoft.com/office/drawing/2007/8/2/chart" Requires="c14">
      <c14:style val="105"/>
    </mc:Choice>
    <mc:Fallback>
      <c:style val="5"/>
    </mc:Fallback>
  </mc:AlternateContent>
  <c:clrMapOvr bg1="lt1" tx1="dk1" bg2="lt2" tx2="dk2" accent1="accent1" accent2="accent2" accent3="accent3" accent4="accent4" accent5="accent5" accent6="accent6" hlink="hlink" folHlink="folHlink"/>
  <c:chart>
    <c:autoTitleDeleted val="0"/>
    <c:plotArea>
      <c:layout/>
      <c:barChart>
        <c:barDir val="col"/>
        <c:grouping val="stacked"/>
        <c:varyColors val="0"/>
        <c:ser>
          <c:idx val="0"/>
          <c:order val="0"/>
          <c:tx>
            <c:strRef>
              <c:f>Sheet1!$B$1</c:f>
              <c:strCache>
                <c:ptCount val="1"/>
                <c:pt idx="0">
                  <c:v>Poslovna sposobnost</c:v>
                </c:pt>
              </c:strCache>
            </c:strRef>
          </c:tx>
          <c:invertIfNegative val="0"/>
          <c:cat>
            <c:numRef>
              <c:f>Sheet1!$A$2:$A$7</c:f>
              <c:numCache>
                <c:formatCode>General</c:formatCode>
                <c:ptCount val="6"/>
                <c:pt idx="0">
                  <c:v>2011</c:v>
                </c:pt>
                <c:pt idx="1">
                  <c:v>2012</c:v>
                </c:pt>
                <c:pt idx="2">
                  <c:v>2013</c:v>
                </c:pt>
                <c:pt idx="3">
                  <c:v>2014</c:v>
                </c:pt>
                <c:pt idx="4">
                  <c:v>2015</c:v>
                </c:pt>
                <c:pt idx="5">
                  <c:v>2016</c:v>
                </c:pt>
              </c:numCache>
            </c:numRef>
          </c:cat>
          <c:val>
            <c:numRef>
              <c:f>Sheet1!$B$2:$B$7</c:f>
              <c:numCache>
                <c:formatCode>General</c:formatCode>
                <c:ptCount val="6"/>
                <c:pt idx="0">
                  <c:v>8</c:v>
                </c:pt>
                <c:pt idx="1">
                  <c:v>12</c:v>
                </c:pt>
                <c:pt idx="2">
                  <c:v>16</c:v>
                </c:pt>
                <c:pt idx="3">
                  <c:v>25</c:v>
                </c:pt>
                <c:pt idx="4">
                  <c:v>122</c:v>
                </c:pt>
                <c:pt idx="5">
                  <c:v>148</c:v>
                </c:pt>
              </c:numCache>
            </c:numRef>
          </c:val>
        </c:ser>
        <c:ser>
          <c:idx val="1"/>
          <c:order val="1"/>
          <c:tx>
            <c:strRef>
              <c:f>Sheet1!$C$1</c:f>
              <c:strCache>
                <c:ptCount val="1"/>
                <c:pt idx="0">
                  <c:v>Roditeljsko pravo</c:v>
                </c:pt>
              </c:strCache>
            </c:strRef>
          </c:tx>
          <c:invertIfNegative val="0"/>
          <c:cat>
            <c:numRef>
              <c:f>Sheet1!$A$2:$A$7</c:f>
              <c:numCache>
                <c:formatCode>General</c:formatCode>
                <c:ptCount val="6"/>
                <c:pt idx="0">
                  <c:v>2011</c:v>
                </c:pt>
                <c:pt idx="1">
                  <c:v>2012</c:v>
                </c:pt>
                <c:pt idx="2">
                  <c:v>2013</c:v>
                </c:pt>
                <c:pt idx="3">
                  <c:v>2014</c:v>
                </c:pt>
                <c:pt idx="4">
                  <c:v>2015</c:v>
                </c:pt>
                <c:pt idx="5">
                  <c:v>2016</c:v>
                </c:pt>
              </c:numCache>
            </c:numRef>
          </c:cat>
          <c:val>
            <c:numRef>
              <c:f>Sheet1!$C$2:$C$7</c:f>
              <c:numCache>
                <c:formatCode>General</c:formatCode>
                <c:ptCount val="6"/>
                <c:pt idx="0">
                  <c:v>0</c:v>
                </c:pt>
                <c:pt idx="1">
                  <c:v>1</c:v>
                </c:pt>
                <c:pt idx="2">
                  <c:v>1</c:v>
                </c:pt>
                <c:pt idx="3">
                  <c:v>3</c:v>
                </c:pt>
                <c:pt idx="4">
                  <c:v>15</c:v>
                </c:pt>
                <c:pt idx="5">
                  <c:v>9</c:v>
                </c:pt>
              </c:numCache>
            </c:numRef>
          </c:val>
        </c:ser>
        <c:dLbls>
          <c:showLegendKey val="0"/>
          <c:showVal val="0"/>
          <c:showCatName val="0"/>
          <c:showSerName val="0"/>
          <c:showPercent val="0"/>
          <c:showBubbleSize val="0"/>
        </c:dLbls>
        <c:gapWidth val="150"/>
        <c:overlap val="100"/>
        <c:axId val="88729856"/>
        <c:axId val="88797184"/>
      </c:barChart>
      <c:catAx>
        <c:axId val="88729856"/>
        <c:scaling>
          <c:orientation val="minMax"/>
        </c:scaling>
        <c:delete val="0"/>
        <c:axPos val="b"/>
        <c:numFmt formatCode="General" sourceLinked="1"/>
        <c:majorTickMark val="out"/>
        <c:minorTickMark val="none"/>
        <c:tickLblPos val="nextTo"/>
        <c:txPr>
          <a:bodyPr/>
          <a:lstStyle/>
          <a:p>
            <a:pPr>
              <a:defRPr lang="x-none"/>
            </a:pPr>
            <a:endParaRPr lang="sr-Latn-RS"/>
          </a:p>
        </c:txPr>
        <c:crossAx val="88797184"/>
        <c:crosses val="autoZero"/>
        <c:auto val="1"/>
        <c:lblAlgn val="ctr"/>
        <c:lblOffset val="100"/>
        <c:noMultiLvlLbl val="0"/>
      </c:catAx>
      <c:valAx>
        <c:axId val="88797184"/>
        <c:scaling>
          <c:orientation val="minMax"/>
        </c:scaling>
        <c:delete val="0"/>
        <c:axPos val="l"/>
        <c:majorGridlines/>
        <c:numFmt formatCode="General" sourceLinked="1"/>
        <c:majorTickMark val="out"/>
        <c:minorTickMark val="none"/>
        <c:tickLblPos val="nextTo"/>
        <c:txPr>
          <a:bodyPr/>
          <a:lstStyle/>
          <a:p>
            <a:pPr>
              <a:defRPr lang="x-none"/>
            </a:pPr>
            <a:endParaRPr lang="sr-Latn-RS"/>
          </a:p>
        </c:txPr>
        <c:crossAx val="88729856"/>
        <c:crosses val="autoZero"/>
        <c:crossBetween val="between"/>
      </c:valAx>
    </c:plotArea>
    <c:legend>
      <c:legendPos val="r"/>
      <c:layout/>
      <c:overlay val="0"/>
      <c:txPr>
        <a:bodyPr/>
        <a:lstStyle/>
        <a:p>
          <a:pPr>
            <a:defRPr lang="x-none"/>
          </a:pPr>
          <a:endParaRPr lang="sr-Latn-RS"/>
        </a:p>
      </c:txPr>
    </c:legend>
    <c:plotVisOnly val="1"/>
    <c:dispBlanksAs val="gap"/>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sr-Latn-ME"/>
  <c:roundedCorners val="0"/>
  <mc:AlternateContent xmlns:mc="http://schemas.openxmlformats.org/markup-compatibility/2006">
    <mc:Choice xmlns:c14="http://schemas.microsoft.com/office/drawing/2007/8/2/chart" Requires="c14">
      <c14:style val="105"/>
    </mc:Choice>
    <mc:Fallback>
      <c:style val="5"/>
    </mc:Fallback>
  </mc:AlternateContent>
  <c:clrMapOvr bg1="lt1" tx1="dk1" bg2="lt2" tx2="dk2" accent1="accent1" accent2="accent2" accent3="accent3" accent4="accent4" accent5="accent5" accent6="accent6" hlink="hlink" folHlink="folHlink"/>
  <c:chart>
    <c:title>
      <c:layout/>
      <c:overlay val="0"/>
      <c:txPr>
        <a:bodyPr/>
        <a:lstStyle/>
        <a:p>
          <a:pPr>
            <a:defRPr lang="x-none"/>
          </a:pPr>
          <a:endParaRPr lang="sr-Latn-RS"/>
        </a:p>
      </c:txPr>
    </c:title>
    <c:autoTitleDeleted val="0"/>
    <c:view3D>
      <c:rotX val="30"/>
      <c:rotY val="0"/>
      <c:rAngAx val="0"/>
      <c:perspective val="30"/>
    </c:view3D>
    <c:floor>
      <c:thickness val="0"/>
    </c:floor>
    <c:sideWall>
      <c:thickness val="0"/>
    </c:sideWall>
    <c:backWall>
      <c:thickness val="0"/>
    </c:backWall>
    <c:plotArea>
      <c:layout/>
      <c:pie3DChart>
        <c:varyColors val="1"/>
        <c:ser>
          <c:idx val="0"/>
          <c:order val="0"/>
          <c:tx>
            <c:strRef>
              <c:f>Sheet1!$B$1</c:f>
              <c:strCache>
                <c:ptCount val="1"/>
                <c:pt idx="0">
                  <c:v>Predlagač</c:v>
                </c:pt>
              </c:strCache>
            </c:strRef>
          </c:tx>
          <c:dLbls>
            <c:txPr>
              <a:bodyPr/>
              <a:lstStyle/>
              <a:p>
                <a:pPr>
                  <a:defRPr lang="x-none"/>
                </a:pPr>
                <a:endParaRPr lang="sr-Latn-RS"/>
              </a:p>
            </c:txPr>
            <c:showLegendKey val="0"/>
            <c:showVal val="0"/>
            <c:showCatName val="1"/>
            <c:showSerName val="0"/>
            <c:showPercent val="1"/>
            <c:showBubbleSize val="0"/>
            <c:showLeaderLines val="1"/>
          </c:dLbls>
          <c:cat>
            <c:strRef>
              <c:f>Sheet1!$A$2:$A$5</c:f>
              <c:strCache>
                <c:ptCount val="4"/>
                <c:pt idx="0">
                  <c:v>CSR</c:v>
                </c:pt>
                <c:pt idx="1">
                  <c:v>Uža porodica</c:v>
                </c:pt>
                <c:pt idx="2">
                  <c:v>Šira porodica</c:v>
                </c:pt>
                <c:pt idx="3">
                  <c:v>Neko drugi</c:v>
                </c:pt>
              </c:strCache>
            </c:strRef>
          </c:cat>
          <c:val>
            <c:numRef>
              <c:f>Sheet1!$B$2:$B$5</c:f>
              <c:numCache>
                <c:formatCode>General</c:formatCode>
                <c:ptCount val="4"/>
                <c:pt idx="0">
                  <c:v>42</c:v>
                </c:pt>
                <c:pt idx="1">
                  <c:v>98</c:v>
                </c:pt>
                <c:pt idx="2">
                  <c:v>97</c:v>
                </c:pt>
                <c:pt idx="3">
                  <c:v>54</c:v>
                </c:pt>
              </c:numCache>
            </c:numRef>
          </c:val>
        </c:ser>
        <c:dLbls>
          <c:showLegendKey val="0"/>
          <c:showVal val="0"/>
          <c:showCatName val="0"/>
          <c:showSerName val="0"/>
          <c:showPercent val="0"/>
          <c:showBubbleSize val="0"/>
          <c:showLeaderLines val="1"/>
        </c:dLbls>
      </c:pie3DChart>
      <c:spPr>
        <a:noFill/>
        <a:ln w="25397">
          <a:noFill/>
        </a:ln>
      </c:spPr>
    </c:plotArea>
    <c:plotVisOnly val="1"/>
    <c:dispBlanksAs val="zero"/>
    <c:showDLblsOverMax val="0"/>
  </c:chart>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sr-Latn-ME"/>
  <c:roundedCorners val="0"/>
  <mc:AlternateContent xmlns:mc="http://schemas.openxmlformats.org/markup-compatibility/2006">
    <mc:Choice xmlns:c14="http://schemas.microsoft.com/office/drawing/2007/8/2/chart" Requires="c14">
      <c14:style val="105"/>
    </mc:Choice>
    <mc:Fallback>
      <c:style val="5"/>
    </mc:Fallback>
  </mc:AlternateContent>
  <c:clrMapOvr bg1="lt1" tx1="dk1" bg2="lt2" tx2="dk2" accent1="accent1" accent2="accent2" accent3="accent3" accent4="accent4" accent5="accent5" accent6="accent6" hlink="hlink" folHlink="folHlink"/>
  <c:chart>
    <c:title>
      <c:layout/>
      <c:overlay val="0"/>
      <c:txPr>
        <a:bodyPr/>
        <a:lstStyle/>
        <a:p>
          <a:pPr>
            <a:defRPr lang="x-none"/>
          </a:pPr>
          <a:endParaRPr lang="sr-Latn-RS"/>
        </a:p>
      </c:txPr>
    </c:title>
    <c:autoTitleDeleted val="0"/>
    <c:plotArea>
      <c:layout/>
      <c:doughnutChart>
        <c:varyColors val="1"/>
        <c:ser>
          <c:idx val="0"/>
          <c:order val="0"/>
          <c:tx>
            <c:strRef>
              <c:f>Sheet1!$B$1</c:f>
              <c:strCache>
                <c:ptCount val="1"/>
                <c:pt idx="0">
                  <c:v>Razlozi za lišenje - vrsta invaliditeta</c:v>
                </c:pt>
              </c:strCache>
            </c:strRef>
          </c:tx>
          <c:dLbls>
            <c:txPr>
              <a:bodyPr/>
              <a:lstStyle/>
              <a:p>
                <a:pPr>
                  <a:defRPr lang="x-none"/>
                </a:pPr>
                <a:endParaRPr lang="sr-Latn-RS"/>
              </a:p>
            </c:txPr>
            <c:showLegendKey val="0"/>
            <c:showVal val="0"/>
            <c:showCatName val="0"/>
            <c:showSerName val="0"/>
            <c:showPercent val="1"/>
            <c:showBubbleSize val="0"/>
            <c:showLeaderLines val="0"/>
          </c:dLbls>
          <c:cat>
            <c:strRef>
              <c:f>Sheet1!$A$2:$A$6</c:f>
              <c:strCache>
                <c:ptCount val="5"/>
                <c:pt idx="0">
                  <c:v>Intelektualni</c:v>
                </c:pt>
                <c:pt idx="1">
                  <c:v>Psihosocijalni (mentalni)</c:v>
                </c:pt>
                <c:pt idx="2">
                  <c:v>Kombinovani/višestruki</c:v>
                </c:pt>
                <c:pt idx="3">
                  <c:v>Demencija/Alchajmer</c:v>
                </c:pt>
                <c:pt idx="4">
                  <c:v>Drugi razlozi</c:v>
                </c:pt>
              </c:strCache>
            </c:strRef>
          </c:cat>
          <c:val>
            <c:numRef>
              <c:f>Sheet1!$B$2:$B$6</c:f>
              <c:numCache>
                <c:formatCode>General</c:formatCode>
                <c:ptCount val="5"/>
                <c:pt idx="0">
                  <c:v>138</c:v>
                </c:pt>
                <c:pt idx="1">
                  <c:v>89</c:v>
                </c:pt>
                <c:pt idx="2">
                  <c:v>49</c:v>
                </c:pt>
                <c:pt idx="3">
                  <c:v>21</c:v>
                </c:pt>
                <c:pt idx="4">
                  <c:v>3</c:v>
                </c:pt>
              </c:numCache>
            </c:numRef>
          </c:val>
        </c:ser>
        <c:dLbls>
          <c:showLegendKey val="0"/>
          <c:showVal val="0"/>
          <c:showCatName val="0"/>
          <c:showSerName val="0"/>
          <c:showPercent val="0"/>
          <c:showBubbleSize val="0"/>
          <c:showLeaderLines val="0"/>
        </c:dLbls>
        <c:firstSliceAng val="0"/>
        <c:holeSize val="50"/>
      </c:doughnutChart>
      <c:spPr>
        <a:noFill/>
        <a:ln w="25400">
          <a:noFill/>
        </a:ln>
      </c:spPr>
    </c:plotArea>
    <c:legend>
      <c:legendPos val="r"/>
      <c:layout/>
      <c:overlay val="0"/>
      <c:txPr>
        <a:bodyPr/>
        <a:lstStyle/>
        <a:p>
          <a:pPr>
            <a:defRPr lang="x-none"/>
          </a:pPr>
          <a:endParaRPr lang="sr-Latn-RS"/>
        </a:p>
      </c:txPr>
    </c:legend>
    <c:plotVisOnly val="1"/>
    <c:dispBlanksAs val="zero"/>
    <c:showDLblsOverMax val="0"/>
  </c:chart>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sr-Latn-ME"/>
  <c:roundedCorners val="0"/>
  <mc:AlternateContent xmlns:mc="http://schemas.openxmlformats.org/markup-compatibility/2006">
    <mc:Choice xmlns:c14="http://schemas.microsoft.com/office/drawing/2007/8/2/chart" Requires="c14">
      <c14:style val="105"/>
    </mc:Choice>
    <mc:Fallback>
      <c:style val="5"/>
    </mc:Fallback>
  </mc:AlternateContent>
  <c:clrMapOvr bg1="lt1" tx1="dk1" bg2="lt2" tx2="dk2" accent1="accent1" accent2="accent2" accent3="accent3" accent4="accent4" accent5="accent5" accent6="accent6" hlink="hlink" folHlink="folHlink"/>
  <c:chart>
    <c:title>
      <c:layout/>
      <c:overlay val="0"/>
      <c:txPr>
        <a:bodyPr/>
        <a:lstStyle/>
        <a:p>
          <a:pPr>
            <a:defRPr lang="x-none"/>
          </a:pPr>
          <a:endParaRPr lang="sr-Latn-RS"/>
        </a:p>
      </c:txPr>
    </c:title>
    <c:autoTitleDeleted val="0"/>
    <c:view3D>
      <c:rotX val="30"/>
      <c:rotY val="0"/>
      <c:rAngAx val="0"/>
      <c:perspective val="30"/>
    </c:view3D>
    <c:floor>
      <c:thickness val="0"/>
    </c:floor>
    <c:sideWall>
      <c:thickness val="0"/>
    </c:sideWall>
    <c:backWall>
      <c:thickness val="0"/>
    </c:backWall>
    <c:plotArea>
      <c:layout/>
      <c:pie3DChart>
        <c:varyColors val="1"/>
        <c:ser>
          <c:idx val="0"/>
          <c:order val="0"/>
          <c:tx>
            <c:strRef>
              <c:f>Sheet1!$B$1</c:f>
              <c:strCache>
                <c:ptCount val="1"/>
                <c:pt idx="0">
                  <c:v>Učešće osobe u postupku</c:v>
                </c:pt>
              </c:strCache>
            </c:strRef>
          </c:tx>
          <c:dLbls>
            <c:txPr>
              <a:bodyPr/>
              <a:lstStyle/>
              <a:p>
                <a:pPr>
                  <a:defRPr lang="x-none"/>
                </a:pPr>
                <a:endParaRPr lang="sr-Latn-RS"/>
              </a:p>
            </c:txPr>
            <c:showLegendKey val="0"/>
            <c:showVal val="0"/>
            <c:showCatName val="1"/>
            <c:showSerName val="0"/>
            <c:showPercent val="1"/>
            <c:showBubbleSize val="0"/>
            <c:showLeaderLines val="1"/>
          </c:dLbls>
          <c:cat>
            <c:strRef>
              <c:f>Sheet1!$A$2:$A$4</c:f>
              <c:strCache>
                <c:ptCount val="3"/>
                <c:pt idx="0">
                  <c:v>Saslušana</c:v>
                </c:pt>
                <c:pt idx="1">
                  <c:v>Ne/nema podataka</c:v>
                </c:pt>
                <c:pt idx="2">
                  <c:v>Viđena</c:v>
                </c:pt>
              </c:strCache>
            </c:strRef>
          </c:cat>
          <c:val>
            <c:numRef>
              <c:f>Sheet1!$B$2:$B$4</c:f>
              <c:numCache>
                <c:formatCode>General</c:formatCode>
                <c:ptCount val="3"/>
                <c:pt idx="0">
                  <c:v>62</c:v>
                </c:pt>
                <c:pt idx="1">
                  <c:v>184</c:v>
                </c:pt>
                <c:pt idx="2">
                  <c:v>48</c:v>
                </c:pt>
              </c:numCache>
            </c:numRef>
          </c:val>
        </c:ser>
        <c:dLbls>
          <c:showLegendKey val="0"/>
          <c:showVal val="0"/>
          <c:showCatName val="0"/>
          <c:showSerName val="0"/>
          <c:showPercent val="0"/>
          <c:showBubbleSize val="0"/>
          <c:showLeaderLines val="1"/>
        </c:dLbls>
      </c:pie3DChart>
      <c:spPr>
        <a:noFill/>
        <a:ln w="25397">
          <a:noFill/>
        </a:ln>
      </c:spPr>
    </c:plotArea>
    <c:plotVisOnly val="1"/>
    <c:dispBlanksAs val="zero"/>
    <c:showDLblsOverMax val="0"/>
  </c:chart>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Чувар места за заглавље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cs typeface="+mn-cs"/>
              </a:defRPr>
            </a:lvl1pPr>
          </a:lstStyle>
          <a:p>
            <a:pPr>
              <a:defRPr/>
            </a:pPr>
            <a:endParaRPr lang="sr-Cyrl-CS"/>
          </a:p>
        </p:txBody>
      </p:sp>
      <p:sp>
        <p:nvSpPr>
          <p:cNvPr id="3" name="Чувар места за датум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cs typeface="+mn-cs"/>
              </a:defRPr>
            </a:lvl1pPr>
          </a:lstStyle>
          <a:p>
            <a:pPr>
              <a:defRPr/>
            </a:pPr>
            <a:fld id="{BAF983E9-A412-4EBE-9AD5-AA48DB7E3C83}" type="datetimeFigureOut">
              <a:rPr lang="sr-Cyrl-CS"/>
              <a:pPr>
                <a:defRPr/>
              </a:pPr>
              <a:t>16.6.2017</a:t>
            </a:fld>
            <a:endParaRPr lang="sr-Cyrl-CS"/>
          </a:p>
        </p:txBody>
      </p:sp>
      <p:sp>
        <p:nvSpPr>
          <p:cNvPr id="4" name="Чувар места за подножје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cs typeface="+mn-cs"/>
              </a:defRPr>
            </a:lvl1pPr>
          </a:lstStyle>
          <a:p>
            <a:pPr>
              <a:defRPr/>
            </a:pPr>
            <a:endParaRPr lang="sr-Cyrl-CS"/>
          </a:p>
        </p:txBody>
      </p:sp>
      <p:sp>
        <p:nvSpPr>
          <p:cNvPr id="5" name="Чувар места за број слајда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cs typeface="+mn-cs"/>
              </a:defRPr>
            </a:lvl1pPr>
          </a:lstStyle>
          <a:p>
            <a:pPr>
              <a:defRPr/>
            </a:pPr>
            <a:fld id="{1A9FAB4F-09FA-4BE2-9E2E-F6444687DEDA}" type="slidenum">
              <a:rPr lang="sr-Cyrl-CS"/>
              <a:pPr>
                <a:defRPr/>
              </a:pPr>
              <a:t>‹#›</a:t>
            </a:fld>
            <a:endParaRPr lang="sr-Cyrl-CS"/>
          </a:p>
        </p:txBody>
      </p:sp>
    </p:spTree>
    <p:extLst>
      <p:ext uri="{BB962C8B-B14F-4D97-AF65-F5344CB8AC3E}">
        <p14:creationId xmlns:p14="http://schemas.microsoft.com/office/powerpoint/2010/main" val="13967887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Rectangle 2"/>
          <p:cNvSpPr>
            <a:spLocks noGrp="1" noChangeArrowheads="1"/>
          </p:cNvSpPr>
          <p:nvPr>
            <p:ph type="hdr" sz="quarter"/>
          </p:nvPr>
        </p:nvSpPr>
        <p:spPr bwMode="auto">
          <a:xfrm>
            <a:off x="0"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en-US"/>
          </a:p>
        </p:txBody>
      </p:sp>
      <p:sp>
        <p:nvSpPr>
          <p:cNvPr id="81923" name="Rectangle 3"/>
          <p:cNvSpPr>
            <a:spLocks noGrp="1" noChangeArrowheads="1"/>
          </p:cNvSpPr>
          <p:nvPr>
            <p:ph type="dt" idx="1"/>
          </p:nvPr>
        </p:nvSpPr>
        <p:spPr bwMode="auto">
          <a:xfrm>
            <a:off x="3850443"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endParaRPr lang="en-US"/>
          </a:p>
        </p:txBody>
      </p:sp>
      <p:sp>
        <p:nvSpPr>
          <p:cNvPr id="25604"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p:spPr>
      </p:sp>
      <p:sp>
        <p:nvSpPr>
          <p:cNvPr id="81925" name="Rectangle 5"/>
          <p:cNvSpPr>
            <a:spLocks noGrp="1" noChangeArrowheads="1"/>
          </p:cNvSpPr>
          <p:nvPr>
            <p:ph type="body" sz="quarter" idx="3"/>
          </p:nvPr>
        </p:nvSpPr>
        <p:spPr bwMode="auto">
          <a:xfrm>
            <a:off x="679768" y="4715153"/>
            <a:ext cx="5438140" cy="44669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1926" name="Rectangle 6"/>
          <p:cNvSpPr>
            <a:spLocks noGrp="1" noChangeArrowheads="1"/>
          </p:cNvSpPr>
          <p:nvPr>
            <p:ph type="ftr" sz="quarter" idx="4"/>
          </p:nvPr>
        </p:nvSpPr>
        <p:spPr bwMode="auto">
          <a:xfrm>
            <a:off x="0" y="9428583"/>
            <a:ext cx="2945659"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en-US"/>
          </a:p>
        </p:txBody>
      </p:sp>
      <p:sp>
        <p:nvSpPr>
          <p:cNvPr id="81927" name="Rectangle 7"/>
          <p:cNvSpPr>
            <a:spLocks noGrp="1" noChangeArrowheads="1"/>
          </p:cNvSpPr>
          <p:nvPr>
            <p:ph type="sldNum" sz="quarter" idx="5"/>
          </p:nvPr>
        </p:nvSpPr>
        <p:spPr bwMode="auto">
          <a:xfrm>
            <a:off x="3850443" y="9428583"/>
            <a:ext cx="2945659"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DCDFA3EC-DCA5-47A2-83D6-8D8338B042CE}" type="slidenum">
              <a:rPr lang="en-US"/>
              <a:pPr>
                <a:defRPr/>
              </a:pPr>
              <a:t>‹#›</a:t>
            </a:fld>
            <a:endParaRPr lang="en-US"/>
          </a:p>
        </p:txBody>
      </p:sp>
    </p:spTree>
    <p:extLst>
      <p:ext uri="{BB962C8B-B14F-4D97-AF65-F5344CB8AC3E}">
        <p14:creationId xmlns:p14="http://schemas.microsoft.com/office/powerpoint/2010/main" val="323861222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ln/>
        </p:spPr>
      </p:sp>
      <p:sp>
        <p:nvSpPr>
          <p:cNvPr id="26627" name="Notes Placeholder 2"/>
          <p:cNvSpPr>
            <a:spLocks noGrp="1"/>
          </p:cNvSpPr>
          <p:nvPr>
            <p:ph type="body" idx="1"/>
          </p:nvPr>
        </p:nvSpPr>
        <p:spPr>
          <a:noFill/>
          <a:ln/>
        </p:spPr>
        <p:txBody>
          <a:bodyPr/>
          <a:lstStyle/>
          <a:p>
            <a:pPr eaLnBrk="1" hangingPunct="1"/>
            <a:endParaRPr lang="sr-Latn-CS" dirty="0" smtClean="0"/>
          </a:p>
        </p:txBody>
      </p:sp>
      <p:sp>
        <p:nvSpPr>
          <p:cNvPr id="21508" name="Slide Number Placeholder 3"/>
          <p:cNvSpPr>
            <a:spLocks noGrp="1"/>
          </p:cNvSpPr>
          <p:nvPr>
            <p:ph type="sldNum" sz="quarter" idx="5"/>
          </p:nvPr>
        </p:nvSpPr>
        <p:spPr/>
        <p:txBody>
          <a:bodyPr/>
          <a:lstStyle/>
          <a:p>
            <a:pPr>
              <a:defRPr/>
            </a:pPr>
            <a:fld id="{670EA6DD-49DE-4553-BE0F-C62298B82DDE}" type="slidenum">
              <a:rPr lang="en-US" smtClean="0"/>
              <a:pPr>
                <a:defRPr/>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p:txBody>
          <a:bodyPr/>
          <a:lstStyle/>
          <a:p>
            <a:pPr>
              <a:defRPr/>
            </a:pPr>
            <a:fld id="{89B37876-6832-4A42-96E8-5D2B701FC4F8}" type="slidenum">
              <a:rPr lang="en-US" smtClean="0"/>
              <a:pPr>
                <a:defRPr/>
              </a:pPr>
              <a:t>10</a:t>
            </a:fld>
            <a:endParaRPr 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sr-Cyrl-RS" noProof="0"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p:txBody>
          <a:bodyPr/>
          <a:lstStyle/>
          <a:p>
            <a:pPr>
              <a:defRPr/>
            </a:pPr>
            <a:fld id="{89B37876-6832-4A42-96E8-5D2B701FC4F8}" type="slidenum">
              <a:rPr lang="en-US" smtClean="0"/>
              <a:pPr>
                <a:defRPr/>
              </a:pPr>
              <a:t>11</a:t>
            </a:fld>
            <a:endParaRPr 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sr-Cyrl-RS" noProof="0"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p:txBody>
          <a:bodyPr/>
          <a:lstStyle/>
          <a:p>
            <a:pPr>
              <a:defRPr/>
            </a:pPr>
            <a:fld id="{89B37876-6832-4A42-96E8-5D2B701FC4F8}" type="slidenum">
              <a:rPr lang="en-US" smtClean="0"/>
              <a:pPr>
                <a:defRPr/>
              </a:pPr>
              <a:t>12</a:t>
            </a:fld>
            <a:endParaRPr 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sr-Cyrl-RS" noProof="0"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p:txBody>
          <a:bodyPr/>
          <a:lstStyle/>
          <a:p>
            <a:pPr>
              <a:defRPr/>
            </a:pPr>
            <a:fld id="{89B37876-6832-4A42-96E8-5D2B701FC4F8}" type="slidenum">
              <a:rPr lang="en-US" smtClean="0"/>
              <a:pPr>
                <a:defRPr/>
              </a:pPr>
              <a:t>13</a:t>
            </a:fld>
            <a:endParaRPr 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sr-Cyrl-RS" noProof="0"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p:txBody>
          <a:bodyPr/>
          <a:lstStyle/>
          <a:p>
            <a:pPr>
              <a:defRPr/>
            </a:pPr>
            <a:fld id="{89B37876-6832-4A42-96E8-5D2B701FC4F8}" type="slidenum">
              <a:rPr lang="en-US" smtClean="0"/>
              <a:pPr>
                <a:defRPr/>
              </a:pPr>
              <a:t>14</a:t>
            </a:fld>
            <a:endParaRPr 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sr-Cyrl-RS" noProof="0"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p:txBody>
          <a:bodyPr/>
          <a:lstStyle/>
          <a:p>
            <a:pPr>
              <a:defRPr/>
            </a:pPr>
            <a:fld id="{89B37876-6832-4A42-96E8-5D2B701FC4F8}" type="slidenum">
              <a:rPr lang="en-US" smtClean="0"/>
              <a:pPr>
                <a:defRPr/>
              </a:pPr>
              <a:t>15</a:t>
            </a:fld>
            <a:endParaRPr 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sr-Cyrl-RS" noProof="0"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p:txBody>
          <a:bodyPr/>
          <a:lstStyle/>
          <a:p>
            <a:pPr>
              <a:defRPr/>
            </a:pPr>
            <a:fld id="{89B37876-6832-4A42-96E8-5D2B701FC4F8}" type="slidenum">
              <a:rPr lang="en-US" smtClean="0"/>
              <a:pPr>
                <a:defRPr/>
              </a:pPr>
              <a:t>16</a:t>
            </a:fld>
            <a:endParaRPr 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sr-Cyrl-RS" noProof="0"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p:txBody>
          <a:bodyPr/>
          <a:lstStyle/>
          <a:p>
            <a:pPr>
              <a:defRPr/>
            </a:pPr>
            <a:fld id="{89B37876-6832-4A42-96E8-5D2B701FC4F8}" type="slidenum">
              <a:rPr lang="en-US" smtClean="0"/>
              <a:pPr>
                <a:defRPr/>
              </a:pPr>
              <a:t>17</a:t>
            </a:fld>
            <a:endParaRPr 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sr-Cyrl-RS" noProof="0"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p:txBody>
          <a:bodyPr/>
          <a:lstStyle/>
          <a:p>
            <a:pPr>
              <a:defRPr/>
            </a:pPr>
            <a:fld id="{89B37876-6832-4A42-96E8-5D2B701FC4F8}" type="slidenum">
              <a:rPr lang="en-US" smtClean="0"/>
              <a:pPr>
                <a:defRPr/>
              </a:pPr>
              <a:t>18</a:t>
            </a:fld>
            <a:endParaRPr 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sr-Cyrl-RS" noProof="0" dirty="0"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p:txBody>
          <a:bodyPr/>
          <a:lstStyle/>
          <a:p>
            <a:pPr>
              <a:defRPr/>
            </a:pPr>
            <a:fld id="{89B37876-6832-4A42-96E8-5D2B701FC4F8}" type="slidenum">
              <a:rPr lang="en-US" smtClean="0"/>
              <a:pPr>
                <a:defRPr/>
              </a:pPr>
              <a:t>19</a:t>
            </a:fld>
            <a:endParaRPr 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sr-Cyrl-RS" noProof="0"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p:txBody>
          <a:bodyPr/>
          <a:lstStyle/>
          <a:p>
            <a:pPr>
              <a:defRPr/>
            </a:pPr>
            <a:fld id="{89B37876-6832-4A42-96E8-5D2B701FC4F8}" type="slidenum">
              <a:rPr lang="en-US" smtClean="0"/>
              <a:pPr>
                <a:defRPr/>
              </a:pPr>
              <a:t>2</a:t>
            </a:fld>
            <a:endParaRPr 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sr-Cyrl-RS" noProof="0"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p:txBody>
          <a:bodyPr/>
          <a:lstStyle/>
          <a:p>
            <a:pPr>
              <a:defRPr/>
            </a:pPr>
            <a:fld id="{89B37876-6832-4A42-96E8-5D2B701FC4F8}" type="slidenum">
              <a:rPr lang="en-US" smtClean="0"/>
              <a:pPr>
                <a:defRPr/>
              </a:pPr>
              <a:t>20</a:t>
            </a:fld>
            <a:endParaRPr 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sr-Cyrl-RS" noProof="0" dirty="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p:txBody>
          <a:bodyPr/>
          <a:lstStyle/>
          <a:p>
            <a:pPr>
              <a:defRPr/>
            </a:pPr>
            <a:fld id="{89B37876-6832-4A42-96E8-5D2B701FC4F8}" type="slidenum">
              <a:rPr lang="en-US" smtClean="0"/>
              <a:pPr>
                <a:defRPr/>
              </a:pPr>
              <a:t>21</a:t>
            </a:fld>
            <a:endParaRPr 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sr-Cyrl-RS" noProof="0" dirty="0"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p:txBody>
          <a:bodyPr/>
          <a:lstStyle/>
          <a:p>
            <a:pPr>
              <a:defRPr/>
            </a:pPr>
            <a:fld id="{89B37876-6832-4A42-96E8-5D2B701FC4F8}" type="slidenum">
              <a:rPr lang="en-US" smtClean="0"/>
              <a:pPr>
                <a:defRPr/>
              </a:pPr>
              <a:t>22</a:t>
            </a:fld>
            <a:endParaRPr 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sr-Cyrl-RS" noProof="0" dirty="0"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p:txBody>
          <a:bodyPr/>
          <a:lstStyle/>
          <a:p>
            <a:pPr>
              <a:defRPr/>
            </a:pPr>
            <a:fld id="{89B37876-6832-4A42-96E8-5D2B701FC4F8}" type="slidenum">
              <a:rPr lang="en-US" smtClean="0"/>
              <a:pPr>
                <a:defRPr/>
              </a:pPr>
              <a:t>23</a:t>
            </a:fld>
            <a:endParaRPr 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sr-Cyrl-RS" noProof="0" dirty="0"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p:txBody>
          <a:bodyPr/>
          <a:lstStyle/>
          <a:p>
            <a:pPr>
              <a:defRPr/>
            </a:pPr>
            <a:fld id="{89B37876-6832-4A42-96E8-5D2B701FC4F8}" type="slidenum">
              <a:rPr lang="en-US" smtClean="0"/>
              <a:pPr>
                <a:defRPr/>
              </a:pPr>
              <a:t>24</a:t>
            </a:fld>
            <a:endParaRPr 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sr-Cyrl-RS" noProof="0" dirty="0"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p:txBody>
          <a:bodyPr/>
          <a:lstStyle/>
          <a:p>
            <a:pPr>
              <a:defRPr/>
            </a:pPr>
            <a:fld id="{89B37876-6832-4A42-96E8-5D2B701FC4F8}" type="slidenum">
              <a:rPr lang="en-US" smtClean="0"/>
              <a:pPr>
                <a:defRPr/>
              </a:pPr>
              <a:t>25</a:t>
            </a:fld>
            <a:endParaRPr 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sr-Cyrl-RS" noProof="0" dirty="0"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p:txBody>
          <a:bodyPr/>
          <a:lstStyle/>
          <a:p>
            <a:pPr>
              <a:defRPr/>
            </a:pPr>
            <a:fld id="{89B37876-6832-4A42-96E8-5D2B701FC4F8}" type="slidenum">
              <a:rPr lang="en-US" smtClean="0"/>
              <a:pPr>
                <a:defRPr/>
              </a:pPr>
              <a:t>26</a:t>
            </a:fld>
            <a:endParaRPr 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sr-Cyrl-RS" noProof="0" dirty="0"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p:txBody>
          <a:bodyPr/>
          <a:lstStyle/>
          <a:p>
            <a:pPr>
              <a:defRPr/>
            </a:pPr>
            <a:fld id="{89B37876-6832-4A42-96E8-5D2B701FC4F8}" type="slidenum">
              <a:rPr lang="en-US" smtClean="0"/>
              <a:pPr>
                <a:defRPr/>
              </a:pPr>
              <a:t>27</a:t>
            </a:fld>
            <a:endParaRPr 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sr-Cyrl-RS" noProof="0" dirty="0"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p:txBody>
          <a:bodyPr/>
          <a:lstStyle/>
          <a:p>
            <a:pPr>
              <a:defRPr/>
            </a:pPr>
            <a:fld id="{89B37876-6832-4A42-96E8-5D2B701FC4F8}" type="slidenum">
              <a:rPr lang="en-US" smtClean="0"/>
              <a:pPr>
                <a:defRPr/>
              </a:pPr>
              <a:t>28</a:t>
            </a:fld>
            <a:endParaRPr 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sr-Cyrl-RS" noProof="0" dirty="0"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p:txBody>
          <a:bodyPr/>
          <a:lstStyle/>
          <a:p>
            <a:pPr>
              <a:defRPr/>
            </a:pPr>
            <a:fld id="{89B37876-6832-4A42-96E8-5D2B701FC4F8}" type="slidenum">
              <a:rPr lang="en-US" smtClean="0"/>
              <a:pPr>
                <a:defRPr/>
              </a:pPr>
              <a:t>29</a:t>
            </a:fld>
            <a:endParaRPr 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sr-Cyrl-RS" noProof="0"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p:txBody>
          <a:bodyPr/>
          <a:lstStyle/>
          <a:p>
            <a:pPr>
              <a:defRPr/>
            </a:pPr>
            <a:fld id="{89B37876-6832-4A42-96E8-5D2B701FC4F8}" type="slidenum">
              <a:rPr lang="en-US" smtClean="0"/>
              <a:pPr>
                <a:defRPr/>
              </a:pPr>
              <a:t>3</a:t>
            </a:fld>
            <a:endParaRPr 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sr-Cyrl-RS" noProof="0" dirty="0"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p:txBody>
          <a:bodyPr/>
          <a:lstStyle/>
          <a:p>
            <a:pPr>
              <a:defRPr/>
            </a:pPr>
            <a:fld id="{89B37876-6832-4A42-96E8-5D2B701FC4F8}" type="slidenum">
              <a:rPr lang="en-US" smtClean="0"/>
              <a:pPr>
                <a:defRPr/>
              </a:pPr>
              <a:t>30</a:t>
            </a:fld>
            <a:endParaRPr 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sr-Cyrl-RS" noProof="0" dirty="0"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p:txBody>
          <a:bodyPr/>
          <a:lstStyle/>
          <a:p>
            <a:pPr>
              <a:defRPr/>
            </a:pPr>
            <a:fld id="{89B37876-6832-4A42-96E8-5D2B701FC4F8}" type="slidenum">
              <a:rPr lang="en-US" smtClean="0"/>
              <a:pPr>
                <a:defRPr/>
              </a:pPr>
              <a:t>31</a:t>
            </a:fld>
            <a:endParaRPr 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sr-Cyrl-RS" noProof="0" dirty="0"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p:txBody>
          <a:bodyPr/>
          <a:lstStyle/>
          <a:p>
            <a:pPr>
              <a:defRPr/>
            </a:pPr>
            <a:fld id="{89B37876-6832-4A42-96E8-5D2B701FC4F8}" type="slidenum">
              <a:rPr lang="en-US" smtClean="0"/>
              <a:pPr>
                <a:defRPr/>
              </a:pPr>
              <a:t>32</a:t>
            </a:fld>
            <a:endParaRPr 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sr-Cyrl-RS" noProof="0" dirty="0"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p:txBody>
          <a:bodyPr/>
          <a:lstStyle/>
          <a:p>
            <a:pPr>
              <a:defRPr/>
            </a:pPr>
            <a:fld id="{89B37876-6832-4A42-96E8-5D2B701FC4F8}" type="slidenum">
              <a:rPr lang="en-US" smtClean="0"/>
              <a:pPr>
                <a:defRPr/>
              </a:pPr>
              <a:t>33</a:t>
            </a:fld>
            <a:endParaRPr 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sr-Cyrl-RS" noProof="0" dirty="0"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p:txBody>
          <a:bodyPr/>
          <a:lstStyle/>
          <a:p>
            <a:pPr>
              <a:defRPr/>
            </a:pPr>
            <a:fld id="{89B37876-6832-4A42-96E8-5D2B701FC4F8}" type="slidenum">
              <a:rPr lang="en-US" smtClean="0"/>
              <a:pPr>
                <a:defRPr/>
              </a:pPr>
              <a:t>34</a:t>
            </a:fld>
            <a:endParaRPr 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sr-Cyrl-RS" noProof="0" dirty="0"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p:txBody>
          <a:bodyPr/>
          <a:lstStyle/>
          <a:p>
            <a:pPr>
              <a:defRPr/>
            </a:pPr>
            <a:fld id="{89B37876-6832-4A42-96E8-5D2B701FC4F8}" type="slidenum">
              <a:rPr lang="en-US" smtClean="0"/>
              <a:pPr>
                <a:defRPr/>
              </a:pPr>
              <a:t>35</a:t>
            </a:fld>
            <a:endParaRPr 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sr-Cyrl-RS" noProof="0" dirty="0"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p:txBody>
          <a:bodyPr/>
          <a:lstStyle/>
          <a:p>
            <a:pPr>
              <a:defRPr/>
            </a:pPr>
            <a:fld id="{89B37876-6832-4A42-96E8-5D2B701FC4F8}" type="slidenum">
              <a:rPr lang="en-US" smtClean="0"/>
              <a:pPr>
                <a:defRPr/>
              </a:pPr>
              <a:t>36</a:t>
            </a:fld>
            <a:endParaRPr 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sr-Cyrl-RS" noProof="0" dirty="0"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p:txBody>
          <a:bodyPr/>
          <a:lstStyle/>
          <a:p>
            <a:pPr>
              <a:defRPr/>
            </a:pPr>
            <a:fld id="{89B37876-6832-4A42-96E8-5D2B701FC4F8}" type="slidenum">
              <a:rPr lang="en-US" smtClean="0"/>
              <a:pPr>
                <a:defRPr/>
              </a:pPr>
              <a:t>37</a:t>
            </a:fld>
            <a:endParaRPr 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sr-Cyrl-RS" noProof="0" dirty="0"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p:txBody>
          <a:bodyPr/>
          <a:lstStyle/>
          <a:p>
            <a:pPr>
              <a:defRPr/>
            </a:pPr>
            <a:fld id="{89B37876-6832-4A42-96E8-5D2B701FC4F8}" type="slidenum">
              <a:rPr lang="en-US" smtClean="0"/>
              <a:pPr>
                <a:defRPr/>
              </a:pPr>
              <a:t>38</a:t>
            </a:fld>
            <a:endParaRPr 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sr-Cyrl-RS" noProof="0" dirty="0"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p:txBody>
          <a:bodyPr/>
          <a:lstStyle/>
          <a:p>
            <a:pPr>
              <a:defRPr/>
            </a:pPr>
            <a:fld id="{89B37876-6832-4A42-96E8-5D2B701FC4F8}" type="slidenum">
              <a:rPr lang="en-US" smtClean="0"/>
              <a:pPr>
                <a:defRPr/>
              </a:pPr>
              <a:t>39</a:t>
            </a:fld>
            <a:endParaRPr 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sr-Cyrl-RS" noProof="0"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p:txBody>
          <a:bodyPr/>
          <a:lstStyle/>
          <a:p>
            <a:pPr>
              <a:defRPr/>
            </a:pPr>
            <a:fld id="{89B37876-6832-4A42-96E8-5D2B701FC4F8}" type="slidenum">
              <a:rPr lang="en-US" smtClean="0"/>
              <a:pPr>
                <a:defRPr/>
              </a:pPr>
              <a:t>4</a:t>
            </a:fld>
            <a:endParaRPr 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sr-Cyrl-RS" noProof="0" dirty="0"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p:txBody>
          <a:bodyPr/>
          <a:lstStyle/>
          <a:p>
            <a:pPr>
              <a:defRPr/>
            </a:pPr>
            <a:fld id="{89B37876-6832-4A42-96E8-5D2B701FC4F8}" type="slidenum">
              <a:rPr lang="en-US" smtClean="0"/>
              <a:pPr>
                <a:defRPr/>
              </a:pPr>
              <a:t>40</a:t>
            </a:fld>
            <a:endParaRPr 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sr-Cyrl-RS" noProof="0" dirty="0"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p:txBody>
          <a:bodyPr/>
          <a:lstStyle/>
          <a:p>
            <a:pPr>
              <a:defRPr/>
            </a:pPr>
            <a:fld id="{89B37876-6832-4A42-96E8-5D2B701FC4F8}" type="slidenum">
              <a:rPr lang="en-US" smtClean="0"/>
              <a:pPr>
                <a:defRPr/>
              </a:pPr>
              <a:t>41</a:t>
            </a:fld>
            <a:endParaRPr 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sr-Cyrl-RS" noProof="0" dirty="0"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p:txBody>
          <a:bodyPr/>
          <a:lstStyle/>
          <a:p>
            <a:pPr>
              <a:defRPr/>
            </a:pPr>
            <a:fld id="{89B37876-6832-4A42-96E8-5D2B701FC4F8}" type="slidenum">
              <a:rPr lang="en-US" smtClean="0"/>
              <a:pPr>
                <a:defRPr/>
              </a:pPr>
              <a:t>42</a:t>
            </a:fld>
            <a:endParaRPr 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sr-Cyrl-RS" noProof="0" dirty="0"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p:txBody>
          <a:bodyPr/>
          <a:lstStyle/>
          <a:p>
            <a:pPr>
              <a:defRPr/>
            </a:pPr>
            <a:fld id="{89B37876-6832-4A42-96E8-5D2B701FC4F8}" type="slidenum">
              <a:rPr lang="en-US" smtClean="0"/>
              <a:pPr>
                <a:defRPr/>
              </a:pPr>
              <a:t>43</a:t>
            </a:fld>
            <a:endParaRPr 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sr-Cyrl-RS" noProof="0" dirty="0"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p:txBody>
          <a:bodyPr/>
          <a:lstStyle/>
          <a:p>
            <a:pPr>
              <a:defRPr/>
            </a:pPr>
            <a:fld id="{89B37876-6832-4A42-96E8-5D2B701FC4F8}" type="slidenum">
              <a:rPr lang="en-US" smtClean="0"/>
              <a:pPr>
                <a:defRPr/>
              </a:pPr>
              <a:t>44</a:t>
            </a:fld>
            <a:endParaRPr 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sr-Cyrl-RS" noProof="0" dirty="0"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p:txBody>
          <a:bodyPr/>
          <a:lstStyle/>
          <a:p>
            <a:pPr>
              <a:defRPr/>
            </a:pPr>
            <a:fld id="{89B37876-6832-4A42-96E8-5D2B701FC4F8}" type="slidenum">
              <a:rPr lang="en-US" smtClean="0"/>
              <a:pPr>
                <a:defRPr/>
              </a:pPr>
              <a:t>45</a:t>
            </a:fld>
            <a:endParaRPr 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sr-Cyrl-RS" noProof="0" dirty="0"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p:txBody>
          <a:bodyPr/>
          <a:lstStyle/>
          <a:p>
            <a:pPr>
              <a:defRPr/>
            </a:pPr>
            <a:fld id="{89B37876-6832-4A42-96E8-5D2B701FC4F8}" type="slidenum">
              <a:rPr lang="en-US" smtClean="0"/>
              <a:pPr>
                <a:defRPr/>
              </a:pPr>
              <a:t>46</a:t>
            </a:fld>
            <a:endParaRPr 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sr-Cyrl-RS" noProof="0" dirty="0" smtClean="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p:txBody>
          <a:bodyPr/>
          <a:lstStyle/>
          <a:p>
            <a:pPr>
              <a:defRPr/>
            </a:pPr>
            <a:fld id="{89B37876-6832-4A42-96E8-5D2B701FC4F8}" type="slidenum">
              <a:rPr lang="en-US" smtClean="0"/>
              <a:pPr>
                <a:defRPr/>
              </a:pPr>
              <a:t>47</a:t>
            </a:fld>
            <a:endParaRPr 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sr-Cyrl-RS" noProof="0" dirty="0" smtClean="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p:txBody>
          <a:bodyPr/>
          <a:lstStyle/>
          <a:p>
            <a:pPr>
              <a:defRPr/>
            </a:pPr>
            <a:fld id="{89B37876-6832-4A42-96E8-5D2B701FC4F8}" type="slidenum">
              <a:rPr lang="en-US" smtClean="0"/>
              <a:pPr>
                <a:defRPr/>
              </a:pPr>
              <a:t>48</a:t>
            </a:fld>
            <a:endParaRPr 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sr-Cyrl-RS" noProof="0" dirty="0" smtClean="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p:txBody>
          <a:bodyPr/>
          <a:lstStyle/>
          <a:p>
            <a:pPr>
              <a:defRPr/>
            </a:pPr>
            <a:fld id="{89B37876-6832-4A42-96E8-5D2B701FC4F8}" type="slidenum">
              <a:rPr lang="en-US" smtClean="0"/>
              <a:pPr>
                <a:defRPr/>
              </a:pPr>
              <a:t>49</a:t>
            </a:fld>
            <a:endParaRPr 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sr-Cyrl-RS" noProof="0"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p:txBody>
          <a:bodyPr/>
          <a:lstStyle/>
          <a:p>
            <a:pPr>
              <a:defRPr/>
            </a:pPr>
            <a:fld id="{89B37876-6832-4A42-96E8-5D2B701FC4F8}" type="slidenum">
              <a:rPr lang="en-US" smtClean="0"/>
              <a:pPr>
                <a:defRPr/>
              </a:pPr>
              <a:t>5</a:t>
            </a:fld>
            <a:endParaRPr 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sr-Cyrl-RS" noProof="0" dirty="0" smtClean="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p:txBody>
          <a:bodyPr/>
          <a:lstStyle/>
          <a:p>
            <a:pPr>
              <a:defRPr/>
            </a:pPr>
            <a:fld id="{89B37876-6832-4A42-96E8-5D2B701FC4F8}" type="slidenum">
              <a:rPr lang="en-US" smtClean="0"/>
              <a:pPr>
                <a:defRPr/>
              </a:pPr>
              <a:t>50</a:t>
            </a:fld>
            <a:endParaRPr 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sr-Cyrl-RS" noProof="0" dirty="0" smtClean="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p:txBody>
          <a:bodyPr/>
          <a:lstStyle/>
          <a:p>
            <a:pPr>
              <a:defRPr/>
            </a:pPr>
            <a:fld id="{89B37876-6832-4A42-96E8-5D2B701FC4F8}" type="slidenum">
              <a:rPr lang="en-US" smtClean="0"/>
              <a:pPr>
                <a:defRPr/>
              </a:pPr>
              <a:t>51</a:t>
            </a:fld>
            <a:endParaRPr 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sr-Cyrl-RS" noProof="0" dirty="0" smtClean="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p:txBody>
          <a:bodyPr/>
          <a:lstStyle/>
          <a:p>
            <a:pPr>
              <a:defRPr/>
            </a:pPr>
            <a:fld id="{89B37876-6832-4A42-96E8-5D2B701FC4F8}" type="slidenum">
              <a:rPr lang="en-US" smtClean="0"/>
              <a:pPr>
                <a:defRPr/>
              </a:pPr>
              <a:t>52</a:t>
            </a:fld>
            <a:endParaRPr 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sr-Cyrl-RS" noProof="0" dirty="0" smtClean="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p:txBody>
          <a:bodyPr/>
          <a:lstStyle/>
          <a:p>
            <a:pPr>
              <a:defRPr/>
            </a:pPr>
            <a:fld id="{89B37876-6832-4A42-96E8-5D2B701FC4F8}" type="slidenum">
              <a:rPr lang="en-US" smtClean="0"/>
              <a:pPr>
                <a:defRPr/>
              </a:pPr>
              <a:t>53</a:t>
            </a:fld>
            <a:endParaRPr 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sr-Cyrl-RS" noProof="0" dirty="0" smtClean="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p:txBody>
          <a:bodyPr/>
          <a:lstStyle/>
          <a:p>
            <a:pPr>
              <a:defRPr/>
            </a:pPr>
            <a:fld id="{89B37876-6832-4A42-96E8-5D2B701FC4F8}" type="slidenum">
              <a:rPr lang="en-US" smtClean="0"/>
              <a:pPr>
                <a:defRPr/>
              </a:pPr>
              <a:t>54</a:t>
            </a:fld>
            <a:endParaRPr 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sr-Cyrl-RS" noProof="0" dirty="0" smtClean="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p:txBody>
          <a:bodyPr/>
          <a:lstStyle/>
          <a:p>
            <a:pPr>
              <a:defRPr/>
            </a:pPr>
            <a:fld id="{89B37876-6832-4A42-96E8-5D2B701FC4F8}" type="slidenum">
              <a:rPr lang="en-US" smtClean="0"/>
              <a:pPr>
                <a:defRPr/>
              </a:pPr>
              <a:t>55</a:t>
            </a:fld>
            <a:endParaRPr 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sr-Cyrl-RS" noProof="0" dirty="0" smtClean="0"/>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p:txBody>
          <a:bodyPr/>
          <a:lstStyle/>
          <a:p>
            <a:pPr>
              <a:defRPr/>
            </a:pPr>
            <a:fld id="{89B37876-6832-4A42-96E8-5D2B701FC4F8}" type="slidenum">
              <a:rPr lang="en-US" smtClean="0"/>
              <a:pPr>
                <a:defRPr/>
              </a:pPr>
              <a:t>56</a:t>
            </a:fld>
            <a:endParaRPr 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sr-Cyrl-RS" noProof="0" dirty="0" smtClean="0"/>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p:txBody>
          <a:bodyPr/>
          <a:lstStyle/>
          <a:p>
            <a:pPr>
              <a:defRPr/>
            </a:pPr>
            <a:fld id="{89B37876-6832-4A42-96E8-5D2B701FC4F8}" type="slidenum">
              <a:rPr lang="en-US" smtClean="0"/>
              <a:pPr>
                <a:defRPr/>
              </a:pPr>
              <a:t>57</a:t>
            </a:fld>
            <a:endParaRPr 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sr-Cyrl-RS" noProof="0" dirty="0" smtClean="0"/>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p:txBody>
          <a:bodyPr/>
          <a:lstStyle/>
          <a:p>
            <a:pPr>
              <a:defRPr/>
            </a:pPr>
            <a:fld id="{89B37876-6832-4A42-96E8-5D2B701FC4F8}" type="slidenum">
              <a:rPr lang="en-US" smtClean="0"/>
              <a:pPr>
                <a:defRPr/>
              </a:pPr>
              <a:t>58</a:t>
            </a:fld>
            <a:endParaRPr 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sr-Cyrl-RS" noProof="0" dirty="0" smtClean="0"/>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p:txBody>
          <a:bodyPr/>
          <a:lstStyle/>
          <a:p>
            <a:pPr>
              <a:defRPr/>
            </a:pPr>
            <a:fld id="{89B37876-6832-4A42-96E8-5D2B701FC4F8}" type="slidenum">
              <a:rPr lang="en-US" smtClean="0"/>
              <a:pPr>
                <a:defRPr/>
              </a:pPr>
              <a:t>59</a:t>
            </a:fld>
            <a:endParaRPr 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sr-Cyrl-RS" noProof="0"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p:txBody>
          <a:bodyPr/>
          <a:lstStyle/>
          <a:p>
            <a:pPr>
              <a:defRPr/>
            </a:pPr>
            <a:fld id="{89B37876-6832-4A42-96E8-5D2B701FC4F8}" type="slidenum">
              <a:rPr lang="en-US" smtClean="0"/>
              <a:pPr>
                <a:defRPr/>
              </a:pPr>
              <a:t>6</a:t>
            </a:fld>
            <a:endParaRPr 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sr-Cyrl-RS" noProof="0" dirty="0" smtClean="0"/>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p:txBody>
          <a:bodyPr/>
          <a:lstStyle/>
          <a:p>
            <a:pPr>
              <a:defRPr/>
            </a:pPr>
            <a:fld id="{89B37876-6832-4A42-96E8-5D2B701FC4F8}" type="slidenum">
              <a:rPr lang="en-US" smtClean="0"/>
              <a:pPr>
                <a:defRPr/>
              </a:pPr>
              <a:t>60</a:t>
            </a:fld>
            <a:endParaRPr 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sr-Cyrl-RS" noProof="0" dirty="0" smtClean="0"/>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p:txBody>
          <a:bodyPr/>
          <a:lstStyle/>
          <a:p>
            <a:pPr>
              <a:defRPr/>
            </a:pPr>
            <a:fld id="{89B37876-6832-4A42-96E8-5D2B701FC4F8}" type="slidenum">
              <a:rPr lang="en-US" smtClean="0"/>
              <a:pPr>
                <a:defRPr/>
              </a:pPr>
              <a:t>61</a:t>
            </a:fld>
            <a:endParaRPr 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sr-Cyrl-RS" noProof="0" dirty="0" smtClean="0"/>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p:txBody>
          <a:bodyPr/>
          <a:lstStyle/>
          <a:p>
            <a:pPr>
              <a:defRPr/>
            </a:pPr>
            <a:fld id="{89B37876-6832-4A42-96E8-5D2B701FC4F8}" type="slidenum">
              <a:rPr lang="en-US" smtClean="0"/>
              <a:pPr>
                <a:defRPr/>
              </a:pPr>
              <a:t>62</a:t>
            </a:fld>
            <a:endParaRPr 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sr-Cyrl-RS" noProof="0" dirty="0" smtClean="0"/>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p:txBody>
          <a:bodyPr/>
          <a:lstStyle/>
          <a:p>
            <a:pPr>
              <a:defRPr/>
            </a:pPr>
            <a:fld id="{89B37876-6832-4A42-96E8-5D2B701FC4F8}" type="slidenum">
              <a:rPr lang="en-US" smtClean="0"/>
              <a:pPr>
                <a:defRPr/>
              </a:pPr>
              <a:t>63</a:t>
            </a:fld>
            <a:endParaRPr 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sr-Cyrl-RS" noProof="0" dirty="0" smtClean="0"/>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p:txBody>
          <a:bodyPr/>
          <a:lstStyle/>
          <a:p>
            <a:pPr>
              <a:defRPr/>
            </a:pPr>
            <a:fld id="{89B37876-6832-4A42-96E8-5D2B701FC4F8}" type="slidenum">
              <a:rPr lang="en-US" smtClean="0"/>
              <a:pPr>
                <a:defRPr/>
              </a:pPr>
              <a:t>64</a:t>
            </a:fld>
            <a:endParaRPr 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sr-Cyrl-RS" noProof="0" dirty="0" smtClean="0"/>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p:txBody>
          <a:bodyPr/>
          <a:lstStyle/>
          <a:p>
            <a:pPr>
              <a:defRPr/>
            </a:pPr>
            <a:fld id="{89B37876-6832-4A42-96E8-5D2B701FC4F8}" type="slidenum">
              <a:rPr lang="en-US" smtClean="0"/>
              <a:pPr>
                <a:defRPr/>
              </a:pPr>
              <a:t>65</a:t>
            </a:fld>
            <a:endParaRPr 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sr-Cyrl-RS" noProof="0" dirty="0" smtClean="0"/>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p:txBody>
          <a:bodyPr/>
          <a:lstStyle/>
          <a:p>
            <a:pPr>
              <a:defRPr/>
            </a:pPr>
            <a:fld id="{89B37876-6832-4A42-96E8-5D2B701FC4F8}" type="slidenum">
              <a:rPr lang="en-US" smtClean="0"/>
              <a:pPr>
                <a:defRPr/>
              </a:pPr>
              <a:t>66</a:t>
            </a:fld>
            <a:endParaRPr 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sr-Cyrl-RS" noProof="0" dirty="0" smtClean="0"/>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p:txBody>
          <a:bodyPr/>
          <a:lstStyle/>
          <a:p>
            <a:pPr>
              <a:defRPr/>
            </a:pPr>
            <a:fld id="{89B37876-6832-4A42-96E8-5D2B701FC4F8}" type="slidenum">
              <a:rPr lang="en-US" smtClean="0"/>
              <a:pPr>
                <a:defRPr/>
              </a:pPr>
              <a:t>67</a:t>
            </a:fld>
            <a:endParaRPr 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sr-Cyrl-RS" noProof="0"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p:txBody>
          <a:bodyPr/>
          <a:lstStyle/>
          <a:p>
            <a:pPr>
              <a:defRPr/>
            </a:pPr>
            <a:fld id="{89B37876-6832-4A42-96E8-5D2B701FC4F8}" type="slidenum">
              <a:rPr lang="en-US" smtClean="0"/>
              <a:pPr>
                <a:defRPr/>
              </a:pPr>
              <a:t>7</a:t>
            </a:fld>
            <a:endParaRPr 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sr-Cyrl-RS" noProof="0"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p:txBody>
          <a:bodyPr/>
          <a:lstStyle/>
          <a:p>
            <a:pPr>
              <a:defRPr/>
            </a:pPr>
            <a:fld id="{89B37876-6832-4A42-96E8-5D2B701FC4F8}" type="slidenum">
              <a:rPr lang="en-US" smtClean="0"/>
              <a:pPr>
                <a:defRPr/>
              </a:pPr>
              <a:t>8</a:t>
            </a:fld>
            <a:endParaRPr 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sr-Cyrl-RS" noProof="0"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p:txBody>
          <a:bodyPr/>
          <a:lstStyle/>
          <a:p>
            <a:pPr>
              <a:defRPr/>
            </a:pPr>
            <a:fld id="{89B37876-6832-4A42-96E8-5D2B701FC4F8}" type="slidenum">
              <a:rPr lang="en-US" smtClean="0"/>
              <a:pPr>
                <a:defRPr/>
              </a:pPr>
              <a:t>9</a:t>
            </a:fld>
            <a:endParaRPr 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sr-Cyrl-RS" noProof="0" dirty="0"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Наслов слајда">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552450"/>
            <a:ext cx="7772400" cy="704850"/>
          </a:xfrm>
        </p:spPr>
        <p:txBody>
          <a:bodyPr/>
          <a:lstStyle>
            <a:lvl1pPr algn="ctr">
              <a:defRPr/>
            </a:lvl1pPr>
          </a:lstStyle>
          <a:p>
            <a:r>
              <a:rPr lang="sr-Cyrl-CS" smtClean="0"/>
              <a:t>Кликните и уредите наслов мастерa</a:t>
            </a:r>
            <a:endParaRPr lang="en-US"/>
          </a:p>
        </p:txBody>
      </p:sp>
      <p:sp>
        <p:nvSpPr>
          <p:cNvPr id="3075" name="Rectangle 3"/>
          <p:cNvSpPr>
            <a:spLocks noGrp="1" noChangeArrowheads="1"/>
          </p:cNvSpPr>
          <p:nvPr>
            <p:ph type="subTitle" idx="1"/>
          </p:nvPr>
        </p:nvSpPr>
        <p:spPr>
          <a:xfrm>
            <a:off x="685800" y="1238250"/>
            <a:ext cx="7772400" cy="685800"/>
          </a:xfrm>
        </p:spPr>
        <p:txBody>
          <a:bodyPr/>
          <a:lstStyle>
            <a:lvl1pPr marL="0" indent="0" algn="ctr">
              <a:buFontTx/>
              <a:buNone/>
              <a:defRPr/>
            </a:lvl1pPr>
          </a:lstStyle>
          <a:p>
            <a:r>
              <a:rPr lang="sr-Cyrl-CS" smtClean="0"/>
              <a:t>Кликните и уредите стил поднаслова мастера</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Наслов и вертикални текст">
    <p:spTree>
      <p:nvGrpSpPr>
        <p:cNvPr id="1" name=""/>
        <p:cNvGrpSpPr/>
        <p:nvPr/>
      </p:nvGrpSpPr>
      <p:grpSpPr>
        <a:xfrm>
          <a:off x="0" y="0"/>
          <a:ext cx="0" cy="0"/>
          <a:chOff x="0" y="0"/>
          <a:chExt cx="0" cy="0"/>
        </a:xfrm>
      </p:grpSpPr>
      <p:sp>
        <p:nvSpPr>
          <p:cNvPr id="2" name="Наслов 1"/>
          <p:cNvSpPr>
            <a:spLocks noGrp="1"/>
          </p:cNvSpPr>
          <p:nvPr>
            <p:ph type="title"/>
          </p:nvPr>
        </p:nvSpPr>
        <p:spPr/>
        <p:txBody>
          <a:bodyPr/>
          <a:lstStyle/>
          <a:p>
            <a:r>
              <a:rPr lang="sr-Cyrl-CS" smtClean="0"/>
              <a:t>Кликните и уредите наслов мастерa</a:t>
            </a:r>
            <a:endParaRPr lang="sr-Cyrl-CS"/>
          </a:p>
        </p:txBody>
      </p:sp>
      <p:sp>
        <p:nvSpPr>
          <p:cNvPr id="3" name="Чувар места за вертикални текст 2"/>
          <p:cNvSpPr>
            <a:spLocks noGrp="1"/>
          </p:cNvSpPr>
          <p:nvPr>
            <p:ph type="body" orient="vert" idx="1"/>
          </p:nvPr>
        </p:nvSpPr>
        <p:spPr/>
        <p:txBody>
          <a:bodyPr vert="eaVert"/>
          <a:lstStyle/>
          <a:p>
            <a:pPr lvl="0"/>
            <a:r>
              <a:rPr lang="sr-Cyrl-CS" smtClean="0"/>
              <a:t>Кликните и уредите стилове текста мастера</a:t>
            </a:r>
          </a:p>
          <a:p>
            <a:pPr lvl="1"/>
            <a:r>
              <a:rPr lang="sr-Cyrl-CS" smtClean="0"/>
              <a:t>Други ниво</a:t>
            </a:r>
          </a:p>
          <a:p>
            <a:pPr lvl="2"/>
            <a:r>
              <a:rPr lang="sr-Cyrl-CS" smtClean="0"/>
              <a:t>Трећи ниво</a:t>
            </a:r>
          </a:p>
          <a:p>
            <a:pPr lvl="3"/>
            <a:r>
              <a:rPr lang="sr-Cyrl-CS" smtClean="0"/>
              <a:t>Четврти ниво</a:t>
            </a:r>
          </a:p>
          <a:p>
            <a:pPr lvl="4"/>
            <a:r>
              <a:rPr lang="sr-Cyrl-CS" smtClean="0"/>
              <a:t>Пети ниво</a:t>
            </a:r>
            <a:endParaRPr lang="sr-Cyrl-C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ни наслов и текст">
    <p:spTree>
      <p:nvGrpSpPr>
        <p:cNvPr id="1" name=""/>
        <p:cNvGrpSpPr/>
        <p:nvPr/>
      </p:nvGrpSpPr>
      <p:grpSpPr>
        <a:xfrm>
          <a:off x="0" y="0"/>
          <a:ext cx="0" cy="0"/>
          <a:chOff x="0" y="0"/>
          <a:chExt cx="0" cy="0"/>
        </a:xfrm>
      </p:grpSpPr>
      <p:sp>
        <p:nvSpPr>
          <p:cNvPr id="2" name="Вертикални наслов 1"/>
          <p:cNvSpPr>
            <a:spLocks noGrp="1"/>
          </p:cNvSpPr>
          <p:nvPr>
            <p:ph type="title" orient="vert"/>
          </p:nvPr>
        </p:nvSpPr>
        <p:spPr>
          <a:xfrm>
            <a:off x="6477000" y="228600"/>
            <a:ext cx="2057400" cy="5486400"/>
          </a:xfrm>
        </p:spPr>
        <p:txBody>
          <a:bodyPr vert="eaVert"/>
          <a:lstStyle/>
          <a:p>
            <a:r>
              <a:rPr lang="sr-Cyrl-CS" smtClean="0"/>
              <a:t>Кликните и уредите наслов мастерa</a:t>
            </a:r>
            <a:endParaRPr lang="sr-Cyrl-CS"/>
          </a:p>
        </p:txBody>
      </p:sp>
      <p:sp>
        <p:nvSpPr>
          <p:cNvPr id="3" name="Чувар места за вертикални текст 2"/>
          <p:cNvSpPr>
            <a:spLocks noGrp="1"/>
          </p:cNvSpPr>
          <p:nvPr>
            <p:ph type="body" orient="vert" idx="1"/>
          </p:nvPr>
        </p:nvSpPr>
        <p:spPr>
          <a:xfrm>
            <a:off x="304800" y="228600"/>
            <a:ext cx="6019800" cy="5486400"/>
          </a:xfrm>
        </p:spPr>
        <p:txBody>
          <a:bodyPr vert="eaVert"/>
          <a:lstStyle/>
          <a:p>
            <a:pPr lvl="0"/>
            <a:r>
              <a:rPr lang="sr-Cyrl-CS" smtClean="0"/>
              <a:t>Кликните и уредите стилове текста мастера</a:t>
            </a:r>
          </a:p>
          <a:p>
            <a:pPr lvl="1"/>
            <a:r>
              <a:rPr lang="sr-Cyrl-CS" smtClean="0"/>
              <a:t>Други ниво</a:t>
            </a:r>
          </a:p>
          <a:p>
            <a:pPr lvl="2"/>
            <a:r>
              <a:rPr lang="sr-Cyrl-CS" smtClean="0"/>
              <a:t>Трећи ниво</a:t>
            </a:r>
          </a:p>
          <a:p>
            <a:pPr lvl="3"/>
            <a:r>
              <a:rPr lang="sr-Cyrl-CS" smtClean="0"/>
              <a:t>Четврти ниво</a:t>
            </a:r>
          </a:p>
          <a:p>
            <a:pPr lvl="4"/>
            <a:r>
              <a:rPr lang="sr-Cyrl-CS" smtClean="0"/>
              <a:t>Пети ниво</a:t>
            </a:r>
            <a:endParaRPr lang="sr-Cyrl-C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слов и садржај">
    <p:spTree>
      <p:nvGrpSpPr>
        <p:cNvPr id="1" name=""/>
        <p:cNvGrpSpPr/>
        <p:nvPr/>
      </p:nvGrpSpPr>
      <p:grpSpPr>
        <a:xfrm>
          <a:off x="0" y="0"/>
          <a:ext cx="0" cy="0"/>
          <a:chOff x="0" y="0"/>
          <a:chExt cx="0" cy="0"/>
        </a:xfrm>
      </p:grpSpPr>
      <p:sp>
        <p:nvSpPr>
          <p:cNvPr id="2" name="Наслов 1"/>
          <p:cNvSpPr>
            <a:spLocks noGrp="1"/>
          </p:cNvSpPr>
          <p:nvPr>
            <p:ph type="title"/>
          </p:nvPr>
        </p:nvSpPr>
        <p:spPr/>
        <p:txBody>
          <a:bodyPr/>
          <a:lstStyle/>
          <a:p>
            <a:r>
              <a:rPr lang="sr-Cyrl-CS" smtClean="0"/>
              <a:t>Кликните и уредите наслов мастерa</a:t>
            </a:r>
            <a:endParaRPr lang="sr-Cyrl-CS"/>
          </a:p>
        </p:txBody>
      </p:sp>
      <p:sp>
        <p:nvSpPr>
          <p:cNvPr id="3" name="Чувар места за садржај 2"/>
          <p:cNvSpPr>
            <a:spLocks noGrp="1"/>
          </p:cNvSpPr>
          <p:nvPr>
            <p:ph idx="1"/>
          </p:nvPr>
        </p:nvSpPr>
        <p:spPr/>
        <p:txBody>
          <a:bodyPr/>
          <a:lstStyle/>
          <a:p>
            <a:pPr lvl="0"/>
            <a:r>
              <a:rPr lang="sr-Cyrl-CS" smtClean="0"/>
              <a:t>Кликните и уредите стилове текста мастера</a:t>
            </a:r>
          </a:p>
          <a:p>
            <a:pPr lvl="1"/>
            <a:r>
              <a:rPr lang="sr-Cyrl-CS" smtClean="0"/>
              <a:t>Други ниво</a:t>
            </a:r>
          </a:p>
          <a:p>
            <a:pPr lvl="2"/>
            <a:r>
              <a:rPr lang="sr-Cyrl-CS" smtClean="0"/>
              <a:t>Трећи ниво</a:t>
            </a:r>
          </a:p>
          <a:p>
            <a:pPr lvl="3"/>
            <a:r>
              <a:rPr lang="sr-Cyrl-CS" smtClean="0"/>
              <a:t>Четврти ниво</a:t>
            </a:r>
          </a:p>
          <a:p>
            <a:pPr lvl="4"/>
            <a:r>
              <a:rPr lang="sr-Cyrl-CS" smtClean="0"/>
              <a:t>Пети ниво</a:t>
            </a:r>
            <a:endParaRPr lang="sr-Cyrl-C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лавље одељка">
    <p:spTree>
      <p:nvGrpSpPr>
        <p:cNvPr id="1" name=""/>
        <p:cNvGrpSpPr/>
        <p:nvPr/>
      </p:nvGrpSpPr>
      <p:grpSpPr>
        <a:xfrm>
          <a:off x="0" y="0"/>
          <a:ext cx="0" cy="0"/>
          <a:chOff x="0" y="0"/>
          <a:chExt cx="0" cy="0"/>
        </a:xfrm>
      </p:grpSpPr>
      <p:sp>
        <p:nvSpPr>
          <p:cNvPr id="2" name="Наслов 1"/>
          <p:cNvSpPr>
            <a:spLocks noGrp="1"/>
          </p:cNvSpPr>
          <p:nvPr>
            <p:ph type="title"/>
          </p:nvPr>
        </p:nvSpPr>
        <p:spPr>
          <a:xfrm>
            <a:off x="722313" y="4406900"/>
            <a:ext cx="7772400" cy="1362075"/>
          </a:xfrm>
        </p:spPr>
        <p:txBody>
          <a:bodyPr anchor="t"/>
          <a:lstStyle>
            <a:lvl1pPr algn="l">
              <a:defRPr sz="4000" b="1" cap="all"/>
            </a:lvl1pPr>
          </a:lstStyle>
          <a:p>
            <a:r>
              <a:rPr lang="sr-Cyrl-CS" smtClean="0"/>
              <a:t>Кликните и уредите наслов мастерa</a:t>
            </a:r>
            <a:endParaRPr lang="sr-Cyrl-CS"/>
          </a:p>
        </p:txBody>
      </p:sp>
      <p:sp>
        <p:nvSpPr>
          <p:cNvPr id="3" name="Чувар места за 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r-Cyrl-CS" smtClean="0"/>
              <a:t>Кликните и уредите стилове текста мастера</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садржаја">
    <p:spTree>
      <p:nvGrpSpPr>
        <p:cNvPr id="1" name=""/>
        <p:cNvGrpSpPr/>
        <p:nvPr/>
      </p:nvGrpSpPr>
      <p:grpSpPr>
        <a:xfrm>
          <a:off x="0" y="0"/>
          <a:ext cx="0" cy="0"/>
          <a:chOff x="0" y="0"/>
          <a:chExt cx="0" cy="0"/>
        </a:xfrm>
      </p:grpSpPr>
      <p:sp>
        <p:nvSpPr>
          <p:cNvPr id="2" name="Наслов 1"/>
          <p:cNvSpPr>
            <a:spLocks noGrp="1"/>
          </p:cNvSpPr>
          <p:nvPr>
            <p:ph type="title"/>
          </p:nvPr>
        </p:nvSpPr>
        <p:spPr/>
        <p:txBody>
          <a:bodyPr/>
          <a:lstStyle/>
          <a:p>
            <a:r>
              <a:rPr lang="sr-Cyrl-CS" smtClean="0"/>
              <a:t>Кликните и уредите наслов мастерa</a:t>
            </a:r>
            <a:endParaRPr lang="sr-Cyrl-CS"/>
          </a:p>
        </p:txBody>
      </p:sp>
      <p:sp>
        <p:nvSpPr>
          <p:cNvPr id="3" name="Чувар места за садржај 2"/>
          <p:cNvSpPr>
            <a:spLocks noGrp="1"/>
          </p:cNvSpPr>
          <p:nvPr>
            <p:ph sz="half" idx="1"/>
          </p:nvPr>
        </p:nvSpPr>
        <p:spPr>
          <a:xfrm>
            <a:off x="1143000" y="1295400"/>
            <a:ext cx="35814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r-Cyrl-CS" smtClean="0"/>
              <a:t>Кликните и уредите стилове текста мастера</a:t>
            </a:r>
          </a:p>
          <a:p>
            <a:pPr lvl="1"/>
            <a:r>
              <a:rPr lang="sr-Cyrl-CS" smtClean="0"/>
              <a:t>Други ниво</a:t>
            </a:r>
          </a:p>
          <a:p>
            <a:pPr lvl="2"/>
            <a:r>
              <a:rPr lang="sr-Cyrl-CS" smtClean="0"/>
              <a:t>Трећи ниво</a:t>
            </a:r>
          </a:p>
          <a:p>
            <a:pPr lvl="3"/>
            <a:r>
              <a:rPr lang="sr-Cyrl-CS" smtClean="0"/>
              <a:t>Четврти ниво</a:t>
            </a:r>
          </a:p>
          <a:p>
            <a:pPr lvl="4"/>
            <a:r>
              <a:rPr lang="sr-Cyrl-CS" smtClean="0"/>
              <a:t>Пети ниво</a:t>
            </a:r>
            <a:endParaRPr lang="sr-Cyrl-CS"/>
          </a:p>
        </p:txBody>
      </p:sp>
      <p:sp>
        <p:nvSpPr>
          <p:cNvPr id="4" name="Чувар места за садржај 3"/>
          <p:cNvSpPr>
            <a:spLocks noGrp="1"/>
          </p:cNvSpPr>
          <p:nvPr>
            <p:ph sz="half" idx="2"/>
          </p:nvPr>
        </p:nvSpPr>
        <p:spPr>
          <a:xfrm>
            <a:off x="4876800" y="1295400"/>
            <a:ext cx="35814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r-Cyrl-CS" smtClean="0"/>
              <a:t>Кликните и уредите стилове текста мастера</a:t>
            </a:r>
          </a:p>
          <a:p>
            <a:pPr lvl="1"/>
            <a:r>
              <a:rPr lang="sr-Cyrl-CS" smtClean="0"/>
              <a:t>Други ниво</a:t>
            </a:r>
          </a:p>
          <a:p>
            <a:pPr lvl="2"/>
            <a:r>
              <a:rPr lang="sr-Cyrl-CS" smtClean="0"/>
              <a:t>Трећи ниво</a:t>
            </a:r>
          </a:p>
          <a:p>
            <a:pPr lvl="3"/>
            <a:r>
              <a:rPr lang="sr-Cyrl-CS" smtClean="0"/>
              <a:t>Четврти ниво</a:t>
            </a:r>
          </a:p>
          <a:p>
            <a:pPr lvl="4"/>
            <a:r>
              <a:rPr lang="sr-Cyrl-CS" smtClean="0"/>
              <a:t>Пети ниво</a:t>
            </a:r>
            <a:endParaRPr lang="sr-Cyrl-C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еђење">
    <p:spTree>
      <p:nvGrpSpPr>
        <p:cNvPr id="1" name=""/>
        <p:cNvGrpSpPr/>
        <p:nvPr/>
      </p:nvGrpSpPr>
      <p:grpSpPr>
        <a:xfrm>
          <a:off x="0" y="0"/>
          <a:ext cx="0" cy="0"/>
          <a:chOff x="0" y="0"/>
          <a:chExt cx="0" cy="0"/>
        </a:xfrm>
      </p:grpSpPr>
      <p:sp>
        <p:nvSpPr>
          <p:cNvPr id="2" name="Наслов 1"/>
          <p:cNvSpPr>
            <a:spLocks noGrp="1"/>
          </p:cNvSpPr>
          <p:nvPr>
            <p:ph type="title"/>
          </p:nvPr>
        </p:nvSpPr>
        <p:spPr>
          <a:xfrm>
            <a:off x="457200" y="274638"/>
            <a:ext cx="8229600" cy="1143000"/>
          </a:xfrm>
        </p:spPr>
        <p:txBody>
          <a:bodyPr/>
          <a:lstStyle>
            <a:lvl1pPr>
              <a:defRPr/>
            </a:lvl1pPr>
          </a:lstStyle>
          <a:p>
            <a:r>
              <a:rPr lang="sr-Cyrl-CS" smtClean="0"/>
              <a:t>Кликните и уредите наслов мастерa</a:t>
            </a:r>
            <a:endParaRPr lang="sr-Cyrl-CS"/>
          </a:p>
        </p:txBody>
      </p:sp>
      <p:sp>
        <p:nvSpPr>
          <p:cNvPr id="3" name="Чувар места за 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r-Cyrl-CS" smtClean="0"/>
              <a:t>Кликните и уредите стилове текста мастера</a:t>
            </a:r>
          </a:p>
        </p:txBody>
      </p:sp>
      <p:sp>
        <p:nvSpPr>
          <p:cNvPr id="4" name="Чувар места за садржај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r-Cyrl-CS" smtClean="0"/>
              <a:t>Кликните и уредите стилове текста мастера</a:t>
            </a:r>
          </a:p>
          <a:p>
            <a:pPr lvl="1"/>
            <a:r>
              <a:rPr lang="sr-Cyrl-CS" smtClean="0"/>
              <a:t>Други ниво</a:t>
            </a:r>
          </a:p>
          <a:p>
            <a:pPr lvl="2"/>
            <a:r>
              <a:rPr lang="sr-Cyrl-CS" smtClean="0"/>
              <a:t>Трећи ниво</a:t>
            </a:r>
          </a:p>
          <a:p>
            <a:pPr lvl="3"/>
            <a:r>
              <a:rPr lang="sr-Cyrl-CS" smtClean="0"/>
              <a:t>Четврти ниво</a:t>
            </a:r>
          </a:p>
          <a:p>
            <a:pPr lvl="4"/>
            <a:r>
              <a:rPr lang="sr-Cyrl-CS" smtClean="0"/>
              <a:t>Пети ниво</a:t>
            </a:r>
            <a:endParaRPr lang="sr-Cyrl-CS"/>
          </a:p>
        </p:txBody>
      </p:sp>
      <p:sp>
        <p:nvSpPr>
          <p:cNvPr id="5" name="Чувар места за 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r-Cyrl-CS" smtClean="0"/>
              <a:t>Кликните и уредите стилове текста мастера</a:t>
            </a:r>
          </a:p>
        </p:txBody>
      </p:sp>
      <p:sp>
        <p:nvSpPr>
          <p:cNvPr id="6" name="Чувар места за садржај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r-Cyrl-CS" smtClean="0"/>
              <a:t>Кликните и уредите стилове текста мастера</a:t>
            </a:r>
          </a:p>
          <a:p>
            <a:pPr lvl="1"/>
            <a:r>
              <a:rPr lang="sr-Cyrl-CS" smtClean="0"/>
              <a:t>Други ниво</a:t>
            </a:r>
          </a:p>
          <a:p>
            <a:pPr lvl="2"/>
            <a:r>
              <a:rPr lang="sr-Cyrl-CS" smtClean="0"/>
              <a:t>Трећи ниво</a:t>
            </a:r>
          </a:p>
          <a:p>
            <a:pPr lvl="3"/>
            <a:r>
              <a:rPr lang="sr-Cyrl-CS" smtClean="0"/>
              <a:t>Четврти ниво</a:t>
            </a:r>
          </a:p>
          <a:p>
            <a:pPr lvl="4"/>
            <a:r>
              <a:rPr lang="sr-Cyrl-CS" smtClean="0"/>
              <a:t>Пети ниво</a:t>
            </a:r>
            <a:endParaRPr lang="sr-Cyrl-C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Само наслов">
    <p:spTree>
      <p:nvGrpSpPr>
        <p:cNvPr id="1" name=""/>
        <p:cNvGrpSpPr/>
        <p:nvPr/>
      </p:nvGrpSpPr>
      <p:grpSpPr>
        <a:xfrm>
          <a:off x="0" y="0"/>
          <a:ext cx="0" cy="0"/>
          <a:chOff x="0" y="0"/>
          <a:chExt cx="0" cy="0"/>
        </a:xfrm>
      </p:grpSpPr>
      <p:sp>
        <p:nvSpPr>
          <p:cNvPr id="2" name="Наслов 1"/>
          <p:cNvSpPr>
            <a:spLocks noGrp="1"/>
          </p:cNvSpPr>
          <p:nvPr>
            <p:ph type="title"/>
          </p:nvPr>
        </p:nvSpPr>
        <p:spPr/>
        <p:txBody>
          <a:bodyPr/>
          <a:lstStyle/>
          <a:p>
            <a:r>
              <a:rPr lang="sr-Cyrl-CS" smtClean="0"/>
              <a:t>Кликните и уредите наслов мастерa</a:t>
            </a:r>
            <a:endParaRPr lang="sr-Cyrl-C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разно">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Садржај са натписом">
    <p:spTree>
      <p:nvGrpSpPr>
        <p:cNvPr id="1" name=""/>
        <p:cNvGrpSpPr/>
        <p:nvPr/>
      </p:nvGrpSpPr>
      <p:grpSpPr>
        <a:xfrm>
          <a:off x="0" y="0"/>
          <a:ext cx="0" cy="0"/>
          <a:chOff x="0" y="0"/>
          <a:chExt cx="0" cy="0"/>
        </a:xfrm>
      </p:grpSpPr>
      <p:sp>
        <p:nvSpPr>
          <p:cNvPr id="2" name="Наслов 1"/>
          <p:cNvSpPr>
            <a:spLocks noGrp="1"/>
          </p:cNvSpPr>
          <p:nvPr>
            <p:ph type="title"/>
          </p:nvPr>
        </p:nvSpPr>
        <p:spPr>
          <a:xfrm>
            <a:off x="457200" y="273050"/>
            <a:ext cx="3008313" cy="1162050"/>
          </a:xfrm>
        </p:spPr>
        <p:txBody>
          <a:bodyPr anchor="b"/>
          <a:lstStyle>
            <a:lvl1pPr algn="l">
              <a:defRPr sz="2000" b="1"/>
            </a:lvl1pPr>
          </a:lstStyle>
          <a:p>
            <a:r>
              <a:rPr lang="sr-Cyrl-CS" smtClean="0"/>
              <a:t>Кликните и уредите наслов мастерa</a:t>
            </a:r>
            <a:endParaRPr lang="sr-Cyrl-CS"/>
          </a:p>
        </p:txBody>
      </p:sp>
      <p:sp>
        <p:nvSpPr>
          <p:cNvPr id="3" name="Чувар места за садржај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r-Cyrl-CS" smtClean="0"/>
              <a:t>Кликните и уредите стилове текста мастера</a:t>
            </a:r>
          </a:p>
          <a:p>
            <a:pPr lvl="1"/>
            <a:r>
              <a:rPr lang="sr-Cyrl-CS" smtClean="0"/>
              <a:t>Други ниво</a:t>
            </a:r>
          </a:p>
          <a:p>
            <a:pPr lvl="2"/>
            <a:r>
              <a:rPr lang="sr-Cyrl-CS" smtClean="0"/>
              <a:t>Трећи ниво</a:t>
            </a:r>
          </a:p>
          <a:p>
            <a:pPr lvl="3"/>
            <a:r>
              <a:rPr lang="sr-Cyrl-CS" smtClean="0"/>
              <a:t>Четврти ниво</a:t>
            </a:r>
          </a:p>
          <a:p>
            <a:pPr lvl="4"/>
            <a:r>
              <a:rPr lang="sr-Cyrl-CS" smtClean="0"/>
              <a:t>Пети ниво</a:t>
            </a:r>
            <a:endParaRPr lang="sr-Cyrl-CS"/>
          </a:p>
        </p:txBody>
      </p:sp>
      <p:sp>
        <p:nvSpPr>
          <p:cNvPr id="4" name="Чувар места за 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r-Cyrl-CS" smtClean="0"/>
              <a:t>Кликните и уредите стилове текста мастера</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Слика са натписом">
    <p:spTree>
      <p:nvGrpSpPr>
        <p:cNvPr id="1" name=""/>
        <p:cNvGrpSpPr/>
        <p:nvPr/>
      </p:nvGrpSpPr>
      <p:grpSpPr>
        <a:xfrm>
          <a:off x="0" y="0"/>
          <a:ext cx="0" cy="0"/>
          <a:chOff x="0" y="0"/>
          <a:chExt cx="0" cy="0"/>
        </a:xfrm>
      </p:grpSpPr>
      <p:sp>
        <p:nvSpPr>
          <p:cNvPr id="2" name="Наслов 1"/>
          <p:cNvSpPr>
            <a:spLocks noGrp="1"/>
          </p:cNvSpPr>
          <p:nvPr>
            <p:ph type="title"/>
          </p:nvPr>
        </p:nvSpPr>
        <p:spPr>
          <a:xfrm>
            <a:off x="1792288" y="4800600"/>
            <a:ext cx="5486400" cy="566738"/>
          </a:xfrm>
        </p:spPr>
        <p:txBody>
          <a:bodyPr anchor="b"/>
          <a:lstStyle>
            <a:lvl1pPr algn="l">
              <a:defRPr sz="2000" b="1"/>
            </a:lvl1pPr>
          </a:lstStyle>
          <a:p>
            <a:r>
              <a:rPr lang="sr-Cyrl-CS" smtClean="0"/>
              <a:t>Кликните и уредите наслов мастерa</a:t>
            </a:r>
            <a:endParaRPr lang="sr-Cyrl-CS"/>
          </a:p>
        </p:txBody>
      </p:sp>
      <p:sp>
        <p:nvSpPr>
          <p:cNvPr id="3" name="Чувар места за слику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sr-Cyrl-CS" noProof="0" smtClean="0"/>
              <a:t>Кликните на икону да бисте додали слику</a:t>
            </a:r>
            <a:endParaRPr lang="sr-Cyrl-CS" noProof="0"/>
          </a:p>
        </p:txBody>
      </p:sp>
      <p:sp>
        <p:nvSpPr>
          <p:cNvPr id="4" name="Чувар места за 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r-Cyrl-CS" smtClean="0"/>
              <a:t>Кликните и уредите стилове текста мастера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304800" y="228600"/>
            <a:ext cx="8229600" cy="7159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sr-Cyrl-CS" smtClean="0"/>
              <a:t>Кликните и уредите наслов мастерa</a:t>
            </a:r>
            <a:endParaRPr lang="en-US" smtClean="0"/>
          </a:p>
        </p:txBody>
      </p:sp>
      <p:sp>
        <p:nvSpPr>
          <p:cNvPr id="6147" name="Rectangle 3"/>
          <p:cNvSpPr>
            <a:spLocks noGrp="1" noChangeArrowheads="1"/>
          </p:cNvSpPr>
          <p:nvPr>
            <p:ph type="body" idx="1"/>
          </p:nvPr>
        </p:nvSpPr>
        <p:spPr bwMode="auto">
          <a:xfrm>
            <a:off x="1143000" y="1295400"/>
            <a:ext cx="73152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sr-Cyrl-CS" smtClean="0"/>
              <a:t>Кликните и уредите стилове текста мастера</a:t>
            </a:r>
          </a:p>
          <a:p>
            <a:pPr lvl="1"/>
            <a:r>
              <a:rPr lang="sr-Cyrl-CS" smtClean="0"/>
              <a:t>Други ниво</a:t>
            </a:r>
          </a:p>
          <a:p>
            <a:pPr lvl="2"/>
            <a:r>
              <a:rPr lang="sr-Cyrl-CS" smtClean="0"/>
              <a:t>Трећи ниво</a:t>
            </a:r>
          </a:p>
          <a:p>
            <a:pPr lvl="3"/>
            <a:r>
              <a:rPr lang="sr-Cyrl-CS" smtClean="0"/>
              <a:t>Четврти ниво</a:t>
            </a:r>
          </a:p>
          <a:p>
            <a:pPr lvl="4"/>
            <a:r>
              <a:rPr lang="sr-Cyrl-CS" smtClean="0"/>
              <a:t>Пети ниво</a:t>
            </a:r>
            <a:endParaRPr lang="en-US" smtClean="0"/>
          </a:p>
        </p:txBody>
      </p:sp>
    </p:spTree>
  </p:cSld>
  <p:clrMap bg1="lt1" tx1="dk1" bg2="lt2" tx2="dk2" accent1="accent1" accent2="accent2" accent3="accent3" accent4="accent4" accent5="accent5" accent6="accent6" hlink="hlink" folHlink="folHlink"/>
  <p:sldLayoutIdLst>
    <p:sldLayoutId id="2147483875" r:id="rId1"/>
    <p:sldLayoutId id="2147483865" r:id="rId2"/>
    <p:sldLayoutId id="2147483866" r:id="rId3"/>
    <p:sldLayoutId id="2147483867" r:id="rId4"/>
    <p:sldLayoutId id="2147483868" r:id="rId5"/>
    <p:sldLayoutId id="2147483869" r:id="rId6"/>
    <p:sldLayoutId id="2147483870" r:id="rId7"/>
    <p:sldLayoutId id="2147483871" r:id="rId8"/>
    <p:sldLayoutId id="2147483872" r:id="rId9"/>
    <p:sldLayoutId id="2147483873" r:id="rId10"/>
    <p:sldLayoutId id="2147483874" r:id="rId11"/>
  </p:sldLayoutIdLst>
  <p:txStyles>
    <p:titleStyle>
      <a:lvl1pPr algn="l" rtl="0" eaLnBrk="0" fontAlgn="base" hangingPunct="0">
        <a:spcBef>
          <a:spcPct val="0"/>
        </a:spcBef>
        <a:spcAft>
          <a:spcPct val="0"/>
        </a:spcAft>
        <a:defRPr sz="4400">
          <a:solidFill>
            <a:schemeClr val="bg1"/>
          </a:solidFill>
          <a:latin typeface="+mj-lt"/>
          <a:ea typeface="+mj-ea"/>
          <a:cs typeface="+mj-cs"/>
        </a:defRPr>
      </a:lvl1pPr>
      <a:lvl2pPr algn="l" rtl="0" eaLnBrk="0" fontAlgn="base" hangingPunct="0">
        <a:spcBef>
          <a:spcPct val="0"/>
        </a:spcBef>
        <a:spcAft>
          <a:spcPct val="0"/>
        </a:spcAft>
        <a:defRPr sz="4400">
          <a:solidFill>
            <a:schemeClr val="bg1"/>
          </a:solidFill>
          <a:latin typeface="Microsoft Sans Serif" pitchFamily="34" charset="0"/>
        </a:defRPr>
      </a:lvl2pPr>
      <a:lvl3pPr algn="l" rtl="0" eaLnBrk="0" fontAlgn="base" hangingPunct="0">
        <a:spcBef>
          <a:spcPct val="0"/>
        </a:spcBef>
        <a:spcAft>
          <a:spcPct val="0"/>
        </a:spcAft>
        <a:defRPr sz="4400">
          <a:solidFill>
            <a:schemeClr val="bg1"/>
          </a:solidFill>
          <a:latin typeface="Microsoft Sans Serif" pitchFamily="34" charset="0"/>
        </a:defRPr>
      </a:lvl3pPr>
      <a:lvl4pPr algn="l" rtl="0" eaLnBrk="0" fontAlgn="base" hangingPunct="0">
        <a:spcBef>
          <a:spcPct val="0"/>
        </a:spcBef>
        <a:spcAft>
          <a:spcPct val="0"/>
        </a:spcAft>
        <a:defRPr sz="4400">
          <a:solidFill>
            <a:schemeClr val="bg1"/>
          </a:solidFill>
          <a:latin typeface="Microsoft Sans Serif" pitchFamily="34" charset="0"/>
        </a:defRPr>
      </a:lvl4pPr>
      <a:lvl5pPr algn="l" rtl="0" eaLnBrk="0" fontAlgn="base" hangingPunct="0">
        <a:spcBef>
          <a:spcPct val="0"/>
        </a:spcBef>
        <a:spcAft>
          <a:spcPct val="0"/>
        </a:spcAft>
        <a:defRPr sz="4400">
          <a:solidFill>
            <a:schemeClr val="bg1"/>
          </a:solidFill>
          <a:latin typeface="Microsoft Sans Serif" pitchFamily="34" charset="0"/>
        </a:defRPr>
      </a:lvl5pPr>
      <a:lvl6pPr marL="457200" algn="l" rtl="0" eaLnBrk="1" fontAlgn="base" hangingPunct="1">
        <a:spcBef>
          <a:spcPct val="0"/>
        </a:spcBef>
        <a:spcAft>
          <a:spcPct val="0"/>
        </a:spcAft>
        <a:defRPr sz="4400">
          <a:solidFill>
            <a:schemeClr val="bg1"/>
          </a:solidFill>
          <a:latin typeface="Microsoft Sans Serif" pitchFamily="34" charset="0"/>
        </a:defRPr>
      </a:lvl6pPr>
      <a:lvl7pPr marL="914400" algn="l" rtl="0" eaLnBrk="1" fontAlgn="base" hangingPunct="1">
        <a:spcBef>
          <a:spcPct val="0"/>
        </a:spcBef>
        <a:spcAft>
          <a:spcPct val="0"/>
        </a:spcAft>
        <a:defRPr sz="4400">
          <a:solidFill>
            <a:schemeClr val="bg1"/>
          </a:solidFill>
          <a:latin typeface="Microsoft Sans Serif" pitchFamily="34" charset="0"/>
        </a:defRPr>
      </a:lvl7pPr>
      <a:lvl8pPr marL="1371600" algn="l" rtl="0" eaLnBrk="1" fontAlgn="base" hangingPunct="1">
        <a:spcBef>
          <a:spcPct val="0"/>
        </a:spcBef>
        <a:spcAft>
          <a:spcPct val="0"/>
        </a:spcAft>
        <a:defRPr sz="4400">
          <a:solidFill>
            <a:schemeClr val="bg1"/>
          </a:solidFill>
          <a:latin typeface="Microsoft Sans Serif" pitchFamily="34" charset="0"/>
        </a:defRPr>
      </a:lvl8pPr>
      <a:lvl9pPr marL="1828800" algn="l" rtl="0" eaLnBrk="1" fontAlgn="base" hangingPunct="1">
        <a:spcBef>
          <a:spcPct val="0"/>
        </a:spcBef>
        <a:spcAft>
          <a:spcPct val="0"/>
        </a:spcAft>
        <a:defRPr sz="4400">
          <a:solidFill>
            <a:schemeClr val="bg1"/>
          </a:solidFill>
          <a:latin typeface="Microsoft Sans Serif" pitchFamily="34" charset="0"/>
        </a:defRPr>
      </a:lvl9pPr>
    </p:titleStyle>
    <p:bodyStyle>
      <a:lvl1pPr marL="342900" indent="-342900" algn="l" rtl="0" eaLnBrk="0" fontAlgn="base" hangingPunct="0">
        <a:spcBef>
          <a:spcPct val="20000"/>
        </a:spcBef>
        <a:spcAft>
          <a:spcPct val="0"/>
        </a:spcAft>
        <a:buChar char="•"/>
        <a:defRPr sz="3200">
          <a:solidFill>
            <a:schemeClr val="bg1"/>
          </a:solidFill>
          <a:latin typeface="+mn-lt"/>
          <a:ea typeface="+mn-ea"/>
          <a:cs typeface="+mn-cs"/>
        </a:defRPr>
      </a:lvl1pPr>
      <a:lvl2pPr marL="742950" indent="-285750" algn="l" rtl="0" eaLnBrk="0" fontAlgn="base" hangingPunct="0">
        <a:spcBef>
          <a:spcPct val="20000"/>
        </a:spcBef>
        <a:spcAft>
          <a:spcPct val="0"/>
        </a:spcAft>
        <a:buChar char="–"/>
        <a:defRPr sz="2800">
          <a:solidFill>
            <a:schemeClr val="bg1"/>
          </a:solidFill>
          <a:latin typeface="+mn-lt"/>
        </a:defRPr>
      </a:lvl2pPr>
      <a:lvl3pPr marL="1143000" indent="-228600" algn="l" rtl="0" eaLnBrk="0" fontAlgn="base" hangingPunct="0">
        <a:spcBef>
          <a:spcPct val="20000"/>
        </a:spcBef>
        <a:spcAft>
          <a:spcPct val="0"/>
        </a:spcAft>
        <a:buChar char="•"/>
        <a:defRPr sz="2400">
          <a:solidFill>
            <a:schemeClr val="bg1"/>
          </a:solidFill>
          <a:latin typeface="+mn-lt"/>
        </a:defRPr>
      </a:lvl3pPr>
      <a:lvl4pPr marL="1600200" indent="-228600" algn="l" rtl="0" eaLnBrk="0" fontAlgn="base" hangingPunct="0">
        <a:spcBef>
          <a:spcPct val="20000"/>
        </a:spcBef>
        <a:spcAft>
          <a:spcPct val="0"/>
        </a:spcAft>
        <a:buChar char="–"/>
        <a:defRPr sz="2000">
          <a:solidFill>
            <a:schemeClr val="bg1"/>
          </a:solidFill>
          <a:latin typeface="+mn-lt"/>
        </a:defRPr>
      </a:lvl4pPr>
      <a:lvl5pPr marL="2057400" indent="-228600" algn="l" rtl="0" eaLnBrk="0" fontAlgn="base" hangingPunct="0">
        <a:spcBef>
          <a:spcPct val="20000"/>
        </a:spcBef>
        <a:spcAft>
          <a:spcPct val="0"/>
        </a:spcAft>
        <a:buChar char="»"/>
        <a:defRPr sz="2000">
          <a:solidFill>
            <a:schemeClr val="bg1"/>
          </a:solidFill>
          <a:latin typeface="+mn-lt"/>
        </a:defRPr>
      </a:lvl5pPr>
      <a:lvl6pPr marL="2514600" indent="-228600" algn="l" rtl="0" eaLnBrk="1" fontAlgn="base" hangingPunct="1">
        <a:spcBef>
          <a:spcPct val="20000"/>
        </a:spcBef>
        <a:spcAft>
          <a:spcPct val="0"/>
        </a:spcAft>
        <a:buChar char="»"/>
        <a:defRPr sz="2000">
          <a:solidFill>
            <a:schemeClr val="bg1"/>
          </a:solidFill>
          <a:latin typeface="+mn-lt"/>
        </a:defRPr>
      </a:lvl6pPr>
      <a:lvl7pPr marL="2971800" indent="-228600" algn="l" rtl="0" eaLnBrk="1" fontAlgn="base" hangingPunct="1">
        <a:spcBef>
          <a:spcPct val="20000"/>
        </a:spcBef>
        <a:spcAft>
          <a:spcPct val="0"/>
        </a:spcAft>
        <a:buChar char="»"/>
        <a:defRPr sz="2000">
          <a:solidFill>
            <a:schemeClr val="bg1"/>
          </a:solidFill>
          <a:latin typeface="+mn-lt"/>
        </a:defRPr>
      </a:lvl7pPr>
      <a:lvl8pPr marL="3429000" indent="-228600" algn="l" rtl="0" eaLnBrk="1" fontAlgn="base" hangingPunct="1">
        <a:spcBef>
          <a:spcPct val="20000"/>
        </a:spcBef>
        <a:spcAft>
          <a:spcPct val="0"/>
        </a:spcAft>
        <a:buChar char="»"/>
        <a:defRPr sz="2000">
          <a:solidFill>
            <a:schemeClr val="bg1"/>
          </a:solidFill>
          <a:latin typeface="+mn-lt"/>
        </a:defRPr>
      </a:lvl8pPr>
      <a:lvl9pPr marL="3886200" indent="-228600" algn="l" rtl="0" eaLnBrk="1" fontAlgn="base" hangingPunct="1">
        <a:spcBef>
          <a:spcPct val="20000"/>
        </a:spcBef>
        <a:spcAft>
          <a:spcPct val="0"/>
        </a:spcAft>
        <a:buChar char="»"/>
        <a:defRPr sz="2000">
          <a:solidFill>
            <a:schemeClr val="bg1"/>
          </a:solidFill>
          <a:latin typeface="+mn-lt"/>
        </a:defRPr>
      </a:lvl9pPr>
    </p:bodyStyle>
    <p:other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1.xml"/><Relationship Id="rId1" Type="http://schemas.openxmlformats.org/officeDocument/2006/relationships/slideLayout" Target="../slideLayouts/slideLayout2.xml"/><Relationship Id="rId4" Type="http://schemas.openxmlformats.org/officeDocument/2006/relationships/chart" Target="../charts/chart1.xml"/></Relationships>
</file>

<file path=ppt/slides/_rels/slide4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4.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4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5.xml"/><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4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6.xml"/><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4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7.xml"/><Relationship Id="rId1" Type="http://schemas.openxmlformats.org/officeDocument/2006/relationships/slideLayout" Target="../slideLayouts/slideLayout2.xml"/><Relationship Id="rId4" Type="http://schemas.openxmlformats.org/officeDocument/2006/relationships/hyperlink" Target="mailto:kosana@beker.rs"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ctrTitle"/>
          </p:nvPr>
        </p:nvSpPr>
        <p:spPr>
          <a:xfrm>
            <a:off x="685800" y="620688"/>
            <a:ext cx="7774632" cy="2503512"/>
          </a:xfrm>
        </p:spPr>
        <p:txBody>
          <a:bodyPr/>
          <a:lstStyle/>
          <a:p>
            <a:pPr algn="r" eaLnBrk="1" hangingPunct="1"/>
            <a:r>
              <a:rPr lang="sr-Cyrl-CS" sz="4600" dirty="0" smtClean="0">
                <a:latin typeface="Georgia" pitchFamily="18" charset="0"/>
              </a:rPr>
              <a:t/>
            </a:r>
            <a:br>
              <a:rPr lang="sr-Cyrl-CS" sz="4600" dirty="0" smtClean="0">
                <a:latin typeface="Georgia" pitchFamily="18" charset="0"/>
              </a:rPr>
            </a:br>
            <a:r>
              <a:rPr lang="sr-Cyrl-CS" sz="4600" dirty="0" smtClean="0">
                <a:latin typeface="Georgia" pitchFamily="18" charset="0"/>
              </a:rPr>
              <a:t/>
            </a:r>
            <a:br>
              <a:rPr lang="sr-Cyrl-CS" sz="4600" dirty="0" smtClean="0">
                <a:latin typeface="Georgia" pitchFamily="18" charset="0"/>
              </a:rPr>
            </a:br>
            <a:r>
              <a:rPr lang="sr-Latn-RS" sz="4600" dirty="0" smtClean="0">
                <a:latin typeface="Georgia" pitchFamily="18" charset="0"/>
              </a:rPr>
              <a:t/>
            </a:r>
            <a:br>
              <a:rPr lang="sr-Latn-RS" sz="4600" dirty="0" smtClean="0">
                <a:latin typeface="Georgia" pitchFamily="18" charset="0"/>
              </a:rPr>
            </a:br>
            <a:r>
              <a:rPr lang="sr-Latn-RS" sz="3600" b="1" dirty="0" smtClean="0">
                <a:solidFill>
                  <a:schemeClr val="tx2">
                    <a:lumMod val="50000"/>
                  </a:schemeClr>
                </a:solidFill>
                <a:effectLst>
                  <a:outerShdw blurRad="38100" dist="38100" dir="2700000" algn="tl">
                    <a:srgbClr val="000000">
                      <a:alpha val="43137"/>
                    </a:srgbClr>
                  </a:outerShdw>
                </a:effectLst>
                <a:latin typeface="Georgia" pitchFamily="18" charset="0"/>
              </a:rPr>
              <a:t>ODUZIMANJE POSLOVNE SPOSOBNOSTI U CRNOJ GORI </a:t>
            </a:r>
            <a:r>
              <a:rPr lang="sr-Cyrl-CS" sz="4800" dirty="0" smtClean="0">
                <a:latin typeface="Georgia" pitchFamily="18" charset="0"/>
              </a:rPr>
              <a:t/>
            </a:r>
            <a:br>
              <a:rPr lang="sr-Cyrl-CS" sz="4800" dirty="0" smtClean="0">
                <a:latin typeface="Georgia" pitchFamily="18" charset="0"/>
              </a:rPr>
            </a:br>
            <a:r>
              <a:rPr lang="sr-Cyrl-RS" sz="2200" b="1" dirty="0" smtClean="0">
                <a:solidFill>
                  <a:srgbClr val="000099"/>
                </a:solidFill>
                <a:latin typeface="Arial" charset="0"/>
                <a:cs typeface="Arial" charset="0"/>
              </a:rPr>
              <a:t> </a:t>
            </a:r>
            <a:r>
              <a:rPr lang="en-US" sz="2100" dirty="0" smtClean="0">
                <a:latin typeface="Georgia" pitchFamily="18" charset="0"/>
              </a:rPr>
              <a:t/>
            </a:r>
            <a:br>
              <a:rPr lang="en-US" sz="2100" dirty="0" smtClean="0">
                <a:latin typeface="Georgia" pitchFamily="18" charset="0"/>
              </a:rPr>
            </a:br>
            <a:r>
              <a:rPr lang="en-US" sz="2100" dirty="0" smtClean="0">
                <a:latin typeface="Georgia" pitchFamily="18" charset="0"/>
              </a:rPr>
              <a:t/>
            </a:r>
            <a:br>
              <a:rPr lang="en-US" sz="2100" dirty="0" smtClean="0">
                <a:latin typeface="Georgia" pitchFamily="18" charset="0"/>
              </a:rPr>
            </a:br>
            <a:r>
              <a:rPr lang="en-US" sz="2100" dirty="0" smtClean="0">
                <a:latin typeface="Georgia" pitchFamily="18" charset="0"/>
              </a:rPr>
              <a:t/>
            </a:r>
            <a:br>
              <a:rPr lang="en-US" sz="2100" dirty="0" smtClean="0">
                <a:latin typeface="Georgia" pitchFamily="18" charset="0"/>
              </a:rPr>
            </a:br>
            <a:r>
              <a:rPr lang="en-US" sz="900" dirty="0" smtClean="0">
                <a:latin typeface="Georgia" pitchFamily="18" charset="0"/>
              </a:rPr>
              <a:t/>
            </a:r>
            <a:br>
              <a:rPr lang="en-US" sz="900" dirty="0" smtClean="0">
                <a:latin typeface="Georgia" pitchFamily="18" charset="0"/>
              </a:rPr>
            </a:br>
            <a:r>
              <a:rPr lang="en-US" sz="900" dirty="0" smtClean="0">
                <a:latin typeface="Georgia" pitchFamily="18" charset="0"/>
              </a:rPr>
              <a:t/>
            </a:r>
            <a:br>
              <a:rPr lang="en-US" sz="900" dirty="0" smtClean="0">
                <a:latin typeface="Georgia" pitchFamily="18" charset="0"/>
              </a:rPr>
            </a:br>
            <a:r>
              <a:rPr lang="en-US" sz="900" dirty="0" smtClean="0">
                <a:latin typeface="Georgia" pitchFamily="18" charset="0"/>
              </a:rPr>
              <a:t/>
            </a:r>
            <a:br>
              <a:rPr lang="en-US" sz="900" dirty="0" smtClean="0">
                <a:latin typeface="Georgia" pitchFamily="18" charset="0"/>
              </a:rPr>
            </a:br>
            <a:r>
              <a:rPr lang="en-US" sz="900" dirty="0" smtClean="0">
                <a:latin typeface="Georgia" pitchFamily="18" charset="0"/>
              </a:rPr>
              <a:t/>
            </a:r>
            <a:br>
              <a:rPr lang="en-US" sz="900" dirty="0" smtClean="0">
                <a:latin typeface="Georgia" pitchFamily="18" charset="0"/>
              </a:rPr>
            </a:br>
            <a:r>
              <a:rPr lang="en-US" sz="900" dirty="0" smtClean="0">
                <a:latin typeface="Georgia" pitchFamily="18" charset="0"/>
              </a:rPr>
              <a:t/>
            </a:r>
            <a:br>
              <a:rPr lang="en-US" sz="900" dirty="0" smtClean="0">
                <a:latin typeface="Georgia" pitchFamily="18" charset="0"/>
              </a:rPr>
            </a:br>
            <a:endParaRPr lang="en-US" sz="1800" dirty="0" smtClean="0">
              <a:latin typeface="Georgia" pitchFamily="18" charset="0"/>
            </a:endParaRPr>
          </a:p>
        </p:txBody>
      </p:sp>
      <p:sp>
        <p:nvSpPr>
          <p:cNvPr id="4" name="Rectangle 2"/>
          <p:cNvSpPr txBox="1">
            <a:spLocks noChangeArrowheads="1"/>
          </p:cNvSpPr>
          <p:nvPr/>
        </p:nvSpPr>
        <p:spPr bwMode="auto">
          <a:xfrm>
            <a:off x="827584" y="2132857"/>
            <a:ext cx="7774632" cy="100811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schemeClr val="bg1"/>
              </a:solidFill>
              <a:effectLst/>
              <a:uLnTx/>
              <a:uFillTx/>
              <a:latin typeface="Georgia" pitchFamily="18" charset="0"/>
              <a:ea typeface="+mj-ea"/>
              <a:cs typeface="+mj-cs"/>
            </a:endParaRPr>
          </a:p>
        </p:txBody>
      </p:sp>
      <p:sp>
        <p:nvSpPr>
          <p:cNvPr id="5" name="Rectangle 4"/>
          <p:cNvSpPr/>
          <p:nvPr/>
        </p:nvSpPr>
        <p:spPr>
          <a:xfrm>
            <a:off x="642910" y="5929329"/>
            <a:ext cx="4572000" cy="1046440"/>
          </a:xfrm>
          <a:prstGeom prst="rect">
            <a:avLst/>
          </a:prstGeom>
        </p:spPr>
        <p:txBody>
          <a:bodyPr>
            <a:spAutoFit/>
          </a:bodyPr>
          <a:lstStyle/>
          <a:p>
            <a:r>
              <a:rPr lang="sr-Latn-RS" sz="1900" b="1" dirty="0" smtClean="0">
                <a:solidFill>
                  <a:schemeClr val="tx2">
                    <a:lumMod val="50000"/>
                  </a:schemeClr>
                </a:solidFill>
                <a:effectLst>
                  <a:outerShdw blurRad="38100" dist="38100" dir="2700000" algn="tl">
                    <a:srgbClr val="000000">
                      <a:alpha val="43137"/>
                    </a:srgbClr>
                  </a:outerShdw>
                </a:effectLst>
                <a:latin typeface="Georgia" panose="02040502050405020303" pitchFamily="18" charset="0"/>
              </a:rPr>
              <a:t>Kosana Beker</a:t>
            </a:r>
          </a:p>
          <a:p>
            <a:r>
              <a:rPr lang="sr-Latn-RS" sz="1900" b="1" dirty="0" smtClean="0">
                <a:solidFill>
                  <a:schemeClr val="tx2">
                    <a:lumMod val="50000"/>
                  </a:schemeClr>
                </a:solidFill>
                <a:effectLst>
                  <a:outerShdw blurRad="38100" dist="38100" dir="2700000" algn="tl">
                    <a:srgbClr val="000000">
                      <a:alpha val="43137"/>
                    </a:srgbClr>
                  </a:outerShdw>
                </a:effectLst>
                <a:latin typeface="Georgia" panose="02040502050405020303" pitchFamily="18" charset="0"/>
              </a:rPr>
              <a:t>Podgorica, 16. jun </a:t>
            </a:r>
            <a:r>
              <a:rPr lang="sr-Cyrl-CS" sz="1900" b="1" dirty="0" smtClean="0">
                <a:solidFill>
                  <a:schemeClr val="tx2">
                    <a:lumMod val="50000"/>
                  </a:schemeClr>
                </a:solidFill>
                <a:effectLst>
                  <a:outerShdw blurRad="38100" dist="38100" dir="2700000" algn="tl">
                    <a:srgbClr val="000000">
                      <a:alpha val="43137"/>
                    </a:srgbClr>
                  </a:outerShdw>
                </a:effectLst>
                <a:latin typeface="Georgia" panose="02040502050405020303" pitchFamily="18" charset="0"/>
              </a:rPr>
              <a:t>201</a:t>
            </a:r>
            <a:r>
              <a:rPr lang="sr-Latn-RS" sz="1900" b="1" dirty="0" smtClean="0">
                <a:solidFill>
                  <a:schemeClr val="tx2">
                    <a:lumMod val="50000"/>
                  </a:schemeClr>
                </a:solidFill>
                <a:effectLst>
                  <a:outerShdw blurRad="38100" dist="38100" dir="2700000" algn="tl">
                    <a:srgbClr val="000000">
                      <a:alpha val="43137"/>
                    </a:srgbClr>
                  </a:outerShdw>
                </a:effectLst>
                <a:latin typeface="Georgia" panose="02040502050405020303" pitchFamily="18" charset="0"/>
              </a:rPr>
              <a:t>7</a:t>
            </a:r>
            <a:r>
              <a:rPr lang="sr-Cyrl-CS" sz="1900" b="1" dirty="0" smtClean="0">
                <a:solidFill>
                  <a:schemeClr val="tx2">
                    <a:lumMod val="50000"/>
                  </a:schemeClr>
                </a:solidFill>
                <a:effectLst>
                  <a:outerShdw blurRad="38100" dist="38100" dir="2700000" algn="tl">
                    <a:srgbClr val="000000">
                      <a:alpha val="43137"/>
                    </a:srgbClr>
                  </a:outerShdw>
                </a:effectLst>
                <a:latin typeface="Georgia" panose="02040502050405020303" pitchFamily="18" charset="0"/>
              </a:rPr>
              <a:t>.</a:t>
            </a:r>
            <a:endParaRPr lang="sr-Cyrl-CS" sz="1900" b="1" dirty="0">
              <a:solidFill>
                <a:schemeClr val="tx2">
                  <a:lumMod val="50000"/>
                </a:schemeClr>
              </a:solidFill>
              <a:effectLst>
                <a:outerShdw blurRad="38100" dist="38100" dir="2700000" algn="tl">
                  <a:srgbClr val="000000">
                    <a:alpha val="43137"/>
                  </a:srgbClr>
                </a:outerShdw>
              </a:effectLst>
              <a:latin typeface="Georgia" panose="02040502050405020303" pitchFamily="18" charset="0"/>
            </a:endParaRPr>
          </a:p>
          <a:p>
            <a:endParaRPr lang="en-US"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ctr" eaLnBrk="1" hangingPunct="1"/>
            <a:r>
              <a:rPr lang="sr-Latn-RS" sz="4000" b="1" dirty="0" smtClean="0">
                <a:solidFill>
                  <a:schemeClr val="tx1"/>
                </a:solidFill>
                <a:latin typeface="Georgia" pitchFamily="18" charset="0"/>
                <a:cs typeface="Arial" charset="0"/>
              </a:rPr>
              <a:t>Posljedice</a:t>
            </a:r>
            <a:endParaRPr lang="en-US" sz="4000" b="1" dirty="0" smtClean="0">
              <a:solidFill>
                <a:schemeClr val="tx1"/>
              </a:solidFill>
              <a:latin typeface="Georgia" pitchFamily="18" charset="0"/>
              <a:cs typeface="Arial" charset="0"/>
            </a:endParaRPr>
          </a:p>
        </p:txBody>
      </p:sp>
      <p:sp>
        <p:nvSpPr>
          <p:cNvPr id="8" name="Content Placeholder 7"/>
          <p:cNvSpPr>
            <a:spLocks noGrp="1"/>
          </p:cNvSpPr>
          <p:nvPr>
            <p:ph idx="1"/>
          </p:nvPr>
        </p:nvSpPr>
        <p:spPr>
          <a:xfrm>
            <a:off x="1828800" y="1066800"/>
            <a:ext cx="6629400" cy="5181600"/>
          </a:xfrm>
        </p:spPr>
        <p:txBody>
          <a:bodyPr/>
          <a:lstStyle/>
          <a:p>
            <a:pPr>
              <a:buFont typeface="Wingdings" pitchFamily="2" charset="2"/>
              <a:buChar char="ü"/>
            </a:pPr>
            <a:r>
              <a:rPr lang="uz-Cyrl-UZ" sz="2800" dirty="0" smtClean="0">
                <a:solidFill>
                  <a:schemeClr val="tx1"/>
                </a:solidFill>
                <a:latin typeface="Georgia" pitchFamily="18" charset="0"/>
              </a:rPr>
              <a:t>ne može da sklopi brak</a:t>
            </a:r>
            <a:endParaRPr lang="sr-Latn-RS" sz="2800" dirty="0" smtClean="0">
              <a:solidFill>
                <a:schemeClr val="tx1"/>
              </a:solidFill>
              <a:latin typeface="Georgia" pitchFamily="18" charset="0"/>
            </a:endParaRPr>
          </a:p>
          <a:p>
            <a:pPr>
              <a:buFont typeface="Wingdings" pitchFamily="2" charset="2"/>
              <a:buChar char="ü"/>
            </a:pPr>
            <a:r>
              <a:rPr lang="uz-Cyrl-UZ" sz="2800" dirty="0" smtClean="0">
                <a:solidFill>
                  <a:schemeClr val="tx1"/>
                </a:solidFill>
                <a:latin typeface="Georgia" pitchFamily="18" charset="0"/>
              </a:rPr>
              <a:t>ne može da vrši roditeljsko pravo</a:t>
            </a:r>
            <a:endParaRPr lang="sr-Latn-RS" sz="2800" dirty="0" smtClean="0">
              <a:solidFill>
                <a:schemeClr val="tx1"/>
              </a:solidFill>
              <a:latin typeface="Georgia" pitchFamily="18" charset="0"/>
            </a:endParaRPr>
          </a:p>
          <a:p>
            <a:pPr>
              <a:buFont typeface="Wingdings" pitchFamily="2" charset="2"/>
              <a:buChar char="ü"/>
            </a:pPr>
            <a:r>
              <a:rPr lang="uz-Cyrl-UZ" sz="2800" dirty="0" smtClean="0">
                <a:solidFill>
                  <a:schemeClr val="tx1"/>
                </a:solidFill>
                <a:latin typeface="Georgia" pitchFamily="18" charset="0"/>
              </a:rPr>
              <a:t>ne može biti svjedok prilikom sklapanja braka</a:t>
            </a:r>
            <a:endParaRPr lang="sr-Latn-RS" sz="2800" dirty="0" smtClean="0">
              <a:solidFill>
                <a:schemeClr val="tx1"/>
              </a:solidFill>
              <a:latin typeface="Georgia" pitchFamily="18" charset="0"/>
            </a:endParaRPr>
          </a:p>
          <a:p>
            <a:pPr>
              <a:buFont typeface="Wingdings" pitchFamily="2" charset="2"/>
              <a:buChar char="ü"/>
            </a:pPr>
            <a:r>
              <a:rPr lang="uz-Cyrl-UZ" sz="2800" dirty="0" smtClean="0">
                <a:solidFill>
                  <a:schemeClr val="tx1"/>
                </a:solidFill>
                <a:latin typeface="Georgia" pitchFamily="18" charset="0"/>
              </a:rPr>
              <a:t>žena lišena poslovne sposobnosti ne može da podigne tužbu za utvrđivanje očinstva niti da dâ izjavu o saglasnosti sa priznavanjem očinstva</a:t>
            </a:r>
            <a:endParaRPr lang="sr-Latn-RS" sz="2800" dirty="0" smtClean="0">
              <a:solidFill>
                <a:schemeClr val="tx1"/>
              </a:solidFill>
              <a:latin typeface="Georgia" pitchFamily="18" charset="0"/>
            </a:endParaRPr>
          </a:p>
          <a:p>
            <a:pPr>
              <a:buFont typeface="Wingdings" pitchFamily="2" charset="2"/>
              <a:buChar char="ü"/>
            </a:pPr>
            <a:r>
              <a:rPr lang="uz-Cyrl-UZ" sz="2800" dirty="0" smtClean="0">
                <a:solidFill>
                  <a:schemeClr val="tx1"/>
                </a:solidFill>
                <a:latin typeface="Georgia" pitchFamily="18" charset="0"/>
              </a:rPr>
              <a:t>ne može da usvoji dete</a:t>
            </a:r>
            <a:endParaRPr lang="sr-Latn-RS" sz="2800" dirty="0" smtClean="0">
              <a:solidFill>
                <a:schemeClr val="tx1"/>
              </a:solidFill>
              <a:latin typeface="Georgia" pitchFamily="18" charset="0"/>
            </a:endParaRPr>
          </a:p>
          <a:p>
            <a:pPr>
              <a:buFont typeface="Wingdings" pitchFamily="2" charset="2"/>
              <a:buChar char="ü"/>
            </a:pPr>
            <a:r>
              <a:rPr lang="sr-Latn-RS" sz="2800" dirty="0" smtClean="0">
                <a:solidFill>
                  <a:schemeClr val="tx1"/>
                </a:solidFill>
                <a:latin typeface="Georgia" pitchFamily="18" charset="0"/>
              </a:rPr>
              <a:t>ne može da</a:t>
            </a:r>
            <a:r>
              <a:rPr lang="uz-Cyrl-UZ" sz="2800" dirty="0" smtClean="0">
                <a:solidFill>
                  <a:schemeClr val="tx1"/>
                </a:solidFill>
                <a:latin typeface="Georgia" pitchFamily="18" charset="0"/>
              </a:rPr>
              <a:t> glasa na izborima </a:t>
            </a:r>
            <a:endParaRPr lang="sr-Latn-RS" sz="2800" dirty="0" smtClean="0">
              <a:solidFill>
                <a:schemeClr val="tx1"/>
              </a:solidFill>
              <a:latin typeface="Georgia" pitchFamily="18" charset="0"/>
            </a:endParaRPr>
          </a:p>
          <a:p>
            <a:pPr>
              <a:buFont typeface="Wingdings" pitchFamily="2" charset="2"/>
              <a:buChar char="ü"/>
            </a:pPr>
            <a:r>
              <a:rPr lang="sr-Latn-RS" sz="2800" dirty="0" smtClean="0">
                <a:solidFill>
                  <a:schemeClr val="tx1"/>
                </a:solidFill>
                <a:latin typeface="Georgia" pitchFamily="18" charset="0"/>
              </a:rPr>
              <a:t>...</a:t>
            </a:r>
            <a:endParaRPr lang="en-US" sz="2800" dirty="0">
              <a:solidFill>
                <a:schemeClr val="tx1"/>
              </a:solidFill>
              <a:latin typeface="Georgia" pitchFamily="18" charset="0"/>
            </a:endParaRPr>
          </a:p>
        </p:txBody>
      </p:sp>
      <p:sp>
        <p:nvSpPr>
          <p:cNvPr id="7" name="Rectangle 2"/>
          <p:cNvSpPr txBox="1">
            <a:spLocks noChangeArrowheads="1"/>
          </p:cNvSpPr>
          <p:nvPr/>
        </p:nvSpPr>
        <p:spPr bwMode="auto">
          <a:xfrm>
            <a:off x="1764574" y="1524000"/>
            <a:ext cx="7127875" cy="4597461"/>
          </a:xfrm>
          <a:prstGeom prst="rect">
            <a:avLst/>
          </a:prstGeom>
          <a:noFill/>
          <a:ln w="9525">
            <a:noFill/>
            <a:miter lim="800000"/>
            <a:headEnd/>
            <a:tailEnd/>
          </a:ln>
          <a:effectLst/>
        </p:spPr>
        <p:txBody>
          <a:bodyPr anchor="ctr"/>
          <a:lstStyle/>
          <a:p>
            <a:pPr>
              <a:buFont typeface="Wingdings" pitchFamily="2" charset="2"/>
              <a:buChar char="ü"/>
              <a:defRPr/>
            </a:pPr>
            <a:endParaRPr lang="sr-Cyrl-RS" sz="2200" dirty="0" smtClean="0">
              <a:solidFill>
                <a:srgbClr val="002B82"/>
              </a:solidFill>
              <a:latin typeface="Georgia" panose="02040502050405020303" pitchFamily="18"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ctr" eaLnBrk="1" hangingPunct="1"/>
            <a:endParaRPr lang="en-US" sz="4000" b="1" dirty="0" smtClean="0">
              <a:solidFill>
                <a:schemeClr val="tx1"/>
              </a:solidFill>
              <a:latin typeface="Georgia" pitchFamily="18" charset="0"/>
              <a:cs typeface="Arial" charset="0"/>
            </a:endParaRPr>
          </a:p>
        </p:txBody>
      </p:sp>
      <p:sp>
        <p:nvSpPr>
          <p:cNvPr id="8" name="Content Placeholder 7"/>
          <p:cNvSpPr>
            <a:spLocks noGrp="1"/>
          </p:cNvSpPr>
          <p:nvPr>
            <p:ph idx="1"/>
          </p:nvPr>
        </p:nvSpPr>
        <p:spPr>
          <a:xfrm>
            <a:off x="1828800" y="1066800"/>
            <a:ext cx="6629400" cy="5181600"/>
          </a:xfrm>
        </p:spPr>
        <p:txBody>
          <a:bodyPr/>
          <a:lstStyle/>
          <a:p>
            <a:pPr>
              <a:buFont typeface="Wingdings" pitchFamily="2" charset="2"/>
              <a:buChar char="ü"/>
            </a:pPr>
            <a:r>
              <a:rPr lang="uz-Cyrl-UZ" sz="2800" dirty="0" smtClean="0">
                <a:solidFill>
                  <a:schemeClr val="tx1"/>
                </a:solidFill>
                <a:latin typeface="Georgia" pitchFamily="18" charset="0"/>
              </a:rPr>
              <a:t>Poslovna sposobnost vijekovima je uskraćivana mnogim grupama, posebno ženama i etničkim manjinama, ali su takve prakse prevaziđene u današnje vrijeme. </a:t>
            </a:r>
            <a:endParaRPr lang="sr-Latn-RS" sz="2800" dirty="0" smtClean="0">
              <a:solidFill>
                <a:schemeClr val="tx1"/>
              </a:solidFill>
              <a:latin typeface="Georgia" pitchFamily="18" charset="0"/>
            </a:endParaRPr>
          </a:p>
          <a:p>
            <a:pPr>
              <a:buFont typeface="Wingdings" pitchFamily="2" charset="2"/>
              <a:buChar char="ü"/>
            </a:pPr>
            <a:r>
              <a:rPr lang="sr-Latn-RS" sz="2800" dirty="0" smtClean="0">
                <a:solidFill>
                  <a:schemeClr val="tx1"/>
                </a:solidFill>
                <a:latin typeface="Georgia" pitchFamily="18" charset="0"/>
              </a:rPr>
              <a:t>O</a:t>
            </a:r>
            <a:r>
              <a:rPr lang="uz-Cyrl-UZ" sz="2800" dirty="0" smtClean="0">
                <a:solidFill>
                  <a:schemeClr val="tx1"/>
                </a:solidFill>
                <a:latin typeface="Georgia" pitchFamily="18" charset="0"/>
              </a:rPr>
              <a:t>sobama sa invaliditetom se u mnogim državama i danas uskraćuje poslovna sposobnost</a:t>
            </a:r>
            <a:r>
              <a:rPr lang="sr-Latn-RS" sz="2800" dirty="0" smtClean="0">
                <a:solidFill>
                  <a:schemeClr val="tx1"/>
                </a:solidFill>
                <a:latin typeface="Georgia" pitchFamily="18" charset="0"/>
              </a:rPr>
              <a:t> – </a:t>
            </a:r>
            <a:r>
              <a:rPr lang="uz-Cyrl-UZ" sz="2800" dirty="0" smtClean="0">
                <a:solidFill>
                  <a:schemeClr val="tx1"/>
                </a:solidFill>
                <a:latin typeface="Georgia" pitchFamily="18" charset="0"/>
              </a:rPr>
              <a:t>uskraćuju</a:t>
            </a:r>
            <a:r>
              <a:rPr lang="sr-Latn-RS" sz="2800" dirty="0" smtClean="0">
                <a:solidFill>
                  <a:schemeClr val="tx1"/>
                </a:solidFill>
                <a:latin typeface="Georgia" pitchFamily="18" charset="0"/>
              </a:rPr>
              <a:t> </a:t>
            </a:r>
            <a:r>
              <a:rPr lang="uz-Cyrl-UZ" sz="2800" dirty="0" smtClean="0">
                <a:solidFill>
                  <a:schemeClr val="tx1"/>
                </a:solidFill>
                <a:latin typeface="Georgia" pitchFamily="18" charset="0"/>
              </a:rPr>
              <a:t>im se mnoga prava i slobode samo na osnovu činjenice da imaju invaliditet. </a:t>
            </a:r>
            <a:endParaRPr lang="en-US" sz="2800" dirty="0">
              <a:solidFill>
                <a:schemeClr val="tx1"/>
              </a:solidFill>
              <a:latin typeface="Georgia" pitchFamily="18" charset="0"/>
            </a:endParaRPr>
          </a:p>
        </p:txBody>
      </p:sp>
      <p:sp>
        <p:nvSpPr>
          <p:cNvPr id="7" name="Rectangle 2"/>
          <p:cNvSpPr txBox="1">
            <a:spLocks noChangeArrowheads="1"/>
          </p:cNvSpPr>
          <p:nvPr/>
        </p:nvSpPr>
        <p:spPr bwMode="auto">
          <a:xfrm>
            <a:off x="1764574" y="1524000"/>
            <a:ext cx="7127875" cy="4597461"/>
          </a:xfrm>
          <a:prstGeom prst="rect">
            <a:avLst/>
          </a:prstGeom>
          <a:noFill/>
          <a:ln w="9525">
            <a:noFill/>
            <a:miter lim="800000"/>
            <a:headEnd/>
            <a:tailEnd/>
          </a:ln>
          <a:effectLst/>
        </p:spPr>
        <p:txBody>
          <a:bodyPr anchor="ctr"/>
          <a:lstStyle/>
          <a:p>
            <a:pPr>
              <a:buFont typeface="Wingdings" pitchFamily="2" charset="2"/>
              <a:buChar char="ü"/>
              <a:defRPr/>
            </a:pPr>
            <a:endParaRPr lang="sr-Cyrl-RS" sz="2200" dirty="0" smtClean="0">
              <a:solidFill>
                <a:srgbClr val="002B82"/>
              </a:solidFill>
              <a:latin typeface="Georgia" panose="02040502050405020303" pitchFamily="18"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ctr" eaLnBrk="1" hangingPunct="1"/>
            <a:endParaRPr lang="en-US" sz="4000" b="1" dirty="0" smtClean="0">
              <a:solidFill>
                <a:schemeClr val="tx1"/>
              </a:solidFill>
              <a:latin typeface="Georgia" pitchFamily="18" charset="0"/>
              <a:cs typeface="Arial" charset="0"/>
            </a:endParaRPr>
          </a:p>
        </p:txBody>
      </p:sp>
      <p:sp>
        <p:nvSpPr>
          <p:cNvPr id="8" name="Content Placeholder 7"/>
          <p:cNvSpPr>
            <a:spLocks noGrp="1"/>
          </p:cNvSpPr>
          <p:nvPr>
            <p:ph idx="1"/>
          </p:nvPr>
        </p:nvSpPr>
        <p:spPr>
          <a:xfrm>
            <a:off x="1828800" y="1066800"/>
            <a:ext cx="6629400" cy="5181600"/>
          </a:xfrm>
        </p:spPr>
        <p:txBody>
          <a:bodyPr/>
          <a:lstStyle/>
          <a:p>
            <a:pPr>
              <a:buFont typeface="Wingdings" pitchFamily="2" charset="2"/>
              <a:buChar char="ü"/>
            </a:pPr>
            <a:endParaRPr lang="sr-Latn-RS" sz="2800" b="1" dirty="0" smtClean="0">
              <a:solidFill>
                <a:schemeClr val="tx1"/>
              </a:solidFill>
              <a:latin typeface="Georgia" pitchFamily="18" charset="0"/>
            </a:endParaRPr>
          </a:p>
          <a:p>
            <a:pPr>
              <a:buFont typeface="Wingdings" pitchFamily="2" charset="2"/>
              <a:buChar char="ü"/>
            </a:pPr>
            <a:r>
              <a:rPr lang="uz-Cyrl-UZ" sz="2800" b="1" dirty="0" smtClean="0">
                <a:solidFill>
                  <a:schemeClr val="tx1"/>
                </a:solidFill>
                <a:latin typeface="Georgia" pitchFamily="18" charset="0"/>
              </a:rPr>
              <a:t>Propisi kojima je regulisano lišenje poslovne sposobnosti u Crnoj Gori nisu u saglasnosti sa međunarodnim pravnim standardima u oblasti antidiskriminacije i ljudskih prava</a:t>
            </a:r>
            <a:r>
              <a:rPr lang="uz-Cyrl-UZ" sz="2800" dirty="0" smtClean="0">
                <a:solidFill>
                  <a:schemeClr val="tx1"/>
                </a:solidFill>
                <a:latin typeface="Georgia" pitchFamily="18" charset="0"/>
              </a:rPr>
              <a:t>. </a:t>
            </a:r>
            <a:endParaRPr lang="sr-Latn-RS" sz="2800" dirty="0" smtClean="0">
              <a:solidFill>
                <a:schemeClr val="tx1"/>
              </a:solidFill>
              <a:latin typeface="Georgia" pitchFamily="18" charset="0"/>
            </a:endParaRPr>
          </a:p>
          <a:p>
            <a:pPr>
              <a:buFont typeface="Wingdings" pitchFamily="2" charset="2"/>
              <a:buChar char="ü"/>
            </a:pPr>
            <a:r>
              <a:rPr lang="sr-Latn-RS" sz="2800" dirty="0" smtClean="0">
                <a:solidFill>
                  <a:schemeClr val="tx1"/>
                </a:solidFill>
                <a:latin typeface="Georgia" pitchFamily="18" charset="0"/>
              </a:rPr>
              <a:t>KPOSI – ratifikovana još 2009.</a:t>
            </a:r>
            <a:endParaRPr lang="en-US" sz="2800" dirty="0">
              <a:solidFill>
                <a:schemeClr val="tx1"/>
              </a:solidFill>
              <a:latin typeface="Georgia" pitchFamily="18" charset="0"/>
            </a:endParaRPr>
          </a:p>
        </p:txBody>
      </p:sp>
      <p:sp>
        <p:nvSpPr>
          <p:cNvPr id="7" name="Rectangle 2"/>
          <p:cNvSpPr txBox="1">
            <a:spLocks noChangeArrowheads="1"/>
          </p:cNvSpPr>
          <p:nvPr/>
        </p:nvSpPr>
        <p:spPr bwMode="auto">
          <a:xfrm>
            <a:off x="1764574" y="1524000"/>
            <a:ext cx="7127875" cy="4597461"/>
          </a:xfrm>
          <a:prstGeom prst="rect">
            <a:avLst/>
          </a:prstGeom>
          <a:noFill/>
          <a:ln w="9525">
            <a:noFill/>
            <a:miter lim="800000"/>
            <a:headEnd/>
            <a:tailEnd/>
          </a:ln>
          <a:effectLst/>
        </p:spPr>
        <p:txBody>
          <a:bodyPr anchor="ctr"/>
          <a:lstStyle/>
          <a:p>
            <a:pPr>
              <a:buFont typeface="Wingdings" pitchFamily="2" charset="2"/>
              <a:buChar char="ü"/>
              <a:defRPr/>
            </a:pPr>
            <a:endParaRPr lang="sr-Cyrl-RS" sz="2200" dirty="0" smtClean="0">
              <a:solidFill>
                <a:srgbClr val="002B82"/>
              </a:solidFill>
              <a:latin typeface="Georgia" panose="02040502050405020303" pitchFamily="18" charset="0"/>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ctr" eaLnBrk="1" hangingPunct="1"/>
            <a:endParaRPr lang="en-US" sz="4000" b="1" dirty="0" smtClean="0">
              <a:solidFill>
                <a:schemeClr val="tx1"/>
              </a:solidFill>
              <a:latin typeface="Georgia" pitchFamily="18" charset="0"/>
              <a:cs typeface="Arial" charset="0"/>
            </a:endParaRPr>
          </a:p>
        </p:txBody>
      </p:sp>
      <p:sp>
        <p:nvSpPr>
          <p:cNvPr id="8" name="Content Placeholder 7"/>
          <p:cNvSpPr>
            <a:spLocks noGrp="1"/>
          </p:cNvSpPr>
          <p:nvPr>
            <p:ph idx="1"/>
          </p:nvPr>
        </p:nvSpPr>
        <p:spPr>
          <a:xfrm>
            <a:off x="1828800" y="1066800"/>
            <a:ext cx="6629400" cy="5181600"/>
          </a:xfrm>
        </p:spPr>
        <p:txBody>
          <a:bodyPr/>
          <a:lstStyle/>
          <a:p>
            <a:pPr>
              <a:buFont typeface="Wingdings" pitchFamily="2" charset="2"/>
              <a:buChar char="ü"/>
            </a:pPr>
            <a:r>
              <a:rPr lang="uz-Cyrl-UZ" sz="2800" dirty="0" smtClean="0">
                <a:solidFill>
                  <a:schemeClr val="tx1"/>
                </a:solidFill>
                <a:latin typeface="Georgia" pitchFamily="18" charset="0"/>
              </a:rPr>
              <a:t>Terminologija koja se koristi u zakonu je diskriminatorna i stigmatizirajuća </a:t>
            </a:r>
            <a:r>
              <a:rPr lang="uz-Cyrl-UZ" sz="2800" i="1" dirty="0" smtClean="0">
                <a:solidFill>
                  <a:schemeClr val="tx1"/>
                </a:solidFill>
                <a:latin typeface="Georgia" pitchFamily="18" charset="0"/>
              </a:rPr>
              <a:t>(duševna bolest, duševna zaostalost, zaostali duševni razvoj)</a:t>
            </a:r>
            <a:endParaRPr lang="sr-Latn-RS" sz="2800" i="1" dirty="0" smtClean="0">
              <a:solidFill>
                <a:schemeClr val="tx1"/>
              </a:solidFill>
              <a:latin typeface="Georgia" pitchFamily="18" charset="0"/>
            </a:endParaRPr>
          </a:p>
          <a:p>
            <a:pPr>
              <a:buFont typeface="Wingdings" pitchFamily="2" charset="2"/>
              <a:buChar char="ü"/>
            </a:pPr>
            <a:r>
              <a:rPr lang="sr-Latn-RS" sz="2800" dirty="0" smtClean="0">
                <a:solidFill>
                  <a:schemeClr val="tx1"/>
                </a:solidFill>
                <a:latin typeface="Georgia" pitchFamily="18" charset="0"/>
              </a:rPr>
              <a:t>P</a:t>
            </a:r>
            <a:r>
              <a:rPr lang="uz-Cyrl-UZ" sz="2800" dirty="0" smtClean="0">
                <a:solidFill>
                  <a:schemeClr val="tx1"/>
                </a:solidFill>
                <a:latin typeface="Georgia" pitchFamily="18" charset="0"/>
              </a:rPr>
              <a:t>okazuje odnos prema osobama sa invaliditetom u društvu, kao i činjenicu da su osobe sa intelektualnim i psihosocijalnim teškoćama u najvećem riziku da budu lišene poslovne sposobnosti.</a:t>
            </a:r>
            <a:r>
              <a:rPr lang="en-US" sz="2800" dirty="0" smtClean="0">
                <a:solidFill>
                  <a:schemeClr val="tx1"/>
                </a:solidFill>
                <a:latin typeface="Georgia" pitchFamily="18" charset="0"/>
              </a:rPr>
              <a:t> </a:t>
            </a:r>
          </a:p>
          <a:p>
            <a:pPr>
              <a:buFont typeface="Wingdings" pitchFamily="2" charset="2"/>
              <a:buChar char="ü"/>
            </a:pPr>
            <a:endParaRPr lang="en-US" sz="2800" dirty="0">
              <a:solidFill>
                <a:schemeClr val="tx1"/>
              </a:solidFill>
              <a:latin typeface="Georgia" pitchFamily="18" charset="0"/>
            </a:endParaRPr>
          </a:p>
        </p:txBody>
      </p:sp>
      <p:sp>
        <p:nvSpPr>
          <p:cNvPr id="7" name="Rectangle 2"/>
          <p:cNvSpPr txBox="1">
            <a:spLocks noChangeArrowheads="1"/>
          </p:cNvSpPr>
          <p:nvPr/>
        </p:nvSpPr>
        <p:spPr bwMode="auto">
          <a:xfrm>
            <a:off x="1764574" y="1524000"/>
            <a:ext cx="7127875" cy="4597461"/>
          </a:xfrm>
          <a:prstGeom prst="rect">
            <a:avLst/>
          </a:prstGeom>
          <a:noFill/>
          <a:ln w="9525">
            <a:noFill/>
            <a:miter lim="800000"/>
            <a:headEnd/>
            <a:tailEnd/>
          </a:ln>
          <a:effectLst/>
        </p:spPr>
        <p:txBody>
          <a:bodyPr anchor="ctr"/>
          <a:lstStyle/>
          <a:p>
            <a:pPr>
              <a:buFont typeface="Wingdings" pitchFamily="2" charset="2"/>
              <a:buChar char="ü"/>
              <a:defRPr/>
            </a:pPr>
            <a:endParaRPr lang="sr-Cyrl-RS" sz="2200" dirty="0" smtClean="0">
              <a:solidFill>
                <a:srgbClr val="002B82"/>
              </a:solidFill>
              <a:latin typeface="Georgia" panose="02040502050405020303" pitchFamily="18" charset="0"/>
              <a:cs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ctr" eaLnBrk="1" hangingPunct="1"/>
            <a:r>
              <a:rPr lang="sr-Latn-RS" sz="3600" b="1" dirty="0" smtClean="0">
                <a:solidFill>
                  <a:schemeClr val="tx1"/>
                </a:solidFill>
                <a:latin typeface="Georgia" pitchFamily="18" charset="0"/>
                <a:cs typeface="Arial" charset="0"/>
              </a:rPr>
              <a:t>Promena paradigme</a:t>
            </a:r>
            <a:endParaRPr lang="en-US" sz="3600" b="1" dirty="0" smtClean="0">
              <a:solidFill>
                <a:schemeClr val="tx1"/>
              </a:solidFill>
              <a:latin typeface="Georgia" pitchFamily="18" charset="0"/>
              <a:cs typeface="Arial" charset="0"/>
            </a:endParaRPr>
          </a:p>
        </p:txBody>
      </p:sp>
      <p:sp>
        <p:nvSpPr>
          <p:cNvPr id="8" name="Content Placeholder 7"/>
          <p:cNvSpPr>
            <a:spLocks noGrp="1"/>
          </p:cNvSpPr>
          <p:nvPr>
            <p:ph idx="1"/>
          </p:nvPr>
        </p:nvSpPr>
        <p:spPr>
          <a:xfrm>
            <a:off x="1828800" y="1066800"/>
            <a:ext cx="6629400" cy="5181600"/>
          </a:xfrm>
        </p:spPr>
        <p:txBody>
          <a:bodyPr/>
          <a:lstStyle/>
          <a:p>
            <a:pPr>
              <a:buFont typeface="Wingdings" pitchFamily="2" charset="2"/>
              <a:buChar char="ü"/>
            </a:pPr>
            <a:endParaRPr lang="sr-Latn-RS" sz="2800" b="1" dirty="0" smtClean="0">
              <a:solidFill>
                <a:schemeClr val="tx1"/>
              </a:solidFill>
              <a:latin typeface="Georgia" pitchFamily="18" charset="0"/>
            </a:endParaRPr>
          </a:p>
          <a:p>
            <a:pPr>
              <a:buFont typeface="Wingdings" pitchFamily="2" charset="2"/>
              <a:buChar char="ü"/>
            </a:pPr>
            <a:r>
              <a:rPr lang="uz-Cyrl-UZ" sz="2800" b="1" dirty="0" smtClean="0">
                <a:solidFill>
                  <a:schemeClr val="tx1"/>
                </a:solidFill>
                <a:latin typeface="Georgia" pitchFamily="18" charset="0"/>
              </a:rPr>
              <a:t>K</a:t>
            </a:r>
            <a:r>
              <a:rPr lang="sr-Latn-RS" sz="2800" b="1" dirty="0" smtClean="0">
                <a:solidFill>
                  <a:schemeClr val="tx1"/>
                </a:solidFill>
                <a:latin typeface="Georgia" pitchFamily="18" charset="0"/>
              </a:rPr>
              <a:t>POSI</a:t>
            </a:r>
            <a:r>
              <a:rPr lang="uz-Cyrl-UZ" sz="2800" b="1" dirty="0" smtClean="0">
                <a:solidFill>
                  <a:schemeClr val="tx1"/>
                </a:solidFill>
                <a:latin typeface="Georgia" pitchFamily="18" charset="0"/>
              </a:rPr>
              <a:t> jasno propisano da su osobe sa invaliditetom ravnopravne, da su subjekti prava, a ne „objekti zaštite“ i da se njihova prava moraju poštovati na ravnopravnoj osnovi sa drugima i bez diskriminacije na osnovu invaliditeta.</a:t>
            </a:r>
            <a:endParaRPr lang="en-US" sz="2800" dirty="0">
              <a:solidFill>
                <a:schemeClr val="tx1"/>
              </a:solidFill>
              <a:latin typeface="Georgia" pitchFamily="18" charset="0"/>
            </a:endParaRPr>
          </a:p>
        </p:txBody>
      </p:sp>
      <p:sp>
        <p:nvSpPr>
          <p:cNvPr id="7" name="Rectangle 2"/>
          <p:cNvSpPr txBox="1">
            <a:spLocks noChangeArrowheads="1"/>
          </p:cNvSpPr>
          <p:nvPr/>
        </p:nvSpPr>
        <p:spPr bwMode="auto">
          <a:xfrm>
            <a:off x="1764574" y="1524000"/>
            <a:ext cx="7127875" cy="4597461"/>
          </a:xfrm>
          <a:prstGeom prst="rect">
            <a:avLst/>
          </a:prstGeom>
          <a:noFill/>
          <a:ln w="9525">
            <a:noFill/>
            <a:miter lim="800000"/>
            <a:headEnd/>
            <a:tailEnd/>
          </a:ln>
          <a:effectLst/>
        </p:spPr>
        <p:txBody>
          <a:bodyPr anchor="ctr"/>
          <a:lstStyle/>
          <a:p>
            <a:pPr>
              <a:buFont typeface="Wingdings" pitchFamily="2" charset="2"/>
              <a:buChar char="ü"/>
              <a:defRPr/>
            </a:pPr>
            <a:endParaRPr lang="sr-Cyrl-RS" sz="2200" dirty="0" smtClean="0">
              <a:solidFill>
                <a:srgbClr val="002B82"/>
              </a:solidFill>
              <a:latin typeface="Georgia" panose="02040502050405020303" pitchFamily="18" charset="0"/>
              <a:cs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ctr" eaLnBrk="1" hangingPunct="1"/>
            <a:r>
              <a:rPr lang="sr-Latn-RS" sz="3600" b="1" dirty="0" smtClean="0">
                <a:solidFill>
                  <a:schemeClr val="tx1"/>
                </a:solidFill>
                <a:latin typeface="Georgia" pitchFamily="18" charset="0"/>
                <a:cs typeface="Arial" charset="0"/>
              </a:rPr>
              <a:t>Osnovni principi KPOSI</a:t>
            </a:r>
            <a:endParaRPr lang="en-US" sz="3600" b="1" dirty="0" smtClean="0">
              <a:solidFill>
                <a:schemeClr val="tx1"/>
              </a:solidFill>
              <a:latin typeface="Georgia" pitchFamily="18" charset="0"/>
              <a:cs typeface="Arial" charset="0"/>
            </a:endParaRPr>
          </a:p>
        </p:txBody>
      </p:sp>
      <p:sp>
        <p:nvSpPr>
          <p:cNvPr id="8" name="Content Placeholder 7"/>
          <p:cNvSpPr>
            <a:spLocks noGrp="1"/>
          </p:cNvSpPr>
          <p:nvPr>
            <p:ph idx="1"/>
          </p:nvPr>
        </p:nvSpPr>
        <p:spPr>
          <a:xfrm>
            <a:off x="1828800" y="1066800"/>
            <a:ext cx="6629400" cy="5181600"/>
          </a:xfrm>
        </p:spPr>
        <p:txBody>
          <a:bodyPr/>
          <a:lstStyle/>
          <a:p>
            <a:pPr>
              <a:buFont typeface="Wingdings" pitchFamily="2" charset="2"/>
              <a:buChar char="ü"/>
            </a:pPr>
            <a:r>
              <a:rPr lang="uz-Cyrl-UZ" sz="2600" dirty="0" smtClean="0">
                <a:solidFill>
                  <a:schemeClr val="tx1"/>
                </a:solidFill>
                <a:latin typeface="Georgia" pitchFamily="18" charset="0"/>
              </a:rPr>
              <a:t>poštovanje urođenog dostojanstva, individualne autonomije i samostalnosti, uključujući slobodu vlastitog izbora i nezavisnost osoba sa invaliditetom; </a:t>
            </a:r>
            <a:endParaRPr lang="sr-Latn-RS" sz="2600" dirty="0" smtClean="0">
              <a:solidFill>
                <a:schemeClr val="tx1"/>
              </a:solidFill>
              <a:latin typeface="Georgia" pitchFamily="18" charset="0"/>
            </a:endParaRPr>
          </a:p>
          <a:p>
            <a:pPr>
              <a:buFont typeface="Wingdings" pitchFamily="2" charset="2"/>
              <a:buChar char="ü"/>
            </a:pPr>
            <a:r>
              <a:rPr lang="uz-Cyrl-UZ" sz="2600" dirty="0" smtClean="0">
                <a:solidFill>
                  <a:schemeClr val="tx1"/>
                </a:solidFill>
                <a:latin typeface="Georgia" pitchFamily="18" charset="0"/>
              </a:rPr>
              <a:t>zabrana diskriminacije; </a:t>
            </a:r>
            <a:endParaRPr lang="sr-Latn-RS" sz="2600" dirty="0" smtClean="0">
              <a:solidFill>
                <a:schemeClr val="tx1"/>
              </a:solidFill>
              <a:latin typeface="Georgia" pitchFamily="18" charset="0"/>
            </a:endParaRPr>
          </a:p>
          <a:p>
            <a:pPr>
              <a:buFont typeface="Wingdings" pitchFamily="2" charset="2"/>
              <a:buChar char="ü"/>
            </a:pPr>
            <a:r>
              <a:rPr lang="uz-Cyrl-UZ" sz="2600" dirty="0" smtClean="0">
                <a:solidFill>
                  <a:schemeClr val="tx1"/>
                </a:solidFill>
                <a:latin typeface="Georgia" pitchFamily="18" charset="0"/>
              </a:rPr>
              <a:t>puno i efektivno učešće i uključenost osoba sa invaliditetom u sve sfere društvenog života; </a:t>
            </a:r>
            <a:endParaRPr lang="sr-Latn-RS" sz="2600" dirty="0" smtClean="0">
              <a:solidFill>
                <a:schemeClr val="tx1"/>
              </a:solidFill>
              <a:latin typeface="Georgia" pitchFamily="18" charset="0"/>
            </a:endParaRPr>
          </a:p>
          <a:p>
            <a:pPr>
              <a:buFont typeface="Wingdings" pitchFamily="2" charset="2"/>
              <a:buChar char="ü"/>
            </a:pPr>
            <a:r>
              <a:rPr lang="uz-Cyrl-UZ" sz="2600" dirty="0" smtClean="0">
                <a:solidFill>
                  <a:schemeClr val="tx1"/>
                </a:solidFill>
                <a:latin typeface="Georgia" pitchFamily="18" charset="0"/>
              </a:rPr>
              <a:t>uvažavanje razlika i prihvatanje osoba sa invaliditetom kao dijela ljudske raznolikosti;</a:t>
            </a:r>
            <a:endParaRPr lang="sr-Latn-RS" sz="2600" dirty="0" smtClean="0">
              <a:solidFill>
                <a:schemeClr val="tx1"/>
              </a:solidFill>
              <a:latin typeface="Georgia" pitchFamily="18" charset="0"/>
            </a:endParaRPr>
          </a:p>
        </p:txBody>
      </p:sp>
      <p:sp>
        <p:nvSpPr>
          <p:cNvPr id="7" name="Rectangle 2"/>
          <p:cNvSpPr txBox="1">
            <a:spLocks noChangeArrowheads="1"/>
          </p:cNvSpPr>
          <p:nvPr/>
        </p:nvSpPr>
        <p:spPr bwMode="auto">
          <a:xfrm>
            <a:off x="1764574" y="1524000"/>
            <a:ext cx="7127875" cy="4597461"/>
          </a:xfrm>
          <a:prstGeom prst="rect">
            <a:avLst/>
          </a:prstGeom>
          <a:noFill/>
          <a:ln w="9525">
            <a:noFill/>
            <a:miter lim="800000"/>
            <a:headEnd/>
            <a:tailEnd/>
          </a:ln>
          <a:effectLst/>
        </p:spPr>
        <p:txBody>
          <a:bodyPr anchor="ctr"/>
          <a:lstStyle/>
          <a:p>
            <a:pPr>
              <a:buFont typeface="Wingdings" pitchFamily="2" charset="2"/>
              <a:buChar char="ü"/>
              <a:defRPr/>
            </a:pPr>
            <a:endParaRPr lang="sr-Cyrl-RS" sz="2200" dirty="0" smtClean="0">
              <a:solidFill>
                <a:srgbClr val="002B82"/>
              </a:solidFill>
              <a:latin typeface="Georgia" panose="02040502050405020303" pitchFamily="18" charset="0"/>
              <a:cs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ctr" eaLnBrk="1" hangingPunct="1"/>
            <a:r>
              <a:rPr lang="sr-Latn-RS" sz="3600" b="1" dirty="0" smtClean="0">
                <a:solidFill>
                  <a:schemeClr val="tx1"/>
                </a:solidFill>
                <a:latin typeface="Georgia" pitchFamily="18" charset="0"/>
                <a:cs typeface="Arial" charset="0"/>
              </a:rPr>
              <a:t>Osnovni principi KPOSI...</a:t>
            </a:r>
            <a:endParaRPr lang="en-US" sz="3600" b="1" dirty="0" smtClean="0">
              <a:solidFill>
                <a:schemeClr val="tx1"/>
              </a:solidFill>
              <a:latin typeface="Georgia" pitchFamily="18" charset="0"/>
              <a:cs typeface="Arial" charset="0"/>
            </a:endParaRPr>
          </a:p>
        </p:txBody>
      </p:sp>
      <p:sp>
        <p:nvSpPr>
          <p:cNvPr id="8" name="Content Placeholder 7"/>
          <p:cNvSpPr>
            <a:spLocks noGrp="1"/>
          </p:cNvSpPr>
          <p:nvPr>
            <p:ph idx="1"/>
          </p:nvPr>
        </p:nvSpPr>
        <p:spPr>
          <a:xfrm>
            <a:off x="1828800" y="1066800"/>
            <a:ext cx="6629400" cy="5181600"/>
          </a:xfrm>
        </p:spPr>
        <p:txBody>
          <a:bodyPr/>
          <a:lstStyle/>
          <a:p>
            <a:pPr>
              <a:buFont typeface="Wingdings" pitchFamily="2" charset="2"/>
              <a:buChar char="ü"/>
            </a:pPr>
            <a:endParaRPr lang="sr-Latn-RS" sz="2600" dirty="0" smtClean="0">
              <a:solidFill>
                <a:schemeClr val="tx1"/>
              </a:solidFill>
              <a:latin typeface="Georgia" pitchFamily="18" charset="0"/>
            </a:endParaRPr>
          </a:p>
          <a:p>
            <a:pPr>
              <a:buFont typeface="Wingdings" pitchFamily="2" charset="2"/>
              <a:buChar char="ü"/>
            </a:pPr>
            <a:r>
              <a:rPr lang="uz-Cyrl-UZ" sz="2600" dirty="0" smtClean="0">
                <a:solidFill>
                  <a:schemeClr val="tx1"/>
                </a:solidFill>
                <a:latin typeface="Georgia" pitchFamily="18" charset="0"/>
              </a:rPr>
              <a:t>jednake mogućnosti; </a:t>
            </a:r>
            <a:endParaRPr lang="sr-Latn-RS" sz="2600" dirty="0" smtClean="0">
              <a:solidFill>
                <a:schemeClr val="tx1"/>
              </a:solidFill>
              <a:latin typeface="Georgia" pitchFamily="18" charset="0"/>
            </a:endParaRPr>
          </a:p>
          <a:p>
            <a:pPr>
              <a:buFont typeface="Wingdings" pitchFamily="2" charset="2"/>
              <a:buChar char="ü"/>
            </a:pPr>
            <a:r>
              <a:rPr lang="uz-Cyrl-UZ" sz="2600" dirty="0" smtClean="0">
                <a:solidFill>
                  <a:schemeClr val="tx1"/>
                </a:solidFill>
                <a:latin typeface="Georgia" pitchFamily="18" charset="0"/>
              </a:rPr>
              <a:t>pristupačnost; </a:t>
            </a:r>
            <a:endParaRPr lang="sr-Latn-RS" sz="2600" dirty="0" smtClean="0">
              <a:solidFill>
                <a:schemeClr val="tx1"/>
              </a:solidFill>
              <a:latin typeface="Georgia" pitchFamily="18" charset="0"/>
            </a:endParaRPr>
          </a:p>
          <a:p>
            <a:pPr>
              <a:buFont typeface="Wingdings" pitchFamily="2" charset="2"/>
              <a:buChar char="ü"/>
            </a:pPr>
            <a:r>
              <a:rPr lang="uz-Cyrl-UZ" sz="2600" dirty="0" smtClean="0">
                <a:solidFill>
                  <a:schemeClr val="tx1"/>
                </a:solidFill>
                <a:latin typeface="Georgia" pitchFamily="18" charset="0"/>
              </a:rPr>
              <a:t>ravnopravnost žena i muškaraca</a:t>
            </a:r>
            <a:r>
              <a:rPr lang="sr-Latn-RS" sz="2600" dirty="0" smtClean="0">
                <a:solidFill>
                  <a:schemeClr val="tx1"/>
                </a:solidFill>
                <a:latin typeface="Georgia" pitchFamily="18" charset="0"/>
              </a:rPr>
              <a:t>;</a:t>
            </a:r>
            <a:r>
              <a:rPr lang="uz-Cyrl-UZ" sz="2600" dirty="0" smtClean="0">
                <a:solidFill>
                  <a:schemeClr val="tx1"/>
                </a:solidFill>
                <a:latin typeface="Georgia" pitchFamily="18" charset="0"/>
              </a:rPr>
              <a:t> </a:t>
            </a:r>
            <a:endParaRPr lang="sr-Latn-RS" sz="2600" dirty="0" smtClean="0">
              <a:solidFill>
                <a:schemeClr val="tx1"/>
              </a:solidFill>
              <a:latin typeface="Georgia" pitchFamily="18" charset="0"/>
            </a:endParaRPr>
          </a:p>
          <a:p>
            <a:pPr>
              <a:buFont typeface="Wingdings" pitchFamily="2" charset="2"/>
              <a:buChar char="ü"/>
            </a:pPr>
            <a:r>
              <a:rPr lang="uz-Cyrl-UZ" sz="2600" dirty="0" smtClean="0">
                <a:solidFill>
                  <a:schemeClr val="tx1"/>
                </a:solidFill>
                <a:latin typeface="Georgia" pitchFamily="18" charset="0"/>
              </a:rPr>
              <a:t>uvažavanje razvojnih sposobnosti djece sa invaliditetom i poštovanje njihovog prava na očuvanje svog identiteta.</a:t>
            </a:r>
            <a:endParaRPr lang="en-US" sz="2600" dirty="0">
              <a:solidFill>
                <a:schemeClr val="tx1"/>
              </a:solidFill>
              <a:latin typeface="Georgia" pitchFamily="18" charset="0"/>
            </a:endParaRPr>
          </a:p>
        </p:txBody>
      </p:sp>
      <p:sp>
        <p:nvSpPr>
          <p:cNvPr id="7" name="Rectangle 2"/>
          <p:cNvSpPr txBox="1">
            <a:spLocks noChangeArrowheads="1"/>
          </p:cNvSpPr>
          <p:nvPr/>
        </p:nvSpPr>
        <p:spPr bwMode="auto">
          <a:xfrm>
            <a:off x="1764574" y="1524000"/>
            <a:ext cx="7127875" cy="4597461"/>
          </a:xfrm>
          <a:prstGeom prst="rect">
            <a:avLst/>
          </a:prstGeom>
          <a:noFill/>
          <a:ln w="9525">
            <a:noFill/>
            <a:miter lim="800000"/>
            <a:headEnd/>
            <a:tailEnd/>
          </a:ln>
          <a:effectLst/>
        </p:spPr>
        <p:txBody>
          <a:bodyPr anchor="ctr"/>
          <a:lstStyle/>
          <a:p>
            <a:pPr>
              <a:buFont typeface="Wingdings" pitchFamily="2" charset="2"/>
              <a:buChar char="ü"/>
              <a:defRPr/>
            </a:pPr>
            <a:endParaRPr lang="sr-Cyrl-RS" sz="2200" dirty="0" smtClean="0">
              <a:solidFill>
                <a:srgbClr val="002B82"/>
              </a:solidFill>
              <a:latin typeface="Georgia" panose="02040502050405020303" pitchFamily="18" charset="0"/>
              <a:cs typeface="Arial"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ctr" eaLnBrk="1" hangingPunct="1"/>
            <a:endParaRPr lang="en-US" sz="3600" b="1" dirty="0" smtClean="0">
              <a:solidFill>
                <a:schemeClr val="tx1"/>
              </a:solidFill>
              <a:latin typeface="Georgia" pitchFamily="18" charset="0"/>
              <a:cs typeface="Arial" charset="0"/>
            </a:endParaRPr>
          </a:p>
        </p:txBody>
      </p:sp>
      <p:sp>
        <p:nvSpPr>
          <p:cNvPr id="8" name="Content Placeholder 7"/>
          <p:cNvSpPr>
            <a:spLocks noGrp="1"/>
          </p:cNvSpPr>
          <p:nvPr>
            <p:ph idx="1"/>
          </p:nvPr>
        </p:nvSpPr>
        <p:spPr>
          <a:xfrm>
            <a:off x="1828800" y="1066800"/>
            <a:ext cx="6629400" cy="5181600"/>
          </a:xfrm>
        </p:spPr>
        <p:txBody>
          <a:bodyPr/>
          <a:lstStyle/>
          <a:p>
            <a:pPr>
              <a:buFont typeface="Wingdings" pitchFamily="2" charset="2"/>
              <a:buChar char="ü"/>
            </a:pPr>
            <a:endParaRPr lang="sr-Latn-RS" sz="2800" b="1" dirty="0" smtClean="0">
              <a:solidFill>
                <a:schemeClr val="tx1"/>
              </a:solidFill>
              <a:latin typeface="Georgia" pitchFamily="18" charset="0"/>
            </a:endParaRPr>
          </a:p>
          <a:p>
            <a:pPr>
              <a:buFont typeface="Wingdings" pitchFamily="2" charset="2"/>
              <a:buChar char="ü"/>
            </a:pPr>
            <a:endParaRPr lang="sr-Latn-RS" sz="2800" b="1" dirty="0" smtClean="0">
              <a:solidFill>
                <a:schemeClr val="tx1"/>
              </a:solidFill>
              <a:latin typeface="Georgia" pitchFamily="18" charset="0"/>
            </a:endParaRPr>
          </a:p>
          <a:p>
            <a:pPr>
              <a:buFont typeface="Wingdings" pitchFamily="2" charset="2"/>
              <a:buChar char="ü"/>
            </a:pPr>
            <a:r>
              <a:rPr lang="uz-Cyrl-UZ" sz="2800" b="1" dirty="0" smtClean="0">
                <a:solidFill>
                  <a:schemeClr val="tx1"/>
                </a:solidFill>
                <a:latin typeface="Georgia" pitchFamily="18" charset="0"/>
              </a:rPr>
              <a:t>Konvencija o pravima osoba sa invaliditetom propisuje da se poslovna sposobnost ne može oduzeti, odnosno, ograničiti samo na osnovu invaliditeta</a:t>
            </a:r>
            <a:r>
              <a:rPr lang="uz-Cyrl-UZ" sz="2800" dirty="0" smtClean="0">
                <a:solidFill>
                  <a:schemeClr val="tx1"/>
                </a:solidFill>
                <a:latin typeface="Georgia" pitchFamily="18" charset="0"/>
              </a:rPr>
              <a:t>. </a:t>
            </a:r>
            <a:endParaRPr lang="en-US" sz="2600" dirty="0">
              <a:solidFill>
                <a:schemeClr val="tx1"/>
              </a:solidFill>
              <a:latin typeface="Georgia" pitchFamily="18" charset="0"/>
            </a:endParaRPr>
          </a:p>
        </p:txBody>
      </p:sp>
      <p:sp>
        <p:nvSpPr>
          <p:cNvPr id="7" name="Rectangle 2"/>
          <p:cNvSpPr txBox="1">
            <a:spLocks noChangeArrowheads="1"/>
          </p:cNvSpPr>
          <p:nvPr/>
        </p:nvSpPr>
        <p:spPr bwMode="auto">
          <a:xfrm>
            <a:off x="1764574" y="1524000"/>
            <a:ext cx="7127875" cy="4597461"/>
          </a:xfrm>
          <a:prstGeom prst="rect">
            <a:avLst/>
          </a:prstGeom>
          <a:noFill/>
          <a:ln w="9525">
            <a:noFill/>
            <a:miter lim="800000"/>
            <a:headEnd/>
            <a:tailEnd/>
          </a:ln>
          <a:effectLst/>
        </p:spPr>
        <p:txBody>
          <a:bodyPr anchor="ctr"/>
          <a:lstStyle/>
          <a:p>
            <a:pPr>
              <a:buFont typeface="Wingdings" pitchFamily="2" charset="2"/>
              <a:buChar char="ü"/>
              <a:defRPr/>
            </a:pPr>
            <a:endParaRPr lang="sr-Cyrl-RS" sz="2200" dirty="0" smtClean="0">
              <a:solidFill>
                <a:srgbClr val="002B82"/>
              </a:solidFill>
              <a:latin typeface="Georgia" panose="02040502050405020303" pitchFamily="18" charset="0"/>
              <a:cs typeface="Arial"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ctr" eaLnBrk="1" hangingPunct="1"/>
            <a:r>
              <a:rPr lang="en-US" sz="3600" b="1" dirty="0" smtClean="0">
                <a:solidFill>
                  <a:schemeClr val="tx1"/>
                </a:solidFill>
                <a:latin typeface="Georgia" pitchFamily="18" charset="0"/>
                <a:cs typeface="Arial" charset="0"/>
              </a:rPr>
              <a:t>Č</a:t>
            </a:r>
            <a:r>
              <a:rPr lang="sr-Latn-RS" sz="3600" b="1" dirty="0" smtClean="0">
                <a:solidFill>
                  <a:schemeClr val="tx1"/>
                </a:solidFill>
                <a:latin typeface="Georgia" pitchFamily="18" charset="0"/>
                <a:cs typeface="Arial" charset="0"/>
              </a:rPr>
              <a:t>lan 12. KPOSI</a:t>
            </a:r>
            <a:endParaRPr lang="en-US" sz="3600" b="1" dirty="0" smtClean="0">
              <a:solidFill>
                <a:schemeClr val="tx1"/>
              </a:solidFill>
              <a:latin typeface="Georgia" pitchFamily="18" charset="0"/>
              <a:cs typeface="Arial" charset="0"/>
            </a:endParaRPr>
          </a:p>
        </p:txBody>
      </p:sp>
      <p:sp>
        <p:nvSpPr>
          <p:cNvPr id="8" name="Content Placeholder 7"/>
          <p:cNvSpPr>
            <a:spLocks noGrp="1"/>
          </p:cNvSpPr>
          <p:nvPr>
            <p:ph idx="1"/>
          </p:nvPr>
        </p:nvSpPr>
        <p:spPr>
          <a:xfrm>
            <a:off x="1828800" y="1066800"/>
            <a:ext cx="6629400" cy="5181600"/>
          </a:xfrm>
        </p:spPr>
        <p:txBody>
          <a:bodyPr/>
          <a:lstStyle/>
          <a:p>
            <a:pPr>
              <a:buNone/>
            </a:pPr>
            <a:r>
              <a:rPr lang="uz-Cyrl-UZ" sz="2600" u="sng" dirty="0" smtClean="0">
                <a:solidFill>
                  <a:schemeClr val="tx1"/>
                </a:solidFill>
                <a:latin typeface="Georgia" pitchFamily="18" charset="0"/>
              </a:rPr>
              <a:t>Države ugovornice</a:t>
            </a:r>
            <a:r>
              <a:rPr lang="sr-Latn-RS" sz="2600" u="sng" dirty="0" smtClean="0">
                <a:solidFill>
                  <a:schemeClr val="tx1"/>
                </a:solidFill>
                <a:latin typeface="Georgia" pitchFamily="18" charset="0"/>
              </a:rPr>
              <a:t>:</a:t>
            </a:r>
            <a:r>
              <a:rPr lang="uz-Cyrl-UZ" sz="2600" dirty="0" smtClean="0">
                <a:solidFill>
                  <a:schemeClr val="tx1"/>
                </a:solidFill>
                <a:latin typeface="Georgia" pitchFamily="18" charset="0"/>
              </a:rPr>
              <a:t> </a:t>
            </a:r>
            <a:endParaRPr lang="sr-Latn-RS" sz="2600" dirty="0" smtClean="0">
              <a:solidFill>
                <a:schemeClr val="tx1"/>
              </a:solidFill>
              <a:latin typeface="Georgia" pitchFamily="18" charset="0"/>
            </a:endParaRPr>
          </a:p>
          <a:p>
            <a:pPr>
              <a:buFont typeface="Wingdings" pitchFamily="2" charset="2"/>
              <a:buChar char="ü"/>
            </a:pPr>
            <a:r>
              <a:rPr lang="uz-Cyrl-UZ" sz="2600" dirty="0" smtClean="0">
                <a:solidFill>
                  <a:schemeClr val="tx1"/>
                </a:solidFill>
                <a:latin typeface="Georgia" pitchFamily="18" charset="0"/>
              </a:rPr>
              <a:t>ponovo potvrđuju da </a:t>
            </a:r>
            <a:r>
              <a:rPr lang="sr-Latn-RS" sz="2600" dirty="0" smtClean="0">
                <a:solidFill>
                  <a:schemeClr val="tx1"/>
                </a:solidFill>
                <a:latin typeface="Georgia" pitchFamily="18" charset="0"/>
              </a:rPr>
              <a:t>OSI</a:t>
            </a:r>
            <a:r>
              <a:rPr lang="uz-Cyrl-UZ" sz="2600" dirty="0" smtClean="0">
                <a:solidFill>
                  <a:schemeClr val="tx1"/>
                </a:solidFill>
                <a:latin typeface="Georgia" pitchFamily="18" charset="0"/>
              </a:rPr>
              <a:t> imaju pravo da budu priznate pred zakonom, kao i druga lica.</a:t>
            </a:r>
            <a:endParaRPr lang="en-US" sz="2600" dirty="0" smtClean="0">
              <a:solidFill>
                <a:schemeClr val="tx1"/>
              </a:solidFill>
              <a:latin typeface="Georgia" pitchFamily="18" charset="0"/>
            </a:endParaRPr>
          </a:p>
          <a:p>
            <a:pPr>
              <a:buFont typeface="Wingdings" pitchFamily="2" charset="2"/>
              <a:buChar char="ü"/>
            </a:pPr>
            <a:r>
              <a:rPr lang="uz-Cyrl-UZ" sz="2600" dirty="0" smtClean="0">
                <a:solidFill>
                  <a:schemeClr val="tx1"/>
                </a:solidFill>
                <a:latin typeface="Georgia" pitchFamily="18" charset="0"/>
              </a:rPr>
              <a:t>priznaju da </a:t>
            </a:r>
            <a:r>
              <a:rPr lang="sr-Latn-RS" sz="2600" dirty="0" smtClean="0">
                <a:solidFill>
                  <a:schemeClr val="tx1"/>
                </a:solidFill>
                <a:latin typeface="Georgia" pitchFamily="18" charset="0"/>
              </a:rPr>
              <a:t>OSI </a:t>
            </a:r>
            <a:r>
              <a:rPr lang="uz-Cyrl-UZ" sz="2600" dirty="0" smtClean="0">
                <a:solidFill>
                  <a:schemeClr val="tx1"/>
                </a:solidFill>
                <a:latin typeface="Georgia" pitchFamily="18" charset="0"/>
              </a:rPr>
              <a:t>uživaju poslovnu sposobnost ravnopravno sa drugima, u svim aspektima života.</a:t>
            </a:r>
            <a:endParaRPr lang="en-US" sz="2600" dirty="0" smtClean="0">
              <a:solidFill>
                <a:schemeClr val="tx1"/>
              </a:solidFill>
              <a:latin typeface="Georgia" pitchFamily="18" charset="0"/>
            </a:endParaRPr>
          </a:p>
          <a:p>
            <a:pPr>
              <a:buFont typeface="Wingdings" pitchFamily="2" charset="2"/>
              <a:buChar char="ü"/>
            </a:pPr>
            <a:r>
              <a:rPr lang="uz-Cyrl-UZ" sz="2600" dirty="0" smtClean="0">
                <a:solidFill>
                  <a:schemeClr val="tx1"/>
                </a:solidFill>
                <a:latin typeface="Georgia" pitchFamily="18" charset="0"/>
              </a:rPr>
              <a:t>preduzeće odgovarajuće mjere, kako bi </a:t>
            </a:r>
            <a:r>
              <a:rPr lang="sr-Latn-RS" sz="2600" dirty="0" smtClean="0">
                <a:solidFill>
                  <a:schemeClr val="tx1"/>
                </a:solidFill>
                <a:latin typeface="Georgia" pitchFamily="18" charset="0"/>
              </a:rPr>
              <a:t>OSI</a:t>
            </a:r>
            <a:r>
              <a:rPr lang="uz-Cyrl-UZ" sz="2600" dirty="0" smtClean="0">
                <a:solidFill>
                  <a:schemeClr val="tx1"/>
                </a:solidFill>
                <a:latin typeface="Georgia" pitchFamily="18" charset="0"/>
              </a:rPr>
              <a:t> omogućile dostupnost podrške koja im može biti potrebna u ostvarivanju poslovne sposobnosti.</a:t>
            </a:r>
            <a:endParaRPr lang="en-US" sz="2600" dirty="0" smtClean="0">
              <a:solidFill>
                <a:schemeClr val="tx1"/>
              </a:solidFill>
              <a:latin typeface="Georgia" pitchFamily="18" charset="0"/>
            </a:endParaRPr>
          </a:p>
          <a:p>
            <a:pPr>
              <a:buFont typeface="Wingdings" pitchFamily="2" charset="2"/>
              <a:buChar char="ü"/>
            </a:pPr>
            <a:endParaRPr lang="en-US" sz="2600" dirty="0">
              <a:solidFill>
                <a:schemeClr val="tx1"/>
              </a:solidFill>
              <a:latin typeface="Georgia" pitchFamily="18" charset="0"/>
            </a:endParaRPr>
          </a:p>
        </p:txBody>
      </p:sp>
      <p:sp>
        <p:nvSpPr>
          <p:cNvPr id="7" name="Rectangle 2"/>
          <p:cNvSpPr txBox="1">
            <a:spLocks noChangeArrowheads="1"/>
          </p:cNvSpPr>
          <p:nvPr/>
        </p:nvSpPr>
        <p:spPr bwMode="auto">
          <a:xfrm>
            <a:off x="1764574" y="1524000"/>
            <a:ext cx="7127875" cy="4597461"/>
          </a:xfrm>
          <a:prstGeom prst="rect">
            <a:avLst/>
          </a:prstGeom>
          <a:noFill/>
          <a:ln w="9525">
            <a:noFill/>
            <a:miter lim="800000"/>
            <a:headEnd/>
            <a:tailEnd/>
          </a:ln>
          <a:effectLst/>
        </p:spPr>
        <p:txBody>
          <a:bodyPr anchor="ctr"/>
          <a:lstStyle/>
          <a:p>
            <a:pPr>
              <a:buFont typeface="Wingdings" pitchFamily="2" charset="2"/>
              <a:buChar char="ü"/>
              <a:defRPr/>
            </a:pPr>
            <a:endParaRPr lang="sr-Cyrl-RS" sz="2200" dirty="0" smtClean="0">
              <a:solidFill>
                <a:srgbClr val="002B82"/>
              </a:solidFill>
              <a:latin typeface="Georgia" panose="02040502050405020303" pitchFamily="18" charset="0"/>
              <a:cs typeface="Arial"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ctr" eaLnBrk="1" hangingPunct="1"/>
            <a:r>
              <a:rPr lang="en-US" sz="3600" b="1" dirty="0" smtClean="0">
                <a:solidFill>
                  <a:schemeClr val="tx1"/>
                </a:solidFill>
                <a:latin typeface="Georgia" pitchFamily="18" charset="0"/>
                <a:cs typeface="Arial" charset="0"/>
              </a:rPr>
              <a:t>Č</a:t>
            </a:r>
            <a:r>
              <a:rPr lang="sr-Latn-RS" sz="3600" b="1" dirty="0" smtClean="0">
                <a:solidFill>
                  <a:schemeClr val="tx1"/>
                </a:solidFill>
                <a:latin typeface="Georgia" pitchFamily="18" charset="0"/>
                <a:cs typeface="Arial" charset="0"/>
              </a:rPr>
              <a:t>lan 12. KPOSI...</a:t>
            </a:r>
            <a:endParaRPr lang="en-US" sz="3600" b="1" dirty="0" smtClean="0">
              <a:solidFill>
                <a:schemeClr val="tx1"/>
              </a:solidFill>
              <a:latin typeface="Georgia" pitchFamily="18" charset="0"/>
              <a:cs typeface="Arial" charset="0"/>
            </a:endParaRPr>
          </a:p>
        </p:txBody>
      </p:sp>
      <p:sp>
        <p:nvSpPr>
          <p:cNvPr id="8" name="Content Placeholder 7"/>
          <p:cNvSpPr>
            <a:spLocks noGrp="1"/>
          </p:cNvSpPr>
          <p:nvPr>
            <p:ph idx="1"/>
          </p:nvPr>
        </p:nvSpPr>
        <p:spPr>
          <a:xfrm>
            <a:off x="1828800" y="1066800"/>
            <a:ext cx="6629400" cy="5181600"/>
          </a:xfrm>
        </p:spPr>
        <p:txBody>
          <a:bodyPr/>
          <a:lstStyle/>
          <a:p>
            <a:pPr>
              <a:buFont typeface="Wingdings" pitchFamily="2" charset="2"/>
              <a:buChar char="ü"/>
            </a:pPr>
            <a:r>
              <a:rPr lang="uz-Cyrl-UZ" sz="2400" dirty="0" smtClean="0">
                <a:solidFill>
                  <a:schemeClr val="tx1"/>
                </a:solidFill>
                <a:latin typeface="Georgia" pitchFamily="18" charset="0"/>
              </a:rPr>
              <a:t>obezbijediće da se svim mjerama koje se odnose na ostvarivanje poslovne sposobnosti pruže odgovarajuće i efikasne garancije radi sprečavanja zloupotrebe shodno međunarodnom pravu koje se odnosi na ljudska prava. </a:t>
            </a:r>
            <a:endParaRPr lang="sr-Latn-RS" sz="2400" dirty="0" smtClean="0">
              <a:solidFill>
                <a:schemeClr val="tx1"/>
              </a:solidFill>
              <a:latin typeface="Georgia" pitchFamily="18" charset="0"/>
            </a:endParaRPr>
          </a:p>
          <a:p>
            <a:pPr>
              <a:buFont typeface="Wingdings" pitchFamily="2" charset="2"/>
              <a:buChar char="ü"/>
            </a:pPr>
            <a:endParaRPr lang="sr-Latn-RS" sz="2400" dirty="0" smtClean="0">
              <a:solidFill>
                <a:schemeClr val="tx1"/>
              </a:solidFill>
              <a:latin typeface="Georgia" pitchFamily="18" charset="0"/>
            </a:endParaRPr>
          </a:p>
          <a:p>
            <a:pPr>
              <a:buFont typeface="Wingdings" pitchFamily="2" charset="2"/>
              <a:buChar char="ü"/>
            </a:pPr>
            <a:r>
              <a:rPr lang="uz-Cyrl-UZ" sz="2400" dirty="0" smtClean="0">
                <a:solidFill>
                  <a:schemeClr val="tx1"/>
                </a:solidFill>
                <a:latin typeface="Georgia" pitchFamily="18" charset="0"/>
              </a:rPr>
              <a:t>Takve garancije obezbijediće da se mjerama koje se odnose na ostvarivanje poslovne sposobnosti poštuju prava, volja i prioriteti osobe</a:t>
            </a:r>
            <a:r>
              <a:rPr lang="sr-Latn-RS" sz="2400" dirty="0" smtClean="0">
                <a:solidFill>
                  <a:schemeClr val="tx1"/>
                </a:solidFill>
                <a:latin typeface="Georgia" pitchFamily="18" charset="0"/>
              </a:rPr>
              <a:t> (umesto “najboljeg interesa”);</a:t>
            </a:r>
            <a:r>
              <a:rPr lang="uz-Cyrl-UZ" sz="2400" dirty="0" smtClean="0">
                <a:solidFill>
                  <a:schemeClr val="tx1"/>
                </a:solidFill>
                <a:latin typeface="Georgia" pitchFamily="18" charset="0"/>
              </a:rPr>
              <a:t> </a:t>
            </a:r>
            <a:endParaRPr lang="en-US" sz="2400" dirty="0">
              <a:solidFill>
                <a:schemeClr val="tx1"/>
              </a:solidFill>
              <a:latin typeface="Georgia" pitchFamily="18" charset="0"/>
            </a:endParaRPr>
          </a:p>
        </p:txBody>
      </p:sp>
      <p:sp>
        <p:nvSpPr>
          <p:cNvPr id="7" name="Rectangle 2"/>
          <p:cNvSpPr txBox="1">
            <a:spLocks noChangeArrowheads="1"/>
          </p:cNvSpPr>
          <p:nvPr/>
        </p:nvSpPr>
        <p:spPr bwMode="auto">
          <a:xfrm>
            <a:off x="1764574" y="1524000"/>
            <a:ext cx="7127875" cy="4597461"/>
          </a:xfrm>
          <a:prstGeom prst="rect">
            <a:avLst/>
          </a:prstGeom>
          <a:noFill/>
          <a:ln w="9525">
            <a:noFill/>
            <a:miter lim="800000"/>
            <a:headEnd/>
            <a:tailEnd/>
          </a:ln>
          <a:effectLst/>
        </p:spPr>
        <p:txBody>
          <a:bodyPr anchor="ctr"/>
          <a:lstStyle/>
          <a:p>
            <a:pPr>
              <a:buFont typeface="Wingdings" pitchFamily="2" charset="2"/>
              <a:buChar char="ü"/>
              <a:defRPr/>
            </a:pPr>
            <a:endParaRPr lang="sr-Cyrl-RS" sz="2200" dirty="0" smtClean="0">
              <a:solidFill>
                <a:srgbClr val="002B82"/>
              </a:solidFill>
              <a:latin typeface="Georgia" panose="02040502050405020303" pitchFamily="18"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ctr" eaLnBrk="1" hangingPunct="1"/>
            <a:r>
              <a:rPr lang="en-US" sz="3000" b="1" dirty="0" smtClean="0">
                <a:solidFill>
                  <a:schemeClr val="tx1"/>
                </a:solidFill>
                <a:latin typeface="Georgia" pitchFamily="18" charset="0"/>
                <a:cs typeface="Arial" charset="0"/>
              </a:rPr>
              <a:t>O</a:t>
            </a:r>
            <a:r>
              <a:rPr lang="sr-Latn-RS" sz="3000" b="1" dirty="0" smtClean="0">
                <a:solidFill>
                  <a:schemeClr val="tx1"/>
                </a:solidFill>
                <a:latin typeface="Georgia" pitchFamily="18" charset="0"/>
                <a:cs typeface="Arial" charset="0"/>
              </a:rPr>
              <a:t>sobe sa invaliditetom</a:t>
            </a:r>
            <a:endParaRPr lang="en-US" sz="3000" b="1" dirty="0" smtClean="0">
              <a:solidFill>
                <a:schemeClr val="tx1"/>
              </a:solidFill>
              <a:latin typeface="Georgia" pitchFamily="18" charset="0"/>
              <a:cs typeface="Arial" charset="0"/>
            </a:endParaRPr>
          </a:p>
        </p:txBody>
      </p:sp>
      <p:sp>
        <p:nvSpPr>
          <p:cNvPr id="8" name="Content Placeholder 7"/>
          <p:cNvSpPr>
            <a:spLocks noGrp="1"/>
          </p:cNvSpPr>
          <p:nvPr>
            <p:ph idx="1"/>
          </p:nvPr>
        </p:nvSpPr>
        <p:spPr>
          <a:xfrm>
            <a:off x="1828800" y="1295400"/>
            <a:ext cx="6629400" cy="4419600"/>
          </a:xfrm>
        </p:spPr>
        <p:txBody>
          <a:bodyPr/>
          <a:lstStyle/>
          <a:p>
            <a:r>
              <a:rPr lang="uz-Cyrl-UZ" sz="2800" dirty="0" smtClean="0">
                <a:solidFill>
                  <a:schemeClr val="tx1"/>
                </a:solidFill>
                <a:latin typeface="Georgia" pitchFamily="18" charset="0"/>
              </a:rPr>
              <a:t>K</a:t>
            </a:r>
            <a:r>
              <a:rPr lang="sr-Latn-RS" sz="2800" dirty="0" smtClean="0">
                <a:solidFill>
                  <a:schemeClr val="tx1"/>
                </a:solidFill>
                <a:latin typeface="Georgia" pitchFamily="18" charset="0"/>
              </a:rPr>
              <a:t>POSI</a:t>
            </a:r>
          </a:p>
          <a:p>
            <a:endParaRPr lang="sr-Latn-RS" sz="2800" dirty="0" smtClean="0">
              <a:solidFill>
                <a:schemeClr val="tx1"/>
              </a:solidFill>
              <a:latin typeface="Georgia" pitchFamily="18" charset="0"/>
            </a:endParaRPr>
          </a:p>
          <a:p>
            <a:r>
              <a:rPr lang="sr-Latn-RS" sz="2800" dirty="0" smtClean="0">
                <a:solidFill>
                  <a:schemeClr val="tx1"/>
                </a:solidFill>
                <a:latin typeface="Georgia" pitchFamily="18" charset="0"/>
              </a:rPr>
              <a:t>O</a:t>
            </a:r>
            <a:r>
              <a:rPr lang="uz-Cyrl-UZ" sz="2800" dirty="0" smtClean="0">
                <a:solidFill>
                  <a:schemeClr val="tx1"/>
                </a:solidFill>
                <a:latin typeface="Georgia" pitchFamily="18" charset="0"/>
              </a:rPr>
              <a:t>sobe sa invaliditetom su i one osobe koje imaju dugoročne fizičke, mentalne, intelektualne ili čulne teškoće, koje u interakciji sa raznim preprekama mogu ometati njihovo puno učešće u društvu ravnopravno sa drugima</a:t>
            </a:r>
            <a:r>
              <a:rPr lang="sr-Latn-RS" sz="2800" dirty="0" smtClean="0">
                <a:solidFill>
                  <a:schemeClr val="tx1"/>
                </a:solidFill>
                <a:latin typeface="Georgia" pitchFamily="18" charset="0"/>
              </a:rPr>
              <a:t>.</a:t>
            </a:r>
            <a:endParaRPr lang="en-US" sz="2800" dirty="0" smtClean="0">
              <a:solidFill>
                <a:schemeClr val="tx1"/>
              </a:solidFill>
              <a:latin typeface="Georgia" pitchFamily="18" charset="0"/>
            </a:endParaRPr>
          </a:p>
          <a:p>
            <a:endParaRPr lang="en-US" sz="2400" dirty="0">
              <a:solidFill>
                <a:schemeClr val="tx1"/>
              </a:solidFill>
              <a:latin typeface="Georgia" pitchFamily="18" charset="0"/>
            </a:endParaRPr>
          </a:p>
        </p:txBody>
      </p:sp>
      <p:sp>
        <p:nvSpPr>
          <p:cNvPr id="7" name="Rectangle 2"/>
          <p:cNvSpPr txBox="1">
            <a:spLocks noChangeArrowheads="1"/>
          </p:cNvSpPr>
          <p:nvPr/>
        </p:nvSpPr>
        <p:spPr bwMode="auto">
          <a:xfrm>
            <a:off x="1764574" y="2132856"/>
            <a:ext cx="7127875" cy="3988605"/>
          </a:xfrm>
          <a:prstGeom prst="rect">
            <a:avLst/>
          </a:prstGeom>
          <a:noFill/>
          <a:ln w="9525">
            <a:noFill/>
            <a:miter lim="800000"/>
            <a:headEnd/>
            <a:tailEnd/>
          </a:ln>
          <a:effectLst/>
        </p:spPr>
        <p:txBody>
          <a:bodyPr anchor="ctr"/>
          <a:lstStyle/>
          <a:p>
            <a:pPr>
              <a:buFont typeface="Wingdings" pitchFamily="2" charset="2"/>
              <a:buChar char="ü"/>
              <a:defRPr/>
            </a:pPr>
            <a:endParaRPr lang="sr-Cyrl-RS" sz="2200" dirty="0" smtClean="0">
              <a:solidFill>
                <a:srgbClr val="002B82"/>
              </a:solidFill>
              <a:latin typeface="Georgia" panose="02040502050405020303" pitchFamily="18" charset="0"/>
              <a:cs typeface="Arial"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ctr" eaLnBrk="1" hangingPunct="1"/>
            <a:r>
              <a:rPr lang="en-US" sz="3600" b="1" dirty="0" smtClean="0">
                <a:solidFill>
                  <a:schemeClr val="tx1"/>
                </a:solidFill>
                <a:latin typeface="Georgia" pitchFamily="18" charset="0"/>
                <a:cs typeface="Arial" charset="0"/>
              </a:rPr>
              <a:t>Č</a:t>
            </a:r>
            <a:r>
              <a:rPr lang="sr-Latn-RS" sz="3600" b="1" dirty="0" smtClean="0">
                <a:solidFill>
                  <a:schemeClr val="tx1"/>
                </a:solidFill>
                <a:latin typeface="Georgia" pitchFamily="18" charset="0"/>
                <a:cs typeface="Arial" charset="0"/>
              </a:rPr>
              <a:t>lan 12. KPOSI...</a:t>
            </a:r>
            <a:endParaRPr lang="en-US" sz="3600" b="1" dirty="0" smtClean="0">
              <a:solidFill>
                <a:schemeClr val="tx1"/>
              </a:solidFill>
              <a:latin typeface="Georgia" pitchFamily="18" charset="0"/>
              <a:cs typeface="Arial" charset="0"/>
            </a:endParaRPr>
          </a:p>
        </p:txBody>
      </p:sp>
      <p:sp>
        <p:nvSpPr>
          <p:cNvPr id="8" name="Content Placeholder 7"/>
          <p:cNvSpPr>
            <a:spLocks noGrp="1"/>
          </p:cNvSpPr>
          <p:nvPr>
            <p:ph idx="1"/>
          </p:nvPr>
        </p:nvSpPr>
        <p:spPr>
          <a:xfrm>
            <a:off x="1828800" y="1066800"/>
            <a:ext cx="6629400" cy="5181600"/>
          </a:xfrm>
        </p:spPr>
        <p:txBody>
          <a:bodyPr/>
          <a:lstStyle/>
          <a:p>
            <a:pPr>
              <a:buNone/>
            </a:pPr>
            <a:endParaRPr lang="sr-Latn-RS" sz="2400" dirty="0" smtClean="0">
              <a:solidFill>
                <a:schemeClr val="tx1"/>
              </a:solidFill>
              <a:latin typeface="Georgia" pitchFamily="18" charset="0"/>
            </a:endParaRPr>
          </a:p>
          <a:p>
            <a:pPr>
              <a:buFont typeface="Wingdings" pitchFamily="2" charset="2"/>
              <a:buChar char="ü"/>
            </a:pPr>
            <a:r>
              <a:rPr lang="uz-Cyrl-UZ" sz="2400" dirty="0" smtClean="0">
                <a:solidFill>
                  <a:schemeClr val="tx1"/>
                </a:solidFill>
                <a:latin typeface="Georgia" pitchFamily="18" charset="0"/>
              </a:rPr>
              <a:t>da ne dođe do sukoba interesa i neprimjerenog uticaja</a:t>
            </a:r>
            <a:r>
              <a:rPr lang="sr-Latn-RS" sz="2400" dirty="0" smtClean="0">
                <a:solidFill>
                  <a:schemeClr val="tx1"/>
                </a:solidFill>
                <a:latin typeface="Georgia" pitchFamily="18" charset="0"/>
              </a:rPr>
              <a:t>;</a:t>
            </a:r>
          </a:p>
          <a:p>
            <a:pPr>
              <a:buFont typeface="Wingdings" pitchFamily="2" charset="2"/>
              <a:buChar char="ü"/>
            </a:pPr>
            <a:r>
              <a:rPr lang="uz-Cyrl-UZ" sz="2400" dirty="0" smtClean="0">
                <a:solidFill>
                  <a:schemeClr val="tx1"/>
                </a:solidFill>
                <a:latin typeface="Georgia" pitchFamily="18" charset="0"/>
              </a:rPr>
              <a:t>da budu proporcionalne i prilagođene individualnim okolnostima</a:t>
            </a:r>
            <a:r>
              <a:rPr lang="sr-Latn-RS" sz="2400" dirty="0" smtClean="0">
                <a:solidFill>
                  <a:schemeClr val="tx1"/>
                </a:solidFill>
                <a:latin typeface="Georgia" pitchFamily="18" charset="0"/>
              </a:rPr>
              <a:t>;</a:t>
            </a:r>
          </a:p>
          <a:p>
            <a:pPr>
              <a:buFont typeface="Wingdings" pitchFamily="2" charset="2"/>
              <a:buChar char="ü"/>
            </a:pPr>
            <a:r>
              <a:rPr lang="uz-Cyrl-UZ" sz="2400" dirty="0" smtClean="0">
                <a:solidFill>
                  <a:schemeClr val="tx1"/>
                </a:solidFill>
                <a:latin typeface="Georgia" pitchFamily="18" charset="0"/>
              </a:rPr>
              <a:t>da se izriču u najkraćem mogućem trajanju</a:t>
            </a:r>
            <a:r>
              <a:rPr lang="sr-Latn-RS" sz="2400" dirty="0" smtClean="0">
                <a:solidFill>
                  <a:schemeClr val="tx1"/>
                </a:solidFill>
                <a:latin typeface="Georgia" pitchFamily="18" charset="0"/>
              </a:rPr>
              <a:t>;</a:t>
            </a:r>
          </a:p>
          <a:p>
            <a:pPr>
              <a:buFont typeface="Wingdings" pitchFamily="2" charset="2"/>
              <a:buChar char="ü"/>
            </a:pPr>
            <a:r>
              <a:rPr lang="uz-Cyrl-UZ" sz="2400" dirty="0" smtClean="0">
                <a:solidFill>
                  <a:schemeClr val="tx1"/>
                </a:solidFill>
                <a:latin typeface="Georgia" pitchFamily="18" charset="0"/>
              </a:rPr>
              <a:t>da podležu redovnom preispitivanju nadležnog nezavisnog i nepristrasnog organa ili sudskog tijela. </a:t>
            </a:r>
            <a:endParaRPr lang="en-US" sz="2400" dirty="0">
              <a:solidFill>
                <a:schemeClr val="tx1"/>
              </a:solidFill>
              <a:latin typeface="Georgia" pitchFamily="18" charset="0"/>
            </a:endParaRPr>
          </a:p>
        </p:txBody>
      </p:sp>
      <p:sp>
        <p:nvSpPr>
          <p:cNvPr id="7" name="Rectangle 2"/>
          <p:cNvSpPr txBox="1">
            <a:spLocks noChangeArrowheads="1"/>
          </p:cNvSpPr>
          <p:nvPr/>
        </p:nvSpPr>
        <p:spPr bwMode="auto">
          <a:xfrm>
            <a:off x="1764574" y="1524000"/>
            <a:ext cx="7127875" cy="4597461"/>
          </a:xfrm>
          <a:prstGeom prst="rect">
            <a:avLst/>
          </a:prstGeom>
          <a:noFill/>
          <a:ln w="9525">
            <a:noFill/>
            <a:miter lim="800000"/>
            <a:headEnd/>
            <a:tailEnd/>
          </a:ln>
          <a:effectLst/>
        </p:spPr>
        <p:txBody>
          <a:bodyPr anchor="ctr"/>
          <a:lstStyle/>
          <a:p>
            <a:pPr>
              <a:buFont typeface="Wingdings" pitchFamily="2" charset="2"/>
              <a:buChar char="ü"/>
              <a:defRPr/>
            </a:pPr>
            <a:endParaRPr lang="sr-Cyrl-RS" sz="2200" dirty="0" smtClean="0">
              <a:solidFill>
                <a:srgbClr val="002B82"/>
              </a:solidFill>
              <a:latin typeface="Georgia" panose="02040502050405020303" pitchFamily="18" charset="0"/>
              <a:cs typeface="Arial"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ctr" eaLnBrk="1" hangingPunct="1"/>
            <a:r>
              <a:rPr lang="en-US" sz="3600" b="1" dirty="0" smtClean="0">
                <a:solidFill>
                  <a:schemeClr val="tx1"/>
                </a:solidFill>
                <a:latin typeface="Georgia" pitchFamily="18" charset="0"/>
                <a:cs typeface="Arial" charset="0"/>
              </a:rPr>
              <a:t>Č</a:t>
            </a:r>
            <a:r>
              <a:rPr lang="sr-Latn-RS" sz="3600" b="1" dirty="0" smtClean="0">
                <a:solidFill>
                  <a:schemeClr val="tx1"/>
                </a:solidFill>
                <a:latin typeface="Georgia" pitchFamily="18" charset="0"/>
                <a:cs typeface="Arial" charset="0"/>
              </a:rPr>
              <a:t>lan 12. KPOSI...</a:t>
            </a:r>
            <a:endParaRPr lang="en-US" sz="3600" b="1" dirty="0" smtClean="0">
              <a:solidFill>
                <a:schemeClr val="tx1"/>
              </a:solidFill>
              <a:latin typeface="Georgia" pitchFamily="18" charset="0"/>
              <a:cs typeface="Arial" charset="0"/>
            </a:endParaRPr>
          </a:p>
        </p:txBody>
      </p:sp>
      <p:sp>
        <p:nvSpPr>
          <p:cNvPr id="8" name="Content Placeholder 7"/>
          <p:cNvSpPr>
            <a:spLocks noGrp="1"/>
          </p:cNvSpPr>
          <p:nvPr>
            <p:ph idx="1"/>
          </p:nvPr>
        </p:nvSpPr>
        <p:spPr>
          <a:xfrm>
            <a:off x="1828800" y="1066800"/>
            <a:ext cx="6629400" cy="5181600"/>
          </a:xfrm>
        </p:spPr>
        <p:txBody>
          <a:bodyPr/>
          <a:lstStyle/>
          <a:p>
            <a:pPr>
              <a:buFont typeface="Wingdings" pitchFamily="2" charset="2"/>
              <a:buChar char="ü"/>
            </a:pPr>
            <a:endParaRPr lang="sr-Latn-RS" sz="2400" dirty="0" smtClean="0">
              <a:solidFill>
                <a:schemeClr val="tx1"/>
              </a:solidFill>
              <a:latin typeface="Georgia" pitchFamily="18" charset="0"/>
            </a:endParaRPr>
          </a:p>
          <a:p>
            <a:pPr>
              <a:buFont typeface="Wingdings" pitchFamily="2" charset="2"/>
              <a:buChar char="ü"/>
            </a:pPr>
            <a:r>
              <a:rPr lang="uz-Cyrl-UZ" sz="2400" dirty="0" smtClean="0">
                <a:solidFill>
                  <a:schemeClr val="tx1"/>
                </a:solidFill>
                <a:latin typeface="Georgia" pitchFamily="18" charset="0"/>
              </a:rPr>
              <a:t>preduzeće sve odgovarajuće i efikasne mjere kako bi se </a:t>
            </a:r>
            <a:r>
              <a:rPr lang="sr-Latn-RS" sz="2400" dirty="0" smtClean="0">
                <a:solidFill>
                  <a:schemeClr val="tx1"/>
                </a:solidFill>
                <a:latin typeface="Georgia" pitchFamily="18" charset="0"/>
              </a:rPr>
              <a:t>OSI</a:t>
            </a:r>
            <a:r>
              <a:rPr lang="uz-Cyrl-UZ" sz="2400" dirty="0" smtClean="0">
                <a:solidFill>
                  <a:schemeClr val="tx1"/>
                </a:solidFill>
                <a:latin typeface="Georgia" pitchFamily="18" charset="0"/>
              </a:rPr>
              <a:t> obezbijedila jednaka prava da budu vlasnici imovine ili da je naslijeđuju</a:t>
            </a:r>
            <a:r>
              <a:rPr lang="sr-Latn-RS" sz="2400" dirty="0" smtClean="0">
                <a:solidFill>
                  <a:schemeClr val="tx1"/>
                </a:solidFill>
                <a:latin typeface="Georgia" pitchFamily="18" charset="0"/>
              </a:rPr>
              <a:t>;</a:t>
            </a:r>
          </a:p>
          <a:p>
            <a:pPr>
              <a:buFont typeface="Wingdings" pitchFamily="2" charset="2"/>
              <a:buChar char="ü"/>
            </a:pPr>
            <a:r>
              <a:rPr lang="uz-Cyrl-UZ" sz="2400" dirty="0" smtClean="0">
                <a:solidFill>
                  <a:schemeClr val="tx1"/>
                </a:solidFill>
                <a:latin typeface="Georgia" pitchFamily="18" charset="0"/>
              </a:rPr>
              <a:t>da kontrolišu svoje finansije i da imaju ravnopravan pristup bankarskim kreditima, hipotekarnim zajmovima i drugim oblicima finansijskog kreditiranja</a:t>
            </a:r>
            <a:r>
              <a:rPr lang="sr-Latn-RS" sz="2400" dirty="0" smtClean="0">
                <a:solidFill>
                  <a:schemeClr val="tx1"/>
                </a:solidFill>
                <a:latin typeface="Georgia" pitchFamily="18" charset="0"/>
              </a:rPr>
              <a:t>;</a:t>
            </a:r>
          </a:p>
          <a:p>
            <a:pPr>
              <a:buFont typeface="Wingdings" pitchFamily="2" charset="2"/>
              <a:buChar char="ü"/>
            </a:pPr>
            <a:r>
              <a:rPr lang="uz-Cyrl-UZ" sz="2400" dirty="0" smtClean="0">
                <a:solidFill>
                  <a:schemeClr val="tx1"/>
                </a:solidFill>
                <a:latin typeface="Georgia" pitchFamily="18" charset="0"/>
              </a:rPr>
              <a:t>da </a:t>
            </a:r>
            <a:r>
              <a:rPr lang="sr-Latn-RS" sz="2400" dirty="0" smtClean="0">
                <a:solidFill>
                  <a:schemeClr val="tx1"/>
                </a:solidFill>
                <a:latin typeface="Georgia" pitchFamily="18" charset="0"/>
              </a:rPr>
              <a:t>OSI </a:t>
            </a:r>
            <a:r>
              <a:rPr lang="uz-Cyrl-UZ" sz="2400" dirty="0" smtClean="0">
                <a:solidFill>
                  <a:schemeClr val="tx1"/>
                </a:solidFill>
                <a:latin typeface="Georgia" pitchFamily="18" charset="0"/>
              </a:rPr>
              <a:t>ne budu lišene svoje imovine nečijom samovoljom. </a:t>
            </a:r>
            <a:endParaRPr lang="en-US" sz="2400" dirty="0">
              <a:solidFill>
                <a:schemeClr val="tx1"/>
              </a:solidFill>
              <a:latin typeface="Georgia" pitchFamily="18" charset="0"/>
            </a:endParaRPr>
          </a:p>
        </p:txBody>
      </p:sp>
      <p:sp>
        <p:nvSpPr>
          <p:cNvPr id="7" name="Rectangle 2"/>
          <p:cNvSpPr txBox="1">
            <a:spLocks noChangeArrowheads="1"/>
          </p:cNvSpPr>
          <p:nvPr/>
        </p:nvSpPr>
        <p:spPr bwMode="auto">
          <a:xfrm>
            <a:off x="1764574" y="1524000"/>
            <a:ext cx="7127875" cy="4597461"/>
          </a:xfrm>
          <a:prstGeom prst="rect">
            <a:avLst/>
          </a:prstGeom>
          <a:noFill/>
          <a:ln w="9525">
            <a:noFill/>
            <a:miter lim="800000"/>
            <a:headEnd/>
            <a:tailEnd/>
          </a:ln>
          <a:effectLst/>
        </p:spPr>
        <p:txBody>
          <a:bodyPr anchor="ctr"/>
          <a:lstStyle/>
          <a:p>
            <a:pPr>
              <a:buFont typeface="Wingdings" pitchFamily="2" charset="2"/>
              <a:buChar char="ü"/>
              <a:defRPr/>
            </a:pPr>
            <a:endParaRPr lang="sr-Cyrl-RS" sz="2200" dirty="0" smtClean="0">
              <a:solidFill>
                <a:srgbClr val="002B82"/>
              </a:solidFill>
              <a:latin typeface="Georgia" panose="02040502050405020303" pitchFamily="18" charset="0"/>
              <a:cs typeface="Arial"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ctr" eaLnBrk="1" hangingPunct="1"/>
            <a:r>
              <a:rPr lang="sr-Latn-RS" sz="3600" b="1" dirty="0" smtClean="0">
                <a:solidFill>
                  <a:schemeClr val="tx1"/>
                </a:solidFill>
                <a:latin typeface="Georgia" pitchFamily="18" charset="0"/>
                <a:cs typeface="Arial" charset="0"/>
              </a:rPr>
              <a:t>Opšti komentar br. 1</a:t>
            </a:r>
            <a:endParaRPr lang="en-US" sz="3600" b="1" dirty="0" smtClean="0">
              <a:solidFill>
                <a:schemeClr val="tx1"/>
              </a:solidFill>
              <a:latin typeface="Georgia" pitchFamily="18" charset="0"/>
              <a:cs typeface="Arial" charset="0"/>
            </a:endParaRPr>
          </a:p>
        </p:txBody>
      </p:sp>
      <p:sp>
        <p:nvSpPr>
          <p:cNvPr id="8" name="Content Placeholder 7"/>
          <p:cNvSpPr>
            <a:spLocks noGrp="1"/>
          </p:cNvSpPr>
          <p:nvPr>
            <p:ph idx="1"/>
          </p:nvPr>
        </p:nvSpPr>
        <p:spPr>
          <a:xfrm>
            <a:off x="1828800" y="1066800"/>
            <a:ext cx="6629400" cy="5181600"/>
          </a:xfrm>
        </p:spPr>
        <p:txBody>
          <a:bodyPr/>
          <a:lstStyle/>
          <a:p>
            <a:r>
              <a:rPr lang="sr-Latn-CS" sz="2400" b="1" dirty="0" smtClean="0">
                <a:solidFill>
                  <a:schemeClr val="tx1"/>
                </a:solidFill>
                <a:latin typeface="Georgia" pitchFamily="18" charset="0"/>
              </a:rPr>
              <a:t>Poslovna sposobnost</a:t>
            </a:r>
            <a:r>
              <a:rPr lang="sr-Latn-CS" sz="2400" dirty="0" smtClean="0">
                <a:solidFill>
                  <a:schemeClr val="tx1"/>
                </a:solidFill>
                <a:latin typeface="Georgia" pitchFamily="18" charset="0"/>
              </a:rPr>
              <a:t> je sposobnost osobe da bude nosilac prava i obaveza, da bude priznata kao pravni subjekt pred zakonom (</a:t>
            </a:r>
            <a:r>
              <a:rPr lang="sr-Latn-CS" sz="2400" i="1" dirty="0" smtClean="0">
                <a:solidFill>
                  <a:schemeClr val="tx1"/>
                </a:solidFill>
                <a:latin typeface="Georgia" pitchFamily="18" charset="0"/>
              </a:rPr>
              <a:t>pravna sposobnost</a:t>
            </a:r>
            <a:r>
              <a:rPr lang="sr-Latn-CS" sz="2400" dirty="0" smtClean="0">
                <a:solidFill>
                  <a:schemeClr val="tx1"/>
                </a:solidFill>
                <a:latin typeface="Georgia" pitchFamily="18" charset="0"/>
              </a:rPr>
              <a:t>), kao i da koristi ova prava i obaveze i da joj preduzete radnje budu pravno priznate (</a:t>
            </a:r>
            <a:r>
              <a:rPr lang="sr-Latn-CS" sz="2400" i="1" dirty="0" smtClean="0">
                <a:solidFill>
                  <a:schemeClr val="tx1"/>
                </a:solidFill>
                <a:latin typeface="Georgia" pitchFamily="18" charset="0"/>
              </a:rPr>
              <a:t>pravno djelovanje</a:t>
            </a:r>
            <a:r>
              <a:rPr lang="sr-Latn-CS" sz="2400" dirty="0" smtClean="0">
                <a:solidFill>
                  <a:schemeClr val="tx1"/>
                </a:solidFill>
                <a:latin typeface="Georgia" pitchFamily="18" charset="0"/>
              </a:rPr>
              <a:t>). </a:t>
            </a:r>
          </a:p>
          <a:p>
            <a:endParaRPr lang="en-US" sz="2400" dirty="0" smtClean="0">
              <a:solidFill>
                <a:schemeClr val="tx1"/>
              </a:solidFill>
              <a:latin typeface="Georgia" pitchFamily="18" charset="0"/>
            </a:endParaRPr>
          </a:p>
          <a:p>
            <a:r>
              <a:rPr lang="sr-Latn-CS" sz="2400" b="1" dirty="0" smtClean="0">
                <a:solidFill>
                  <a:schemeClr val="tx1"/>
                </a:solidFill>
                <a:latin typeface="Georgia" pitchFamily="18" charset="0"/>
              </a:rPr>
              <a:t>Mentalna sposobnost</a:t>
            </a:r>
            <a:r>
              <a:rPr lang="sr-Latn-CS" sz="2400" dirty="0" smtClean="0">
                <a:solidFill>
                  <a:schemeClr val="tx1"/>
                </a:solidFill>
                <a:latin typeface="Georgia" pitchFamily="18" charset="0"/>
              </a:rPr>
              <a:t> se odnosi na vještine donošenja odluka, koje prirodno variraju od osobe do osobe i mogu biti različite za datu osobu u zavisnosti od mnogih faktora, uključujući faktore sredine i društvene faktore .</a:t>
            </a:r>
            <a:endParaRPr lang="en-US" sz="2400" dirty="0" smtClean="0">
              <a:solidFill>
                <a:schemeClr val="tx1"/>
              </a:solidFill>
              <a:latin typeface="Georgia" pitchFamily="18" charset="0"/>
            </a:endParaRPr>
          </a:p>
          <a:p>
            <a:pPr>
              <a:buFont typeface="Wingdings" pitchFamily="2" charset="2"/>
              <a:buChar char="ü"/>
            </a:pPr>
            <a:endParaRPr lang="en-US" sz="2400" dirty="0">
              <a:solidFill>
                <a:schemeClr val="tx1"/>
              </a:solidFill>
              <a:latin typeface="Georgia" pitchFamily="18" charset="0"/>
            </a:endParaRPr>
          </a:p>
        </p:txBody>
      </p:sp>
      <p:sp>
        <p:nvSpPr>
          <p:cNvPr id="7" name="Rectangle 2"/>
          <p:cNvSpPr txBox="1">
            <a:spLocks noChangeArrowheads="1"/>
          </p:cNvSpPr>
          <p:nvPr/>
        </p:nvSpPr>
        <p:spPr bwMode="auto">
          <a:xfrm>
            <a:off x="1764574" y="1524000"/>
            <a:ext cx="7127875" cy="4597461"/>
          </a:xfrm>
          <a:prstGeom prst="rect">
            <a:avLst/>
          </a:prstGeom>
          <a:noFill/>
          <a:ln w="9525">
            <a:noFill/>
            <a:miter lim="800000"/>
            <a:headEnd/>
            <a:tailEnd/>
          </a:ln>
          <a:effectLst/>
        </p:spPr>
        <p:txBody>
          <a:bodyPr anchor="ctr"/>
          <a:lstStyle/>
          <a:p>
            <a:pPr>
              <a:buFont typeface="Wingdings" pitchFamily="2" charset="2"/>
              <a:buChar char="ü"/>
              <a:defRPr/>
            </a:pPr>
            <a:endParaRPr lang="sr-Cyrl-RS" sz="2200" dirty="0" smtClean="0">
              <a:solidFill>
                <a:srgbClr val="002B82"/>
              </a:solidFill>
              <a:latin typeface="Georgia" panose="02040502050405020303" pitchFamily="18" charset="0"/>
              <a:cs typeface="Arial"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ctr" eaLnBrk="1" hangingPunct="1"/>
            <a:r>
              <a:rPr lang="sr-Latn-RS" sz="3600" b="1" dirty="0" smtClean="0">
                <a:solidFill>
                  <a:schemeClr val="tx1"/>
                </a:solidFill>
                <a:latin typeface="Georgia" pitchFamily="18" charset="0"/>
                <a:cs typeface="Arial" charset="0"/>
              </a:rPr>
              <a:t>Opšti komentar br. 1</a:t>
            </a:r>
            <a:endParaRPr lang="en-US" sz="3600" b="1" dirty="0" smtClean="0">
              <a:solidFill>
                <a:schemeClr val="tx1"/>
              </a:solidFill>
              <a:latin typeface="Georgia" pitchFamily="18" charset="0"/>
              <a:cs typeface="Arial" charset="0"/>
            </a:endParaRPr>
          </a:p>
        </p:txBody>
      </p:sp>
      <p:sp>
        <p:nvSpPr>
          <p:cNvPr id="8" name="Content Placeholder 7"/>
          <p:cNvSpPr>
            <a:spLocks noGrp="1"/>
          </p:cNvSpPr>
          <p:nvPr>
            <p:ph idx="1"/>
          </p:nvPr>
        </p:nvSpPr>
        <p:spPr>
          <a:xfrm>
            <a:off x="1828800" y="1066800"/>
            <a:ext cx="6629400" cy="5181600"/>
          </a:xfrm>
        </p:spPr>
        <p:txBody>
          <a:bodyPr/>
          <a:lstStyle/>
          <a:p>
            <a:pPr>
              <a:buFont typeface="Wingdings" pitchFamily="2" charset="2"/>
              <a:buChar char="ü"/>
            </a:pPr>
            <a:r>
              <a:rPr lang="uz-Cyrl-UZ" sz="2400" b="1" dirty="0" smtClean="0">
                <a:solidFill>
                  <a:schemeClr val="tx1"/>
                </a:solidFill>
                <a:latin typeface="Georgia" pitchFamily="18" charset="0"/>
              </a:rPr>
              <a:t>Pretpostavljeni ili stvarni nedostaci u mentalnim sposobnostima ne smiju biti korišćeni kao razlozi za oduzimanje poslovne sposobnosti.</a:t>
            </a:r>
            <a:r>
              <a:rPr lang="en-US" sz="2400" b="1" dirty="0" smtClean="0">
                <a:solidFill>
                  <a:schemeClr val="tx1"/>
                </a:solidFill>
                <a:latin typeface="Georgia" pitchFamily="18" charset="0"/>
              </a:rPr>
              <a:t> </a:t>
            </a:r>
          </a:p>
          <a:p>
            <a:pPr>
              <a:buFont typeface="Wingdings" pitchFamily="2" charset="2"/>
              <a:buChar char="ü"/>
            </a:pPr>
            <a:r>
              <a:rPr lang="sr-Latn-RS" sz="2400" dirty="0" smtClean="0">
                <a:solidFill>
                  <a:schemeClr val="tx1"/>
                </a:solidFill>
                <a:latin typeface="Georgia" pitchFamily="18" charset="0"/>
              </a:rPr>
              <a:t>D</a:t>
            </a:r>
            <a:r>
              <a:rPr lang="uz-Cyrl-UZ" sz="2400" dirty="0" smtClean="0">
                <a:solidFill>
                  <a:schemeClr val="tx1"/>
                </a:solidFill>
                <a:latin typeface="Georgia" pitchFamily="18" charset="0"/>
              </a:rPr>
              <a:t>ržave moraju suzdržati od lišavanja poslovne sposobnosti </a:t>
            </a:r>
            <a:r>
              <a:rPr lang="sr-Latn-RS" sz="2400" dirty="0" smtClean="0">
                <a:solidFill>
                  <a:schemeClr val="tx1"/>
                </a:solidFill>
                <a:latin typeface="Georgia" pitchFamily="18" charset="0"/>
              </a:rPr>
              <a:t>OSI i </a:t>
            </a:r>
            <a:r>
              <a:rPr lang="uz-Cyrl-UZ" sz="2400" dirty="0" smtClean="0">
                <a:solidFill>
                  <a:schemeClr val="tx1"/>
                </a:solidFill>
                <a:latin typeface="Georgia" pitchFamily="18" charset="0"/>
              </a:rPr>
              <a:t>imaju obavezu da obezbijede pristup podršci u ostvarivanju poslovne sposobnosti, koja im može biti neophodna za donošenje odluka koje proizvode pravno dejstvo.</a:t>
            </a:r>
            <a:endParaRPr lang="sr-Latn-RS" sz="2400" dirty="0" smtClean="0">
              <a:solidFill>
                <a:schemeClr val="tx1"/>
              </a:solidFill>
              <a:latin typeface="Georgia" pitchFamily="18" charset="0"/>
            </a:endParaRPr>
          </a:p>
          <a:p>
            <a:pPr>
              <a:buFont typeface="Wingdings" pitchFamily="2" charset="2"/>
              <a:buChar char="ü"/>
            </a:pPr>
            <a:r>
              <a:rPr lang="uz-Cyrl-UZ" sz="2400" dirty="0" smtClean="0">
                <a:solidFill>
                  <a:schemeClr val="tx1"/>
                </a:solidFill>
                <a:latin typeface="Georgia" pitchFamily="18" charset="0"/>
              </a:rPr>
              <a:t> Podrška mora uvažavati prava, volju i sklonosti </a:t>
            </a:r>
            <a:r>
              <a:rPr lang="sr-Latn-RS" sz="2400" dirty="0" smtClean="0">
                <a:solidFill>
                  <a:schemeClr val="tx1"/>
                </a:solidFill>
                <a:latin typeface="Georgia" pitchFamily="18" charset="0"/>
              </a:rPr>
              <a:t>OSI</a:t>
            </a:r>
            <a:r>
              <a:rPr lang="uz-Cyrl-UZ" sz="2400" dirty="0" smtClean="0">
                <a:solidFill>
                  <a:schemeClr val="tx1"/>
                </a:solidFill>
                <a:latin typeface="Georgia" pitchFamily="18" charset="0"/>
              </a:rPr>
              <a:t> i nikada se ne smije pretvoriti u zamjensko odlučivanje</a:t>
            </a:r>
            <a:r>
              <a:rPr lang="sr-Latn-RS" sz="2400" dirty="0" smtClean="0">
                <a:solidFill>
                  <a:schemeClr val="tx1"/>
                </a:solidFill>
                <a:latin typeface="Georgia" pitchFamily="18" charset="0"/>
              </a:rPr>
              <a:t>.</a:t>
            </a:r>
            <a:endParaRPr lang="en-US" sz="2400" dirty="0">
              <a:solidFill>
                <a:schemeClr val="tx1"/>
              </a:solidFill>
              <a:latin typeface="Georgia" pitchFamily="18" charset="0"/>
            </a:endParaRPr>
          </a:p>
        </p:txBody>
      </p:sp>
      <p:sp>
        <p:nvSpPr>
          <p:cNvPr id="7" name="Rectangle 2"/>
          <p:cNvSpPr txBox="1">
            <a:spLocks noChangeArrowheads="1"/>
          </p:cNvSpPr>
          <p:nvPr/>
        </p:nvSpPr>
        <p:spPr bwMode="auto">
          <a:xfrm>
            <a:off x="1764574" y="1524000"/>
            <a:ext cx="7127875" cy="4597461"/>
          </a:xfrm>
          <a:prstGeom prst="rect">
            <a:avLst/>
          </a:prstGeom>
          <a:noFill/>
          <a:ln w="9525">
            <a:noFill/>
            <a:miter lim="800000"/>
            <a:headEnd/>
            <a:tailEnd/>
          </a:ln>
          <a:effectLst/>
        </p:spPr>
        <p:txBody>
          <a:bodyPr anchor="ctr"/>
          <a:lstStyle/>
          <a:p>
            <a:pPr>
              <a:buFont typeface="Wingdings" pitchFamily="2" charset="2"/>
              <a:buChar char="ü"/>
              <a:defRPr/>
            </a:pPr>
            <a:endParaRPr lang="sr-Cyrl-RS" sz="2200" dirty="0" smtClean="0">
              <a:solidFill>
                <a:srgbClr val="002B82"/>
              </a:solidFill>
              <a:latin typeface="Georgia" panose="02040502050405020303" pitchFamily="18" charset="0"/>
              <a:cs typeface="Arial"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ctr" eaLnBrk="1" hangingPunct="1"/>
            <a:r>
              <a:rPr lang="sr-Latn-RS" sz="3600" b="1" dirty="0" smtClean="0">
                <a:solidFill>
                  <a:schemeClr val="tx1"/>
                </a:solidFill>
                <a:latin typeface="Georgia" pitchFamily="18" charset="0"/>
                <a:cs typeface="Arial" charset="0"/>
              </a:rPr>
              <a:t>Opšti komentar br. 1</a:t>
            </a:r>
            <a:endParaRPr lang="en-US" sz="3600" b="1" dirty="0" smtClean="0">
              <a:solidFill>
                <a:schemeClr val="tx1"/>
              </a:solidFill>
              <a:latin typeface="Georgia" pitchFamily="18" charset="0"/>
              <a:cs typeface="Arial" charset="0"/>
            </a:endParaRPr>
          </a:p>
        </p:txBody>
      </p:sp>
      <p:sp>
        <p:nvSpPr>
          <p:cNvPr id="8" name="Content Placeholder 7"/>
          <p:cNvSpPr>
            <a:spLocks noGrp="1"/>
          </p:cNvSpPr>
          <p:nvPr>
            <p:ph idx="1"/>
          </p:nvPr>
        </p:nvSpPr>
        <p:spPr>
          <a:xfrm>
            <a:off x="1828800" y="1066800"/>
            <a:ext cx="6629400" cy="5181600"/>
          </a:xfrm>
        </p:spPr>
        <p:txBody>
          <a:bodyPr/>
          <a:lstStyle/>
          <a:p>
            <a:pPr>
              <a:buFont typeface="Wingdings" pitchFamily="2" charset="2"/>
              <a:buChar char="ü"/>
            </a:pPr>
            <a:r>
              <a:rPr lang="sr-Latn-CS" sz="2400" b="1" dirty="0" smtClean="0">
                <a:solidFill>
                  <a:schemeClr val="tx1"/>
                </a:solidFill>
                <a:latin typeface="Georgia" pitchFamily="18" charset="0"/>
              </a:rPr>
              <a:t>Mjere zaštite</a:t>
            </a:r>
            <a:r>
              <a:rPr lang="sr-Latn-CS" sz="2400" dirty="0" smtClean="0">
                <a:solidFill>
                  <a:schemeClr val="tx1"/>
                </a:solidFill>
                <a:latin typeface="Georgia" pitchFamily="18" charset="0"/>
              </a:rPr>
              <a:t> moraju obezbijediti i zaštitu od zloupotrebe, na ravnopravnoj osnovi sa drugima. </a:t>
            </a:r>
          </a:p>
          <a:p>
            <a:pPr>
              <a:buFont typeface="Wingdings" pitchFamily="2" charset="2"/>
              <a:buChar char="ü"/>
            </a:pPr>
            <a:r>
              <a:rPr lang="sr-Latn-CS" sz="2400" dirty="0" smtClean="0">
                <a:solidFill>
                  <a:schemeClr val="tx1"/>
                </a:solidFill>
                <a:latin typeface="Georgia" pitchFamily="18" charset="0"/>
              </a:rPr>
              <a:t>moraju obuhvatiti zaštitu od neprimjerenog uticaja, uz poštovanje </a:t>
            </a:r>
            <a:r>
              <a:rPr lang="sr-Latn-CS" sz="2400" b="1" dirty="0" smtClean="0">
                <a:solidFill>
                  <a:schemeClr val="tx1"/>
                </a:solidFill>
                <a:latin typeface="Georgia" pitchFamily="18" charset="0"/>
              </a:rPr>
              <a:t>prava, volje i sklonosti</a:t>
            </a:r>
            <a:r>
              <a:rPr lang="sr-Latn-CS" sz="2400" dirty="0" smtClean="0">
                <a:solidFill>
                  <a:schemeClr val="tx1"/>
                </a:solidFill>
                <a:latin typeface="Georgia" pitchFamily="18" charset="0"/>
              </a:rPr>
              <a:t> osobe, uključujući i </a:t>
            </a:r>
            <a:r>
              <a:rPr lang="sr-Latn-CS" sz="2400" b="1" dirty="0" smtClean="0">
                <a:solidFill>
                  <a:schemeClr val="tx1"/>
                </a:solidFill>
                <a:latin typeface="Georgia" pitchFamily="18" charset="0"/>
              </a:rPr>
              <a:t>pravo na rizik i greške</a:t>
            </a:r>
            <a:r>
              <a:rPr lang="sr-Latn-CS" sz="2400" dirty="0" smtClean="0">
                <a:solidFill>
                  <a:schemeClr val="tx1"/>
                </a:solidFill>
                <a:latin typeface="Georgia" pitchFamily="18" charset="0"/>
              </a:rPr>
              <a:t>. </a:t>
            </a:r>
          </a:p>
          <a:p>
            <a:pPr>
              <a:buFont typeface="Wingdings" pitchFamily="2" charset="2"/>
              <a:buChar char="ü"/>
            </a:pPr>
            <a:r>
              <a:rPr lang="sr-Latn-CS" sz="2400" dirty="0" smtClean="0">
                <a:solidFill>
                  <a:schemeClr val="tx1"/>
                </a:solidFill>
                <a:latin typeface="Georgia" pitchFamily="18" charset="0"/>
              </a:rPr>
              <a:t>Ukoliko ni nakon značajnih napora nije moguće utvrditi volju i sklonosti osobe, princip </a:t>
            </a:r>
            <a:r>
              <a:rPr lang="sr-Latn-CS" sz="2400" b="1" dirty="0" smtClean="0">
                <a:solidFill>
                  <a:schemeClr val="tx1"/>
                </a:solidFill>
                <a:latin typeface="Georgia" pitchFamily="18" charset="0"/>
              </a:rPr>
              <a:t>„najboljeg tumačenja volje i sklonosti“</a:t>
            </a:r>
            <a:r>
              <a:rPr lang="sr-Latn-CS" sz="2400" dirty="0" smtClean="0">
                <a:solidFill>
                  <a:schemeClr val="tx1"/>
                </a:solidFill>
                <a:latin typeface="Georgia" pitchFamily="18" charset="0"/>
              </a:rPr>
              <a:t> mora zamijeniti odluke zasnovane na „najboljim interesima“ -  nije adekvatna mjera zaštite za odrasle osobe. </a:t>
            </a:r>
            <a:endParaRPr lang="en-US" sz="2400" dirty="0" smtClean="0">
              <a:solidFill>
                <a:schemeClr val="tx1"/>
              </a:solidFill>
              <a:latin typeface="Georgia" pitchFamily="18" charset="0"/>
            </a:endParaRPr>
          </a:p>
          <a:p>
            <a:pPr>
              <a:buFont typeface="Wingdings" pitchFamily="2" charset="2"/>
              <a:buChar char="ü"/>
            </a:pPr>
            <a:endParaRPr lang="en-US" sz="2400" dirty="0">
              <a:solidFill>
                <a:schemeClr val="tx1"/>
              </a:solidFill>
              <a:latin typeface="Georgia" pitchFamily="18" charset="0"/>
            </a:endParaRPr>
          </a:p>
        </p:txBody>
      </p:sp>
      <p:sp>
        <p:nvSpPr>
          <p:cNvPr id="7" name="Rectangle 2"/>
          <p:cNvSpPr txBox="1">
            <a:spLocks noChangeArrowheads="1"/>
          </p:cNvSpPr>
          <p:nvPr/>
        </p:nvSpPr>
        <p:spPr bwMode="auto">
          <a:xfrm>
            <a:off x="1764574" y="1524000"/>
            <a:ext cx="7127875" cy="4597461"/>
          </a:xfrm>
          <a:prstGeom prst="rect">
            <a:avLst/>
          </a:prstGeom>
          <a:noFill/>
          <a:ln w="9525">
            <a:noFill/>
            <a:miter lim="800000"/>
            <a:headEnd/>
            <a:tailEnd/>
          </a:ln>
          <a:effectLst/>
        </p:spPr>
        <p:txBody>
          <a:bodyPr anchor="ctr"/>
          <a:lstStyle/>
          <a:p>
            <a:pPr>
              <a:buFont typeface="Wingdings" pitchFamily="2" charset="2"/>
              <a:buChar char="ü"/>
              <a:defRPr/>
            </a:pPr>
            <a:endParaRPr lang="sr-Cyrl-RS" sz="2200" dirty="0" smtClean="0">
              <a:solidFill>
                <a:srgbClr val="002B82"/>
              </a:solidFill>
              <a:latin typeface="Georgia" panose="02040502050405020303" pitchFamily="18" charset="0"/>
              <a:cs typeface="Arial"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ctr" eaLnBrk="1" hangingPunct="1"/>
            <a:r>
              <a:rPr lang="sr-Latn-RS" sz="3600" b="1" dirty="0" smtClean="0">
                <a:solidFill>
                  <a:schemeClr val="tx1"/>
                </a:solidFill>
                <a:latin typeface="Georgia" pitchFamily="18" charset="0"/>
                <a:cs typeface="Arial" charset="0"/>
              </a:rPr>
              <a:t>Opšti komentar br. 1</a:t>
            </a:r>
            <a:endParaRPr lang="en-US" sz="3600" b="1" dirty="0" smtClean="0">
              <a:solidFill>
                <a:schemeClr val="tx1"/>
              </a:solidFill>
              <a:latin typeface="Georgia" pitchFamily="18" charset="0"/>
              <a:cs typeface="Arial" charset="0"/>
            </a:endParaRPr>
          </a:p>
        </p:txBody>
      </p:sp>
      <p:sp>
        <p:nvSpPr>
          <p:cNvPr id="8" name="Content Placeholder 7"/>
          <p:cNvSpPr>
            <a:spLocks noGrp="1"/>
          </p:cNvSpPr>
          <p:nvPr>
            <p:ph idx="1"/>
          </p:nvPr>
        </p:nvSpPr>
        <p:spPr>
          <a:xfrm>
            <a:off x="1828800" y="1066800"/>
            <a:ext cx="6629400" cy="5181600"/>
          </a:xfrm>
        </p:spPr>
        <p:txBody>
          <a:bodyPr/>
          <a:lstStyle/>
          <a:p>
            <a:pPr>
              <a:buFont typeface="Wingdings" pitchFamily="2" charset="2"/>
              <a:buChar char="ü"/>
            </a:pPr>
            <a:r>
              <a:rPr lang="sr-Latn-CS" sz="2600" dirty="0" smtClean="0">
                <a:solidFill>
                  <a:schemeClr val="tx1"/>
                </a:solidFill>
                <a:latin typeface="Georgia" pitchFamily="18" charset="0"/>
              </a:rPr>
              <a:t>Kako bi se u potpunosti priznala </a:t>
            </a:r>
            <a:r>
              <a:rPr lang="sr-Latn-CS" sz="2600" b="1" dirty="0" smtClean="0">
                <a:solidFill>
                  <a:schemeClr val="tx1"/>
                </a:solidFill>
                <a:latin typeface="Georgia" pitchFamily="18" charset="0"/>
              </a:rPr>
              <a:t>„univerzalna poslovna sposobnost“ - </a:t>
            </a:r>
            <a:r>
              <a:rPr lang="sr-Latn-CS" sz="2600" dirty="0" smtClean="0">
                <a:solidFill>
                  <a:schemeClr val="tx1"/>
                </a:solidFill>
                <a:latin typeface="Georgia" pitchFamily="18" charset="0"/>
              </a:rPr>
              <a:t>sve osobe, bez obzira na invaliditet ili sposobnost donošenja odluka, posjeduju poslovnu sposobnost, </a:t>
            </a:r>
            <a:r>
              <a:rPr lang="sr-Latn-CS" sz="2600" u="sng" dirty="0" smtClean="0">
                <a:solidFill>
                  <a:schemeClr val="tx1"/>
                </a:solidFill>
                <a:latin typeface="Georgia" pitchFamily="18" charset="0"/>
              </a:rPr>
              <a:t>države moraju ukinuti oduzimanja poslovne sposobnosti na osnovu invaliditeta</a:t>
            </a:r>
            <a:r>
              <a:rPr lang="sr-Latn-CS" sz="2600" dirty="0" smtClean="0">
                <a:solidFill>
                  <a:schemeClr val="tx1"/>
                </a:solidFill>
                <a:latin typeface="Georgia" pitchFamily="18" charset="0"/>
              </a:rPr>
              <a:t>. </a:t>
            </a:r>
          </a:p>
          <a:p>
            <a:pPr>
              <a:buFont typeface="Wingdings" pitchFamily="2" charset="2"/>
              <a:buChar char="ü"/>
            </a:pPr>
            <a:endParaRPr lang="sr-Latn-CS" sz="2600" dirty="0" smtClean="0">
              <a:solidFill>
                <a:schemeClr val="tx1"/>
              </a:solidFill>
              <a:latin typeface="Georgia" pitchFamily="18" charset="0"/>
            </a:endParaRPr>
          </a:p>
          <a:p>
            <a:pPr>
              <a:buFont typeface="Wingdings" pitchFamily="2" charset="2"/>
              <a:buChar char="ü"/>
            </a:pPr>
            <a:r>
              <a:rPr lang="sr-Latn-CS" sz="2600" dirty="0" smtClean="0">
                <a:solidFill>
                  <a:schemeClr val="tx1"/>
                </a:solidFill>
                <a:latin typeface="Georgia" pitchFamily="18" charset="0"/>
              </a:rPr>
              <a:t>Obaveza je država da ukinu režime zamjenskog odlučivanja i zamijene ih odlučivanjem uz podršku.</a:t>
            </a:r>
            <a:endParaRPr lang="en-US" sz="2600" dirty="0" smtClean="0">
              <a:solidFill>
                <a:schemeClr val="tx1"/>
              </a:solidFill>
              <a:latin typeface="Georgia" pitchFamily="18" charset="0"/>
            </a:endParaRPr>
          </a:p>
          <a:p>
            <a:pPr>
              <a:buFont typeface="Wingdings" pitchFamily="2" charset="2"/>
              <a:buChar char="ü"/>
            </a:pPr>
            <a:endParaRPr lang="en-US" sz="2600" dirty="0">
              <a:solidFill>
                <a:schemeClr val="tx1"/>
              </a:solidFill>
              <a:latin typeface="Georgia" pitchFamily="18" charset="0"/>
            </a:endParaRPr>
          </a:p>
        </p:txBody>
      </p:sp>
      <p:sp>
        <p:nvSpPr>
          <p:cNvPr id="7" name="Rectangle 2"/>
          <p:cNvSpPr txBox="1">
            <a:spLocks noChangeArrowheads="1"/>
          </p:cNvSpPr>
          <p:nvPr/>
        </p:nvSpPr>
        <p:spPr bwMode="auto">
          <a:xfrm>
            <a:off x="1764574" y="1524000"/>
            <a:ext cx="7127875" cy="4597461"/>
          </a:xfrm>
          <a:prstGeom prst="rect">
            <a:avLst/>
          </a:prstGeom>
          <a:noFill/>
          <a:ln w="9525">
            <a:noFill/>
            <a:miter lim="800000"/>
            <a:headEnd/>
            <a:tailEnd/>
          </a:ln>
          <a:effectLst/>
        </p:spPr>
        <p:txBody>
          <a:bodyPr anchor="ctr"/>
          <a:lstStyle/>
          <a:p>
            <a:pPr>
              <a:buFont typeface="Wingdings" pitchFamily="2" charset="2"/>
              <a:buChar char="ü"/>
              <a:defRPr/>
            </a:pPr>
            <a:endParaRPr lang="sr-Cyrl-RS" sz="2200" dirty="0" smtClean="0">
              <a:solidFill>
                <a:srgbClr val="002B82"/>
              </a:solidFill>
              <a:latin typeface="Georgia" panose="02040502050405020303" pitchFamily="18" charset="0"/>
              <a:cs typeface="Arial"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ctr" eaLnBrk="1" hangingPunct="1"/>
            <a:r>
              <a:rPr lang="sr-Latn-RS" sz="3600" b="1" dirty="0" smtClean="0">
                <a:solidFill>
                  <a:schemeClr val="tx1"/>
                </a:solidFill>
                <a:latin typeface="Georgia" pitchFamily="18" charset="0"/>
                <a:cs typeface="Arial" charset="0"/>
              </a:rPr>
              <a:t>Opšti komentar br. 1</a:t>
            </a:r>
            <a:endParaRPr lang="en-US" sz="3600" b="1" dirty="0" smtClean="0">
              <a:solidFill>
                <a:schemeClr val="tx1"/>
              </a:solidFill>
              <a:latin typeface="Georgia" pitchFamily="18" charset="0"/>
              <a:cs typeface="Arial" charset="0"/>
            </a:endParaRPr>
          </a:p>
        </p:txBody>
      </p:sp>
      <p:sp>
        <p:nvSpPr>
          <p:cNvPr id="8" name="Content Placeholder 7"/>
          <p:cNvSpPr>
            <a:spLocks noGrp="1"/>
          </p:cNvSpPr>
          <p:nvPr>
            <p:ph idx="1"/>
          </p:nvPr>
        </p:nvSpPr>
        <p:spPr>
          <a:xfrm>
            <a:off x="1828800" y="1066800"/>
            <a:ext cx="6629400" cy="5181600"/>
          </a:xfrm>
        </p:spPr>
        <p:txBody>
          <a:bodyPr/>
          <a:lstStyle/>
          <a:p>
            <a:pPr>
              <a:buFont typeface="Wingdings" pitchFamily="2" charset="2"/>
              <a:buChar char="ü"/>
            </a:pPr>
            <a:r>
              <a:rPr lang="sr-Latn-CS" sz="2600" b="1" dirty="0" smtClean="0">
                <a:solidFill>
                  <a:schemeClr val="tx1"/>
                </a:solidFill>
                <a:latin typeface="Georgia" pitchFamily="18" charset="0"/>
              </a:rPr>
              <a:t>Režim odlučivanja uz podršku</a:t>
            </a:r>
            <a:r>
              <a:rPr lang="sr-Latn-CS" sz="2600" dirty="0" smtClean="0">
                <a:solidFill>
                  <a:schemeClr val="tx1"/>
                </a:solidFill>
                <a:latin typeface="Georgia" pitchFamily="18" charset="0"/>
              </a:rPr>
              <a:t> obuhvata raznovrsne mogućnosti podrške koje daju primat volji i sklonostima osobe i poštuju standarde ljudskih prava. </a:t>
            </a:r>
          </a:p>
          <a:p>
            <a:pPr>
              <a:buFont typeface="Wingdings" pitchFamily="2" charset="2"/>
              <a:buChar char="ü"/>
            </a:pPr>
            <a:r>
              <a:rPr lang="sr-Latn-CS" sz="2600" u="sng" dirty="0" smtClean="0">
                <a:solidFill>
                  <a:schemeClr val="tx1"/>
                </a:solidFill>
                <a:latin typeface="Georgia" pitchFamily="18" charset="0"/>
              </a:rPr>
              <a:t>Zaštita svih prava:</a:t>
            </a:r>
          </a:p>
          <a:p>
            <a:pPr lvl="1">
              <a:buFont typeface="Wingdings" pitchFamily="2" charset="2"/>
              <a:buChar char="ü"/>
            </a:pPr>
            <a:r>
              <a:rPr lang="sr-Latn-CS" sz="2200" dirty="0" smtClean="0">
                <a:solidFill>
                  <a:schemeClr val="tx1"/>
                </a:solidFill>
                <a:latin typeface="Georgia" pitchFamily="18" charset="0"/>
              </a:rPr>
              <a:t>u vezi sa autonomijom (pravo na poslovnu sposobnost, pravo na jednako priznavanje pred zakonom, pravo izbora mjesta stanovanja)</a:t>
            </a:r>
          </a:p>
          <a:p>
            <a:pPr lvl="1">
              <a:buFont typeface="Wingdings" pitchFamily="2" charset="2"/>
              <a:buChar char="ü"/>
            </a:pPr>
            <a:r>
              <a:rPr lang="sr-Latn-CS" sz="2200" dirty="0" smtClean="0">
                <a:solidFill>
                  <a:schemeClr val="tx1"/>
                </a:solidFill>
                <a:latin typeface="Georgia" pitchFamily="18" charset="0"/>
              </a:rPr>
              <a:t>u vezi sa slobodom od zloupotrebe i zlostavljanja (pravo na život, pravo na fizički integritet).</a:t>
            </a:r>
            <a:endParaRPr lang="en-US" sz="2200" dirty="0" smtClean="0">
              <a:solidFill>
                <a:schemeClr val="tx1"/>
              </a:solidFill>
              <a:latin typeface="Georgia" pitchFamily="18" charset="0"/>
            </a:endParaRPr>
          </a:p>
          <a:p>
            <a:pPr>
              <a:buFont typeface="Wingdings" pitchFamily="2" charset="2"/>
              <a:buChar char="ü"/>
            </a:pPr>
            <a:endParaRPr lang="en-US" sz="2600" dirty="0">
              <a:solidFill>
                <a:schemeClr val="tx1"/>
              </a:solidFill>
              <a:latin typeface="Georgia" pitchFamily="18" charset="0"/>
            </a:endParaRPr>
          </a:p>
        </p:txBody>
      </p:sp>
      <p:sp>
        <p:nvSpPr>
          <p:cNvPr id="7" name="Rectangle 2"/>
          <p:cNvSpPr txBox="1">
            <a:spLocks noChangeArrowheads="1"/>
          </p:cNvSpPr>
          <p:nvPr/>
        </p:nvSpPr>
        <p:spPr bwMode="auto">
          <a:xfrm>
            <a:off x="1764574" y="1524000"/>
            <a:ext cx="7127875" cy="4597461"/>
          </a:xfrm>
          <a:prstGeom prst="rect">
            <a:avLst/>
          </a:prstGeom>
          <a:noFill/>
          <a:ln w="9525">
            <a:noFill/>
            <a:miter lim="800000"/>
            <a:headEnd/>
            <a:tailEnd/>
          </a:ln>
          <a:effectLst/>
        </p:spPr>
        <p:txBody>
          <a:bodyPr anchor="ctr"/>
          <a:lstStyle/>
          <a:p>
            <a:pPr>
              <a:buFont typeface="Wingdings" pitchFamily="2" charset="2"/>
              <a:buChar char="ü"/>
              <a:defRPr/>
            </a:pPr>
            <a:endParaRPr lang="sr-Cyrl-RS" sz="2200" dirty="0" smtClean="0">
              <a:solidFill>
                <a:srgbClr val="002B82"/>
              </a:solidFill>
              <a:latin typeface="Georgia" panose="02040502050405020303" pitchFamily="18" charset="0"/>
              <a:cs typeface="Arial"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ctr" eaLnBrk="1" hangingPunct="1"/>
            <a:r>
              <a:rPr lang="en-US" sz="3600" b="1" dirty="0" smtClean="0">
                <a:solidFill>
                  <a:schemeClr val="tx1"/>
                </a:solidFill>
                <a:latin typeface="Georgia" pitchFamily="18" charset="0"/>
                <a:cs typeface="Arial" charset="0"/>
              </a:rPr>
              <a:t>P</a:t>
            </a:r>
            <a:r>
              <a:rPr lang="sr-Latn-RS" sz="3600" b="1" dirty="0" smtClean="0">
                <a:solidFill>
                  <a:schemeClr val="tx1"/>
                </a:solidFill>
                <a:latin typeface="Georgia" pitchFamily="18" charset="0"/>
                <a:cs typeface="Arial" charset="0"/>
              </a:rPr>
              <a:t>ravo na pravično suđenje</a:t>
            </a:r>
            <a:endParaRPr lang="en-US" sz="3600" b="1" dirty="0" smtClean="0">
              <a:solidFill>
                <a:schemeClr val="tx1"/>
              </a:solidFill>
              <a:latin typeface="Georgia" pitchFamily="18" charset="0"/>
              <a:cs typeface="Arial" charset="0"/>
            </a:endParaRPr>
          </a:p>
        </p:txBody>
      </p:sp>
      <p:sp>
        <p:nvSpPr>
          <p:cNvPr id="8" name="Content Placeholder 7"/>
          <p:cNvSpPr>
            <a:spLocks noGrp="1"/>
          </p:cNvSpPr>
          <p:nvPr>
            <p:ph idx="1"/>
          </p:nvPr>
        </p:nvSpPr>
        <p:spPr>
          <a:xfrm>
            <a:off x="1828800" y="1066800"/>
            <a:ext cx="6629400" cy="5181600"/>
          </a:xfrm>
        </p:spPr>
        <p:txBody>
          <a:bodyPr/>
          <a:lstStyle/>
          <a:p>
            <a:pPr>
              <a:buFont typeface="Wingdings" pitchFamily="2" charset="2"/>
              <a:buChar char="ü"/>
            </a:pPr>
            <a:r>
              <a:rPr lang="sr-Latn-CS" sz="2600" b="1" dirty="0" smtClean="0">
                <a:solidFill>
                  <a:schemeClr val="tx1"/>
                </a:solidFill>
                <a:latin typeface="Georgia" pitchFamily="18" charset="0"/>
              </a:rPr>
              <a:t>EKLJP – član 6.</a:t>
            </a:r>
          </a:p>
          <a:p>
            <a:pPr>
              <a:buFont typeface="Wingdings" pitchFamily="2" charset="2"/>
              <a:buChar char="ü"/>
            </a:pPr>
            <a:endParaRPr lang="sr-Latn-CS" sz="2600" b="1" dirty="0" smtClean="0">
              <a:solidFill>
                <a:schemeClr val="tx1"/>
              </a:solidFill>
              <a:latin typeface="Georgia" pitchFamily="18" charset="0"/>
            </a:endParaRPr>
          </a:p>
          <a:p>
            <a:pPr>
              <a:buFont typeface="Wingdings" pitchFamily="2" charset="2"/>
              <a:buChar char="ü"/>
            </a:pPr>
            <a:r>
              <a:rPr lang="uz-Cyrl-UZ" sz="2800" b="1" dirty="0" smtClean="0">
                <a:solidFill>
                  <a:schemeClr val="tx1"/>
                </a:solidFill>
                <a:latin typeface="Georgia" pitchFamily="18" charset="0"/>
              </a:rPr>
              <a:t>Prilikom utvrđivanja građanskih prava i obaveza</a:t>
            </a:r>
            <a:r>
              <a:rPr lang="uz-Cyrl-UZ" sz="2800" dirty="0" smtClean="0">
                <a:solidFill>
                  <a:schemeClr val="tx1"/>
                </a:solidFill>
                <a:latin typeface="Georgia" pitchFamily="18" charset="0"/>
              </a:rPr>
              <a:t> ili osnovanosti bilo kakve krivične optužbe, </a:t>
            </a:r>
            <a:r>
              <a:rPr lang="uz-Cyrl-UZ" sz="2800" b="1" dirty="0" smtClean="0">
                <a:solidFill>
                  <a:schemeClr val="tx1"/>
                </a:solidFill>
                <a:latin typeface="Georgia" pitchFamily="18" charset="0"/>
              </a:rPr>
              <a:t>svako ima pravo na pravično </a:t>
            </a:r>
            <a:r>
              <a:rPr lang="uz-Cyrl-UZ" sz="2800" dirty="0" smtClean="0">
                <a:solidFill>
                  <a:schemeClr val="tx1"/>
                </a:solidFill>
                <a:latin typeface="Georgia" pitchFamily="18" charset="0"/>
              </a:rPr>
              <a:t>suđenje i javnu raspravu u razumnom roku pred nezavisnim i nepristrasnim, zakonom ustanovljenim sudom. </a:t>
            </a:r>
            <a:endParaRPr lang="en-US" sz="2200" dirty="0" smtClean="0">
              <a:solidFill>
                <a:schemeClr val="tx1"/>
              </a:solidFill>
              <a:latin typeface="Georgia" pitchFamily="18" charset="0"/>
            </a:endParaRPr>
          </a:p>
          <a:p>
            <a:pPr>
              <a:buFont typeface="Wingdings" pitchFamily="2" charset="2"/>
              <a:buChar char="ü"/>
            </a:pPr>
            <a:endParaRPr lang="en-US" sz="2600" dirty="0">
              <a:solidFill>
                <a:schemeClr val="tx1"/>
              </a:solidFill>
              <a:latin typeface="Georgia" pitchFamily="18" charset="0"/>
            </a:endParaRPr>
          </a:p>
        </p:txBody>
      </p:sp>
      <p:sp>
        <p:nvSpPr>
          <p:cNvPr id="7" name="Rectangle 2"/>
          <p:cNvSpPr txBox="1">
            <a:spLocks noChangeArrowheads="1"/>
          </p:cNvSpPr>
          <p:nvPr/>
        </p:nvSpPr>
        <p:spPr bwMode="auto">
          <a:xfrm>
            <a:off x="1764574" y="1524000"/>
            <a:ext cx="7127875" cy="4597461"/>
          </a:xfrm>
          <a:prstGeom prst="rect">
            <a:avLst/>
          </a:prstGeom>
          <a:noFill/>
          <a:ln w="9525">
            <a:noFill/>
            <a:miter lim="800000"/>
            <a:headEnd/>
            <a:tailEnd/>
          </a:ln>
          <a:effectLst/>
        </p:spPr>
        <p:txBody>
          <a:bodyPr anchor="ctr"/>
          <a:lstStyle/>
          <a:p>
            <a:pPr>
              <a:buFont typeface="Wingdings" pitchFamily="2" charset="2"/>
              <a:buChar char="ü"/>
              <a:defRPr/>
            </a:pPr>
            <a:endParaRPr lang="sr-Cyrl-RS" sz="2200" dirty="0" smtClean="0">
              <a:solidFill>
                <a:srgbClr val="002B82"/>
              </a:solidFill>
              <a:latin typeface="Georgia" panose="02040502050405020303" pitchFamily="18" charset="0"/>
              <a:cs typeface="Arial" pitchFamily="34"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ctr" eaLnBrk="1" hangingPunct="1"/>
            <a:r>
              <a:rPr lang="en-US" sz="3600" b="1" dirty="0" smtClean="0">
                <a:solidFill>
                  <a:schemeClr val="tx1"/>
                </a:solidFill>
                <a:latin typeface="Georgia" pitchFamily="18" charset="0"/>
                <a:cs typeface="Arial" charset="0"/>
              </a:rPr>
              <a:t>P</a:t>
            </a:r>
            <a:r>
              <a:rPr lang="sr-Latn-RS" sz="3600" b="1" dirty="0" smtClean="0">
                <a:solidFill>
                  <a:schemeClr val="tx1"/>
                </a:solidFill>
                <a:latin typeface="Georgia" pitchFamily="18" charset="0"/>
                <a:cs typeface="Arial" charset="0"/>
              </a:rPr>
              <a:t>ravo na pravično suđenje</a:t>
            </a:r>
            <a:endParaRPr lang="en-US" sz="3600" b="1" dirty="0" smtClean="0">
              <a:solidFill>
                <a:schemeClr val="tx1"/>
              </a:solidFill>
              <a:latin typeface="Georgia" pitchFamily="18" charset="0"/>
              <a:cs typeface="Arial" charset="0"/>
            </a:endParaRPr>
          </a:p>
        </p:txBody>
      </p:sp>
      <p:sp>
        <p:nvSpPr>
          <p:cNvPr id="8" name="Content Placeholder 7"/>
          <p:cNvSpPr>
            <a:spLocks noGrp="1"/>
          </p:cNvSpPr>
          <p:nvPr>
            <p:ph idx="1"/>
          </p:nvPr>
        </p:nvSpPr>
        <p:spPr>
          <a:xfrm>
            <a:off x="1828800" y="1066800"/>
            <a:ext cx="6629400" cy="5181600"/>
          </a:xfrm>
        </p:spPr>
        <p:txBody>
          <a:bodyPr/>
          <a:lstStyle/>
          <a:p>
            <a:pPr>
              <a:buFont typeface="Wingdings" pitchFamily="2" charset="2"/>
              <a:buChar char="ü"/>
            </a:pPr>
            <a:r>
              <a:rPr lang="sr-Latn-CS" sz="2400" b="1" dirty="0" smtClean="0">
                <a:solidFill>
                  <a:schemeClr val="tx1"/>
                </a:solidFill>
                <a:latin typeface="Georgia" pitchFamily="18" charset="0"/>
              </a:rPr>
              <a:t>Praksa ESLJP</a:t>
            </a:r>
          </a:p>
          <a:p>
            <a:pPr lvl="0">
              <a:buFont typeface="Wingdings" pitchFamily="2" charset="2"/>
              <a:buChar char="ü"/>
            </a:pPr>
            <a:r>
              <a:rPr lang="sr-Latn-CS" sz="2400" dirty="0" smtClean="0">
                <a:solidFill>
                  <a:schemeClr val="tx1"/>
                </a:solidFill>
                <a:latin typeface="Georgia" pitchFamily="18" charset="0"/>
              </a:rPr>
              <a:t>Pravo na pristup sudu;</a:t>
            </a:r>
          </a:p>
          <a:p>
            <a:pPr lvl="0">
              <a:buFont typeface="Wingdings" pitchFamily="2" charset="2"/>
              <a:buChar char="ü"/>
            </a:pPr>
            <a:r>
              <a:rPr lang="sr-Latn-CS" sz="2400" dirty="0" smtClean="0">
                <a:solidFill>
                  <a:schemeClr val="tx1"/>
                </a:solidFill>
                <a:latin typeface="Georgia" pitchFamily="18" charset="0"/>
              </a:rPr>
              <a:t>Pravo na nepristrasan i nezavisan sud ustanovljen zakonom;</a:t>
            </a:r>
            <a:endParaRPr lang="sr-Latn-RS" sz="2400" dirty="0" smtClean="0">
              <a:solidFill>
                <a:schemeClr val="tx1"/>
              </a:solidFill>
              <a:latin typeface="Georgia" pitchFamily="18" charset="0"/>
            </a:endParaRPr>
          </a:p>
          <a:p>
            <a:pPr lvl="0">
              <a:buFont typeface="Wingdings" pitchFamily="2" charset="2"/>
              <a:buChar char="ü"/>
            </a:pPr>
            <a:r>
              <a:rPr lang="sr-Latn-CS" sz="2400" b="1" dirty="0" smtClean="0">
                <a:solidFill>
                  <a:schemeClr val="tx1"/>
                </a:solidFill>
                <a:latin typeface="Georgia" pitchFamily="18" charset="0"/>
              </a:rPr>
              <a:t>Pravo na postupak odgovarajućeg kvaliteta</a:t>
            </a:r>
            <a:r>
              <a:rPr lang="sr-Latn-CS" sz="2400" dirty="0" smtClean="0">
                <a:solidFill>
                  <a:schemeClr val="tx1"/>
                </a:solidFill>
                <a:latin typeface="Georgia" pitchFamily="18" charset="0"/>
              </a:rPr>
              <a:t> (pravo na saslušanje u sudskom postupku, pravo na zastupanje; pravo na jednakost u korišćenju procesnih sredstava);</a:t>
            </a:r>
            <a:endParaRPr lang="sr-Latn-RS" sz="2400" dirty="0" smtClean="0">
              <a:solidFill>
                <a:schemeClr val="tx1"/>
              </a:solidFill>
              <a:latin typeface="Georgia" pitchFamily="18" charset="0"/>
            </a:endParaRPr>
          </a:p>
          <a:p>
            <a:pPr lvl="0">
              <a:buFont typeface="Wingdings" pitchFamily="2" charset="2"/>
              <a:buChar char="ü"/>
            </a:pPr>
            <a:r>
              <a:rPr lang="sr-Latn-CS" sz="2400" dirty="0" smtClean="0">
                <a:solidFill>
                  <a:schemeClr val="tx1"/>
                </a:solidFill>
                <a:latin typeface="Georgia" pitchFamily="18" charset="0"/>
              </a:rPr>
              <a:t>Pravo na javnost u postupku, uz mogućnost isključenja javnosti;</a:t>
            </a:r>
            <a:endParaRPr lang="sr-Latn-RS" sz="2400" dirty="0" smtClean="0">
              <a:solidFill>
                <a:schemeClr val="tx1"/>
              </a:solidFill>
              <a:latin typeface="Georgia" pitchFamily="18" charset="0"/>
            </a:endParaRPr>
          </a:p>
          <a:p>
            <a:pPr lvl="0">
              <a:buFont typeface="Wingdings" pitchFamily="2" charset="2"/>
              <a:buChar char="ü"/>
            </a:pPr>
            <a:r>
              <a:rPr lang="sr-Latn-CS" sz="2400" dirty="0" smtClean="0">
                <a:solidFill>
                  <a:schemeClr val="tx1"/>
                </a:solidFill>
                <a:latin typeface="Georgia" pitchFamily="18" charset="0"/>
              </a:rPr>
              <a:t>Pravo na rešavanje pravne stvari u razumnom roku.</a:t>
            </a:r>
            <a:endParaRPr lang="en-US" sz="2400" dirty="0" smtClean="0">
              <a:solidFill>
                <a:schemeClr val="tx1"/>
              </a:solidFill>
              <a:latin typeface="Georgia" pitchFamily="18" charset="0"/>
            </a:endParaRPr>
          </a:p>
          <a:p>
            <a:pPr>
              <a:buFont typeface="Wingdings" pitchFamily="2" charset="2"/>
              <a:buChar char="ü"/>
            </a:pPr>
            <a:endParaRPr lang="en-US" sz="2400" dirty="0">
              <a:solidFill>
                <a:schemeClr val="tx1"/>
              </a:solidFill>
              <a:latin typeface="Georgia" pitchFamily="18" charset="0"/>
            </a:endParaRPr>
          </a:p>
        </p:txBody>
      </p:sp>
      <p:sp>
        <p:nvSpPr>
          <p:cNvPr id="7" name="Rectangle 2"/>
          <p:cNvSpPr txBox="1">
            <a:spLocks noChangeArrowheads="1"/>
          </p:cNvSpPr>
          <p:nvPr/>
        </p:nvSpPr>
        <p:spPr bwMode="auto">
          <a:xfrm>
            <a:off x="1764574" y="1524000"/>
            <a:ext cx="7127875" cy="4597461"/>
          </a:xfrm>
          <a:prstGeom prst="rect">
            <a:avLst/>
          </a:prstGeom>
          <a:noFill/>
          <a:ln w="9525">
            <a:noFill/>
            <a:miter lim="800000"/>
            <a:headEnd/>
            <a:tailEnd/>
          </a:ln>
          <a:effectLst/>
        </p:spPr>
        <p:txBody>
          <a:bodyPr anchor="ctr"/>
          <a:lstStyle/>
          <a:p>
            <a:pPr>
              <a:buFont typeface="Wingdings" pitchFamily="2" charset="2"/>
              <a:buChar char="ü"/>
              <a:defRPr/>
            </a:pPr>
            <a:endParaRPr lang="sr-Cyrl-RS" sz="2200" dirty="0" smtClean="0">
              <a:solidFill>
                <a:srgbClr val="002B82"/>
              </a:solidFill>
              <a:latin typeface="Georgia" panose="02040502050405020303" pitchFamily="18" charset="0"/>
              <a:cs typeface="Arial" pitchFamily="34"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ctr" eaLnBrk="1" hangingPunct="1"/>
            <a:r>
              <a:rPr lang="sr-Latn-RS" sz="3600" b="1" dirty="0" smtClean="0">
                <a:solidFill>
                  <a:schemeClr val="tx1"/>
                </a:solidFill>
                <a:latin typeface="Georgia" pitchFamily="18" charset="0"/>
                <a:cs typeface="Arial" charset="0"/>
              </a:rPr>
              <a:t>Praksa ESLJP</a:t>
            </a:r>
            <a:endParaRPr lang="en-US" sz="3600" b="1" dirty="0" smtClean="0">
              <a:solidFill>
                <a:schemeClr val="tx1"/>
              </a:solidFill>
              <a:latin typeface="Georgia" pitchFamily="18" charset="0"/>
              <a:cs typeface="Arial" charset="0"/>
            </a:endParaRPr>
          </a:p>
        </p:txBody>
      </p:sp>
      <p:sp>
        <p:nvSpPr>
          <p:cNvPr id="8" name="Content Placeholder 7"/>
          <p:cNvSpPr>
            <a:spLocks noGrp="1"/>
          </p:cNvSpPr>
          <p:nvPr>
            <p:ph idx="1"/>
          </p:nvPr>
        </p:nvSpPr>
        <p:spPr>
          <a:xfrm>
            <a:off x="1828800" y="1066800"/>
            <a:ext cx="6629400" cy="5181600"/>
          </a:xfrm>
        </p:spPr>
        <p:txBody>
          <a:bodyPr/>
          <a:lstStyle/>
          <a:p>
            <a:pPr>
              <a:buFont typeface="Wingdings" pitchFamily="2" charset="2"/>
              <a:buChar char="ü"/>
            </a:pPr>
            <a:r>
              <a:rPr lang="uz-Cyrl-UZ" sz="2400" i="1" dirty="0" smtClean="0">
                <a:solidFill>
                  <a:schemeClr val="tx1"/>
                </a:solidFill>
                <a:latin typeface="Georgia" pitchFamily="18" charset="0"/>
              </a:rPr>
              <a:t>Salontaji-Drobnjak protiv Srbije (36500/05)</a:t>
            </a:r>
            <a:endParaRPr lang="en-US" sz="2400" dirty="0" smtClean="0">
              <a:solidFill>
                <a:schemeClr val="tx1"/>
              </a:solidFill>
              <a:latin typeface="Georgia" pitchFamily="18" charset="0"/>
            </a:endParaRPr>
          </a:p>
          <a:p>
            <a:pPr>
              <a:buFont typeface="Wingdings" pitchFamily="2" charset="2"/>
              <a:buChar char="ü"/>
            </a:pPr>
            <a:r>
              <a:rPr lang="en-US" sz="2400" i="1" dirty="0" err="1" smtClean="0">
                <a:solidFill>
                  <a:schemeClr val="tx1"/>
                </a:solidFill>
                <a:latin typeface="Georgia" pitchFamily="18" charset="0"/>
              </a:rPr>
              <a:t>Štukaturov</a:t>
            </a:r>
            <a:r>
              <a:rPr lang="en-US" sz="2400" i="1" dirty="0" smtClean="0">
                <a:solidFill>
                  <a:schemeClr val="tx1"/>
                </a:solidFill>
                <a:latin typeface="Georgia" pitchFamily="18" charset="0"/>
              </a:rPr>
              <a:t> </a:t>
            </a:r>
            <a:r>
              <a:rPr lang="en-US" sz="2400" i="1" dirty="0" err="1" smtClean="0">
                <a:solidFill>
                  <a:schemeClr val="tx1"/>
                </a:solidFill>
                <a:latin typeface="Georgia" pitchFamily="18" charset="0"/>
              </a:rPr>
              <a:t>protiv</a:t>
            </a:r>
            <a:r>
              <a:rPr lang="en-US" sz="2400" i="1" dirty="0" smtClean="0">
                <a:solidFill>
                  <a:schemeClr val="tx1"/>
                </a:solidFill>
                <a:latin typeface="Georgia" pitchFamily="18" charset="0"/>
              </a:rPr>
              <a:t> </a:t>
            </a:r>
            <a:r>
              <a:rPr lang="en-US" sz="2400" i="1" dirty="0" err="1" smtClean="0">
                <a:solidFill>
                  <a:schemeClr val="tx1"/>
                </a:solidFill>
                <a:latin typeface="Georgia" pitchFamily="18" charset="0"/>
              </a:rPr>
              <a:t>Rusije</a:t>
            </a:r>
            <a:r>
              <a:rPr lang="en-US" sz="2400" i="1" dirty="0" smtClean="0">
                <a:solidFill>
                  <a:schemeClr val="tx1"/>
                </a:solidFill>
                <a:latin typeface="Georgia" pitchFamily="18" charset="0"/>
              </a:rPr>
              <a:t> (44009/05)</a:t>
            </a:r>
            <a:endParaRPr lang="en-US" sz="2400" dirty="0" smtClean="0">
              <a:solidFill>
                <a:schemeClr val="tx1"/>
              </a:solidFill>
              <a:latin typeface="Georgia" pitchFamily="18" charset="0"/>
            </a:endParaRPr>
          </a:p>
          <a:p>
            <a:pPr>
              <a:buFont typeface="Wingdings" pitchFamily="2" charset="2"/>
              <a:buChar char="ü"/>
            </a:pPr>
            <a:r>
              <a:rPr lang="uz-Cyrl-UZ" sz="2400" i="1" dirty="0" smtClean="0">
                <a:solidFill>
                  <a:schemeClr val="tx1"/>
                </a:solidFill>
                <a:latin typeface="Georgia" pitchFamily="18" charset="0"/>
              </a:rPr>
              <a:t>Alajos Kiss protiv Mađarske (38832/06)</a:t>
            </a:r>
            <a:endParaRPr lang="en-US" sz="2400" dirty="0" smtClean="0">
              <a:solidFill>
                <a:schemeClr val="tx1"/>
              </a:solidFill>
              <a:latin typeface="Georgia" pitchFamily="18" charset="0"/>
            </a:endParaRPr>
          </a:p>
          <a:p>
            <a:pPr>
              <a:buFont typeface="Wingdings" pitchFamily="2" charset="2"/>
              <a:buChar char="ü"/>
            </a:pPr>
            <a:r>
              <a:rPr lang="uz-Cyrl-UZ" sz="2400" i="1" dirty="0" smtClean="0">
                <a:solidFill>
                  <a:schemeClr val="tx1"/>
                </a:solidFill>
                <a:latin typeface="Georgia" pitchFamily="18" charset="0"/>
              </a:rPr>
              <a:t>Stanev protiv Bugarske (36760/06)</a:t>
            </a:r>
            <a:endParaRPr lang="en-US" sz="2400" dirty="0" smtClean="0">
              <a:solidFill>
                <a:schemeClr val="tx1"/>
              </a:solidFill>
              <a:latin typeface="Georgia" pitchFamily="18" charset="0"/>
            </a:endParaRPr>
          </a:p>
          <a:p>
            <a:pPr>
              <a:buFont typeface="Wingdings" pitchFamily="2" charset="2"/>
              <a:buChar char="ü"/>
            </a:pPr>
            <a:r>
              <a:rPr lang="uz-Cyrl-UZ" sz="2400" i="1" dirty="0" smtClean="0">
                <a:solidFill>
                  <a:schemeClr val="tx1"/>
                </a:solidFill>
                <a:latin typeface="Georgia" pitchFamily="18" charset="0"/>
              </a:rPr>
              <a:t>X i Y protiv Hrvatske (5193/09)</a:t>
            </a:r>
            <a:endParaRPr lang="en-US" sz="2400" dirty="0" smtClean="0">
              <a:solidFill>
                <a:schemeClr val="tx1"/>
              </a:solidFill>
              <a:latin typeface="Georgia" pitchFamily="18" charset="0"/>
            </a:endParaRPr>
          </a:p>
          <a:p>
            <a:pPr>
              <a:buFont typeface="Wingdings" pitchFamily="2" charset="2"/>
              <a:buChar char="ü"/>
            </a:pPr>
            <a:r>
              <a:rPr lang="uz-Cyrl-UZ" sz="2400" i="1" dirty="0" smtClean="0">
                <a:solidFill>
                  <a:schemeClr val="tx1"/>
                </a:solidFill>
                <a:latin typeface="Georgia" pitchFamily="18" charset="0"/>
              </a:rPr>
              <a:t>Ivinović protiv Hrvatske (13006/13)</a:t>
            </a:r>
            <a:endParaRPr lang="en-US" sz="2400" dirty="0" smtClean="0">
              <a:solidFill>
                <a:schemeClr val="tx1"/>
              </a:solidFill>
              <a:latin typeface="Georgia" pitchFamily="18" charset="0"/>
            </a:endParaRPr>
          </a:p>
          <a:p>
            <a:pPr>
              <a:buFont typeface="Wingdings" pitchFamily="2" charset="2"/>
              <a:buChar char="ü"/>
            </a:pPr>
            <a:r>
              <a:rPr lang="en-US" sz="2400" i="1" dirty="0" err="1" smtClean="0">
                <a:solidFill>
                  <a:schemeClr val="tx1"/>
                </a:solidFill>
                <a:latin typeface="Georgia" pitchFamily="18" charset="0"/>
              </a:rPr>
              <a:t>Hadžimejlić</a:t>
            </a:r>
            <a:r>
              <a:rPr lang="en-US" sz="2400" i="1" dirty="0" smtClean="0">
                <a:solidFill>
                  <a:schemeClr val="tx1"/>
                </a:solidFill>
                <a:latin typeface="Georgia" pitchFamily="18" charset="0"/>
              </a:rPr>
              <a:t> </a:t>
            </a:r>
            <a:r>
              <a:rPr lang="en-US" sz="2400" i="1" dirty="0" err="1" smtClean="0">
                <a:solidFill>
                  <a:schemeClr val="tx1"/>
                </a:solidFill>
                <a:latin typeface="Georgia" pitchFamily="18" charset="0"/>
              </a:rPr>
              <a:t>i</a:t>
            </a:r>
            <a:r>
              <a:rPr lang="en-US" sz="2400" i="1" dirty="0" smtClean="0">
                <a:solidFill>
                  <a:schemeClr val="tx1"/>
                </a:solidFill>
                <a:latin typeface="Georgia" pitchFamily="18" charset="0"/>
              </a:rPr>
              <a:t> </a:t>
            </a:r>
            <a:r>
              <a:rPr lang="en-US" sz="2400" i="1" dirty="0" err="1" smtClean="0">
                <a:solidFill>
                  <a:schemeClr val="tx1"/>
                </a:solidFill>
                <a:latin typeface="Georgia" pitchFamily="18" charset="0"/>
              </a:rPr>
              <a:t>drugi</a:t>
            </a:r>
            <a:r>
              <a:rPr lang="en-US" sz="2400" i="1" dirty="0" smtClean="0">
                <a:solidFill>
                  <a:schemeClr val="tx1"/>
                </a:solidFill>
                <a:latin typeface="Georgia" pitchFamily="18" charset="0"/>
              </a:rPr>
              <a:t> </a:t>
            </a:r>
            <a:r>
              <a:rPr lang="en-US" sz="2400" i="1" dirty="0" err="1" smtClean="0">
                <a:solidFill>
                  <a:schemeClr val="tx1"/>
                </a:solidFill>
                <a:latin typeface="Georgia" pitchFamily="18" charset="0"/>
              </a:rPr>
              <a:t>protiv</a:t>
            </a:r>
            <a:r>
              <a:rPr lang="en-US" sz="2400" i="1" dirty="0" smtClean="0">
                <a:solidFill>
                  <a:schemeClr val="tx1"/>
                </a:solidFill>
                <a:latin typeface="Georgia" pitchFamily="18" charset="0"/>
              </a:rPr>
              <a:t> </a:t>
            </a:r>
            <a:r>
              <a:rPr lang="en-US" sz="2400" i="1" dirty="0" err="1" smtClean="0">
                <a:solidFill>
                  <a:schemeClr val="tx1"/>
                </a:solidFill>
                <a:latin typeface="Georgia" pitchFamily="18" charset="0"/>
              </a:rPr>
              <a:t>Bosne</a:t>
            </a:r>
            <a:r>
              <a:rPr lang="en-US" sz="2400" i="1" dirty="0" smtClean="0">
                <a:solidFill>
                  <a:schemeClr val="tx1"/>
                </a:solidFill>
                <a:latin typeface="Georgia" pitchFamily="18" charset="0"/>
              </a:rPr>
              <a:t> </a:t>
            </a:r>
            <a:r>
              <a:rPr lang="en-US" sz="2400" i="1" dirty="0" err="1" smtClean="0">
                <a:solidFill>
                  <a:schemeClr val="tx1"/>
                </a:solidFill>
                <a:latin typeface="Georgia" pitchFamily="18" charset="0"/>
              </a:rPr>
              <a:t>i</a:t>
            </a:r>
            <a:r>
              <a:rPr lang="en-US" sz="2400" i="1" dirty="0" smtClean="0">
                <a:solidFill>
                  <a:schemeClr val="tx1"/>
                </a:solidFill>
                <a:latin typeface="Georgia" pitchFamily="18" charset="0"/>
              </a:rPr>
              <a:t> </a:t>
            </a:r>
            <a:r>
              <a:rPr lang="en-US" sz="2400" i="1" dirty="0" err="1" smtClean="0">
                <a:solidFill>
                  <a:schemeClr val="tx1"/>
                </a:solidFill>
                <a:latin typeface="Georgia" pitchFamily="18" charset="0"/>
              </a:rPr>
              <a:t>Hercegovine</a:t>
            </a:r>
            <a:r>
              <a:rPr lang="en-US" sz="2400" i="1" dirty="0" smtClean="0">
                <a:solidFill>
                  <a:schemeClr val="tx1"/>
                </a:solidFill>
                <a:latin typeface="Georgia" pitchFamily="18" charset="0"/>
              </a:rPr>
              <a:t> (3427/13, 74569/13 </a:t>
            </a:r>
            <a:r>
              <a:rPr lang="en-US" sz="2400" i="1" dirty="0" err="1" smtClean="0">
                <a:solidFill>
                  <a:schemeClr val="tx1"/>
                </a:solidFill>
                <a:latin typeface="Georgia" pitchFamily="18" charset="0"/>
              </a:rPr>
              <a:t>i</a:t>
            </a:r>
            <a:r>
              <a:rPr lang="en-US" sz="2400" i="1" dirty="0" smtClean="0">
                <a:solidFill>
                  <a:schemeClr val="tx1"/>
                </a:solidFill>
                <a:latin typeface="Georgia" pitchFamily="18" charset="0"/>
              </a:rPr>
              <a:t> 7157/14)</a:t>
            </a:r>
            <a:endParaRPr lang="sr-Latn-RS" sz="2400" i="1" dirty="0" smtClean="0">
              <a:solidFill>
                <a:schemeClr val="tx1"/>
              </a:solidFill>
              <a:latin typeface="Georgia" pitchFamily="18" charset="0"/>
            </a:endParaRPr>
          </a:p>
          <a:p>
            <a:pPr>
              <a:buFont typeface="Wingdings" pitchFamily="2" charset="2"/>
              <a:buChar char="ü"/>
            </a:pPr>
            <a:r>
              <a:rPr lang="en-US" sz="2400" i="1" dirty="0" err="1" smtClean="0">
                <a:solidFill>
                  <a:schemeClr val="tx1"/>
                </a:solidFill>
                <a:latin typeface="Georgia" pitchFamily="18" charset="0"/>
              </a:rPr>
              <a:t>Jaroslav</a:t>
            </a:r>
            <a:r>
              <a:rPr lang="en-US" sz="2400" i="1" dirty="0" smtClean="0">
                <a:solidFill>
                  <a:schemeClr val="tx1"/>
                </a:solidFill>
                <a:latin typeface="Georgia" pitchFamily="18" charset="0"/>
              </a:rPr>
              <a:t> </a:t>
            </a:r>
            <a:r>
              <a:rPr lang="en-US" sz="2400" i="1" dirty="0" err="1" smtClean="0">
                <a:solidFill>
                  <a:schemeClr val="tx1"/>
                </a:solidFill>
                <a:latin typeface="Georgia" pitchFamily="18" charset="0"/>
              </a:rPr>
              <a:t>Červenka</a:t>
            </a:r>
            <a:r>
              <a:rPr lang="en-US" sz="2400" i="1" dirty="0" smtClean="0">
                <a:solidFill>
                  <a:schemeClr val="tx1"/>
                </a:solidFill>
                <a:latin typeface="Georgia" pitchFamily="18" charset="0"/>
              </a:rPr>
              <a:t> </a:t>
            </a:r>
            <a:r>
              <a:rPr lang="en-US" sz="2400" i="1" dirty="0" err="1" smtClean="0">
                <a:solidFill>
                  <a:schemeClr val="tx1"/>
                </a:solidFill>
                <a:latin typeface="Georgia" pitchFamily="18" charset="0"/>
              </a:rPr>
              <a:t>protiv</a:t>
            </a:r>
            <a:r>
              <a:rPr lang="en-US" sz="2400" i="1" dirty="0" smtClean="0">
                <a:solidFill>
                  <a:schemeClr val="tx1"/>
                </a:solidFill>
                <a:latin typeface="Georgia" pitchFamily="18" charset="0"/>
              </a:rPr>
              <a:t> </a:t>
            </a:r>
            <a:r>
              <a:rPr lang="en-US" sz="2400" i="1" dirty="0" err="1" smtClean="0">
                <a:solidFill>
                  <a:schemeClr val="tx1"/>
                </a:solidFill>
                <a:latin typeface="Georgia" pitchFamily="18" charset="0"/>
              </a:rPr>
              <a:t>Češke</a:t>
            </a:r>
            <a:r>
              <a:rPr lang="sr-Latn-RS" sz="2400" i="1" dirty="0" smtClean="0">
                <a:solidFill>
                  <a:schemeClr val="tx1"/>
                </a:solidFill>
                <a:latin typeface="Georgia" pitchFamily="18" charset="0"/>
              </a:rPr>
              <a:t> (</a:t>
            </a:r>
            <a:r>
              <a:rPr lang="en-US" sz="2400" i="1" dirty="0" smtClean="0">
                <a:solidFill>
                  <a:schemeClr val="tx1"/>
                </a:solidFill>
                <a:latin typeface="Georgia" pitchFamily="18" charset="0"/>
              </a:rPr>
              <a:t>62507/12</a:t>
            </a:r>
            <a:r>
              <a:rPr lang="sr-Latn-RS" sz="2400" i="1" dirty="0" smtClean="0">
                <a:solidFill>
                  <a:schemeClr val="tx1"/>
                </a:solidFill>
                <a:latin typeface="Georgia" pitchFamily="18" charset="0"/>
              </a:rPr>
              <a:t>)</a:t>
            </a:r>
            <a:endParaRPr lang="en-US" sz="2400" i="1" dirty="0" smtClean="0">
              <a:solidFill>
                <a:schemeClr val="tx1"/>
              </a:solidFill>
              <a:latin typeface="Georgia" pitchFamily="18" charset="0"/>
            </a:endParaRPr>
          </a:p>
          <a:p>
            <a:pPr>
              <a:buFont typeface="Wingdings" pitchFamily="2" charset="2"/>
              <a:buChar char="ü"/>
            </a:pPr>
            <a:endParaRPr lang="en-US" sz="2400" dirty="0">
              <a:solidFill>
                <a:schemeClr val="tx1"/>
              </a:solidFill>
              <a:latin typeface="Georgia" pitchFamily="18" charset="0"/>
            </a:endParaRPr>
          </a:p>
        </p:txBody>
      </p:sp>
      <p:sp>
        <p:nvSpPr>
          <p:cNvPr id="7" name="Rectangle 2"/>
          <p:cNvSpPr txBox="1">
            <a:spLocks noChangeArrowheads="1"/>
          </p:cNvSpPr>
          <p:nvPr/>
        </p:nvSpPr>
        <p:spPr bwMode="auto">
          <a:xfrm>
            <a:off x="1764574" y="1524000"/>
            <a:ext cx="7127875" cy="4597461"/>
          </a:xfrm>
          <a:prstGeom prst="rect">
            <a:avLst/>
          </a:prstGeom>
          <a:noFill/>
          <a:ln w="9525">
            <a:noFill/>
            <a:miter lim="800000"/>
            <a:headEnd/>
            <a:tailEnd/>
          </a:ln>
          <a:effectLst/>
        </p:spPr>
        <p:txBody>
          <a:bodyPr anchor="ctr"/>
          <a:lstStyle/>
          <a:p>
            <a:pPr>
              <a:buFont typeface="Wingdings" pitchFamily="2" charset="2"/>
              <a:buChar char="ü"/>
              <a:defRPr/>
            </a:pPr>
            <a:endParaRPr lang="sr-Cyrl-RS" sz="2200" dirty="0" smtClean="0">
              <a:solidFill>
                <a:srgbClr val="002B82"/>
              </a:solidFill>
              <a:latin typeface="Georgia" panose="02040502050405020303" pitchFamily="18"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ctr" eaLnBrk="1" hangingPunct="1"/>
            <a:r>
              <a:rPr lang="sr-Latn-RS" sz="3000" b="1" dirty="0" smtClean="0">
                <a:solidFill>
                  <a:schemeClr val="tx1"/>
                </a:solidFill>
                <a:latin typeface="Georgia" pitchFamily="18" charset="0"/>
                <a:cs typeface="Arial" charset="0"/>
              </a:rPr>
              <a:t>         Pravna i poslovna sposobnost</a:t>
            </a:r>
            <a:endParaRPr lang="en-US" sz="3000" b="1" dirty="0" smtClean="0">
              <a:solidFill>
                <a:schemeClr val="tx1"/>
              </a:solidFill>
              <a:latin typeface="Georgia" pitchFamily="18" charset="0"/>
              <a:cs typeface="Arial" charset="0"/>
            </a:endParaRPr>
          </a:p>
        </p:txBody>
      </p:sp>
      <p:sp>
        <p:nvSpPr>
          <p:cNvPr id="8" name="Content Placeholder 7"/>
          <p:cNvSpPr>
            <a:spLocks noGrp="1"/>
          </p:cNvSpPr>
          <p:nvPr>
            <p:ph idx="1"/>
          </p:nvPr>
        </p:nvSpPr>
        <p:spPr>
          <a:xfrm>
            <a:off x="1828800" y="1295400"/>
            <a:ext cx="6629400" cy="4724400"/>
          </a:xfrm>
        </p:spPr>
        <p:txBody>
          <a:bodyPr/>
          <a:lstStyle/>
          <a:p>
            <a:r>
              <a:rPr lang="uz-Cyrl-UZ" sz="2400" b="1" dirty="0" smtClean="0">
                <a:solidFill>
                  <a:schemeClr val="tx1"/>
                </a:solidFill>
                <a:latin typeface="Georgia" pitchFamily="18" charset="0"/>
              </a:rPr>
              <a:t>Pravna sposobnost</a:t>
            </a:r>
            <a:r>
              <a:rPr lang="uz-Cyrl-UZ" sz="2400" dirty="0" smtClean="0">
                <a:solidFill>
                  <a:schemeClr val="tx1"/>
                </a:solidFill>
                <a:latin typeface="Georgia" pitchFamily="18" charset="0"/>
              </a:rPr>
              <a:t> je sposobnost ljudskog bića da bude nosilac prava i obaveza, ona se stiče rođenjem i ne može se ograničiti niti oduzeti. </a:t>
            </a:r>
            <a:endParaRPr lang="sr-Latn-RS" sz="2400" dirty="0" smtClean="0">
              <a:solidFill>
                <a:schemeClr val="tx1"/>
              </a:solidFill>
              <a:latin typeface="Georgia" pitchFamily="18" charset="0"/>
            </a:endParaRPr>
          </a:p>
          <a:p>
            <a:endParaRPr lang="sr-Latn-RS" sz="2400" dirty="0" smtClean="0">
              <a:solidFill>
                <a:schemeClr val="tx1"/>
              </a:solidFill>
              <a:latin typeface="Georgia" pitchFamily="18" charset="0"/>
            </a:endParaRPr>
          </a:p>
          <a:p>
            <a:r>
              <a:rPr lang="uz-Cyrl-UZ" sz="2400" b="1" dirty="0" smtClean="0">
                <a:solidFill>
                  <a:schemeClr val="tx1"/>
                </a:solidFill>
                <a:latin typeface="Georgia" pitchFamily="18" charset="0"/>
              </a:rPr>
              <a:t>Poslovna sposobnost</a:t>
            </a:r>
            <a:r>
              <a:rPr lang="uz-Cyrl-UZ" sz="2400" dirty="0" smtClean="0">
                <a:solidFill>
                  <a:schemeClr val="tx1"/>
                </a:solidFill>
                <a:latin typeface="Georgia" pitchFamily="18" charset="0"/>
              </a:rPr>
              <a:t> je sposobnost samostalnog odlučivanja o pravima i obavezama</a:t>
            </a:r>
            <a:endParaRPr lang="sr-Latn-RS" sz="2400" dirty="0" smtClean="0">
              <a:solidFill>
                <a:schemeClr val="tx1"/>
              </a:solidFill>
              <a:latin typeface="Georgia" pitchFamily="18" charset="0"/>
            </a:endParaRPr>
          </a:p>
          <a:p>
            <a:r>
              <a:rPr lang="sr-Latn-RS" sz="2400" dirty="0" smtClean="0">
                <a:solidFill>
                  <a:schemeClr val="tx1"/>
                </a:solidFill>
                <a:latin typeface="Georgia" pitchFamily="18" charset="0"/>
              </a:rPr>
              <a:t>P</a:t>
            </a:r>
            <a:r>
              <a:rPr lang="uz-Cyrl-UZ" sz="2400" dirty="0" smtClean="0">
                <a:solidFill>
                  <a:schemeClr val="tx1"/>
                </a:solidFill>
                <a:latin typeface="Georgia" pitchFamily="18" charset="0"/>
              </a:rPr>
              <a:t>otpuno poslovno sposobna osoba može sopstvenim izjavama volje da preuzima prava, prihvata obaveze i ulazi u različite pravne odnose.</a:t>
            </a:r>
            <a:endParaRPr lang="en-US" sz="2400" dirty="0">
              <a:solidFill>
                <a:schemeClr val="tx1"/>
              </a:solidFill>
              <a:latin typeface="Georgia" pitchFamily="18" charset="0"/>
            </a:endParaRPr>
          </a:p>
        </p:txBody>
      </p:sp>
      <p:sp>
        <p:nvSpPr>
          <p:cNvPr id="7" name="Rectangle 2"/>
          <p:cNvSpPr txBox="1">
            <a:spLocks noChangeArrowheads="1"/>
          </p:cNvSpPr>
          <p:nvPr/>
        </p:nvSpPr>
        <p:spPr bwMode="auto">
          <a:xfrm>
            <a:off x="1764574" y="2132856"/>
            <a:ext cx="7127875" cy="3988605"/>
          </a:xfrm>
          <a:prstGeom prst="rect">
            <a:avLst/>
          </a:prstGeom>
          <a:noFill/>
          <a:ln w="9525">
            <a:noFill/>
            <a:miter lim="800000"/>
            <a:headEnd/>
            <a:tailEnd/>
          </a:ln>
          <a:effectLst/>
        </p:spPr>
        <p:txBody>
          <a:bodyPr anchor="ctr"/>
          <a:lstStyle/>
          <a:p>
            <a:pPr>
              <a:buFont typeface="Wingdings" pitchFamily="2" charset="2"/>
              <a:buChar char="ü"/>
              <a:defRPr/>
            </a:pPr>
            <a:endParaRPr lang="sr-Cyrl-RS" sz="2200" dirty="0" smtClean="0">
              <a:solidFill>
                <a:srgbClr val="002B82"/>
              </a:solidFill>
              <a:latin typeface="Georgia" panose="02040502050405020303" pitchFamily="18" charset="0"/>
              <a:cs typeface="Arial" pitchFamily="34"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ctr" eaLnBrk="1" hangingPunct="1"/>
            <a:r>
              <a:rPr lang="sr-Latn-RS" sz="3600" b="1" dirty="0" smtClean="0">
                <a:solidFill>
                  <a:schemeClr val="tx1"/>
                </a:solidFill>
                <a:latin typeface="Georgia" pitchFamily="18" charset="0"/>
                <a:cs typeface="Arial" charset="0"/>
              </a:rPr>
              <a:t>CPT posjete Crnoj Gori</a:t>
            </a:r>
            <a:endParaRPr lang="en-US" sz="3600" b="1" dirty="0" smtClean="0">
              <a:solidFill>
                <a:schemeClr val="tx1"/>
              </a:solidFill>
              <a:latin typeface="Georgia" pitchFamily="18" charset="0"/>
              <a:cs typeface="Arial" charset="0"/>
            </a:endParaRPr>
          </a:p>
        </p:txBody>
      </p:sp>
      <p:sp>
        <p:nvSpPr>
          <p:cNvPr id="8" name="Content Placeholder 7"/>
          <p:cNvSpPr>
            <a:spLocks noGrp="1"/>
          </p:cNvSpPr>
          <p:nvPr>
            <p:ph idx="1"/>
          </p:nvPr>
        </p:nvSpPr>
        <p:spPr>
          <a:xfrm>
            <a:off x="1828800" y="1066800"/>
            <a:ext cx="6629400" cy="5181600"/>
          </a:xfrm>
        </p:spPr>
        <p:txBody>
          <a:bodyPr/>
          <a:lstStyle/>
          <a:p>
            <a:pPr>
              <a:buFont typeface="Wingdings" pitchFamily="2" charset="2"/>
              <a:buChar char="ü"/>
            </a:pPr>
            <a:endParaRPr lang="sr-Latn-RS" sz="2400" dirty="0" smtClean="0">
              <a:solidFill>
                <a:schemeClr val="tx1"/>
              </a:solidFill>
              <a:latin typeface="Georgia" pitchFamily="18" charset="0"/>
            </a:endParaRPr>
          </a:p>
          <a:p>
            <a:pPr>
              <a:buFont typeface="Wingdings" pitchFamily="2" charset="2"/>
              <a:buChar char="ü"/>
            </a:pPr>
            <a:r>
              <a:rPr lang="uz-Cyrl-UZ" sz="2400" dirty="0" smtClean="0">
                <a:solidFill>
                  <a:schemeClr val="tx1"/>
                </a:solidFill>
                <a:latin typeface="Georgia" pitchFamily="18" charset="0"/>
              </a:rPr>
              <a:t>Konvencija o sprečavanju mučenja i nečovječnih ili ponižavajućih postupaka i kažnjavanja Savjeta Evrope </a:t>
            </a:r>
            <a:endParaRPr lang="sr-Latn-RS" sz="2400" dirty="0" smtClean="0">
              <a:solidFill>
                <a:schemeClr val="tx1"/>
              </a:solidFill>
              <a:latin typeface="Georgia" pitchFamily="18" charset="0"/>
            </a:endParaRPr>
          </a:p>
          <a:p>
            <a:pPr>
              <a:buFont typeface="Wingdings" pitchFamily="2" charset="2"/>
              <a:buChar char="ü"/>
            </a:pPr>
            <a:endParaRPr lang="sr-Latn-RS" sz="2400" dirty="0" smtClean="0">
              <a:solidFill>
                <a:schemeClr val="tx1"/>
              </a:solidFill>
              <a:latin typeface="Georgia" pitchFamily="18" charset="0"/>
            </a:endParaRPr>
          </a:p>
          <a:p>
            <a:pPr>
              <a:buFont typeface="Wingdings" pitchFamily="2" charset="2"/>
              <a:buChar char="ü"/>
            </a:pPr>
            <a:r>
              <a:rPr lang="uz-Cyrl-UZ" sz="2400" i="1" dirty="0" smtClean="0">
                <a:solidFill>
                  <a:schemeClr val="tx1"/>
                </a:solidFill>
                <a:latin typeface="Georgia" pitchFamily="18" charset="0"/>
              </a:rPr>
              <a:t>15-22. septembar 2008. godine</a:t>
            </a:r>
            <a:endParaRPr lang="sr-Latn-RS" sz="2400" i="1" dirty="0" smtClean="0">
              <a:solidFill>
                <a:schemeClr val="tx1"/>
              </a:solidFill>
              <a:latin typeface="Georgia" pitchFamily="18" charset="0"/>
            </a:endParaRPr>
          </a:p>
          <a:p>
            <a:pPr>
              <a:buFont typeface="Wingdings" pitchFamily="2" charset="2"/>
              <a:buChar char="ü"/>
            </a:pPr>
            <a:r>
              <a:rPr lang="uz-Cyrl-UZ" sz="2400" i="1" dirty="0" smtClean="0">
                <a:solidFill>
                  <a:schemeClr val="tx1"/>
                </a:solidFill>
                <a:latin typeface="Georgia" pitchFamily="18" charset="0"/>
              </a:rPr>
              <a:t>13-20. februar 2013. godine</a:t>
            </a:r>
            <a:endParaRPr lang="en-US" sz="2400" dirty="0">
              <a:solidFill>
                <a:schemeClr val="tx1"/>
              </a:solidFill>
              <a:latin typeface="Georgia" pitchFamily="18" charset="0"/>
            </a:endParaRPr>
          </a:p>
        </p:txBody>
      </p:sp>
      <p:sp>
        <p:nvSpPr>
          <p:cNvPr id="7" name="Rectangle 2"/>
          <p:cNvSpPr txBox="1">
            <a:spLocks noChangeArrowheads="1"/>
          </p:cNvSpPr>
          <p:nvPr/>
        </p:nvSpPr>
        <p:spPr bwMode="auto">
          <a:xfrm>
            <a:off x="1764574" y="1524000"/>
            <a:ext cx="7127875" cy="4597461"/>
          </a:xfrm>
          <a:prstGeom prst="rect">
            <a:avLst/>
          </a:prstGeom>
          <a:noFill/>
          <a:ln w="9525">
            <a:noFill/>
            <a:miter lim="800000"/>
            <a:headEnd/>
            <a:tailEnd/>
          </a:ln>
          <a:effectLst/>
        </p:spPr>
        <p:txBody>
          <a:bodyPr anchor="ctr"/>
          <a:lstStyle/>
          <a:p>
            <a:pPr>
              <a:buFont typeface="Wingdings" pitchFamily="2" charset="2"/>
              <a:buChar char="ü"/>
              <a:defRPr/>
            </a:pPr>
            <a:endParaRPr lang="sr-Cyrl-RS" sz="2200" dirty="0" smtClean="0">
              <a:solidFill>
                <a:srgbClr val="002B82"/>
              </a:solidFill>
              <a:latin typeface="Georgia" panose="02040502050405020303" pitchFamily="18" charset="0"/>
              <a:cs typeface="Arial" pitchFamily="34"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ctr" eaLnBrk="1" hangingPunct="1"/>
            <a:r>
              <a:rPr lang="sr-Latn-RS" sz="3600" b="1" dirty="0" smtClean="0">
                <a:solidFill>
                  <a:schemeClr val="tx1"/>
                </a:solidFill>
                <a:latin typeface="Georgia" pitchFamily="18" charset="0"/>
                <a:cs typeface="Arial" charset="0"/>
              </a:rPr>
              <a:t>CPT posjeta 2013.</a:t>
            </a:r>
            <a:endParaRPr lang="en-US" sz="3600" b="1" dirty="0" smtClean="0">
              <a:solidFill>
                <a:schemeClr val="tx1"/>
              </a:solidFill>
              <a:latin typeface="Georgia" pitchFamily="18" charset="0"/>
              <a:cs typeface="Arial" charset="0"/>
            </a:endParaRPr>
          </a:p>
        </p:txBody>
      </p:sp>
      <p:sp>
        <p:nvSpPr>
          <p:cNvPr id="8" name="Content Placeholder 7"/>
          <p:cNvSpPr>
            <a:spLocks noGrp="1"/>
          </p:cNvSpPr>
          <p:nvPr>
            <p:ph idx="1"/>
          </p:nvPr>
        </p:nvSpPr>
        <p:spPr>
          <a:xfrm>
            <a:off x="1828800" y="1066800"/>
            <a:ext cx="6629400" cy="5181600"/>
          </a:xfrm>
        </p:spPr>
        <p:txBody>
          <a:bodyPr/>
          <a:lstStyle/>
          <a:p>
            <a:r>
              <a:rPr lang="uz-Cyrl-UZ" sz="2200" u="sng" dirty="0" smtClean="0">
                <a:solidFill>
                  <a:schemeClr val="tx1"/>
                </a:solidFill>
                <a:latin typeface="Georgia" pitchFamily="18" charset="0"/>
              </a:rPr>
              <a:t>CPT ponavlja preporuku </a:t>
            </a:r>
            <a:r>
              <a:rPr lang="sr-Latn-RS" sz="2200" u="sng" dirty="0" smtClean="0">
                <a:solidFill>
                  <a:schemeClr val="tx1"/>
                </a:solidFill>
                <a:latin typeface="Georgia" pitchFamily="18" charset="0"/>
              </a:rPr>
              <a:t>CG </a:t>
            </a:r>
            <a:r>
              <a:rPr lang="uz-Cyrl-UZ" sz="2200" u="sng" dirty="0" smtClean="0">
                <a:solidFill>
                  <a:schemeClr val="tx1"/>
                </a:solidFill>
                <a:latin typeface="Georgia" pitchFamily="18" charset="0"/>
              </a:rPr>
              <a:t>vlastima da preduzmu korake i osiguraju da:</a:t>
            </a:r>
            <a:endParaRPr lang="sr-Latn-RS" sz="2200" u="sng" dirty="0" smtClean="0">
              <a:solidFill>
                <a:schemeClr val="tx1"/>
              </a:solidFill>
              <a:latin typeface="Georgia" pitchFamily="18" charset="0"/>
            </a:endParaRPr>
          </a:p>
          <a:p>
            <a:endParaRPr lang="en-US" sz="2200" dirty="0" smtClean="0">
              <a:solidFill>
                <a:schemeClr val="tx1"/>
              </a:solidFill>
              <a:latin typeface="Georgia" pitchFamily="18" charset="0"/>
            </a:endParaRPr>
          </a:p>
          <a:p>
            <a:pPr lvl="0"/>
            <a:r>
              <a:rPr lang="uz-Cyrl-UZ" sz="2200" dirty="0" smtClean="0">
                <a:solidFill>
                  <a:schemeClr val="tx1"/>
                </a:solidFill>
                <a:latin typeface="Georgia" pitchFamily="18" charset="0"/>
              </a:rPr>
              <a:t>Korisnici ustanova socijalne zaštite imaju pravo da pokrenu sudski postupak za ispit</a:t>
            </a:r>
            <a:r>
              <a:rPr lang="sr-Latn-RS" sz="2200" dirty="0" smtClean="0">
                <a:solidFill>
                  <a:schemeClr val="tx1"/>
                </a:solidFill>
                <a:latin typeface="Georgia" pitchFamily="18" charset="0"/>
              </a:rPr>
              <a:t>iv</a:t>
            </a:r>
            <a:r>
              <a:rPr lang="uz-Cyrl-UZ" sz="2200" dirty="0" smtClean="0">
                <a:solidFill>
                  <a:schemeClr val="tx1"/>
                </a:solidFill>
                <a:latin typeface="Georgia" pitchFamily="18" charset="0"/>
              </a:rPr>
              <a:t>anje zakonitosti odluke o smještaju, da su informisani o svojim pravima sa dužnom pažnjom, da imaju pravo na advokata i pravo na saslušanje pred sudom;</a:t>
            </a:r>
            <a:endParaRPr lang="en-US" sz="2200" dirty="0" smtClean="0">
              <a:solidFill>
                <a:schemeClr val="tx1"/>
              </a:solidFill>
              <a:latin typeface="Georgia" pitchFamily="18" charset="0"/>
            </a:endParaRPr>
          </a:p>
          <a:p>
            <a:pPr lvl="0"/>
            <a:r>
              <a:rPr lang="uz-Cyrl-UZ" sz="2200" dirty="0" smtClean="0">
                <a:solidFill>
                  <a:schemeClr val="tx1"/>
                </a:solidFill>
                <a:latin typeface="Georgia" pitchFamily="18" charset="0"/>
              </a:rPr>
              <a:t>Da sud redovno preispituje odluku o smještaju u ustanovu socijalne zaštite ili da obezbijede da korisnici mogu sami da zatraže u razumnim vremenskim intervalima da sud preispita da li i dalje postoji potreba za smještajem. </a:t>
            </a:r>
            <a:endParaRPr lang="en-US" sz="2200" dirty="0" smtClean="0">
              <a:solidFill>
                <a:schemeClr val="tx1"/>
              </a:solidFill>
              <a:latin typeface="Georgia" pitchFamily="18" charset="0"/>
            </a:endParaRPr>
          </a:p>
          <a:p>
            <a:pPr>
              <a:buFont typeface="Wingdings" pitchFamily="2" charset="2"/>
              <a:buChar char="ü"/>
            </a:pPr>
            <a:endParaRPr lang="en-US" sz="2200" dirty="0">
              <a:solidFill>
                <a:schemeClr val="tx1"/>
              </a:solidFill>
              <a:latin typeface="Georgia" pitchFamily="18" charset="0"/>
            </a:endParaRPr>
          </a:p>
        </p:txBody>
      </p:sp>
      <p:sp>
        <p:nvSpPr>
          <p:cNvPr id="7" name="Rectangle 2"/>
          <p:cNvSpPr txBox="1">
            <a:spLocks noChangeArrowheads="1"/>
          </p:cNvSpPr>
          <p:nvPr/>
        </p:nvSpPr>
        <p:spPr bwMode="auto">
          <a:xfrm>
            <a:off x="1764574" y="1524000"/>
            <a:ext cx="7127875" cy="4597461"/>
          </a:xfrm>
          <a:prstGeom prst="rect">
            <a:avLst/>
          </a:prstGeom>
          <a:noFill/>
          <a:ln w="9525">
            <a:noFill/>
            <a:miter lim="800000"/>
            <a:headEnd/>
            <a:tailEnd/>
          </a:ln>
          <a:effectLst/>
        </p:spPr>
        <p:txBody>
          <a:bodyPr anchor="ctr"/>
          <a:lstStyle/>
          <a:p>
            <a:pPr>
              <a:buFont typeface="Wingdings" pitchFamily="2" charset="2"/>
              <a:buChar char="ü"/>
              <a:defRPr/>
            </a:pPr>
            <a:endParaRPr lang="sr-Cyrl-RS" sz="2200" dirty="0" smtClean="0">
              <a:solidFill>
                <a:srgbClr val="002B82"/>
              </a:solidFill>
              <a:latin typeface="Georgia" panose="02040502050405020303" pitchFamily="18" charset="0"/>
              <a:cs typeface="Arial" pitchFamily="34"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ctr" eaLnBrk="1" hangingPunct="1"/>
            <a:r>
              <a:rPr lang="sr-Latn-RS" sz="3600" b="1" dirty="0" smtClean="0">
                <a:solidFill>
                  <a:schemeClr val="tx1"/>
                </a:solidFill>
                <a:latin typeface="Georgia" pitchFamily="18" charset="0"/>
                <a:cs typeface="Arial" charset="0"/>
              </a:rPr>
              <a:t>CPT posjeta 2013.</a:t>
            </a:r>
            <a:endParaRPr lang="en-US" sz="3600" b="1" dirty="0" smtClean="0">
              <a:solidFill>
                <a:schemeClr val="tx1"/>
              </a:solidFill>
              <a:latin typeface="Georgia" pitchFamily="18" charset="0"/>
              <a:cs typeface="Arial" charset="0"/>
            </a:endParaRPr>
          </a:p>
        </p:txBody>
      </p:sp>
      <p:sp>
        <p:nvSpPr>
          <p:cNvPr id="8" name="Content Placeholder 7"/>
          <p:cNvSpPr>
            <a:spLocks noGrp="1"/>
          </p:cNvSpPr>
          <p:nvPr>
            <p:ph idx="1"/>
          </p:nvPr>
        </p:nvSpPr>
        <p:spPr>
          <a:xfrm>
            <a:off x="1828800" y="1066800"/>
            <a:ext cx="6629400" cy="5181600"/>
          </a:xfrm>
        </p:spPr>
        <p:txBody>
          <a:bodyPr/>
          <a:lstStyle/>
          <a:p>
            <a:pPr>
              <a:buFont typeface="Wingdings" pitchFamily="2" charset="2"/>
              <a:buChar char="ü"/>
            </a:pPr>
            <a:endParaRPr lang="sr-Latn-CS" sz="2400" dirty="0" smtClean="0">
              <a:solidFill>
                <a:schemeClr val="tx1"/>
              </a:solidFill>
              <a:latin typeface="Georgia" pitchFamily="18" charset="0"/>
            </a:endParaRPr>
          </a:p>
          <a:p>
            <a:pPr>
              <a:buFont typeface="Wingdings" pitchFamily="2" charset="2"/>
              <a:buChar char="ü"/>
            </a:pPr>
            <a:r>
              <a:rPr lang="sr-Latn-CS" sz="2400" dirty="0" smtClean="0">
                <a:solidFill>
                  <a:schemeClr val="tx1"/>
                </a:solidFill>
                <a:latin typeface="Georgia" pitchFamily="18" charset="0"/>
              </a:rPr>
              <a:t>CPT smatra da može da postoji sukob interesa u slučajevima kada je osoba zaposlena u centru za socijalni rad, postavljena za staratelja korisnika ustanove socijalne zaštite.</a:t>
            </a:r>
            <a:endParaRPr lang="sr-Latn-RS" sz="2400" dirty="0" smtClean="0">
              <a:solidFill>
                <a:schemeClr val="tx1"/>
              </a:solidFill>
              <a:latin typeface="Georgia" pitchFamily="18" charset="0"/>
            </a:endParaRPr>
          </a:p>
          <a:p>
            <a:pPr>
              <a:buFont typeface="Wingdings" pitchFamily="2" charset="2"/>
              <a:buChar char="ü"/>
            </a:pPr>
            <a:endParaRPr lang="sr-Latn-RS" sz="2400" b="1" dirty="0" smtClean="0">
              <a:solidFill>
                <a:schemeClr val="tx1"/>
              </a:solidFill>
              <a:latin typeface="Georgia" pitchFamily="18" charset="0"/>
            </a:endParaRPr>
          </a:p>
          <a:p>
            <a:pPr>
              <a:buFont typeface="Wingdings" pitchFamily="2" charset="2"/>
              <a:buChar char="ü"/>
            </a:pPr>
            <a:r>
              <a:rPr lang="uz-Cyrl-UZ" sz="2400" b="1" dirty="0" smtClean="0">
                <a:solidFill>
                  <a:schemeClr val="tx1"/>
                </a:solidFill>
                <a:latin typeface="Georgia" pitchFamily="18" charset="0"/>
              </a:rPr>
              <a:t>CPT preporučuje </a:t>
            </a:r>
            <a:r>
              <a:rPr lang="sr-Latn-RS" sz="2400" b="1" dirty="0" smtClean="0">
                <a:solidFill>
                  <a:schemeClr val="tx1"/>
                </a:solidFill>
                <a:latin typeface="Georgia" pitchFamily="18" charset="0"/>
              </a:rPr>
              <a:t>CG</a:t>
            </a:r>
            <a:r>
              <a:rPr lang="uz-Cyrl-UZ" sz="2400" b="1" dirty="0" smtClean="0">
                <a:solidFill>
                  <a:schemeClr val="tx1"/>
                </a:solidFill>
                <a:latin typeface="Georgia" pitchFamily="18" charset="0"/>
              </a:rPr>
              <a:t> vlastima da preduzmu neophodne mjere kako bi se izbjegao ovakav sukob interesa.</a:t>
            </a:r>
            <a:endParaRPr lang="en-US" sz="2400" dirty="0" smtClean="0">
              <a:solidFill>
                <a:schemeClr val="tx1"/>
              </a:solidFill>
              <a:latin typeface="Georgia" pitchFamily="18" charset="0"/>
            </a:endParaRPr>
          </a:p>
          <a:p>
            <a:pPr>
              <a:buFont typeface="Wingdings" pitchFamily="2" charset="2"/>
              <a:buChar char="ü"/>
            </a:pPr>
            <a:endParaRPr lang="en-US" sz="2200" dirty="0">
              <a:solidFill>
                <a:schemeClr val="tx1"/>
              </a:solidFill>
              <a:latin typeface="Georgia" pitchFamily="18" charset="0"/>
            </a:endParaRPr>
          </a:p>
        </p:txBody>
      </p:sp>
      <p:sp>
        <p:nvSpPr>
          <p:cNvPr id="7" name="Rectangle 2"/>
          <p:cNvSpPr txBox="1">
            <a:spLocks noChangeArrowheads="1"/>
          </p:cNvSpPr>
          <p:nvPr/>
        </p:nvSpPr>
        <p:spPr bwMode="auto">
          <a:xfrm>
            <a:off x="1764574" y="1524000"/>
            <a:ext cx="7127875" cy="4597461"/>
          </a:xfrm>
          <a:prstGeom prst="rect">
            <a:avLst/>
          </a:prstGeom>
          <a:noFill/>
          <a:ln w="9525">
            <a:noFill/>
            <a:miter lim="800000"/>
            <a:headEnd/>
            <a:tailEnd/>
          </a:ln>
          <a:effectLst/>
        </p:spPr>
        <p:txBody>
          <a:bodyPr anchor="ctr"/>
          <a:lstStyle/>
          <a:p>
            <a:pPr>
              <a:buFont typeface="Wingdings" pitchFamily="2" charset="2"/>
              <a:buChar char="ü"/>
              <a:defRPr/>
            </a:pPr>
            <a:endParaRPr lang="sr-Cyrl-RS" sz="2200" dirty="0" smtClean="0">
              <a:solidFill>
                <a:srgbClr val="002B82"/>
              </a:solidFill>
              <a:latin typeface="Georgia" panose="02040502050405020303" pitchFamily="18" charset="0"/>
              <a:cs typeface="Arial" pitchFamily="34"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ctr" eaLnBrk="1" hangingPunct="1"/>
            <a:r>
              <a:rPr lang="sr-Latn-RS" sz="3600" b="1" dirty="0" smtClean="0">
                <a:solidFill>
                  <a:schemeClr val="tx1"/>
                </a:solidFill>
                <a:latin typeface="Georgia" pitchFamily="18" charset="0"/>
                <a:cs typeface="Arial" charset="0"/>
              </a:rPr>
              <a:t>      Popis stanovništva 2011.</a:t>
            </a:r>
            <a:endParaRPr lang="en-US" sz="3600" b="1" dirty="0" smtClean="0">
              <a:solidFill>
                <a:schemeClr val="tx1"/>
              </a:solidFill>
              <a:latin typeface="Georgia" pitchFamily="18" charset="0"/>
              <a:cs typeface="Arial" charset="0"/>
            </a:endParaRPr>
          </a:p>
        </p:txBody>
      </p:sp>
      <p:sp>
        <p:nvSpPr>
          <p:cNvPr id="8" name="Content Placeholder 7"/>
          <p:cNvSpPr>
            <a:spLocks noGrp="1"/>
          </p:cNvSpPr>
          <p:nvPr>
            <p:ph idx="1"/>
          </p:nvPr>
        </p:nvSpPr>
        <p:spPr>
          <a:xfrm>
            <a:off x="1828800" y="1066800"/>
            <a:ext cx="6629400" cy="5181600"/>
          </a:xfrm>
        </p:spPr>
        <p:txBody>
          <a:bodyPr/>
          <a:lstStyle/>
          <a:p>
            <a:pPr>
              <a:buFont typeface="Wingdings" pitchFamily="2" charset="2"/>
              <a:buChar char="ü"/>
            </a:pPr>
            <a:endParaRPr lang="sr-Latn-RS" sz="2800" dirty="0" smtClean="0">
              <a:solidFill>
                <a:schemeClr val="tx1"/>
              </a:solidFill>
              <a:latin typeface="Georgia" pitchFamily="18" charset="0"/>
            </a:endParaRPr>
          </a:p>
          <a:p>
            <a:pPr>
              <a:buFont typeface="Wingdings" pitchFamily="2" charset="2"/>
              <a:buChar char="ü"/>
            </a:pPr>
            <a:r>
              <a:rPr lang="sr-Latn-RS" sz="2800" dirty="0" smtClean="0">
                <a:solidFill>
                  <a:schemeClr val="tx1"/>
                </a:solidFill>
                <a:latin typeface="Georgia" pitchFamily="18" charset="0"/>
              </a:rPr>
              <a:t>U</a:t>
            </a:r>
            <a:r>
              <a:rPr lang="uz-Cyrl-UZ" sz="2800" dirty="0" smtClean="0">
                <a:solidFill>
                  <a:schemeClr val="tx1"/>
                </a:solidFill>
                <a:latin typeface="Georgia" pitchFamily="18" charset="0"/>
              </a:rPr>
              <a:t> Crnoj Gori ima 620.029 stanovnika, od čega su 50,61% žene, a 49,39% muškarci. </a:t>
            </a:r>
            <a:endParaRPr lang="sr-Latn-RS" sz="2800" dirty="0" smtClean="0">
              <a:solidFill>
                <a:schemeClr val="tx1"/>
              </a:solidFill>
              <a:latin typeface="Georgia" pitchFamily="18" charset="0"/>
            </a:endParaRPr>
          </a:p>
          <a:p>
            <a:pPr>
              <a:buFont typeface="Wingdings" pitchFamily="2" charset="2"/>
              <a:buChar char="ü"/>
            </a:pPr>
            <a:endParaRPr lang="sr-Latn-RS" sz="2800" dirty="0" smtClean="0">
              <a:solidFill>
                <a:schemeClr val="tx1"/>
              </a:solidFill>
              <a:latin typeface="Georgia" pitchFamily="18" charset="0"/>
            </a:endParaRPr>
          </a:p>
          <a:p>
            <a:pPr>
              <a:buFont typeface="Wingdings" pitchFamily="2" charset="2"/>
              <a:buChar char="ü"/>
            </a:pPr>
            <a:r>
              <a:rPr lang="uz-Cyrl-UZ" sz="2800" dirty="0" smtClean="0">
                <a:solidFill>
                  <a:schemeClr val="tx1"/>
                </a:solidFill>
                <a:latin typeface="Georgia" pitchFamily="18" charset="0"/>
              </a:rPr>
              <a:t>11% osoba koje imaju smetnje pri obavljanju svakodnevnih aktivnosti zbog dugotrajne bolesti, invaliditeta ili starosti. </a:t>
            </a:r>
            <a:endParaRPr lang="en-US" sz="2800" dirty="0" smtClean="0">
              <a:solidFill>
                <a:schemeClr val="tx1"/>
              </a:solidFill>
              <a:latin typeface="Georgia" pitchFamily="18" charset="0"/>
            </a:endParaRPr>
          </a:p>
          <a:p>
            <a:pPr>
              <a:buFont typeface="Wingdings" pitchFamily="2" charset="2"/>
              <a:buChar char="ü"/>
            </a:pPr>
            <a:endParaRPr lang="en-US" sz="2800" dirty="0">
              <a:solidFill>
                <a:schemeClr val="tx1"/>
              </a:solidFill>
              <a:latin typeface="Georgia" pitchFamily="18" charset="0"/>
            </a:endParaRPr>
          </a:p>
        </p:txBody>
      </p:sp>
      <p:sp>
        <p:nvSpPr>
          <p:cNvPr id="7" name="Rectangle 2"/>
          <p:cNvSpPr txBox="1">
            <a:spLocks noChangeArrowheads="1"/>
          </p:cNvSpPr>
          <p:nvPr/>
        </p:nvSpPr>
        <p:spPr bwMode="auto">
          <a:xfrm>
            <a:off x="1764574" y="1524000"/>
            <a:ext cx="7127875" cy="4597461"/>
          </a:xfrm>
          <a:prstGeom prst="rect">
            <a:avLst/>
          </a:prstGeom>
          <a:noFill/>
          <a:ln w="9525">
            <a:noFill/>
            <a:miter lim="800000"/>
            <a:headEnd/>
            <a:tailEnd/>
          </a:ln>
          <a:effectLst/>
        </p:spPr>
        <p:txBody>
          <a:bodyPr anchor="ctr"/>
          <a:lstStyle/>
          <a:p>
            <a:pPr>
              <a:buFont typeface="Wingdings" pitchFamily="2" charset="2"/>
              <a:buChar char="ü"/>
              <a:defRPr/>
            </a:pPr>
            <a:endParaRPr lang="sr-Cyrl-RS" sz="2200" dirty="0" smtClean="0">
              <a:solidFill>
                <a:srgbClr val="002B82"/>
              </a:solidFill>
              <a:latin typeface="Georgia" panose="02040502050405020303" pitchFamily="18" charset="0"/>
              <a:cs typeface="Arial" pitchFamily="34"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ctr" eaLnBrk="1" hangingPunct="1"/>
            <a:r>
              <a:rPr lang="sr-Latn-RS" sz="3600" b="1" dirty="0" smtClean="0">
                <a:solidFill>
                  <a:schemeClr val="tx1"/>
                </a:solidFill>
                <a:latin typeface="Georgia" pitchFamily="18" charset="0"/>
                <a:cs typeface="Arial" charset="0"/>
              </a:rPr>
              <a:t>   Percepcija položaja OSI - UMH</a:t>
            </a:r>
            <a:endParaRPr lang="en-US" sz="3600" b="1" dirty="0" smtClean="0">
              <a:solidFill>
                <a:schemeClr val="tx1"/>
              </a:solidFill>
              <a:latin typeface="Georgia" pitchFamily="18" charset="0"/>
              <a:cs typeface="Arial" charset="0"/>
            </a:endParaRPr>
          </a:p>
        </p:txBody>
      </p:sp>
      <p:sp>
        <p:nvSpPr>
          <p:cNvPr id="8" name="Content Placeholder 7"/>
          <p:cNvSpPr>
            <a:spLocks noGrp="1"/>
          </p:cNvSpPr>
          <p:nvPr>
            <p:ph idx="1"/>
          </p:nvPr>
        </p:nvSpPr>
        <p:spPr>
          <a:xfrm>
            <a:off x="1828800" y="1066800"/>
            <a:ext cx="6629400" cy="5181600"/>
          </a:xfrm>
        </p:spPr>
        <p:txBody>
          <a:bodyPr/>
          <a:lstStyle/>
          <a:p>
            <a:pPr lvl="0">
              <a:buFont typeface="Wingdings" pitchFamily="2" charset="2"/>
              <a:buChar char="ü"/>
            </a:pPr>
            <a:r>
              <a:rPr lang="sr-Latn-RS" sz="2600" dirty="0" smtClean="0">
                <a:solidFill>
                  <a:schemeClr val="tx1"/>
                </a:solidFill>
                <a:latin typeface="Georgia" pitchFamily="18" charset="0"/>
              </a:rPr>
              <a:t>P</a:t>
            </a:r>
            <a:r>
              <a:rPr lang="uz-Cyrl-UZ" sz="2600" dirty="0" smtClean="0">
                <a:solidFill>
                  <a:schemeClr val="tx1"/>
                </a:solidFill>
                <a:latin typeface="Georgia" pitchFamily="18" charset="0"/>
              </a:rPr>
              <a:t>ercipiraju se kao društvena grupa koja je izložena marginalizaciji. Više od polovine građana smatra da je ovo grupa koja je najviše izolovana i čija se prava najmanje poštuju;</a:t>
            </a:r>
            <a:endParaRPr lang="sr-Latn-RS" sz="2600" dirty="0" smtClean="0">
              <a:solidFill>
                <a:schemeClr val="tx1"/>
              </a:solidFill>
              <a:latin typeface="Georgia" pitchFamily="18" charset="0"/>
            </a:endParaRPr>
          </a:p>
          <a:p>
            <a:pPr lvl="0">
              <a:buFont typeface="Wingdings" pitchFamily="2" charset="2"/>
              <a:buChar char="ü"/>
            </a:pPr>
            <a:r>
              <a:rPr lang="uz-Cyrl-UZ" sz="2600" dirty="0" smtClean="0">
                <a:solidFill>
                  <a:schemeClr val="tx1"/>
                </a:solidFill>
                <a:latin typeface="Georgia" pitchFamily="18" charset="0"/>
              </a:rPr>
              <a:t>Preko polovine građana smatra da </a:t>
            </a:r>
            <a:r>
              <a:rPr lang="sr-Latn-RS" sz="2600" dirty="0" smtClean="0">
                <a:solidFill>
                  <a:schemeClr val="tx1"/>
                </a:solidFill>
                <a:latin typeface="Georgia" pitchFamily="18" charset="0"/>
              </a:rPr>
              <a:t>OSI</a:t>
            </a:r>
            <a:r>
              <a:rPr lang="uz-Cyrl-UZ" sz="2600" dirty="0" smtClean="0">
                <a:solidFill>
                  <a:schemeClr val="tx1"/>
                </a:solidFill>
                <a:latin typeface="Georgia" pitchFamily="18" charset="0"/>
              </a:rPr>
              <a:t> imaju manje prava od ostalih građana Crne Gore;</a:t>
            </a:r>
            <a:endParaRPr lang="sr-Latn-RS" sz="2600" dirty="0" smtClean="0">
              <a:solidFill>
                <a:schemeClr val="tx1"/>
              </a:solidFill>
              <a:latin typeface="Georgia" pitchFamily="18" charset="0"/>
            </a:endParaRPr>
          </a:p>
          <a:p>
            <a:pPr lvl="0">
              <a:buFont typeface="Wingdings" pitchFamily="2" charset="2"/>
              <a:buChar char="ü"/>
            </a:pPr>
            <a:r>
              <a:rPr lang="uz-Cyrl-UZ" sz="2600" dirty="0" smtClean="0">
                <a:solidFill>
                  <a:schemeClr val="tx1"/>
                </a:solidFill>
                <a:latin typeface="Georgia" pitchFamily="18" charset="0"/>
              </a:rPr>
              <a:t>Skoro 76% građana smatra da </a:t>
            </a:r>
            <a:r>
              <a:rPr lang="sr-Latn-RS" sz="2600" dirty="0" smtClean="0">
                <a:solidFill>
                  <a:schemeClr val="tx1"/>
                </a:solidFill>
                <a:latin typeface="Georgia" pitchFamily="18" charset="0"/>
              </a:rPr>
              <a:t>OSI</a:t>
            </a:r>
            <a:r>
              <a:rPr lang="uz-Cyrl-UZ" sz="2600" dirty="0" smtClean="0">
                <a:solidFill>
                  <a:schemeClr val="tx1"/>
                </a:solidFill>
                <a:latin typeface="Georgia" pitchFamily="18" charset="0"/>
              </a:rPr>
              <a:t> nemaju iste potrebe kao drugi građani, već da imaju posebne potrebe;</a:t>
            </a:r>
            <a:endParaRPr lang="en-US" sz="2600" dirty="0" smtClean="0">
              <a:solidFill>
                <a:schemeClr val="tx1"/>
              </a:solidFill>
              <a:latin typeface="Georgia" pitchFamily="18" charset="0"/>
            </a:endParaRPr>
          </a:p>
          <a:p>
            <a:pPr>
              <a:buFont typeface="Wingdings" pitchFamily="2" charset="2"/>
              <a:buChar char="ü"/>
            </a:pPr>
            <a:endParaRPr lang="en-US" sz="2600" dirty="0">
              <a:solidFill>
                <a:schemeClr val="tx1"/>
              </a:solidFill>
              <a:latin typeface="Georgia" pitchFamily="18" charset="0"/>
            </a:endParaRPr>
          </a:p>
        </p:txBody>
      </p:sp>
      <p:sp>
        <p:nvSpPr>
          <p:cNvPr id="7" name="Rectangle 2"/>
          <p:cNvSpPr txBox="1">
            <a:spLocks noChangeArrowheads="1"/>
          </p:cNvSpPr>
          <p:nvPr/>
        </p:nvSpPr>
        <p:spPr bwMode="auto">
          <a:xfrm>
            <a:off x="1764574" y="1524000"/>
            <a:ext cx="7127875" cy="4597461"/>
          </a:xfrm>
          <a:prstGeom prst="rect">
            <a:avLst/>
          </a:prstGeom>
          <a:noFill/>
          <a:ln w="9525">
            <a:noFill/>
            <a:miter lim="800000"/>
            <a:headEnd/>
            <a:tailEnd/>
          </a:ln>
          <a:effectLst/>
        </p:spPr>
        <p:txBody>
          <a:bodyPr anchor="ctr"/>
          <a:lstStyle/>
          <a:p>
            <a:pPr>
              <a:buFont typeface="Wingdings" pitchFamily="2" charset="2"/>
              <a:buChar char="ü"/>
              <a:defRPr/>
            </a:pPr>
            <a:endParaRPr lang="sr-Cyrl-RS" sz="2200" dirty="0" smtClean="0">
              <a:solidFill>
                <a:srgbClr val="002B82"/>
              </a:solidFill>
              <a:latin typeface="Georgia" panose="02040502050405020303" pitchFamily="18" charset="0"/>
              <a:cs typeface="Arial" pitchFamily="34"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ctr" eaLnBrk="1" hangingPunct="1"/>
            <a:r>
              <a:rPr lang="sr-Latn-RS" sz="3600" b="1" dirty="0" smtClean="0">
                <a:solidFill>
                  <a:schemeClr val="tx1"/>
                </a:solidFill>
                <a:latin typeface="Georgia" pitchFamily="18" charset="0"/>
                <a:cs typeface="Arial" charset="0"/>
              </a:rPr>
              <a:t>   Percepcija položaja OSI - UMH</a:t>
            </a:r>
            <a:endParaRPr lang="en-US" sz="3600" b="1" dirty="0" smtClean="0">
              <a:solidFill>
                <a:schemeClr val="tx1"/>
              </a:solidFill>
              <a:latin typeface="Georgia" pitchFamily="18" charset="0"/>
              <a:cs typeface="Arial" charset="0"/>
            </a:endParaRPr>
          </a:p>
        </p:txBody>
      </p:sp>
      <p:sp>
        <p:nvSpPr>
          <p:cNvPr id="8" name="Content Placeholder 7"/>
          <p:cNvSpPr>
            <a:spLocks noGrp="1"/>
          </p:cNvSpPr>
          <p:nvPr>
            <p:ph idx="1"/>
          </p:nvPr>
        </p:nvSpPr>
        <p:spPr>
          <a:xfrm>
            <a:off x="1828800" y="1066800"/>
            <a:ext cx="6629400" cy="5181600"/>
          </a:xfrm>
        </p:spPr>
        <p:txBody>
          <a:bodyPr/>
          <a:lstStyle/>
          <a:p>
            <a:pPr lvl="0">
              <a:buFont typeface="Wingdings" pitchFamily="2" charset="2"/>
              <a:buChar char="ü"/>
            </a:pPr>
            <a:r>
              <a:rPr lang="uz-Cyrl-UZ" sz="2600" dirty="0" smtClean="0">
                <a:solidFill>
                  <a:schemeClr val="tx1"/>
                </a:solidFill>
                <a:latin typeface="Georgia" pitchFamily="18" charset="0"/>
              </a:rPr>
              <a:t>Preko 71% građana smatra da </a:t>
            </a:r>
            <a:r>
              <a:rPr lang="sr-Latn-RS" sz="2600" dirty="0" smtClean="0">
                <a:solidFill>
                  <a:schemeClr val="tx1"/>
                </a:solidFill>
                <a:latin typeface="Georgia" pitchFamily="18" charset="0"/>
              </a:rPr>
              <a:t>OSI</a:t>
            </a:r>
            <a:r>
              <a:rPr lang="uz-Cyrl-UZ" sz="2600" dirty="0" smtClean="0">
                <a:solidFill>
                  <a:schemeClr val="tx1"/>
                </a:solidFill>
                <a:latin typeface="Georgia" pitchFamily="18" charset="0"/>
              </a:rPr>
              <a:t> treba tretirati na isti način kao i ostale građane;</a:t>
            </a:r>
            <a:endParaRPr lang="sr-Latn-RS" sz="2600" dirty="0" smtClean="0">
              <a:solidFill>
                <a:schemeClr val="tx1"/>
              </a:solidFill>
              <a:latin typeface="Georgia" pitchFamily="18" charset="0"/>
            </a:endParaRPr>
          </a:p>
          <a:p>
            <a:pPr lvl="0">
              <a:buFont typeface="Wingdings" pitchFamily="2" charset="2"/>
              <a:buChar char="ü"/>
            </a:pPr>
            <a:r>
              <a:rPr lang="uz-Cyrl-UZ" sz="2600" dirty="0" smtClean="0">
                <a:solidFill>
                  <a:schemeClr val="tx1"/>
                </a:solidFill>
                <a:latin typeface="Georgia" pitchFamily="18" charset="0"/>
              </a:rPr>
              <a:t>Skoro polovina smatra da su </a:t>
            </a:r>
            <a:r>
              <a:rPr lang="sr-Latn-RS" sz="2600" dirty="0" smtClean="0">
                <a:solidFill>
                  <a:schemeClr val="tx1"/>
                </a:solidFill>
                <a:latin typeface="Georgia" pitchFamily="18" charset="0"/>
              </a:rPr>
              <a:t>OSI</a:t>
            </a:r>
            <a:r>
              <a:rPr lang="uz-Cyrl-UZ" sz="2600" dirty="0" smtClean="0">
                <a:solidFill>
                  <a:schemeClr val="tx1"/>
                </a:solidFill>
                <a:latin typeface="Georgia" pitchFamily="18" charset="0"/>
              </a:rPr>
              <a:t> diskriminisane svakodnevno u </a:t>
            </a:r>
            <a:r>
              <a:rPr lang="sr-Latn-RS" sz="2600" dirty="0" smtClean="0">
                <a:solidFill>
                  <a:schemeClr val="tx1"/>
                </a:solidFill>
                <a:latin typeface="Georgia" pitchFamily="18" charset="0"/>
              </a:rPr>
              <a:t>CG </a:t>
            </a:r>
            <a:r>
              <a:rPr lang="uz-Cyrl-UZ" sz="2600" dirty="0" smtClean="0">
                <a:solidFill>
                  <a:schemeClr val="tx1"/>
                </a:solidFill>
                <a:latin typeface="Georgia" pitchFamily="18" charset="0"/>
              </a:rPr>
              <a:t>društvu, najviše u oblasti rada i zapošljavanja;</a:t>
            </a:r>
            <a:endParaRPr lang="en-US" sz="2600" dirty="0" smtClean="0">
              <a:solidFill>
                <a:schemeClr val="tx1"/>
              </a:solidFill>
              <a:latin typeface="Georgia" pitchFamily="18" charset="0"/>
            </a:endParaRPr>
          </a:p>
          <a:p>
            <a:pPr lvl="0"/>
            <a:r>
              <a:rPr lang="uz-Cyrl-UZ" sz="2600" dirty="0" smtClean="0">
                <a:solidFill>
                  <a:schemeClr val="tx1"/>
                </a:solidFill>
                <a:latin typeface="Georgia" pitchFamily="18" charset="0"/>
              </a:rPr>
              <a:t>Skoro trećina ispitanika smatra da djeca sa smetnjama u razvoju treba da se školuju u specijalizovanim institucijama;</a:t>
            </a:r>
            <a:endParaRPr lang="en-US" sz="2600" dirty="0" smtClean="0">
              <a:solidFill>
                <a:schemeClr val="tx1"/>
              </a:solidFill>
              <a:latin typeface="Georgia" pitchFamily="18" charset="0"/>
            </a:endParaRPr>
          </a:p>
          <a:p>
            <a:pPr>
              <a:buFont typeface="Wingdings" pitchFamily="2" charset="2"/>
              <a:buChar char="ü"/>
            </a:pPr>
            <a:endParaRPr lang="en-US" sz="2600" dirty="0">
              <a:solidFill>
                <a:schemeClr val="tx1"/>
              </a:solidFill>
              <a:latin typeface="Georgia" pitchFamily="18" charset="0"/>
            </a:endParaRPr>
          </a:p>
        </p:txBody>
      </p:sp>
      <p:sp>
        <p:nvSpPr>
          <p:cNvPr id="7" name="Rectangle 2"/>
          <p:cNvSpPr txBox="1">
            <a:spLocks noChangeArrowheads="1"/>
          </p:cNvSpPr>
          <p:nvPr/>
        </p:nvSpPr>
        <p:spPr bwMode="auto">
          <a:xfrm>
            <a:off x="1764574" y="1524000"/>
            <a:ext cx="7127875" cy="4597461"/>
          </a:xfrm>
          <a:prstGeom prst="rect">
            <a:avLst/>
          </a:prstGeom>
          <a:noFill/>
          <a:ln w="9525">
            <a:noFill/>
            <a:miter lim="800000"/>
            <a:headEnd/>
            <a:tailEnd/>
          </a:ln>
          <a:effectLst/>
        </p:spPr>
        <p:txBody>
          <a:bodyPr anchor="ctr"/>
          <a:lstStyle/>
          <a:p>
            <a:pPr>
              <a:buFont typeface="Wingdings" pitchFamily="2" charset="2"/>
              <a:buChar char="ü"/>
              <a:defRPr/>
            </a:pPr>
            <a:endParaRPr lang="sr-Cyrl-RS" sz="2200" dirty="0" smtClean="0">
              <a:solidFill>
                <a:srgbClr val="002B82"/>
              </a:solidFill>
              <a:latin typeface="Georgia" panose="02040502050405020303" pitchFamily="18" charset="0"/>
              <a:cs typeface="Arial" pitchFamily="34"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ctr" eaLnBrk="1" hangingPunct="1"/>
            <a:r>
              <a:rPr lang="sr-Latn-RS" sz="3600" b="1" dirty="0" smtClean="0">
                <a:solidFill>
                  <a:schemeClr val="tx1"/>
                </a:solidFill>
                <a:latin typeface="Georgia" pitchFamily="18" charset="0"/>
                <a:cs typeface="Arial" charset="0"/>
              </a:rPr>
              <a:t>   Percepcija položaja OSI - UMH</a:t>
            </a:r>
            <a:endParaRPr lang="en-US" sz="3600" b="1" dirty="0" smtClean="0">
              <a:solidFill>
                <a:schemeClr val="tx1"/>
              </a:solidFill>
              <a:latin typeface="Georgia" pitchFamily="18" charset="0"/>
              <a:cs typeface="Arial" charset="0"/>
            </a:endParaRPr>
          </a:p>
        </p:txBody>
      </p:sp>
      <p:sp>
        <p:nvSpPr>
          <p:cNvPr id="8" name="Content Placeholder 7"/>
          <p:cNvSpPr>
            <a:spLocks noGrp="1"/>
          </p:cNvSpPr>
          <p:nvPr>
            <p:ph idx="1"/>
          </p:nvPr>
        </p:nvSpPr>
        <p:spPr>
          <a:xfrm>
            <a:off x="1828800" y="1066800"/>
            <a:ext cx="6629400" cy="5181600"/>
          </a:xfrm>
        </p:spPr>
        <p:txBody>
          <a:bodyPr/>
          <a:lstStyle/>
          <a:p>
            <a:pPr>
              <a:buFont typeface="Wingdings" pitchFamily="2" charset="2"/>
              <a:buChar char="ü"/>
            </a:pPr>
            <a:r>
              <a:rPr lang="sr-Latn-RS" sz="2800" dirty="0" smtClean="0">
                <a:solidFill>
                  <a:schemeClr val="tx1"/>
                </a:solidFill>
                <a:latin typeface="Georgia" pitchFamily="18" charset="0"/>
              </a:rPr>
              <a:t>K</a:t>
            </a:r>
            <a:r>
              <a:rPr lang="uz-Cyrl-UZ" sz="2800" dirty="0" smtClean="0">
                <a:solidFill>
                  <a:schemeClr val="tx1"/>
                </a:solidFill>
                <a:latin typeface="Georgia" pitchFamily="18" charset="0"/>
              </a:rPr>
              <a:t>ljučni akteri u borbi za ostvarivanje prava osoba sa invaliditetom</a:t>
            </a:r>
            <a:r>
              <a:rPr lang="sr-Latn-RS" sz="2800" dirty="0" smtClean="0">
                <a:solidFill>
                  <a:schemeClr val="tx1"/>
                </a:solidFill>
                <a:latin typeface="Georgia" pitchFamily="18" charset="0"/>
              </a:rPr>
              <a:t>:</a:t>
            </a:r>
          </a:p>
          <a:p>
            <a:pPr>
              <a:buFont typeface="Wingdings" pitchFamily="2" charset="2"/>
              <a:buChar char="ü"/>
            </a:pPr>
            <a:endParaRPr lang="sr-Latn-RS" sz="2800" dirty="0" smtClean="0">
              <a:solidFill>
                <a:schemeClr val="tx1"/>
              </a:solidFill>
              <a:latin typeface="Georgia" pitchFamily="18" charset="0"/>
            </a:endParaRPr>
          </a:p>
          <a:p>
            <a:pPr lvl="1">
              <a:buFont typeface="Wingdings" pitchFamily="2" charset="2"/>
              <a:buChar char="ü"/>
            </a:pPr>
            <a:r>
              <a:rPr lang="uz-Cyrl-UZ" sz="2600" dirty="0" smtClean="0">
                <a:solidFill>
                  <a:schemeClr val="tx1"/>
                </a:solidFill>
                <a:latin typeface="Georgia" pitchFamily="18" charset="0"/>
              </a:rPr>
              <a:t>porodica (57,7%)</a:t>
            </a:r>
            <a:endParaRPr lang="sr-Latn-RS" sz="2600" dirty="0" smtClean="0">
              <a:solidFill>
                <a:schemeClr val="tx1"/>
              </a:solidFill>
              <a:latin typeface="Georgia" pitchFamily="18" charset="0"/>
            </a:endParaRPr>
          </a:p>
          <a:p>
            <a:pPr lvl="1">
              <a:buFont typeface="Wingdings" pitchFamily="2" charset="2"/>
              <a:buChar char="ü"/>
            </a:pPr>
            <a:r>
              <a:rPr lang="uz-Cyrl-UZ" sz="2600" dirty="0" smtClean="0">
                <a:solidFill>
                  <a:schemeClr val="tx1"/>
                </a:solidFill>
                <a:latin typeface="Georgia" pitchFamily="18" charset="0"/>
              </a:rPr>
              <a:t>same osobe sa invaliditetom (22,4%)</a:t>
            </a:r>
            <a:endParaRPr lang="sr-Latn-RS" sz="2600" dirty="0" smtClean="0">
              <a:solidFill>
                <a:schemeClr val="tx1"/>
              </a:solidFill>
              <a:latin typeface="Georgia" pitchFamily="18" charset="0"/>
            </a:endParaRPr>
          </a:p>
          <a:p>
            <a:pPr lvl="1">
              <a:buFont typeface="Wingdings" pitchFamily="2" charset="2"/>
              <a:buChar char="ü"/>
            </a:pPr>
            <a:r>
              <a:rPr lang="uz-Cyrl-UZ" sz="2600" dirty="0" smtClean="0">
                <a:solidFill>
                  <a:schemeClr val="tx1"/>
                </a:solidFill>
                <a:latin typeface="Georgia" pitchFamily="18" charset="0"/>
              </a:rPr>
              <a:t>NVO (12,3%)</a:t>
            </a:r>
            <a:endParaRPr lang="sr-Latn-RS" sz="2600" dirty="0" smtClean="0">
              <a:solidFill>
                <a:schemeClr val="tx1"/>
              </a:solidFill>
              <a:latin typeface="Georgia" pitchFamily="18" charset="0"/>
            </a:endParaRPr>
          </a:p>
          <a:p>
            <a:pPr lvl="1">
              <a:buFont typeface="Wingdings" pitchFamily="2" charset="2"/>
              <a:buChar char="ü"/>
            </a:pPr>
            <a:r>
              <a:rPr lang="uz-Cyrl-UZ" sz="2600" dirty="0" smtClean="0">
                <a:solidFill>
                  <a:schemeClr val="tx1"/>
                </a:solidFill>
                <a:latin typeface="Georgia" pitchFamily="18" charset="0"/>
              </a:rPr>
              <a:t>ržavne institucije (2,8%).</a:t>
            </a:r>
            <a:endParaRPr lang="en-US" sz="2600" dirty="0">
              <a:solidFill>
                <a:schemeClr val="tx1"/>
              </a:solidFill>
              <a:latin typeface="Georgia" pitchFamily="18" charset="0"/>
            </a:endParaRPr>
          </a:p>
        </p:txBody>
      </p:sp>
      <p:sp>
        <p:nvSpPr>
          <p:cNvPr id="7" name="Rectangle 2"/>
          <p:cNvSpPr txBox="1">
            <a:spLocks noChangeArrowheads="1"/>
          </p:cNvSpPr>
          <p:nvPr/>
        </p:nvSpPr>
        <p:spPr bwMode="auto">
          <a:xfrm>
            <a:off x="1764574" y="1524000"/>
            <a:ext cx="7127875" cy="4597461"/>
          </a:xfrm>
          <a:prstGeom prst="rect">
            <a:avLst/>
          </a:prstGeom>
          <a:noFill/>
          <a:ln w="9525">
            <a:noFill/>
            <a:miter lim="800000"/>
            <a:headEnd/>
            <a:tailEnd/>
          </a:ln>
          <a:effectLst/>
        </p:spPr>
        <p:txBody>
          <a:bodyPr anchor="ctr"/>
          <a:lstStyle/>
          <a:p>
            <a:pPr>
              <a:buFont typeface="Wingdings" pitchFamily="2" charset="2"/>
              <a:buChar char="ü"/>
              <a:defRPr/>
            </a:pPr>
            <a:endParaRPr lang="sr-Cyrl-RS" sz="2200" dirty="0" smtClean="0">
              <a:solidFill>
                <a:srgbClr val="002B82"/>
              </a:solidFill>
              <a:latin typeface="Georgia" panose="02040502050405020303" pitchFamily="18" charset="0"/>
              <a:cs typeface="Arial" pitchFamily="34"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ctr" eaLnBrk="1" hangingPunct="1"/>
            <a:r>
              <a:rPr lang="en-US" sz="3600" b="1" dirty="0" smtClean="0">
                <a:solidFill>
                  <a:schemeClr val="tx1"/>
                </a:solidFill>
                <a:latin typeface="Georgia" pitchFamily="18" charset="0"/>
                <a:cs typeface="Arial" charset="0"/>
              </a:rPr>
              <a:t>L</a:t>
            </a:r>
            <a:r>
              <a:rPr lang="sr-Latn-RS" sz="3600" b="1" dirty="0" smtClean="0">
                <a:solidFill>
                  <a:schemeClr val="tx1"/>
                </a:solidFill>
                <a:latin typeface="Georgia" pitchFamily="18" charset="0"/>
                <a:cs typeface="Arial" charset="0"/>
              </a:rPr>
              <a:t>išenje poslovne sposobnosti</a:t>
            </a:r>
            <a:endParaRPr lang="en-US" sz="3600" b="1" dirty="0" smtClean="0">
              <a:solidFill>
                <a:schemeClr val="tx1"/>
              </a:solidFill>
              <a:latin typeface="Georgia" pitchFamily="18" charset="0"/>
              <a:cs typeface="Arial" charset="0"/>
            </a:endParaRPr>
          </a:p>
        </p:txBody>
      </p:sp>
      <p:sp>
        <p:nvSpPr>
          <p:cNvPr id="8" name="Content Placeholder 7"/>
          <p:cNvSpPr>
            <a:spLocks noGrp="1"/>
          </p:cNvSpPr>
          <p:nvPr>
            <p:ph idx="1"/>
          </p:nvPr>
        </p:nvSpPr>
        <p:spPr>
          <a:xfrm>
            <a:off x="1828800" y="1066800"/>
            <a:ext cx="6629400" cy="5181600"/>
          </a:xfrm>
        </p:spPr>
        <p:txBody>
          <a:bodyPr/>
          <a:lstStyle/>
          <a:p>
            <a:pPr>
              <a:buFont typeface="Wingdings" pitchFamily="2" charset="2"/>
              <a:buChar char="ü"/>
            </a:pPr>
            <a:endParaRPr lang="sr-Latn-RS" sz="2600" dirty="0" smtClean="0">
              <a:solidFill>
                <a:schemeClr val="tx1"/>
              </a:solidFill>
              <a:latin typeface="Georgia" pitchFamily="18" charset="0"/>
            </a:endParaRPr>
          </a:p>
          <a:p>
            <a:pPr>
              <a:buFont typeface="Wingdings" pitchFamily="2" charset="2"/>
              <a:buChar char="ü"/>
            </a:pPr>
            <a:r>
              <a:rPr lang="en-US" sz="2600" dirty="0" smtClean="0">
                <a:solidFill>
                  <a:schemeClr val="tx1"/>
                </a:solidFill>
                <a:latin typeface="Georgia" pitchFamily="18" charset="0"/>
              </a:rPr>
              <a:t>V</a:t>
            </a:r>
            <a:r>
              <a:rPr lang="sr-Latn-RS" sz="2600" dirty="0" smtClean="0">
                <a:solidFill>
                  <a:schemeClr val="tx1"/>
                </a:solidFill>
                <a:latin typeface="Georgia" pitchFamily="18" charset="0"/>
              </a:rPr>
              <a:t>anparnični postupak – odluka o lišenju</a:t>
            </a:r>
          </a:p>
          <a:p>
            <a:pPr>
              <a:buFont typeface="Wingdings" pitchFamily="2" charset="2"/>
              <a:buChar char="ü"/>
            </a:pPr>
            <a:r>
              <a:rPr lang="en-US" sz="2600" dirty="0" smtClean="0">
                <a:solidFill>
                  <a:schemeClr val="tx1"/>
                </a:solidFill>
                <a:latin typeface="Georgia" pitchFamily="18" charset="0"/>
              </a:rPr>
              <a:t>U</a:t>
            </a:r>
            <a:r>
              <a:rPr lang="sr-Latn-RS" sz="2600" dirty="0" smtClean="0">
                <a:solidFill>
                  <a:schemeClr val="tx1"/>
                </a:solidFill>
                <a:latin typeface="Georgia" pitchFamily="18" charset="0"/>
              </a:rPr>
              <a:t>pravni postupak – postavljanje staratelja</a:t>
            </a:r>
          </a:p>
          <a:p>
            <a:pPr>
              <a:buFont typeface="Wingdings" pitchFamily="2" charset="2"/>
              <a:buChar char="ü"/>
            </a:pPr>
            <a:endParaRPr lang="sr-Latn-RS" sz="2600" dirty="0" smtClean="0">
              <a:solidFill>
                <a:schemeClr val="tx1"/>
              </a:solidFill>
              <a:latin typeface="Georgia" pitchFamily="18" charset="0"/>
            </a:endParaRPr>
          </a:p>
          <a:p>
            <a:pPr>
              <a:buFont typeface="Wingdings" pitchFamily="2" charset="2"/>
              <a:buChar char="ü"/>
            </a:pPr>
            <a:r>
              <a:rPr lang="en-US" sz="2600" dirty="0" smtClean="0">
                <a:solidFill>
                  <a:schemeClr val="tx1"/>
                </a:solidFill>
                <a:latin typeface="Georgia" pitchFamily="18" charset="0"/>
              </a:rPr>
              <a:t>N</a:t>
            </a:r>
            <a:r>
              <a:rPr lang="sr-Latn-RS" sz="2600" dirty="0" smtClean="0">
                <a:solidFill>
                  <a:schemeClr val="tx1"/>
                </a:solidFill>
                <a:latin typeface="Georgia" pitchFamily="18" charset="0"/>
              </a:rPr>
              <a:t>ema zvaničnih podataka o broju osoba lišenih poslovne sposobnosti u CG</a:t>
            </a:r>
          </a:p>
          <a:p>
            <a:pPr>
              <a:buFont typeface="Wingdings" pitchFamily="2" charset="2"/>
              <a:buChar char="ü"/>
            </a:pPr>
            <a:endParaRPr lang="en-US" sz="2600" dirty="0">
              <a:solidFill>
                <a:schemeClr val="tx1"/>
              </a:solidFill>
              <a:latin typeface="Georgia" pitchFamily="18" charset="0"/>
            </a:endParaRPr>
          </a:p>
        </p:txBody>
      </p:sp>
      <p:sp>
        <p:nvSpPr>
          <p:cNvPr id="7" name="Rectangle 2"/>
          <p:cNvSpPr txBox="1">
            <a:spLocks noChangeArrowheads="1"/>
          </p:cNvSpPr>
          <p:nvPr/>
        </p:nvSpPr>
        <p:spPr bwMode="auto">
          <a:xfrm>
            <a:off x="1764574" y="1524000"/>
            <a:ext cx="7127875" cy="4597461"/>
          </a:xfrm>
          <a:prstGeom prst="rect">
            <a:avLst/>
          </a:prstGeom>
          <a:noFill/>
          <a:ln w="9525">
            <a:noFill/>
            <a:miter lim="800000"/>
            <a:headEnd/>
            <a:tailEnd/>
          </a:ln>
          <a:effectLst/>
        </p:spPr>
        <p:txBody>
          <a:bodyPr anchor="ctr"/>
          <a:lstStyle/>
          <a:p>
            <a:pPr>
              <a:buFont typeface="Wingdings" pitchFamily="2" charset="2"/>
              <a:buChar char="ü"/>
              <a:defRPr/>
            </a:pPr>
            <a:endParaRPr lang="sr-Cyrl-RS" sz="2200" dirty="0" smtClean="0">
              <a:solidFill>
                <a:srgbClr val="002B82"/>
              </a:solidFill>
              <a:latin typeface="Georgia" panose="02040502050405020303" pitchFamily="18" charset="0"/>
              <a:cs typeface="Arial" pitchFamily="34" charset="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ctr" eaLnBrk="1" hangingPunct="1"/>
            <a:r>
              <a:rPr lang="sr-Latn-RS" sz="3600" b="1" dirty="0" smtClean="0">
                <a:solidFill>
                  <a:schemeClr val="tx1"/>
                </a:solidFill>
                <a:latin typeface="Georgia" pitchFamily="18" charset="0"/>
                <a:cs typeface="Arial" charset="0"/>
              </a:rPr>
              <a:t>Istraživanje sudske prakse</a:t>
            </a:r>
            <a:endParaRPr lang="en-US" sz="3600" b="1" dirty="0" smtClean="0">
              <a:solidFill>
                <a:schemeClr val="tx1"/>
              </a:solidFill>
              <a:latin typeface="Georgia" pitchFamily="18" charset="0"/>
              <a:cs typeface="Arial" charset="0"/>
            </a:endParaRPr>
          </a:p>
        </p:txBody>
      </p:sp>
      <p:sp>
        <p:nvSpPr>
          <p:cNvPr id="8" name="Content Placeholder 7"/>
          <p:cNvSpPr>
            <a:spLocks noGrp="1"/>
          </p:cNvSpPr>
          <p:nvPr>
            <p:ph idx="1"/>
          </p:nvPr>
        </p:nvSpPr>
        <p:spPr>
          <a:xfrm>
            <a:off x="1828800" y="1066800"/>
            <a:ext cx="6629400" cy="5181600"/>
          </a:xfrm>
        </p:spPr>
        <p:txBody>
          <a:bodyPr/>
          <a:lstStyle/>
          <a:p>
            <a:pPr>
              <a:buFont typeface="Wingdings" pitchFamily="2" charset="2"/>
              <a:buChar char="ü"/>
            </a:pPr>
            <a:r>
              <a:rPr lang="sr-Latn-RS" sz="2800" dirty="0" smtClean="0">
                <a:solidFill>
                  <a:schemeClr val="tx1"/>
                </a:solidFill>
                <a:latin typeface="Georgia" pitchFamily="18" charset="0"/>
              </a:rPr>
              <a:t>P</a:t>
            </a:r>
            <a:r>
              <a:rPr lang="uz-Cyrl-UZ" sz="2800" dirty="0" smtClean="0">
                <a:solidFill>
                  <a:schemeClr val="tx1"/>
                </a:solidFill>
                <a:latin typeface="Georgia" pitchFamily="18" charset="0"/>
              </a:rPr>
              <a:t>ortal </a:t>
            </a:r>
            <a:r>
              <a:rPr lang="uz-Cyrl-UZ" sz="2800" b="1" dirty="0" smtClean="0">
                <a:solidFill>
                  <a:schemeClr val="tx1"/>
                </a:solidFill>
                <a:latin typeface="Georgia" pitchFamily="18" charset="0"/>
              </a:rPr>
              <a:t>Sudovi Crne Gore</a:t>
            </a:r>
            <a:endParaRPr lang="sr-Latn-RS" sz="2800" b="1" dirty="0" smtClean="0">
              <a:solidFill>
                <a:schemeClr val="tx1"/>
              </a:solidFill>
              <a:latin typeface="Georgia" pitchFamily="18" charset="0"/>
            </a:endParaRPr>
          </a:p>
          <a:p>
            <a:pPr>
              <a:buFont typeface="Wingdings" pitchFamily="2" charset="2"/>
              <a:buChar char="ü"/>
            </a:pPr>
            <a:endParaRPr lang="sr-Latn-RS" sz="2800" i="1" dirty="0" smtClean="0">
              <a:solidFill>
                <a:schemeClr val="tx1"/>
              </a:solidFill>
              <a:latin typeface="Georgia" pitchFamily="18" charset="0"/>
            </a:endParaRPr>
          </a:p>
          <a:p>
            <a:pPr>
              <a:buFont typeface="Wingdings" pitchFamily="2" charset="2"/>
              <a:buChar char="ü"/>
            </a:pPr>
            <a:r>
              <a:rPr lang="sr-Latn-RS" sz="2800" dirty="0" smtClean="0">
                <a:solidFill>
                  <a:schemeClr val="tx1"/>
                </a:solidFill>
                <a:latin typeface="Georgia" pitchFamily="18" charset="0"/>
              </a:rPr>
              <a:t>Preuzete sve dostupne </a:t>
            </a:r>
            <a:r>
              <a:rPr lang="uz-Cyrl-UZ" sz="2800" dirty="0" smtClean="0">
                <a:solidFill>
                  <a:schemeClr val="tx1"/>
                </a:solidFill>
                <a:latin typeface="Georgia" pitchFamily="18" charset="0"/>
              </a:rPr>
              <a:t>odluke </a:t>
            </a:r>
            <a:r>
              <a:rPr lang="sr-Latn-RS" sz="2800" dirty="0" smtClean="0">
                <a:solidFill>
                  <a:schemeClr val="tx1"/>
                </a:solidFill>
                <a:latin typeface="Georgia" pitchFamily="18" charset="0"/>
              </a:rPr>
              <a:t>(lišenje poslovne sposobnosti i produženje roditeljskog prava) </a:t>
            </a:r>
            <a:r>
              <a:rPr lang="uz-Cyrl-UZ" sz="2800" dirty="0" smtClean="0">
                <a:solidFill>
                  <a:schemeClr val="tx1"/>
                </a:solidFill>
                <a:latin typeface="Georgia" pitchFamily="18" charset="0"/>
              </a:rPr>
              <a:t>iz svih sudova</a:t>
            </a:r>
            <a:endParaRPr lang="sr-Latn-RS" sz="2800" dirty="0" smtClean="0">
              <a:solidFill>
                <a:schemeClr val="tx1"/>
              </a:solidFill>
              <a:latin typeface="Georgia" pitchFamily="18" charset="0"/>
            </a:endParaRPr>
          </a:p>
          <a:p>
            <a:pPr>
              <a:buFont typeface="Wingdings" pitchFamily="2" charset="2"/>
              <a:buChar char="ü"/>
            </a:pPr>
            <a:r>
              <a:rPr lang="uz-Cyrl-UZ" sz="2800" dirty="0" smtClean="0">
                <a:solidFill>
                  <a:schemeClr val="tx1"/>
                </a:solidFill>
                <a:latin typeface="Georgia" pitchFamily="18" charset="0"/>
              </a:rPr>
              <a:t>donete </a:t>
            </a:r>
            <a:r>
              <a:rPr lang="sr-Latn-RS" sz="2800" dirty="0" smtClean="0">
                <a:solidFill>
                  <a:schemeClr val="tx1"/>
                </a:solidFill>
                <a:latin typeface="Georgia" pitchFamily="18" charset="0"/>
              </a:rPr>
              <a:t>od početka 2011. </a:t>
            </a:r>
            <a:r>
              <a:rPr lang="uz-Cyrl-UZ" sz="2800" dirty="0" smtClean="0">
                <a:solidFill>
                  <a:schemeClr val="tx1"/>
                </a:solidFill>
                <a:latin typeface="Georgia" pitchFamily="18" charset="0"/>
              </a:rPr>
              <a:t>do kraja 2016. godine</a:t>
            </a:r>
            <a:endParaRPr lang="sr-Latn-RS" sz="2800" dirty="0" smtClean="0">
              <a:solidFill>
                <a:schemeClr val="tx1"/>
              </a:solidFill>
              <a:latin typeface="Georgia" pitchFamily="18" charset="0"/>
            </a:endParaRPr>
          </a:p>
          <a:p>
            <a:pPr>
              <a:buFont typeface="Wingdings" pitchFamily="2" charset="2"/>
              <a:buChar char="ü"/>
            </a:pPr>
            <a:r>
              <a:rPr lang="uz-Cyrl-UZ" sz="2800" dirty="0" smtClean="0">
                <a:solidFill>
                  <a:schemeClr val="tx1"/>
                </a:solidFill>
                <a:latin typeface="Georgia" pitchFamily="18" charset="0"/>
              </a:rPr>
              <a:t>objavljene na portalu do 5. maja 2017. godine.</a:t>
            </a:r>
            <a:endParaRPr lang="en-US" sz="2600" dirty="0">
              <a:solidFill>
                <a:schemeClr val="tx1"/>
              </a:solidFill>
              <a:latin typeface="Georgia" pitchFamily="18" charset="0"/>
            </a:endParaRPr>
          </a:p>
        </p:txBody>
      </p:sp>
      <p:sp>
        <p:nvSpPr>
          <p:cNvPr id="7" name="Rectangle 2"/>
          <p:cNvSpPr txBox="1">
            <a:spLocks noChangeArrowheads="1"/>
          </p:cNvSpPr>
          <p:nvPr/>
        </p:nvSpPr>
        <p:spPr bwMode="auto">
          <a:xfrm>
            <a:off x="1764574" y="1524000"/>
            <a:ext cx="7127875" cy="4597461"/>
          </a:xfrm>
          <a:prstGeom prst="rect">
            <a:avLst/>
          </a:prstGeom>
          <a:noFill/>
          <a:ln w="9525">
            <a:noFill/>
            <a:miter lim="800000"/>
            <a:headEnd/>
            <a:tailEnd/>
          </a:ln>
          <a:effectLst/>
        </p:spPr>
        <p:txBody>
          <a:bodyPr anchor="ctr"/>
          <a:lstStyle/>
          <a:p>
            <a:pPr>
              <a:buFont typeface="Wingdings" pitchFamily="2" charset="2"/>
              <a:buChar char="ü"/>
              <a:defRPr/>
            </a:pPr>
            <a:endParaRPr lang="sr-Cyrl-RS" sz="2200" dirty="0" smtClean="0">
              <a:solidFill>
                <a:srgbClr val="002B82"/>
              </a:solidFill>
              <a:latin typeface="Georgia" panose="02040502050405020303" pitchFamily="18" charset="0"/>
              <a:cs typeface="Arial" pitchFamily="34" charset="0"/>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ctr" eaLnBrk="1" hangingPunct="1"/>
            <a:r>
              <a:rPr lang="sr-Latn-RS" sz="3600" b="1" dirty="0" smtClean="0">
                <a:solidFill>
                  <a:schemeClr val="tx1"/>
                </a:solidFill>
                <a:latin typeface="Georgia" pitchFamily="18" charset="0"/>
                <a:cs typeface="Arial" charset="0"/>
              </a:rPr>
              <a:t>Istraživanje sudske prakse</a:t>
            </a:r>
            <a:endParaRPr lang="en-US" sz="3600" b="1" dirty="0" smtClean="0">
              <a:solidFill>
                <a:schemeClr val="tx1"/>
              </a:solidFill>
              <a:latin typeface="Georgia" pitchFamily="18" charset="0"/>
              <a:cs typeface="Arial" charset="0"/>
            </a:endParaRPr>
          </a:p>
        </p:txBody>
      </p:sp>
      <p:sp>
        <p:nvSpPr>
          <p:cNvPr id="8" name="Content Placeholder 7"/>
          <p:cNvSpPr>
            <a:spLocks noGrp="1"/>
          </p:cNvSpPr>
          <p:nvPr>
            <p:ph idx="1"/>
          </p:nvPr>
        </p:nvSpPr>
        <p:spPr>
          <a:xfrm>
            <a:off x="1828800" y="1066800"/>
            <a:ext cx="6629400" cy="5181600"/>
          </a:xfrm>
        </p:spPr>
        <p:txBody>
          <a:bodyPr/>
          <a:lstStyle/>
          <a:p>
            <a:pPr lvl="0">
              <a:buFont typeface="Wingdings" pitchFamily="2" charset="2"/>
              <a:buChar char="ü"/>
            </a:pPr>
            <a:r>
              <a:rPr lang="uz-Cyrl-UZ" sz="2200" dirty="0" smtClean="0">
                <a:solidFill>
                  <a:schemeClr val="tx1"/>
                </a:solidFill>
                <a:latin typeface="Georgia" pitchFamily="18" charset="0"/>
              </a:rPr>
              <a:t>broj postupaka koji su vođeni;</a:t>
            </a:r>
            <a:endParaRPr lang="sr-Latn-RS" sz="2200" dirty="0" smtClean="0">
              <a:solidFill>
                <a:schemeClr val="tx1"/>
              </a:solidFill>
              <a:latin typeface="Georgia" pitchFamily="18" charset="0"/>
            </a:endParaRPr>
          </a:p>
          <a:p>
            <a:pPr lvl="0">
              <a:buFont typeface="Wingdings" pitchFamily="2" charset="2"/>
              <a:buChar char="ü"/>
            </a:pPr>
            <a:r>
              <a:rPr lang="uz-Cyrl-UZ" sz="2200" dirty="0" smtClean="0">
                <a:solidFill>
                  <a:schemeClr val="tx1"/>
                </a:solidFill>
                <a:latin typeface="Georgia" pitchFamily="18" charset="0"/>
              </a:rPr>
              <a:t>profil osoba prema kojima je postupak vođen;</a:t>
            </a:r>
            <a:endParaRPr lang="sr-Latn-RS" sz="2200" dirty="0" smtClean="0">
              <a:solidFill>
                <a:schemeClr val="tx1"/>
              </a:solidFill>
              <a:latin typeface="Georgia" pitchFamily="18" charset="0"/>
            </a:endParaRPr>
          </a:p>
          <a:p>
            <a:pPr lvl="0">
              <a:buFont typeface="Wingdings" pitchFamily="2" charset="2"/>
              <a:buChar char="ü"/>
            </a:pPr>
            <a:r>
              <a:rPr lang="uz-Cyrl-UZ" sz="2200" dirty="0" smtClean="0">
                <a:solidFill>
                  <a:schemeClr val="tx1"/>
                </a:solidFill>
                <a:latin typeface="Georgia" pitchFamily="18" charset="0"/>
              </a:rPr>
              <a:t>predlagači pokretanja postupka;</a:t>
            </a:r>
            <a:endParaRPr lang="sr-Latn-RS" sz="2200" dirty="0" smtClean="0">
              <a:solidFill>
                <a:schemeClr val="tx1"/>
              </a:solidFill>
              <a:latin typeface="Georgia" pitchFamily="18" charset="0"/>
            </a:endParaRPr>
          </a:p>
          <a:p>
            <a:pPr lvl="0">
              <a:buFont typeface="Wingdings" pitchFamily="2" charset="2"/>
              <a:buChar char="ü"/>
            </a:pPr>
            <a:r>
              <a:rPr lang="uz-Cyrl-UZ" sz="2200" dirty="0" smtClean="0">
                <a:solidFill>
                  <a:schemeClr val="tx1"/>
                </a:solidFill>
                <a:latin typeface="Georgia" pitchFamily="18" charset="0"/>
              </a:rPr>
              <a:t>razlozi za lišavanje poslovne sposobnosti;</a:t>
            </a:r>
            <a:endParaRPr lang="sr-Latn-RS" sz="2200" dirty="0" smtClean="0">
              <a:solidFill>
                <a:schemeClr val="tx1"/>
              </a:solidFill>
              <a:latin typeface="Georgia" pitchFamily="18" charset="0"/>
            </a:endParaRPr>
          </a:p>
          <a:p>
            <a:pPr lvl="0">
              <a:buFont typeface="Wingdings" pitchFamily="2" charset="2"/>
              <a:buChar char="ü"/>
            </a:pPr>
            <a:r>
              <a:rPr lang="uz-Cyrl-UZ" sz="2200" dirty="0" smtClean="0">
                <a:solidFill>
                  <a:schemeClr val="tx1"/>
                </a:solidFill>
                <a:latin typeface="Georgia" pitchFamily="18" charset="0"/>
              </a:rPr>
              <a:t>odnos broja potpunog i djelimičnog lišenja poslovne sposobnosti;</a:t>
            </a:r>
            <a:endParaRPr lang="sr-Latn-RS" sz="2200" dirty="0" smtClean="0">
              <a:solidFill>
                <a:schemeClr val="tx1"/>
              </a:solidFill>
              <a:latin typeface="Georgia" pitchFamily="18" charset="0"/>
            </a:endParaRPr>
          </a:p>
          <a:p>
            <a:pPr lvl="0">
              <a:buFont typeface="Wingdings" pitchFamily="2" charset="2"/>
              <a:buChar char="ü"/>
            </a:pPr>
            <a:r>
              <a:rPr lang="uz-Cyrl-UZ" sz="2200" dirty="0" smtClean="0">
                <a:solidFill>
                  <a:schemeClr val="tx1"/>
                </a:solidFill>
                <a:latin typeface="Georgia" pitchFamily="18" charset="0"/>
              </a:rPr>
              <a:t>ostvarivanj</a:t>
            </a:r>
            <a:r>
              <a:rPr lang="sr-Latn-RS" sz="2200" dirty="0" smtClean="0">
                <a:solidFill>
                  <a:schemeClr val="tx1"/>
                </a:solidFill>
                <a:latin typeface="Georgia" pitchFamily="18" charset="0"/>
              </a:rPr>
              <a:t>e</a:t>
            </a:r>
            <a:r>
              <a:rPr lang="uz-Cyrl-UZ" sz="2200" dirty="0" smtClean="0">
                <a:solidFill>
                  <a:schemeClr val="tx1"/>
                </a:solidFill>
                <a:latin typeface="Georgia" pitchFamily="18" charset="0"/>
              </a:rPr>
              <a:t> prava na pravičan postupak pred sudom – da li je osoba prema kojoj se vodi postupak saslušana, da li je imala obezbijeđeno adekvatno zastupanje u postupku i slično;</a:t>
            </a:r>
            <a:endParaRPr lang="sr-Latn-RS" sz="2200" dirty="0" smtClean="0">
              <a:solidFill>
                <a:schemeClr val="tx1"/>
              </a:solidFill>
              <a:latin typeface="Georgia" pitchFamily="18" charset="0"/>
            </a:endParaRPr>
          </a:p>
          <a:p>
            <a:pPr lvl="0">
              <a:buFont typeface="Wingdings" pitchFamily="2" charset="2"/>
              <a:buChar char="ü"/>
            </a:pPr>
            <a:r>
              <a:rPr lang="uz-Cyrl-UZ" sz="2200" dirty="0" smtClean="0">
                <a:solidFill>
                  <a:schemeClr val="tx1"/>
                </a:solidFill>
                <a:latin typeface="Georgia" pitchFamily="18" charset="0"/>
              </a:rPr>
              <a:t>vraćanj</a:t>
            </a:r>
            <a:r>
              <a:rPr lang="sr-Latn-RS" sz="2200" dirty="0" smtClean="0">
                <a:solidFill>
                  <a:schemeClr val="tx1"/>
                </a:solidFill>
                <a:latin typeface="Georgia" pitchFamily="18" charset="0"/>
              </a:rPr>
              <a:t>e</a:t>
            </a:r>
            <a:r>
              <a:rPr lang="uz-Cyrl-UZ" sz="2200" dirty="0" smtClean="0">
                <a:solidFill>
                  <a:schemeClr val="tx1"/>
                </a:solidFill>
                <a:latin typeface="Georgia" pitchFamily="18" charset="0"/>
              </a:rPr>
              <a:t> poslovne sposobnosti;</a:t>
            </a:r>
            <a:endParaRPr lang="sr-Latn-RS" sz="2200" dirty="0" smtClean="0">
              <a:solidFill>
                <a:schemeClr val="tx1"/>
              </a:solidFill>
              <a:latin typeface="Georgia" pitchFamily="18" charset="0"/>
            </a:endParaRPr>
          </a:p>
          <a:p>
            <a:pPr lvl="0">
              <a:buFont typeface="Wingdings" pitchFamily="2" charset="2"/>
              <a:buChar char="ü"/>
            </a:pPr>
            <a:r>
              <a:rPr lang="uz-Cyrl-UZ" sz="2200" dirty="0" smtClean="0">
                <a:solidFill>
                  <a:schemeClr val="tx1"/>
                </a:solidFill>
                <a:latin typeface="Georgia" pitchFamily="18" charset="0"/>
              </a:rPr>
              <a:t>vez</a:t>
            </a:r>
            <a:r>
              <a:rPr lang="sr-Latn-RS" sz="2200" dirty="0" smtClean="0">
                <a:solidFill>
                  <a:schemeClr val="tx1"/>
                </a:solidFill>
                <a:latin typeface="Georgia" pitchFamily="18" charset="0"/>
              </a:rPr>
              <a:t>a</a:t>
            </a:r>
            <a:r>
              <a:rPr lang="uz-Cyrl-UZ" sz="2200" dirty="0" smtClean="0">
                <a:solidFill>
                  <a:schemeClr val="tx1"/>
                </a:solidFill>
                <a:latin typeface="Georgia" pitchFamily="18" charset="0"/>
              </a:rPr>
              <a:t> između lišenja poslovne sposobnosti i institucionalizacije.</a:t>
            </a:r>
            <a:endParaRPr lang="en-US" sz="2200" dirty="0" smtClean="0">
              <a:solidFill>
                <a:schemeClr val="tx1"/>
              </a:solidFill>
              <a:latin typeface="Georgia" pitchFamily="18" charset="0"/>
            </a:endParaRPr>
          </a:p>
          <a:p>
            <a:pPr>
              <a:buFont typeface="Wingdings" pitchFamily="2" charset="2"/>
              <a:buChar char="ü"/>
            </a:pPr>
            <a:endParaRPr lang="en-US" sz="2200" dirty="0">
              <a:solidFill>
                <a:schemeClr val="tx1"/>
              </a:solidFill>
              <a:latin typeface="Georgia" pitchFamily="18" charset="0"/>
            </a:endParaRPr>
          </a:p>
        </p:txBody>
      </p:sp>
      <p:sp>
        <p:nvSpPr>
          <p:cNvPr id="7" name="Rectangle 2"/>
          <p:cNvSpPr txBox="1">
            <a:spLocks noChangeArrowheads="1"/>
          </p:cNvSpPr>
          <p:nvPr/>
        </p:nvSpPr>
        <p:spPr bwMode="auto">
          <a:xfrm>
            <a:off x="1764574" y="1524000"/>
            <a:ext cx="7127875" cy="4597461"/>
          </a:xfrm>
          <a:prstGeom prst="rect">
            <a:avLst/>
          </a:prstGeom>
          <a:noFill/>
          <a:ln w="9525">
            <a:noFill/>
            <a:miter lim="800000"/>
            <a:headEnd/>
            <a:tailEnd/>
          </a:ln>
          <a:effectLst/>
        </p:spPr>
        <p:txBody>
          <a:bodyPr anchor="ctr"/>
          <a:lstStyle/>
          <a:p>
            <a:pPr>
              <a:buFont typeface="Wingdings" pitchFamily="2" charset="2"/>
              <a:buChar char="ü"/>
              <a:defRPr/>
            </a:pPr>
            <a:endParaRPr lang="sr-Cyrl-RS" sz="2200" dirty="0" smtClean="0">
              <a:solidFill>
                <a:srgbClr val="002B82"/>
              </a:solidFill>
              <a:latin typeface="Georgia" panose="02040502050405020303" pitchFamily="18"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ctr" eaLnBrk="1" hangingPunct="1"/>
            <a:r>
              <a:rPr lang="sr-Latn-RS" sz="3000" b="1" dirty="0" smtClean="0">
                <a:solidFill>
                  <a:schemeClr val="tx1"/>
                </a:solidFill>
                <a:latin typeface="Georgia" pitchFamily="18" charset="0"/>
                <a:cs typeface="Arial" charset="0"/>
              </a:rPr>
              <a:t>         Pravna i poslovna sposobnost</a:t>
            </a:r>
            <a:endParaRPr lang="en-US" sz="3000" b="1" dirty="0" smtClean="0">
              <a:solidFill>
                <a:schemeClr val="tx1"/>
              </a:solidFill>
              <a:latin typeface="Georgia" pitchFamily="18" charset="0"/>
              <a:cs typeface="Arial" charset="0"/>
            </a:endParaRPr>
          </a:p>
        </p:txBody>
      </p:sp>
      <p:sp>
        <p:nvSpPr>
          <p:cNvPr id="8" name="Content Placeholder 7"/>
          <p:cNvSpPr>
            <a:spLocks noGrp="1"/>
          </p:cNvSpPr>
          <p:nvPr>
            <p:ph idx="1"/>
          </p:nvPr>
        </p:nvSpPr>
        <p:spPr>
          <a:xfrm>
            <a:off x="1828800" y="1295400"/>
            <a:ext cx="6629400" cy="4724400"/>
          </a:xfrm>
        </p:spPr>
        <p:txBody>
          <a:bodyPr/>
          <a:lstStyle/>
          <a:p>
            <a:r>
              <a:rPr lang="uz-Cyrl-UZ" sz="2400" b="1" dirty="0" smtClean="0">
                <a:solidFill>
                  <a:schemeClr val="tx1"/>
                </a:solidFill>
                <a:latin typeface="Georgia" pitchFamily="18" charset="0"/>
              </a:rPr>
              <a:t>Pravilo je da odrasla punoljetna osoba ima i pravnu i poslovnu sposobnost. </a:t>
            </a:r>
            <a:endParaRPr lang="sr-Latn-RS" sz="2400" b="1" dirty="0" smtClean="0">
              <a:solidFill>
                <a:schemeClr val="tx1"/>
              </a:solidFill>
              <a:latin typeface="Georgia" pitchFamily="18" charset="0"/>
            </a:endParaRPr>
          </a:p>
          <a:p>
            <a:endParaRPr lang="sr-Latn-RS" sz="2400" dirty="0" smtClean="0">
              <a:solidFill>
                <a:schemeClr val="tx1"/>
              </a:solidFill>
              <a:latin typeface="Georgia" pitchFamily="18" charset="0"/>
            </a:endParaRPr>
          </a:p>
          <a:p>
            <a:r>
              <a:rPr lang="uz-Cyrl-UZ" sz="2400" dirty="0" smtClean="0">
                <a:solidFill>
                  <a:schemeClr val="tx1"/>
                </a:solidFill>
                <a:latin typeface="Georgia" pitchFamily="18" charset="0"/>
              </a:rPr>
              <a:t>Pravna sposobnost ne može biti ograničena niti oduzeta</a:t>
            </a:r>
            <a:endParaRPr lang="sr-Latn-RS" sz="2400" dirty="0" smtClean="0">
              <a:solidFill>
                <a:schemeClr val="tx1"/>
              </a:solidFill>
              <a:latin typeface="Georgia" pitchFamily="18" charset="0"/>
            </a:endParaRPr>
          </a:p>
          <a:p>
            <a:r>
              <a:rPr lang="sr-Latn-RS" sz="2400" dirty="0" smtClean="0">
                <a:solidFill>
                  <a:schemeClr val="tx1"/>
                </a:solidFill>
                <a:latin typeface="Georgia" pitchFamily="18" charset="0"/>
              </a:rPr>
              <a:t>P</a:t>
            </a:r>
            <a:r>
              <a:rPr lang="uz-Cyrl-UZ" sz="2400" dirty="0" smtClean="0">
                <a:solidFill>
                  <a:schemeClr val="tx1"/>
                </a:solidFill>
                <a:latin typeface="Georgia" pitchFamily="18" charset="0"/>
              </a:rPr>
              <a:t>rema </a:t>
            </a:r>
            <a:r>
              <a:rPr lang="sr-Latn-RS" sz="2400" dirty="0" smtClean="0">
                <a:solidFill>
                  <a:schemeClr val="tx1"/>
                </a:solidFill>
                <a:latin typeface="Georgia" pitchFamily="18" charset="0"/>
              </a:rPr>
              <a:t>CG</a:t>
            </a:r>
            <a:r>
              <a:rPr lang="uz-Cyrl-UZ" sz="2400" dirty="0" smtClean="0">
                <a:solidFill>
                  <a:schemeClr val="tx1"/>
                </a:solidFill>
                <a:latin typeface="Georgia" pitchFamily="18" charset="0"/>
              </a:rPr>
              <a:t> propisima, poslovna sposobnost može biti oduzeta, odnosno, ograničena. </a:t>
            </a:r>
            <a:endParaRPr lang="en-US" sz="2400" dirty="0" smtClean="0">
              <a:solidFill>
                <a:schemeClr val="tx1"/>
              </a:solidFill>
              <a:latin typeface="Georgia" pitchFamily="18" charset="0"/>
            </a:endParaRPr>
          </a:p>
          <a:p>
            <a:r>
              <a:rPr lang="uz-Cyrl-UZ" sz="2400" dirty="0" smtClean="0">
                <a:solidFill>
                  <a:schemeClr val="tx1"/>
                </a:solidFill>
                <a:latin typeface="Georgia" pitchFamily="18" charset="0"/>
              </a:rPr>
              <a:t>Punoljetna osoba može biti potpuno ili djelimično lišena poslovne sposobnosti, a postoji i mogućnost produženja roditeljskog</a:t>
            </a:r>
            <a:r>
              <a:rPr lang="sr-Latn-RS" sz="2400" dirty="0" smtClean="0">
                <a:solidFill>
                  <a:schemeClr val="tx1"/>
                </a:solidFill>
                <a:latin typeface="Georgia" pitchFamily="18" charset="0"/>
              </a:rPr>
              <a:t> prava</a:t>
            </a:r>
            <a:r>
              <a:rPr lang="uz-Cyrl-UZ" sz="2400" dirty="0" smtClean="0">
                <a:solidFill>
                  <a:schemeClr val="tx1"/>
                </a:solidFill>
                <a:latin typeface="Georgia" pitchFamily="18" charset="0"/>
              </a:rPr>
              <a:t>.</a:t>
            </a:r>
            <a:endParaRPr lang="en-US" sz="2400" dirty="0">
              <a:solidFill>
                <a:schemeClr val="tx1"/>
              </a:solidFill>
              <a:latin typeface="Georgia" pitchFamily="18" charset="0"/>
            </a:endParaRPr>
          </a:p>
        </p:txBody>
      </p:sp>
      <p:sp>
        <p:nvSpPr>
          <p:cNvPr id="7" name="Rectangle 2"/>
          <p:cNvSpPr txBox="1">
            <a:spLocks noChangeArrowheads="1"/>
          </p:cNvSpPr>
          <p:nvPr/>
        </p:nvSpPr>
        <p:spPr bwMode="auto">
          <a:xfrm>
            <a:off x="1764574" y="2132856"/>
            <a:ext cx="7127875" cy="3988605"/>
          </a:xfrm>
          <a:prstGeom prst="rect">
            <a:avLst/>
          </a:prstGeom>
          <a:noFill/>
          <a:ln w="9525">
            <a:noFill/>
            <a:miter lim="800000"/>
            <a:headEnd/>
            <a:tailEnd/>
          </a:ln>
          <a:effectLst/>
        </p:spPr>
        <p:txBody>
          <a:bodyPr anchor="ctr"/>
          <a:lstStyle/>
          <a:p>
            <a:pPr>
              <a:buFont typeface="Wingdings" pitchFamily="2" charset="2"/>
              <a:buChar char="ü"/>
              <a:defRPr/>
            </a:pPr>
            <a:endParaRPr lang="sr-Cyrl-RS" sz="2200" dirty="0" smtClean="0">
              <a:solidFill>
                <a:srgbClr val="002B82"/>
              </a:solidFill>
              <a:latin typeface="Georgia" panose="02040502050405020303" pitchFamily="18" charset="0"/>
              <a:cs typeface="Arial" pitchFamily="34"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ctr" eaLnBrk="1" hangingPunct="1"/>
            <a:r>
              <a:rPr lang="sr-Latn-RS" sz="3600" b="1" dirty="0" smtClean="0">
                <a:solidFill>
                  <a:schemeClr val="tx1"/>
                </a:solidFill>
                <a:latin typeface="Georgia" pitchFamily="18" charset="0"/>
                <a:cs typeface="Arial" charset="0"/>
              </a:rPr>
              <a:t>Istraživanje sudske prakse</a:t>
            </a:r>
            <a:endParaRPr lang="en-US" sz="3600" b="1" dirty="0" smtClean="0">
              <a:solidFill>
                <a:schemeClr val="tx1"/>
              </a:solidFill>
              <a:latin typeface="Georgia" pitchFamily="18" charset="0"/>
              <a:cs typeface="Arial" charset="0"/>
            </a:endParaRPr>
          </a:p>
        </p:txBody>
      </p:sp>
      <p:sp>
        <p:nvSpPr>
          <p:cNvPr id="8" name="Content Placeholder 7"/>
          <p:cNvSpPr>
            <a:spLocks noGrp="1"/>
          </p:cNvSpPr>
          <p:nvPr>
            <p:ph idx="1"/>
          </p:nvPr>
        </p:nvSpPr>
        <p:spPr>
          <a:xfrm>
            <a:off x="1828800" y="1066800"/>
            <a:ext cx="6629400" cy="5181600"/>
          </a:xfrm>
        </p:spPr>
        <p:txBody>
          <a:bodyPr/>
          <a:lstStyle/>
          <a:p>
            <a:pPr>
              <a:buFont typeface="Wingdings" pitchFamily="2" charset="2"/>
              <a:buChar char="ü"/>
            </a:pPr>
            <a:r>
              <a:rPr lang="en-US" sz="2400" dirty="0" smtClean="0">
                <a:solidFill>
                  <a:schemeClr val="tx1"/>
                </a:solidFill>
                <a:latin typeface="Georgia" pitchFamily="18" charset="0"/>
              </a:rPr>
              <a:t>U</a:t>
            </a:r>
            <a:r>
              <a:rPr lang="sr-Latn-RS" sz="2400" dirty="0" smtClean="0">
                <a:solidFill>
                  <a:schemeClr val="tx1"/>
                </a:solidFill>
                <a:latin typeface="Georgia" pitchFamily="18" charset="0"/>
              </a:rPr>
              <a:t>kupno analzirano 361 rješenje</a:t>
            </a:r>
          </a:p>
          <a:p>
            <a:pPr>
              <a:buFont typeface="Wingdings" pitchFamily="2" charset="2"/>
              <a:buChar char="ü"/>
            </a:pPr>
            <a:endParaRPr lang="sr-Latn-RS" sz="2400" dirty="0" smtClean="0">
              <a:solidFill>
                <a:schemeClr val="tx1"/>
              </a:solidFill>
              <a:latin typeface="Georgia" pitchFamily="18" charset="0"/>
            </a:endParaRPr>
          </a:p>
          <a:p>
            <a:pPr>
              <a:buFont typeface="Wingdings" pitchFamily="2" charset="2"/>
              <a:buChar char="ü"/>
            </a:pPr>
            <a:r>
              <a:rPr lang="uz-Cyrl-UZ" sz="2400" dirty="0" smtClean="0">
                <a:solidFill>
                  <a:schemeClr val="tx1"/>
                </a:solidFill>
                <a:latin typeface="Georgia" pitchFamily="18" charset="0"/>
              </a:rPr>
              <a:t>Najmanje dostupnih odluka bilo je iz 2011. godine (8), a najviše iz 2015. godine (137) i 2016. godine (158)</a:t>
            </a:r>
            <a:endParaRPr lang="sr-Latn-RS" sz="2400" dirty="0" smtClean="0">
              <a:solidFill>
                <a:schemeClr val="tx1"/>
              </a:solidFill>
              <a:latin typeface="Georgia" pitchFamily="18" charset="0"/>
            </a:endParaRPr>
          </a:p>
          <a:p>
            <a:pPr>
              <a:buFont typeface="Wingdings" pitchFamily="2" charset="2"/>
              <a:buChar char="ü"/>
            </a:pPr>
            <a:r>
              <a:rPr lang="uz-Cyrl-UZ" sz="2400" dirty="0" smtClean="0">
                <a:solidFill>
                  <a:schemeClr val="tx1"/>
                </a:solidFill>
                <a:latin typeface="Georgia" pitchFamily="18" charset="0"/>
              </a:rPr>
              <a:t>Najveći broj dostupnih odluka je iz Osnovnog suda u Bijelom Polju (86), Rožajama (81) i Baru (65), dok je najmanji broj dostupnih odluka iz Osnovnog suda u Podgorici i Cetinju</a:t>
            </a:r>
            <a:r>
              <a:rPr lang="sr-Latn-RS" sz="2400" dirty="0" smtClean="0">
                <a:solidFill>
                  <a:schemeClr val="tx1"/>
                </a:solidFill>
                <a:latin typeface="Georgia" pitchFamily="18" charset="0"/>
              </a:rPr>
              <a:t> </a:t>
            </a:r>
            <a:r>
              <a:rPr lang="uz-Cyrl-UZ" sz="2400" dirty="0" smtClean="0">
                <a:solidFill>
                  <a:schemeClr val="tx1"/>
                </a:solidFill>
                <a:latin typeface="Georgia" pitchFamily="18" charset="0"/>
              </a:rPr>
              <a:t>(po 3) i Nikšiću (1).</a:t>
            </a:r>
            <a:endParaRPr lang="sr-Latn-RS" sz="2400" dirty="0" smtClean="0">
              <a:solidFill>
                <a:schemeClr val="tx1"/>
              </a:solidFill>
              <a:latin typeface="Georgia" pitchFamily="18" charset="0"/>
            </a:endParaRPr>
          </a:p>
          <a:p>
            <a:pPr>
              <a:buFont typeface="Wingdings" pitchFamily="2" charset="2"/>
              <a:buChar char="ü"/>
            </a:pPr>
            <a:r>
              <a:rPr lang="sr-Latn-RS" sz="2400" dirty="0" smtClean="0">
                <a:solidFill>
                  <a:schemeClr val="tx1"/>
                </a:solidFill>
                <a:latin typeface="Georgia" pitchFamily="18" charset="0"/>
              </a:rPr>
              <a:t>331 lišenje poslovne sposobnosti</a:t>
            </a:r>
          </a:p>
          <a:p>
            <a:pPr>
              <a:buFont typeface="Wingdings" pitchFamily="2" charset="2"/>
              <a:buChar char="ü"/>
            </a:pPr>
            <a:r>
              <a:rPr lang="sr-Latn-RS" sz="2400" dirty="0" smtClean="0">
                <a:solidFill>
                  <a:schemeClr val="tx1"/>
                </a:solidFill>
                <a:latin typeface="Georgia" pitchFamily="18" charset="0"/>
              </a:rPr>
              <a:t>30 produženje roditeljskog prava</a:t>
            </a:r>
            <a:endParaRPr lang="en-US" sz="2400" dirty="0" smtClean="0">
              <a:solidFill>
                <a:schemeClr val="tx1"/>
              </a:solidFill>
              <a:latin typeface="Georgia" pitchFamily="18" charset="0"/>
            </a:endParaRPr>
          </a:p>
          <a:p>
            <a:pPr>
              <a:buFont typeface="Wingdings" pitchFamily="2" charset="2"/>
              <a:buChar char="ü"/>
            </a:pPr>
            <a:endParaRPr lang="sr-Latn-RS" sz="2400" dirty="0" smtClean="0">
              <a:solidFill>
                <a:schemeClr val="tx1"/>
              </a:solidFill>
              <a:latin typeface="Georgia" pitchFamily="18" charset="0"/>
            </a:endParaRPr>
          </a:p>
          <a:p>
            <a:pPr>
              <a:buFont typeface="Wingdings" pitchFamily="2" charset="2"/>
              <a:buChar char="ü"/>
            </a:pPr>
            <a:endParaRPr lang="sr-Latn-RS" sz="2400" dirty="0" smtClean="0">
              <a:solidFill>
                <a:schemeClr val="tx1"/>
              </a:solidFill>
              <a:latin typeface="Georgia" pitchFamily="18" charset="0"/>
            </a:endParaRPr>
          </a:p>
          <a:p>
            <a:pPr>
              <a:buFont typeface="Wingdings" pitchFamily="2" charset="2"/>
              <a:buChar char="ü"/>
            </a:pPr>
            <a:endParaRPr lang="en-US" sz="2400" dirty="0">
              <a:solidFill>
                <a:schemeClr val="tx1"/>
              </a:solidFill>
              <a:latin typeface="Georgia" pitchFamily="18" charset="0"/>
            </a:endParaRPr>
          </a:p>
        </p:txBody>
      </p:sp>
      <p:sp>
        <p:nvSpPr>
          <p:cNvPr id="7" name="Rectangle 2"/>
          <p:cNvSpPr txBox="1">
            <a:spLocks noChangeArrowheads="1"/>
          </p:cNvSpPr>
          <p:nvPr/>
        </p:nvSpPr>
        <p:spPr bwMode="auto">
          <a:xfrm>
            <a:off x="1764574" y="1524000"/>
            <a:ext cx="7127875" cy="4597461"/>
          </a:xfrm>
          <a:prstGeom prst="rect">
            <a:avLst/>
          </a:prstGeom>
          <a:noFill/>
          <a:ln w="9525">
            <a:noFill/>
            <a:miter lim="800000"/>
            <a:headEnd/>
            <a:tailEnd/>
          </a:ln>
          <a:effectLst/>
        </p:spPr>
        <p:txBody>
          <a:bodyPr anchor="ctr"/>
          <a:lstStyle/>
          <a:p>
            <a:pPr>
              <a:buFont typeface="Wingdings" pitchFamily="2" charset="2"/>
              <a:buChar char="ü"/>
              <a:defRPr/>
            </a:pPr>
            <a:endParaRPr lang="sr-Cyrl-RS" sz="2200" dirty="0" smtClean="0">
              <a:solidFill>
                <a:srgbClr val="002B82"/>
              </a:solidFill>
              <a:latin typeface="Georgia" panose="02040502050405020303" pitchFamily="18" charset="0"/>
              <a:cs typeface="Arial" pitchFamily="34"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ctr" eaLnBrk="1" hangingPunct="1"/>
            <a:r>
              <a:rPr lang="sr-Latn-RS" sz="3600" b="1" dirty="0" smtClean="0">
                <a:solidFill>
                  <a:schemeClr val="tx1"/>
                </a:solidFill>
                <a:latin typeface="Georgia" pitchFamily="18" charset="0"/>
                <a:cs typeface="Arial" charset="0"/>
              </a:rPr>
              <a:t>Istraživanje sudske prakse</a:t>
            </a:r>
            <a:endParaRPr lang="en-US" sz="3600" b="1" dirty="0" smtClean="0">
              <a:solidFill>
                <a:schemeClr val="tx1"/>
              </a:solidFill>
              <a:latin typeface="Georgia" pitchFamily="18" charset="0"/>
              <a:cs typeface="Arial" charset="0"/>
            </a:endParaRPr>
          </a:p>
        </p:txBody>
      </p:sp>
      <p:sp>
        <p:nvSpPr>
          <p:cNvPr id="7" name="Rectangle 2"/>
          <p:cNvSpPr txBox="1">
            <a:spLocks noChangeArrowheads="1"/>
          </p:cNvSpPr>
          <p:nvPr/>
        </p:nvSpPr>
        <p:spPr bwMode="auto">
          <a:xfrm>
            <a:off x="1764574" y="1524000"/>
            <a:ext cx="7127875" cy="4597461"/>
          </a:xfrm>
          <a:prstGeom prst="rect">
            <a:avLst/>
          </a:prstGeom>
          <a:noFill/>
          <a:ln w="9525">
            <a:noFill/>
            <a:miter lim="800000"/>
            <a:headEnd/>
            <a:tailEnd/>
          </a:ln>
          <a:effectLst/>
        </p:spPr>
        <p:txBody>
          <a:bodyPr anchor="ctr"/>
          <a:lstStyle/>
          <a:p>
            <a:pPr>
              <a:buFont typeface="Wingdings" pitchFamily="2" charset="2"/>
              <a:buChar char="ü"/>
              <a:defRPr/>
            </a:pPr>
            <a:endParaRPr lang="sr-Cyrl-RS" sz="2200" dirty="0" smtClean="0">
              <a:solidFill>
                <a:srgbClr val="002B82"/>
              </a:solidFill>
              <a:latin typeface="Georgia" panose="02040502050405020303" pitchFamily="18" charset="0"/>
              <a:cs typeface="Arial" pitchFamily="34" charset="0"/>
            </a:endParaRPr>
          </a:p>
        </p:txBody>
      </p:sp>
      <p:graphicFrame>
        <p:nvGraphicFramePr>
          <p:cNvPr id="5" name="Content Placeholder 4"/>
          <p:cNvGraphicFramePr>
            <a:graphicFrameLocks noGrp="1"/>
          </p:cNvGraphicFramePr>
          <p:nvPr>
            <p:ph idx="1"/>
          </p:nvPr>
        </p:nvGraphicFramePr>
        <p:xfrm>
          <a:off x="1828800" y="1066800"/>
          <a:ext cx="6629400" cy="518160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ctr" eaLnBrk="1" hangingPunct="1"/>
            <a:r>
              <a:rPr lang="sr-Latn-RS" sz="3600" b="1" dirty="0" smtClean="0">
                <a:solidFill>
                  <a:schemeClr val="tx1"/>
                </a:solidFill>
                <a:latin typeface="Georgia" pitchFamily="18" charset="0"/>
                <a:cs typeface="Arial" charset="0"/>
              </a:rPr>
              <a:t>Istraživanje sudske prakse</a:t>
            </a:r>
            <a:endParaRPr lang="en-US" sz="3600" b="1" dirty="0" smtClean="0">
              <a:solidFill>
                <a:schemeClr val="tx1"/>
              </a:solidFill>
              <a:latin typeface="Georgia" pitchFamily="18" charset="0"/>
              <a:cs typeface="Arial" charset="0"/>
            </a:endParaRPr>
          </a:p>
        </p:txBody>
      </p:sp>
      <p:sp>
        <p:nvSpPr>
          <p:cNvPr id="7" name="Rectangle 2"/>
          <p:cNvSpPr txBox="1">
            <a:spLocks noChangeArrowheads="1"/>
          </p:cNvSpPr>
          <p:nvPr/>
        </p:nvSpPr>
        <p:spPr bwMode="auto">
          <a:xfrm>
            <a:off x="1764574" y="1524000"/>
            <a:ext cx="7127875" cy="4597461"/>
          </a:xfrm>
          <a:prstGeom prst="rect">
            <a:avLst/>
          </a:prstGeom>
          <a:noFill/>
          <a:ln w="9525">
            <a:noFill/>
            <a:miter lim="800000"/>
            <a:headEnd/>
            <a:tailEnd/>
          </a:ln>
          <a:effectLst/>
        </p:spPr>
        <p:txBody>
          <a:bodyPr anchor="ctr"/>
          <a:lstStyle/>
          <a:p>
            <a:pPr>
              <a:buFont typeface="Wingdings" pitchFamily="2" charset="2"/>
              <a:buChar char="ü"/>
              <a:defRPr/>
            </a:pPr>
            <a:endParaRPr lang="sr-Cyrl-RS" sz="2200" dirty="0" smtClean="0">
              <a:solidFill>
                <a:srgbClr val="002B82"/>
              </a:solidFill>
              <a:latin typeface="Georgia" panose="02040502050405020303" pitchFamily="18" charset="0"/>
              <a:cs typeface="Arial" pitchFamily="34" charset="0"/>
            </a:endParaRPr>
          </a:p>
        </p:txBody>
      </p:sp>
      <p:sp>
        <p:nvSpPr>
          <p:cNvPr id="9" name="Content Placeholder 8"/>
          <p:cNvSpPr>
            <a:spLocks noGrp="1"/>
          </p:cNvSpPr>
          <p:nvPr>
            <p:ph idx="1"/>
          </p:nvPr>
        </p:nvSpPr>
        <p:spPr>
          <a:xfrm>
            <a:off x="1676400" y="1295400"/>
            <a:ext cx="6781800" cy="4419600"/>
          </a:xfrm>
        </p:spPr>
        <p:txBody>
          <a:bodyPr/>
          <a:lstStyle/>
          <a:p>
            <a:pPr>
              <a:buFont typeface="Wingdings" pitchFamily="2" charset="2"/>
              <a:buChar char="ü"/>
            </a:pPr>
            <a:r>
              <a:rPr lang="sr-Latn-RS" sz="2800" dirty="0" smtClean="0">
                <a:solidFill>
                  <a:schemeClr val="tx1"/>
                </a:solidFill>
                <a:latin typeface="Georgia" pitchFamily="18" charset="0"/>
              </a:rPr>
              <a:t>U</a:t>
            </a:r>
            <a:r>
              <a:rPr lang="uz-Cyrl-UZ" sz="2800" dirty="0" smtClean="0">
                <a:solidFill>
                  <a:schemeClr val="tx1"/>
                </a:solidFill>
                <a:latin typeface="Georgia" pitchFamily="18" charset="0"/>
              </a:rPr>
              <a:t>kupno 331 rješenja</a:t>
            </a:r>
            <a:endParaRPr lang="sr-Latn-RS" sz="2800" dirty="0" smtClean="0">
              <a:solidFill>
                <a:schemeClr val="tx1"/>
              </a:solidFill>
              <a:latin typeface="Georgia" pitchFamily="18" charset="0"/>
            </a:endParaRPr>
          </a:p>
          <a:p>
            <a:pPr>
              <a:buFont typeface="Wingdings" pitchFamily="2" charset="2"/>
              <a:buChar char="ü"/>
            </a:pPr>
            <a:endParaRPr lang="sr-Latn-RS" sz="2800" dirty="0" smtClean="0">
              <a:solidFill>
                <a:schemeClr val="tx1"/>
              </a:solidFill>
              <a:latin typeface="Georgia" pitchFamily="18" charset="0"/>
            </a:endParaRPr>
          </a:p>
          <a:p>
            <a:pPr>
              <a:buFont typeface="Wingdings" pitchFamily="2" charset="2"/>
              <a:buChar char="ü"/>
            </a:pPr>
            <a:r>
              <a:rPr lang="uz-Cyrl-UZ" sz="2800" dirty="0" smtClean="0">
                <a:solidFill>
                  <a:schemeClr val="tx1"/>
                </a:solidFill>
                <a:latin typeface="Georgia" pitchFamily="18" charset="0"/>
              </a:rPr>
              <a:t>poslovna sposobnost potpuno oduzeta u 284 slučajeva (85,8%)</a:t>
            </a:r>
            <a:endParaRPr lang="sr-Latn-RS" sz="2800" dirty="0" smtClean="0">
              <a:solidFill>
                <a:schemeClr val="tx1"/>
              </a:solidFill>
              <a:latin typeface="Georgia" pitchFamily="18" charset="0"/>
            </a:endParaRPr>
          </a:p>
          <a:p>
            <a:pPr>
              <a:buFont typeface="Wingdings" pitchFamily="2" charset="2"/>
              <a:buChar char="ü"/>
            </a:pPr>
            <a:r>
              <a:rPr lang="uz-Cyrl-UZ" sz="2800" dirty="0" smtClean="0">
                <a:solidFill>
                  <a:schemeClr val="tx1"/>
                </a:solidFill>
                <a:latin typeface="Georgia" pitchFamily="18" charset="0"/>
              </a:rPr>
              <a:t>djelimično lišenj</a:t>
            </a:r>
            <a:r>
              <a:rPr lang="sr-Latn-RS" sz="2800" dirty="0" smtClean="0">
                <a:solidFill>
                  <a:schemeClr val="tx1"/>
                </a:solidFill>
                <a:latin typeface="Georgia" pitchFamily="18" charset="0"/>
              </a:rPr>
              <a:t>e </a:t>
            </a:r>
            <a:r>
              <a:rPr lang="uz-Cyrl-UZ" sz="2800" dirty="0" smtClean="0">
                <a:solidFill>
                  <a:schemeClr val="tx1"/>
                </a:solidFill>
                <a:latin typeface="Georgia" pitchFamily="18" charset="0"/>
              </a:rPr>
              <a:t>u </a:t>
            </a:r>
            <a:r>
              <a:rPr lang="sr-Latn-RS" sz="2800" dirty="0" smtClean="0">
                <a:solidFill>
                  <a:schemeClr val="tx1"/>
                </a:solidFill>
                <a:latin typeface="Georgia" pitchFamily="18" charset="0"/>
              </a:rPr>
              <a:t>7</a:t>
            </a:r>
            <a:r>
              <a:rPr lang="uz-Cyrl-UZ" sz="2800" dirty="0" smtClean="0">
                <a:solidFill>
                  <a:schemeClr val="tx1"/>
                </a:solidFill>
                <a:latin typeface="Georgia" pitchFamily="18" charset="0"/>
              </a:rPr>
              <a:t> slučajeva (2,1%)</a:t>
            </a:r>
            <a:endParaRPr lang="sr-Latn-RS" sz="2800" dirty="0" smtClean="0">
              <a:solidFill>
                <a:schemeClr val="tx1"/>
              </a:solidFill>
              <a:latin typeface="Georgia" pitchFamily="18" charset="0"/>
            </a:endParaRPr>
          </a:p>
          <a:p>
            <a:pPr>
              <a:buFont typeface="Wingdings" pitchFamily="2" charset="2"/>
              <a:buChar char="ü"/>
            </a:pPr>
            <a:r>
              <a:rPr lang="uz-Cyrl-UZ" sz="2800" dirty="0" smtClean="0">
                <a:solidFill>
                  <a:schemeClr val="tx1"/>
                </a:solidFill>
                <a:latin typeface="Georgia" pitchFamily="18" charset="0"/>
              </a:rPr>
              <a:t>u </a:t>
            </a:r>
            <a:r>
              <a:rPr lang="sr-Latn-RS" sz="2800" dirty="0" smtClean="0">
                <a:solidFill>
                  <a:schemeClr val="tx1"/>
                </a:solidFill>
                <a:latin typeface="Georgia" pitchFamily="18" charset="0"/>
              </a:rPr>
              <a:t>1 </a:t>
            </a:r>
            <a:r>
              <a:rPr lang="uz-Cyrl-UZ" sz="2800" dirty="0" smtClean="0">
                <a:solidFill>
                  <a:schemeClr val="tx1"/>
                </a:solidFill>
                <a:latin typeface="Georgia" pitchFamily="18" charset="0"/>
              </a:rPr>
              <a:t>slučaju je vraćena poslovna sposobnost (0,3%)</a:t>
            </a:r>
            <a:endParaRPr lang="sr-Latn-RS" sz="2800" dirty="0" smtClean="0">
              <a:solidFill>
                <a:schemeClr val="tx1"/>
              </a:solidFill>
              <a:latin typeface="Georgia" pitchFamily="18" charset="0"/>
            </a:endParaRPr>
          </a:p>
          <a:p>
            <a:pPr>
              <a:buFont typeface="Wingdings" pitchFamily="2" charset="2"/>
              <a:buChar char="ü"/>
            </a:pPr>
            <a:r>
              <a:rPr lang="sr-Latn-RS" sz="2800" dirty="0" smtClean="0">
                <a:solidFill>
                  <a:schemeClr val="tx1"/>
                </a:solidFill>
                <a:latin typeface="Georgia" pitchFamily="18" charset="0"/>
              </a:rPr>
              <a:t>u </a:t>
            </a:r>
            <a:r>
              <a:rPr lang="uz-Cyrl-UZ" sz="2800" dirty="0" smtClean="0">
                <a:solidFill>
                  <a:schemeClr val="tx1"/>
                </a:solidFill>
                <a:latin typeface="Georgia" pitchFamily="18" charset="0"/>
              </a:rPr>
              <a:t>39 postupaka</a:t>
            </a:r>
            <a:r>
              <a:rPr lang="sr-Latn-RS" sz="2800" dirty="0" smtClean="0">
                <a:solidFill>
                  <a:schemeClr val="tx1"/>
                </a:solidFill>
                <a:latin typeface="Georgia" pitchFamily="18" charset="0"/>
              </a:rPr>
              <a:t> (11,8%) – povučeni ili odbijeni predlozi</a:t>
            </a:r>
            <a:endParaRPr lang="en-US" sz="2800" dirty="0" smtClean="0">
              <a:solidFill>
                <a:schemeClr val="tx1"/>
              </a:solidFill>
              <a:latin typeface="Georgia" pitchFamily="18" charset="0"/>
            </a:endParaRPr>
          </a:p>
          <a:p>
            <a:endParaRPr lang="en-US" sz="2800" dirty="0">
              <a:solidFill>
                <a:schemeClr val="tx1"/>
              </a:solidFill>
              <a:latin typeface="Georgia" pitchFamily="18" charset="0"/>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ctr" eaLnBrk="1" hangingPunct="1"/>
            <a:r>
              <a:rPr lang="sr-Latn-RS" sz="3600" b="1" dirty="0" smtClean="0">
                <a:solidFill>
                  <a:schemeClr val="tx1"/>
                </a:solidFill>
                <a:latin typeface="Georgia" pitchFamily="18" charset="0"/>
                <a:cs typeface="Arial" charset="0"/>
              </a:rPr>
              <a:t>Istraživanje sudske prakse</a:t>
            </a:r>
            <a:endParaRPr lang="en-US" sz="3600" b="1" dirty="0" smtClean="0">
              <a:solidFill>
                <a:schemeClr val="tx1"/>
              </a:solidFill>
              <a:latin typeface="Georgia" pitchFamily="18" charset="0"/>
              <a:cs typeface="Arial" charset="0"/>
            </a:endParaRPr>
          </a:p>
        </p:txBody>
      </p:sp>
      <p:sp>
        <p:nvSpPr>
          <p:cNvPr id="7" name="Rectangle 2"/>
          <p:cNvSpPr txBox="1">
            <a:spLocks noChangeArrowheads="1"/>
          </p:cNvSpPr>
          <p:nvPr/>
        </p:nvSpPr>
        <p:spPr bwMode="auto">
          <a:xfrm>
            <a:off x="1764574" y="1524000"/>
            <a:ext cx="7127875" cy="4597461"/>
          </a:xfrm>
          <a:prstGeom prst="rect">
            <a:avLst/>
          </a:prstGeom>
          <a:noFill/>
          <a:ln w="9525">
            <a:noFill/>
            <a:miter lim="800000"/>
            <a:headEnd/>
            <a:tailEnd/>
          </a:ln>
          <a:effectLst/>
        </p:spPr>
        <p:txBody>
          <a:bodyPr anchor="ctr"/>
          <a:lstStyle/>
          <a:p>
            <a:pPr>
              <a:buFont typeface="Wingdings" pitchFamily="2" charset="2"/>
              <a:buChar char="ü"/>
              <a:defRPr/>
            </a:pPr>
            <a:endParaRPr lang="sr-Cyrl-RS" sz="2200" dirty="0" smtClean="0">
              <a:solidFill>
                <a:srgbClr val="002B82"/>
              </a:solidFill>
              <a:latin typeface="Georgia" panose="02040502050405020303" pitchFamily="18" charset="0"/>
              <a:cs typeface="Arial" pitchFamily="34" charset="0"/>
            </a:endParaRPr>
          </a:p>
        </p:txBody>
      </p:sp>
      <p:sp>
        <p:nvSpPr>
          <p:cNvPr id="9" name="Content Placeholder 8"/>
          <p:cNvSpPr>
            <a:spLocks noGrp="1"/>
          </p:cNvSpPr>
          <p:nvPr>
            <p:ph idx="1"/>
          </p:nvPr>
        </p:nvSpPr>
        <p:spPr>
          <a:xfrm>
            <a:off x="1676400" y="1295400"/>
            <a:ext cx="6781800" cy="4419600"/>
          </a:xfrm>
        </p:spPr>
        <p:txBody>
          <a:bodyPr/>
          <a:lstStyle/>
          <a:p>
            <a:pPr>
              <a:buFont typeface="Wingdings" pitchFamily="2" charset="2"/>
              <a:buChar char="ü"/>
            </a:pPr>
            <a:r>
              <a:rPr lang="uz-Cyrl-UZ" sz="2800" dirty="0" smtClean="0">
                <a:solidFill>
                  <a:schemeClr val="tx1"/>
                </a:solidFill>
                <a:latin typeface="Georgia" pitchFamily="18" charset="0"/>
              </a:rPr>
              <a:t>30 analiziranih rješenja</a:t>
            </a:r>
            <a:r>
              <a:rPr lang="sr-Latn-RS" sz="2800" dirty="0" smtClean="0">
                <a:solidFill>
                  <a:schemeClr val="tx1"/>
                </a:solidFill>
                <a:latin typeface="Georgia" pitchFamily="18" charset="0"/>
              </a:rPr>
              <a:t> </a:t>
            </a:r>
          </a:p>
          <a:p>
            <a:pPr>
              <a:buFont typeface="Wingdings" pitchFamily="2" charset="2"/>
              <a:buChar char="ü"/>
            </a:pPr>
            <a:endParaRPr lang="sr-Latn-RS" sz="2800" dirty="0" smtClean="0">
              <a:solidFill>
                <a:schemeClr val="tx1"/>
              </a:solidFill>
              <a:latin typeface="Georgia" pitchFamily="18" charset="0"/>
            </a:endParaRPr>
          </a:p>
          <a:p>
            <a:pPr>
              <a:buFont typeface="Wingdings" pitchFamily="2" charset="2"/>
              <a:buChar char="ü"/>
            </a:pPr>
            <a:r>
              <a:rPr lang="uz-Cyrl-UZ" sz="2800" dirty="0" smtClean="0">
                <a:solidFill>
                  <a:schemeClr val="tx1"/>
                </a:solidFill>
                <a:latin typeface="Georgia" pitchFamily="18" charset="0"/>
              </a:rPr>
              <a:t>roditeljsko pravo je produženo nad 24 osobe (80%)</a:t>
            </a:r>
            <a:endParaRPr lang="sr-Latn-RS" sz="2800" dirty="0" smtClean="0">
              <a:solidFill>
                <a:schemeClr val="tx1"/>
              </a:solidFill>
              <a:latin typeface="Georgia" pitchFamily="18" charset="0"/>
            </a:endParaRPr>
          </a:p>
          <a:p>
            <a:pPr>
              <a:buFont typeface="Wingdings" pitchFamily="2" charset="2"/>
              <a:buChar char="ü"/>
            </a:pPr>
            <a:r>
              <a:rPr lang="uz-Cyrl-UZ" sz="2800" dirty="0" smtClean="0">
                <a:solidFill>
                  <a:schemeClr val="tx1"/>
                </a:solidFill>
                <a:latin typeface="Georgia" pitchFamily="18" charset="0"/>
              </a:rPr>
              <a:t>u </a:t>
            </a:r>
            <a:r>
              <a:rPr lang="sr-Latn-RS" sz="2800" dirty="0" smtClean="0">
                <a:solidFill>
                  <a:schemeClr val="tx1"/>
                </a:solidFill>
                <a:latin typeface="Georgia" pitchFamily="18" charset="0"/>
              </a:rPr>
              <a:t>6</a:t>
            </a:r>
            <a:r>
              <a:rPr lang="uz-Cyrl-UZ" sz="2800" dirty="0" smtClean="0">
                <a:solidFill>
                  <a:schemeClr val="tx1"/>
                </a:solidFill>
                <a:latin typeface="Georgia" pitchFamily="18" charset="0"/>
              </a:rPr>
              <a:t> slučajeva je predlog povučen</a:t>
            </a:r>
            <a:r>
              <a:rPr lang="sr-Latn-RS" sz="2800" dirty="0" smtClean="0">
                <a:solidFill>
                  <a:schemeClr val="tx1"/>
                </a:solidFill>
                <a:latin typeface="Georgia" pitchFamily="18" charset="0"/>
              </a:rPr>
              <a:t> ili </a:t>
            </a:r>
            <a:r>
              <a:rPr lang="uz-Cyrl-UZ" sz="2800" dirty="0" smtClean="0">
                <a:solidFill>
                  <a:schemeClr val="tx1"/>
                </a:solidFill>
                <a:latin typeface="Georgia" pitchFamily="18" charset="0"/>
              </a:rPr>
              <a:t>odbijen </a:t>
            </a:r>
            <a:endParaRPr lang="sr-Latn-RS" sz="2800" dirty="0" smtClean="0">
              <a:solidFill>
                <a:schemeClr val="tx1"/>
              </a:solidFill>
              <a:latin typeface="Georgia" pitchFamily="18" charset="0"/>
            </a:endParaRPr>
          </a:p>
          <a:p>
            <a:pPr>
              <a:buFont typeface="Wingdings" pitchFamily="2" charset="2"/>
              <a:buChar char="ü"/>
            </a:pPr>
            <a:r>
              <a:rPr lang="sr-Latn-RS" sz="2800" dirty="0" smtClean="0">
                <a:solidFill>
                  <a:schemeClr val="tx1"/>
                </a:solidFill>
                <a:latin typeface="Georgia" pitchFamily="18" charset="0"/>
              </a:rPr>
              <a:t>nije bilo </a:t>
            </a:r>
            <a:r>
              <a:rPr lang="uz-Cyrl-UZ" sz="2800" dirty="0" smtClean="0">
                <a:solidFill>
                  <a:schemeClr val="tx1"/>
                </a:solidFill>
                <a:latin typeface="Georgia" pitchFamily="18" charset="0"/>
              </a:rPr>
              <a:t>postupka u kojem je ukinuto produženo roditeljsko pravo.</a:t>
            </a:r>
            <a:endParaRPr lang="en-US" sz="2800" dirty="0" smtClean="0">
              <a:solidFill>
                <a:schemeClr val="tx1"/>
              </a:solidFill>
              <a:latin typeface="Georgia" pitchFamily="18" charset="0"/>
            </a:endParaRPr>
          </a:p>
          <a:p>
            <a:endParaRPr lang="en-US" sz="2800" dirty="0">
              <a:solidFill>
                <a:schemeClr val="tx1"/>
              </a:solidFill>
              <a:latin typeface="Georgia" pitchFamily="18" charset="0"/>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ctr" eaLnBrk="1" hangingPunct="1"/>
            <a:r>
              <a:rPr lang="sr-Latn-RS" sz="3600" b="1" dirty="0" smtClean="0">
                <a:solidFill>
                  <a:schemeClr val="tx1"/>
                </a:solidFill>
                <a:latin typeface="Georgia" pitchFamily="18" charset="0"/>
                <a:cs typeface="Arial" charset="0"/>
              </a:rPr>
              <a:t>Istraživanje sudske prakse</a:t>
            </a:r>
            <a:endParaRPr lang="en-US" sz="3600" b="1" dirty="0" smtClean="0">
              <a:solidFill>
                <a:schemeClr val="tx1"/>
              </a:solidFill>
              <a:latin typeface="Georgia" pitchFamily="18" charset="0"/>
              <a:cs typeface="Arial" charset="0"/>
            </a:endParaRPr>
          </a:p>
        </p:txBody>
      </p:sp>
      <p:sp>
        <p:nvSpPr>
          <p:cNvPr id="7" name="Rectangle 2"/>
          <p:cNvSpPr txBox="1">
            <a:spLocks noChangeArrowheads="1"/>
          </p:cNvSpPr>
          <p:nvPr/>
        </p:nvSpPr>
        <p:spPr bwMode="auto">
          <a:xfrm>
            <a:off x="1764574" y="1524000"/>
            <a:ext cx="7127875" cy="4597461"/>
          </a:xfrm>
          <a:prstGeom prst="rect">
            <a:avLst/>
          </a:prstGeom>
          <a:noFill/>
          <a:ln w="9525">
            <a:noFill/>
            <a:miter lim="800000"/>
            <a:headEnd/>
            <a:tailEnd/>
          </a:ln>
          <a:effectLst/>
        </p:spPr>
        <p:txBody>
          <a:bodyPr anchor="ctr"/>
          <a:lstStyle/>
          <a:p>
            <a:pPr>
              <a:buFont typeface="Wingdings" pitchFamily="2" charset="2"/>
              <a:buChar char="ü"/>
              <a:defRPr/>
            </a:pPr>
            <a:endParaRPr lang="sr-Cyrl-RS" sz="2200" dirty="0" smtClean="0">
              <a:solidFill>
                <a:srgbClr val="002B82"/>
              </a:solidFill>
              <a:latin typeface="Georgia" panose="02040502050405020303" pitchFamily="18" charset="0"/>
              <a:cs typeface="Arial" pitchFamily="34" charset="0"/>
            </a:endParaRPr>
          </a:p>
        </p:txBody>
      </p:sp>
      <p:graphicFrame>
        <p:nvGraphicFramePr>
          <p:cNvPr id="5" name="Content Placeholder 4"/>
          <p:cNvGraphicFramePr>
            <a:graphicFrameLocks noGrp="1"/>
          </p:cNvGraphicFramePr>
          <p:nvPr>
            <p:ph idx="1"/>
          </p:nvPr>
        </p:nvGraphicFramePr>
        <p:xfrm>
          <a:off x="1676400" y="1295400"/>
          <a:ext cx="6781800" cy="441960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ctr" eaLnBrk="1" hangingPunct="1"/>
            <a:r>
              <a:rPr lang="sr-Latn-RS" sz="3600" b="1" dirty="0" smtClean="0">
                <a:solidFill>
                  <a:schemeClr val="tx1"/>
                </a:solidFill>
                <a:latin typeface="Georgia" pitchFamily="18" charset="0"/>
                <a:cs typeface="Arial" charset="0"/>
              </a:rPr>
              <a:t>Istraživanje sudske prakse</a:t>
            </a:r>
            <a:endParaRPr lang="en-US" sz="3600" b="1" dirty="0" smtClean="0">
              <a:solidFill>
                <a:schemeClr val="tx1"/>
              </a:solidFill>
              <a:latin typeface="Georgia" pitchFamily="18" charset="0"/>
              <a:cs typeface="Arial" charset="0"/>
            </a:endParaRPr>
          </a:p>
        </p:txBody>
      </p:sp>
      <p:sp>
        <p:nvSpPr>
          <p:cNvPr id="7" name="Rectangle 2"/>
          <p:cNvSpPr txBox="1">
            <a:spLocks noChangeArrowheads="1"/>
          </p:cNvSpPr>
          <p:nvPr/>
        </p:nvSpPr>
        <p:spPr bwMode="auto">
          <a:xfrm>
            <a:off x="1764574" y="1524000"/>
            <a:ext cx="7127875" cy="4597461"/>
          </a:xfrm>
          <a:prstGeom prst="rect">
            <a:avLst/>
          </a:prstGeom>
          <a:noFill/>
          <a:ln w="9525">
            <a:noFill/>
            <a:miter lim="800000"/>
            <a:headEnd/>
            <a:tailEnd/>
          </a:ln>
          <a:effectLst/>
        </p:spPr>
        <p:txBody>
          <a:bodyPr anchor="ctr"/>
          <a:lstStyle/>
          <a:p>
            <a:pPr>
              <a:buFont typeface="Wingdings" pitchFamily="2" charset="2"/>
              <a:buChar char="ü"/>
              <a:defRPr/>
            </a:pPr>
            <a:endParaRPr lang="sr-Cyrl-RS" sz="2200" dirty="0" smtClean="0">
              <a:solidFill>
                <a:srgbClr val="002B82"/>
              </a:solidFill>
              <a:latin typeface="Georgia" panose="02040502050405020303" pitchFamily="18" charset="0"/>
              <a:cs typeface="Arial" pitchFamily="34" charset="0"/>
            </a:endParaRPr>
          </a:p>
        </p:txBody>
      </p:sp>
      <p:graphicFrame>
        <p:nvGraphicFramePr>
          <p:cNvPr id="8" name="Content Placeholder 7"/>
          <p:cNvGraphicFramePr>
            <a:graphicFrameLocks noGrp="1"/>
          </p:cNvGraphicFramePr>
          <p:nvPr>
            <p:ph idx="1"/>
          </p:nvPr>
        </p:nvGraphicFramePr>
        <p:xfrm>
          <a:off x="1143000" y="1295400"/>
          <a:ext cx="7315200" cy="441960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ctr" eaLnBrk="1" hangingPunct="1"/>
            <a:r>
              <a:rPr lang="sr-Latn-RS" sz="3600" b="1" dirty="0" smtClean="0">
                <a:solidFill>
                  <a:schemeClr val="tx1"/>
                </a:solidFill>
                <a:latin typeface="Georgia" pitchFamily="18" charset="0"/>
                <a:cs typeface="Arial" charset="0"/>
              </a:rPr>
              <a:t>Istraživanje sudske prakse</a:t>
            </a:r>
            <a:endParaRPr lang="en-US" sz="3600" b="1" dirty="0" smtClean="0">
              <a:solidFill>
                <a:schemeClr val="tx1"/>
              </a:solidFill>
              <a:latin typeface="Georgia" pitchFamily="18" charset="0"/>
              <a:cs typeface="Arial" charset="0"/>
            </a:endParaRPr>
          </a:p>
        </p:txBody>
      </p:sp>
      <p:sp>
        <p:nvSpPr>
          <p:cNvPr id="7" name="Rectangle 2"/>
          <p:cNvSpPr txBox="1">
            <a:spLocks noChangeArrowheads="1"/>
          </p:cNvSpPr>
          <p:nvPr/>
        </p:nvSpPr>
        <p:spPr bwMode="auto">
          <a:xfrm>
            <a:off x="1764574" y="1524000"/>
            <a:ext cx="7127875" cy="4597461"/>
          </a:xfrm>
          <a:prstGeom prst="rect">
            <a:avLst/>
          </a:prstGeom>
          <a:noFill/>
          <a:ln w="9525">
            <a:noFill/>
            <a:miter lim="800000"/>
            <a:headEnd/>
            <a:tailEnd/>
          </a:ln>
          <a:effectLst/>
        </p:spPr>
        <p:txBody>
          <a:bodyPr anchor="ctr"/>
          <a:lstStyle/>
          <a:p>
            <a:pPr>
              <a:buFont typeface="Wingdings" pitchFamily="2" charset="2"/>
              <a:buChar char="ü"/>
              <a:defRPr/>
            </a:pPr>
            <a:endParaRPr lang="sr-Cyrl-RS" sz="2200" dirty="0" smtClean="0">
              <a:solidFill>
                <a:srgbClr val="002B82"/>
              </a:solidFill>
              <a:latin typeface="Georgia" panose="02040502050405020303" pitchFamily="18" charset="0"/>
              <a:cs typeface="Arial" pitchFamily="34" charset="0"/>
            </a:endParaRPr>
          </a:p>
        </p:txBody>
      </p:sp>
      <p:graphicFrame>
        <p:nvGraphicFramePr>
          <p:cNvPr id="6" name="Content Placeholder 5"/>
          <p:cNvGraphicFramePr>
            <a:graphicFrameLocks noGrp="1"/>
          </p:cNvGraphicFramePr>
          <p:nvPr>
            <p:ph idx="1"/>
          </p:nvPr>
        </p:nvGraphicFramePr>
        <p:xfrm>
          <a:off x="1143000" y="1295400"/>
          <a:ext cx="7315200" cy="441960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ctr" eaLnBrk="1" hangingPunct="1"/>
            <a:r>
              <a:rPr lang="sr-Latn-RS" sz="3600" b="1" dirty="0" smtClean="0">
                <a:solidFill>
                  <a:schemeClr val="tx1"/>
                </a:solidFill>
                <a:latin typeface="Georgia" pitchFamily="18" charset="0"/>
                <a:cs typeface="Arial" charset="0"/>
              </a:rPr>
              <a:t>Istraživanje sudske prakse</a:t>
            </a:r>
            <a:endParaRPr lang="en-US" sz="3600" b="1" dirty="0" smtClean="0">
              <a:solidFill>
                <a:schemeClr val="tx1"/>
              </a:solidFill>
              <a:latin typeface="Georgia" pitchFamily="18" charset="0"/>
              <a:cs typeface="Arial" charset="0"/>
            </a:endParaRPr>
          </a:p>
        </p:txBody>
      </p:sp>
      <p:sp>
        <p:nvSpPr>
          <p:cNvPr id="7" name="Rectangle 2"/>
          <p:cNvSpPr txBox="1">
            <a:spLocks noChangeArrowheads="1"/>
          </p:cNvSpPr>
          <p:nvPr/>
        </p:nvSpPr>
        <p:spPr bwMode="auto">
          <a:xfrm>
            <a:off x="1764574" y="1524000"/>
            <a:ext cx="7127875" cy="4597461"/>
          </a:xfrm>
          <a:prstGeom prst="rect">
            <a:avLst/>
          </a:prstGeom>
          <a:noFill/>
          <a:ln w="9525">
            <a:noFill/>
            <a:miter lim="800000"/>
            <a:headEnd/>
            <a:tailEnd/>
          </a:ln>
          <a:effectLst/>
        </p:spPr>
        <p:txBody>
          <a:bodyPr anchor="ctr"/>
          <a:lstStyle/>
          <a:p>
            <a:pPr>
              <a:buFont typeface="Wingdings" pitchFamily="2" charset="2"/>
              <a:buChar char="ü"/>
              <a:defRPr/>
            </a:pPr>
            <a:endParaRPr lang="sr-Cyrl-RS" sz="2200" dirty="0" smtClean="0">
              <a:solidFill>
                <a:srgbClr val="002B82"/>
              </a:solidFill>
              <a:latin typeface="Georgia" panose="02040502050405020303" pitchFamily="18" charset="0"/>
              <a:cs typeface="Arial" pitchFamily="34" charset="0"/>
            </a:endParaRPr>
          </a:p>
        </p:txBody>
      </p:sp>
      <p:sp>
        <p:nvSpPr>
          <p:cNvPr id="5" name="Content Placeholder 4"/>
          <p:cNvSpPr>
            <a:spLocks noGrp="1"/>
          </p:cNvSpPr>
          <p:nvPr>
            <p:ph idx="1"/>
          </p:nvPr>
        </p:nvSpPr>
        <p:spPr>
          <a:xfrm>
            <a:off x="1752600" y="1295400"/>
            <a:ext cx="6705600" cy="4419600"/>
          </a:xfrm>
        </p:spPr>
        <p:txBody>
          <a:bodyPr/>
          <a:lstStyle/>
          <a:p>
            <a:pPr>
              <a:buFont typeface="Wingdings" pitchFamily="2" charset="2"/>
              <a:buChar char="ü"/>
            </a:pPr>
            <a:r>
              <a:rPr lang="uz-Cyrl-UZ" dirty="0" smtClean="0">
                <a:solidFill>
                  <a:schemeClr val="tx1"/>
                </a:solidFill>
                <a:latin typeface="Georgia" pitchFamily="18" charset="0"/>
              </a:rPr>
              <a:t>privremeni staratelj (215)</a:t>
            </a:r>
            <a:endParaRPr lang="sr-Latn-RS" dirty="0" smtClean="0">
              <a:solidFill>
                <a:schemeClr val="tx1"/>
              </a:solidFill>
              <a:latin typeface="Georgia" pitchFamily="18" charset="0"/>
            </a:endParaRPr>
          </a:p>
          <a:p>
            <a:pPr>
              <a:buFont typeface="Wingdings" pitchFamily="2" charset="2"/>
              <a:buChar char="ü"/>
            </a:pPr>
            <a:r>
              <a:rPr lang="uz-Cyrl-UZ" dirty="0" smtClean="0">
                <a:solidFill>
                  <a:schemeClr val="tx1"/>
                </a:solidFill>
                <a:latin typeface="Georgia" pitchFamily="18" charset="0"/>
              </a:rPr>
              <a:t>u 65 slučajeva </a:t>
            </a:r>
            <a:r>
              <a:rPr lang="sr-Latn-RS" dirty="0" smtClean="0">
                <a:solidFill>
                  <a:schemeClr val="tx1"/>
                </a:solidFill>
                <a:latin typeface="Georgia" pitchFamily="18" charset="0"/>
              </a:rPr>
              <a:t>– nema </a:t>
            </a:r>
            <a:r>
              <a:rPr lang="uz-Cyrl-UZ" dirty="0" smtClean="0">
                <a:solidFill>
                  <a:schemeClr val="tx1"/>
                </a:solidFill>
                <a:latin typeface="Georgia" pitchFamily="18" charset="0"/>
              </a:rPr>
              <a:t>zastup</a:t>
            </a:r>
            <a:r>
              <a:rPr lang="sr-Latn-RS" dirty="0" smtClean="0">
                <a:solidFill>
                  <a:schemeClr val="tx1"/>
                </a:solidFill>
                <a:latin typeface="Georgia" pitchFamily="18" charset="0"/>
              </a:rPr>
              <a:t>nika/ne navodi se</a:t>
            </a:r>
            <a:r>
              <a:rPr lang="uz-Cyrl-UZ" dirty="0" smtClean="0">
                <a:solidFill>
                  <a:schemeClr val="tx1"/>
                </a:solidFill>
                <a:latin typeface="Georgia" pitchFamily="18" charset="0"/>
              </a:rPr>
              <a:t> </a:t>
            </a:r>
            <a:endParaRPr lang="sr-Latn-RS" dirty="0" smtClean="0">
              <a:solidFill>
                <a:schemeClr val="tx1"/>
              </a:solidFill>
              <a:latin typeface="Georgia" pitchFamily="18" charset="0"/>
            </a:endParaRPr>
          </a:p>
          <a:p>
            <a:pPr>
              <a:buFont typeface="Wingdings" pitchFamily="2" charset="2"/>
              <a:buChar char="ü"/>
            </a:pPr>
            <a:r>
              <a:rPr lang="sr-Latn-RS" dirty="0" smtClean="0">
                <a:solidFill>
                  <a:schemeClr val="tx1"/>
                </a:solidFill>
                <a:latin typeface="Georgia" pitchFamily="18" charset="0"/>
              </a:rPr>
              <a:t>advokat – 1</a:t>
            </a:r>
          </a:p>
          <a:p>
            <a:pPr>
              <a:buFont typeface="Wingdings" pitchFamily="2" charset="2"/>
              <a:buChar char="ü"/>
            </a:pPr>
            <a:r>
              <a:rPr lang="uz-Cyrl-UZ" dirty="0" smtClean="0">
                <a:solidFill>
                  <a:schemeClr val="tx1"/>
                </a:solidFill>
                <a:latin typeface="Georgia" pitchFamily="18" charset="0"/>
              </a:rPr>
              <a:t>u 11 slučajeva osoba je imala zastupnika, ali se nije moglo utvrditi </a:t>
            </a:r>
            <a:r>
              <a:rPr lang="sr-Latn-RS" dirty="0" smtClean="0">
                <a:solidFill>
                  <a:schemeClr val="tx1"/>
                </a:solidFill>
                <a:latin typeface="Georgia" pitchFamily="18" charset="0"/>
              </a:rPr>
              <a:t>da li </a:t>
            </a:r>
            <a:r>
              <a:rPr lang="uz-Cyrl-UZ" dirty="0" smtClean="0">
                <a:solidFill>
                  <a:schemeClr val="tx1"/>
                </a:solidFill>
                <a:latin typeface="Georgia" pitchFamily="18" charset="0"/>
              </a:rPr>
              <a:t>zastupnik ili punomoćnik. </a:t>
            </a:r>
            <a:endParaRPr lang="en-US" dirty="0">
              <a:solidFill>
                <a:schemeClr val="tx1"/>
              </a:solidFill>
              <a:latin typeface="Georgia" pitchFamily="18" charset="0"/>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ctr" eaLnBrk="1" hangingPunct="1"/>
            <a:r>
              <a:rPr lang="sr-Latn-RS" sz="3600" b="1" dirty="0" smtClean="0">
                <a:solidFill>
                  <a:schemeClr val="tx1"/>
                </a:solidFill>
                <a:latin typeface="Georgia" pitchFamily="18" charset="0"/>
                <a:cs typeface="Arial" charset="0"/>
              </a:rPr>
              <a:t>Istraživanje sudske prakse</a:t>
            </a:r>
            <a:endParaRPr lang="en-US" sz="3600" b="1" dirty="0" smtClean="0">
              <a:solidFill>
                <a:schemeClr val="tx1"/>
              </a:solidFill>
              <a:latin typeface="Georgia" pitchFamily="18" charset="0"/>
              <a:cs typeface="Arial" charset="0"/>
            </a:endParaRPr>
          </a:p>
        </p:txBody>
      </p:sp>
      <p:sp>
        <p:nvSpPr>
          <p:cNvPr id="7" name="Rectangle 2"/>
          <p:cNvSpPr txBox="1">
            <a:spLocks noChangeArrowheads="1"/>
          </p:cNvSpPr>
          <p:nvPr/>
        </p:nvSpPr>
        <p:spPr bwMode="auto">
          <a:xfrm>
            <a:off x="1764574" y="1524000"/>
            <a:ext cx="7127875" cy="4597461"/>
          </a:xfrm>
          <a:prstGeom prst="rect">
            <a:avLst/>
          </a:prstGeom>
          <a:noFill/>
          <a:ln w="9525">
            <a:noFill/>
            <a:miter lim="800000"/>
            <a:headEnd/>
            <a:tailEnd/>
          </a:ln>
          <a:effectLst/>
        </p:spPr>
        <p:txBody>
          <a:bodyPr anchor="ctr"/>
          <a:lstStyle/>
          <a:p>
            <a:pPr>
              <a:buFont typeface="Wingdings" pitchFamily="2" charset="2"/>
              <a:buChar char="ü"/>
              <a:defRPr/>
            </a:pPr>
            <a:endParaRPr lang="sr-Cyrl-RS" sz="2200" dirty="0" smtClean="0">
              <a:solidFill>
                <a:srgbClr val="002B82"/>
              </a:solidFill>
              <a:latin typeface="Georgia" panose="02040502050405020303" pitchFamily="18" charset="0"/>
              <a:cs typeface="Arial" pitchFamily="34" charset="0"/>
            </a:endParaRPr>
          </a:p>
        </p:txBody>
      </p:sp>
      <p:sp>
        <p:nvSpPr>
          <p:cNvPr id="8" name="Content Placeholder 7"/>
          <p:cNvSpPr>
            <a:spLocks noGrp="1"/>
          </p:cNvSpPr>
          <p:nvPr>
            <p:ph idx="1"/>
          </p:nvPr>
        </p:nvSpPr>
        <p:spPr>
          <a:xfrm>
            <a:off x="1828800" y="1295400"/>
            <a:ext cx="6629400" cy="4419600"/>
          </a:xfrm>
        </p:spPr>
        <p:txBody>
          <a:bodyPr/>
          <a:lstStyle/>
          <a:p>
            <a:pPr>
              <a:buFont typeface="Wingdings" pitchFamily="2" charset="2"/>
              <a:buChar char="ü"/>
            </a:pPr>
            <a:r>
              <a:rPr lang="uz-Cyrl-UZ" dirty="0" smtClean="0">
                <a:solidFill>
                  <a:schemeClr val="tx1"/>
                </a:solidFill>
                <a:latin typeface="Georgia" pitchFamily="18" charset="0"/>
              </a:rPr>
              <a:t>25% postupaka </a:t>
            </a:r>
            <a:r>
              <a:rPr lang="sr-Latn-RS" dirty="0" smtClean="0">
                <a:solidFill>
                  <a:schemeClr val="tx1"/>
                </a:solidFill>
                <a:latin typeface="Georgia" pitchFamily="18" charset="0"/>
              </a:rPr>
              <a:t>– istorija institucionalizacije</a:t>
            </a:r>
          </a:p>
          <a:p>
            <a:pPr>
              <a:buFont typeface="Wingdings" pitchFamily="2" charset="2"/>
              <a:buChar char="ü"/>
            </a:pPr>
            <a:endParaRPr lang="sr-Latn-RS" dirty="0" smtClean="0">
              <a:solidFill>
                <a:schemeClr val="tx1"/>
              </a:solidFill>
              <a:latin typeface="Georgia" pitchFamily="18" charset="0"/>
            </a:endParaRPr>
          </a:p>
          <a:p>
            <a:pPr>
              <a:buFont typeface="Wingdings" pitchFamily="2" charset="2"/>
              <a:buChar char="ü"/>
            </a:pPr>
            <a:r>
              <a:rPr lang="uz-Cyrl-UZ" dirty="0" smtClean="0">
                <a:solidFill>
                  <a:schemeClr val="tx1"/>
                </a:solidFill>
                <a:latin typeface="Georgia" pitchFamily="18" charset="0"/>
              </a:rPr>
              <a:t>96% slučajeva nije bilo protivljenja predlogu za lišenje poslovne sposobnosti </a:t>
            </a:r>
            <a:endParaRPr lang="en-US" dirty="0" smtClean="0">
              <a:solidFill>
                <a:schemeClr val="tx1"/>
              </a:solidFill>
              <a:latin typeface="Georgia" pitchFamily="18" charset="0"/>
            </a:endParaRPr>
          </a:p>
          <a:p>
            <a:endParaRPr lang="en-US" dirty="0">
              <a:solidFill>
                <a:schemeClr val="tx1"/>
              </a:solidFill>
              <a:latin typeface="Georgia" pitchFamily="18" charset="0"/>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ctr" eaLnBrk="1" hangingPunct="1"/>
            <a:r>
              <a:rPr lang="sr-Latn-RS" sz="3600" b="1" dirty="0" smtClean="0">
                <a:solidFill>
                  <a:schemeClr val="tx1"/>
                </a:solidFill>
                <a:latin typeface="Georgia" pitchFamily="18" charset="0"/>
                <a:cs typeface="Arial" charset="0"/>
              </a:rPr>
              <a:t>Istraživanje sudske prakse</a:t>
            </a:r>
            <a:endParaRPr lang="en-US" sz="3600" b="1" dirty="0" smtClean="0">
              <a:solidFill>
                <a:schemeClr val="tx1"/>
              </a:solidFill>
              <a:latin typeface="Georgia" pitchFamily="18" charset="0"/>
              <a:cs typeface="Arial" charset="0"/>
            </a:endParaRPr>
          </a:p>
        </p:txBody>
      </p:sp>
      <p:sp>
        <p:nvSpPr>
          <p:cNvPr id="7" name="Rectangle 2"/>
          <p:cNvSpPr txBox="1">
            <a:spLocks noChangeArrowheads="1"/>
          </p:cNvSpPr>
          <p:nvPr/>
        </p:nvSpPr>
        <p:spPr bwMode="auto">
          <a:xfrm>
            <a:off x="1764574" y="1524000"/>
            <a:ext cx="7127875" cy="4597461"/>
          </a:xfrm>
          <a:prstGeom prst="rect">
            <a:avLst/>
          </a:prstGeom>
          <a:noFill/>
          <a:ln w="9525">
            <a:noFill/>
            <a:miter lim="800000"/>
            <a:headEnd/>
            <a:tailEnd/>
          </a:ln>
          <a:effectLst/>
        </p:spPr>
        <p:txBody>
          <a:bodyPr anchor="ctr"/>
          <a:lstStyle/>
          <a:p>
            <a:pPr>
              <a:buFont typeface="Wingdings" pitchFamily="2" charset="2"/>
              <a:buChar char="ü"/>
              <a:defRPr/>
            </a:pPr>
            <a:endParaRPr lang="sr-Cyrl-RS" sz="2200" dirty="0" smtClean="0">
              <a:solidFill>
                <a:srgbClr val="002B82"/>
              </a:solidFill>
              <a:latin typeface="Georgia" panose="02040502050405020303" pitchFamily="18" charset="0"/>
              <a:cs typeface="Arial" pitchFamily="34" charset="0"/>
            </a:endParaRPr>
          </a:p>
        </p:txBody>
      </p:sp>
      <p:sp>
        <p:nvSpPr>
          <p:cNvPr id="8" name="Content Placeholder 7"/>
          <p:cNvSpPr>
            <a:spLocks noGrp="1"/>
          </p:cNvSpPr>
          <p:nvPr>
            <p:ph idx="1"/>
          </p:nvPr>
        </p:nvSpPr>
        <p:spPr>
          <a:xfrm>
            <a:off x="1828800" y="1295400"/>
            <a:ext cx="6629400" cy="4419600"/>
          </a:xfrm>
        </p:spPr>
        <p:txBody>
          <a:bodyPr/>
          <a:lstStyle/>
          <a:p>
            <a:pPr>
              <a:buFont typeface="Wingdings" pitchFamily="2" charset="2"/>
              <a:buChar char="ü"/>
            </a:pPr>
            <a:r>
              <a:rPr lang="sr-Latn-RS" dirty="0" smtClean="0">
                <a:solidFill>
                  <a:schemeClr val="tx1"/>
                </a:solidFill>
                <a:latin typeface="Georgia" pitchFamily="18" charset="0"/>
              </a:rPr>
              <a:t>Postupci po žalbama</a:t>
            </a:r>
          </a:p>
          <a:p>
            <a:pPr>
              <a:buFont typeface="Wingdings" pitchFamily="2" charset="2"/>
              <a:buChar char="ü"/>
            </a:pPr>
            <a:endParaRPr lang="sr-Latn-RS" dirty="0" smtClean="0">
              <a:solidFill>
                <a:schemeClr val="tx1"/>
              </a:solidFill>
              <a:latin typeface="Georgia" pitchFamily="18" charset="0"/>
            </a:endParaRPr>
          </a:p>
          <a:p>
            <a:pPr>
              <a:buFont typeface="Wingdings" pitchFamily="2" charset="2"/>
              <a:buChar char="ü"/>
            </a:pPr>
            <a:r>
              <a:rPr lang="sr-Latn-RS" dirty="0" smtClean="0">
                <a:solidFill>
                  <a:schemeClr val="tx1"/>
                </a:solidFill>
                <a:latin typeface="Georgia" pitchFamily="18" charset="0"/>
              </a:rPr>
              <a:t>Viši sud Podgorica – 4</a:t>
            </a:r>
          </a:p>
          <a:p>
            <a:pPr>
              <a:buFont typeface="Wingdings" pitchFamily="2" charset="2"/>
              <a:buChar char="ü"/>
            </a:pPr>
            <a:r>
              <a:rPr lang="sr-Latn-RS" dirty="0" smtClean="0">
                <a:solidFill>
                  <a:schemeClr val="tx1"/>
                </a:solidFill>
                <a:latin typeface="Georgia" pitchFamily="18" charset="0"/>
              </a:rPr>
              <a:t>Viši sud Bijelo Polje – 4</a:t>
            </a:r>
          </a:p>
          <a:p>
            <a:pPr lvl="1">
              <a:buFont typeface="Wingdings" pitchFamily="2" charset="2"/>
              <a:buChar char="ü"/>
            </a:pPr>
            <a:r>
              <a:rPr lang="sr-Latn-RS" dirty="0" smtClean="0">
                <a:solidFill>
                  <a:schemeClr val="tx1"/>
                </a:solidFill>
                <a:latin typeface="Georgia" pitchFamily="18" charset="0"/>
              </a:rPr>
              <a:t>4 – ukinuto rješenje</a:t>
            </a:r>
          </a:p>
          <a:p>
            <a:pPr lvl="1">
              <a:buFont typeface="Wingdings" pitchFamily="2" charset="2"/>
              <a:buChar char="ü"/>
            </a:pPr>
            <a:r>
              <a:rPr lang="sr-Latn-RS" dirty="0" smtClean="0">
                <a:solidFill>
                  <a:schemeClr val="tx1"/>
                </a:solidFill>
                <a:latin typeface="Georgia" pitchFamily="18" charset="0"/>
              </a:rPr>
              <a:t>3 – odbijena žalba</a:t>
            </a:r>
          </a:p>
          <a:p>
            <a:pPr lvl="1">
              <a:buFont typeface="Wingdings" pitchFamily="2" charset="2"/>
              <a:buChar char="ü"/>
            </a:pPr>
            <a:r>
              <a:rPr lang="sr-Latn-RS" dirty="0" smtClean="0">
                <a:solidFill>
                  <a:schemeClr val="tx1"/>
                </a:solidFill>
                <a:latin typeface="Georgia" pitchFamily="18" charset="0"/>
              </a:rPr>
              <a:t>1 – odbačena žalba</a:t>
            </a:r>
            <a:endParaRPr lang="en-US" dirty="0">
              <a:solidFill>
                <a:schemeClr val="tx1"/>
              </a:solidFill>
              <a:latin typeface="Georgia"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ctr" eaLnBrk="1" hangingPunct="1"/>
            <a:r>
              <a:rPr lang="uz-Cyrl-UZ" sz="3200" b="1" dirty="0" smtClean="0">
                <a:solidFill>
                  <a:schemeClr val="tx1"/>
                </a:solidFill>
                <a:latin typeface="Georgia" pitchFamily="18" charset="0"/>
              </a:rPr>
              <a:t>Potpuno lišenje </a:t>
            </a:r>
            <a:r>
              <a:rPr lang="sr-Latn-RS" sz="3200" b="1" dirty="0" smtClean="0">
                <a:solidFill>
                  <a:schemeClr val="tx1"/>
                </a:solidFill>
                <a:latin typeface="Georgia" pitchFamily="18" charset="0"/>
              </a:rPr>
              <a:t/>
            </a:r>
            <a:br>
              <a:rPr lang="sr-Latn-RS" sz="3200" b="1" dirty="0" smtClean="0">
                <a:solidFill>
                  <a:schemeClr val="tx1"/>
                </a:solidFill>
                <a:latin typeface="Georgia" pitchFamily="18" charset="0"/>
              </a:rPr>
            </a:br>
            <a:r>
              <a:rPr lang="uz-Cyrl-UZ" sz="3200" b="1" dirty="0" smtClean="0">
                <a:solidFill>
                  <a:schemeClr val="tx1"/>
                </a:solidFill>
                <a:latin typeface="Georgia" pitchFamily="18" charset="0"/>
              </a:rPr>
              <a:t>poslovne sposobnosti</a:t>
            </a:r>
            <a:endParaRPr lang="en-US" sz="3000" b="1" dirty="0" smtClean="0">
              <a:solidFill>
                <a:schemeClr val="tx1"/>
              </a:solidFill>
              <a:latin typeface="Georgia" pitchFamily="18" charset="0"/>
              <a:cs typeface="Arial" charset="0"/>
            </a:endParaRPr>
          </a:p>
        </p:txBody>
      </p:sp>
      <p:sp>
        <p:nvSpPr>
          <p:cNvPr id="8" name="Content Placeholder 7"/>
          <p:cNvSpPr>
            <a:spLocks noGrp="1"/>
          </p:cNvSpPr>
          <p:nvPr>
            <p:ph idx="1"/>
          </p:nvPr>
        </p:nvSpPr>
        <p:spPr>
          <a:xfrm>
            <a:off x="1828800" y="1295400"/>
            <a:ext cx="6629400" cy="4724400"/>
          </a:xfrm>
        </p:spPr>
        <p:txBody>
          <a:bodyPr/>
          <a:lstStyle/>
          <a:p>
            <a:pPr>
              <a:buNone/>
            </a:pPr>
            <a:r>
              <a:rPr lang="sr-Latn-RS" sz="2800" i="1" dirty="0" smtClean="0">
                <a:solidFill>
                  <a:schemeClr val="tx1"/>
                </a:solidFill>
                <a:latin typeface="Georgia" pitchFamily="18" charset="0"/>
              </a:rPr>
              <a:t>	</a:t>
            </a:r>
          </a:p>
          <a:p>
            <a:pPr>
              <a:buNone/>
            </a:pPr>
            <a:r>
              <a:rPr lang="sr-Latn-RS" sz="2800" i="1" dirty="0" smtClean="0">
                <a:solidFill>
                  <a:schemeClr val="tx1"/>
                </a:solidFill>
                <a:latin typeface="Georgia" pitchFamily="18" charset="0"/>
              </a:rPr>
              <a:t>	</a:t>
            </a:r>
            <a:r>
              <a:rPr lang="sr-Latn-RS" sz="2800" dirty="0" smtClean="0">
                <a:solidFill>
                  <a:schemeClr val="tx1"/>
                </a:solidFill>
                <a:latin typeface="Georgia" pitchFamily="18" charset="0"/>
              </a:rPr>
              <a:t>P</a:t>
            </a:r>
            <a:r>
              <a:rPr lang="uz-Cyrl-UZ" sz="2800" dirty="0" smtClean="0">
                <a:solidFill>
                  <a:schemeClr val="tx1"/>
                </a:solidFill>
                <a:latin typeface="Georgia" pitchFamily="18" charset="0"/>
              </a:rPr>
              <a:t>unoljetno lice koje zbog duševne bolesti, duševne zaostalosti ili kojeg drugog uzroka nije sposobno da se samo brine o svojim pravima i interesima potpuno se lišava poslovne sposobnosti</a:t>
            </a:r>
            <a:r>
              <a:rPr lang="sr-Latn-RS" sz="2800" dirty="0" smtClean="0">
                <a:solidFill>
                  <a:schemeClr val="tx1"/>
                </a:solidFill>
                <a:latin typeface="Georgia" pitchFamily="18" charset="0"/>
              </a:rPr>
              <a:t>.</a:t>
            </a:r>
            <a:endParaRPr lang="en-US" sz="2800" dirty="0">
              <a:solidFill>
                <a:schemeClr val="tx1"/>
              </a:solidFill>
              <a:latin typeface="Georgia" pitchFamily="18" charset="0"/>
            </a:endParaRPr>
          </a:p>
        </p:txBody>
      </p:sp>
      <p:sp>
        <p:nvSpPr>
          <p:cNvPr id="7" name="Rectangle 2"/>
          <p:cNvSpPr txBox="1">
            <a:spLocks noChangeArrowheads="1"/>
          </p:cNvSpPr>
          <p:nvPr/>
        </p:nvSpPr>
        <p:spPr bwMode="auto">
          <a:xfrm>
            <a:off x="1764574" y="2132856"/>
            <a:ext cx="7127875" cy="3988605"/>
          </a:xfrm>
          <a:prstGeom prst="rect">
            <a:avLst/>
          </a:prstGeom>
          <a:noFill/>
          <a:ln w="9525">
            <a:noFill/>
            <a:miter lim="800000"/>
            <a:headEnd/>
            <a:tailEnd/>
          </a:ln>
          <a:effectLst/>
        </p:spPr>
        <p:txBody>
          <a:bodyPr anchor="ctr"/>
          <a:lstStyle/>
          <a:p>
            <a:pPr>
              <a:buFont typeface="Wingdings" pitchFamily="2" charset="2"/>
              <a:buChar char="ü"/>
              <a:defRPr/>
            </a:pPr>
            <a:endParaRPr lang="sr-Cyrl-RS" sz="2200" dirty="0" smtClean="0">
              <a:solidFill>
                <a:srgbClr val="002B82"/>
              </a:solidFill>
              <a:latin typeface="Georgia" panose="02040502050405020303" pitchFamily="18" charset="0"/>
              <a:cs typeface="Arial" pitchFamily="34" charset="0"/>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ctr" eaLnBrk="1" hangingPunct="1"/>
            <a:r>
              <a:rPr lang="sr-Latn-RS" sz="3600" b="1" dirty="0" smtClean="0">
                <a:solidFill>
                  <a:schemeClr val="tx1"/>
                </a:solidFill>
                <a:latin typeface="Georgia" pitchFamily="18" charset="0"/>
                <a:cs typeface="Arial" charset="0"/>
              </a:rPr>
              <a:t>Istraživanje sudske prakse</a:t>
            </a:r>
            <a:endParaRPr lang="en-US" sz="3600" b="1" dirty="0" smtClean="0">
              <a:solidFill>
                <a:schemeClr val="tx1"/>
              </a:solidFill>
              <a:latin typeface="Georgia" pitchFamily="18" charset="0"/>
              <a:cs typeface="Arial" charset="0"/>
            </a:endParaRPr>
          </a:p>
        </p:txBody>
      </p:sp>
      <p:sp>
        <p:nvSpPr>
          <p:cNvPr id="7" name="Rectangle 2"/>
          <p:cNvSpPr txBox="1">
            <a:spLocks noChangeArrowheads="1"/>
          </p:cNvSpPr>
          <p:nvPr/>
        </p:nvSpPr>
        <p:spPr bwMode="auto">
          <a:xfrm>
            <a:off x="1764574" y="1524000"/>
            <a:ext cx="7127875" cy="4597461"/>
          </a:xfrm>
          <a:prstGeom prst="rect">
            <a:avLst/>
          </a:prstGeom>
          <a:noFill/>
          <a:ln w="9525">
            <a:noFill/>
            <a:miter lim="800000"/>
            <a:headEnd/>
            <a:tailEnd/>
          </a:ln>
          <a:effectLst/>
        </p:spPr>
        <p:txBody>
          <a:bodyPr anchor="ctr"/>
          <a:lstStyle/>
          <a:p>
            <a:pPr>
              <a:buFont typeface="Wingdings" pitchFamily="2" charset="2"/>
              <a:buChar char="ü"/>
              <a:defRPr/>
            </a:pPr>
            <a:endParaRPr lang="sr-Cyrl-RS" sz="2200" dirty="0" smtClean="0">
              <a:solidFill>
                <a:srgbClr val="002B82"/>
              </a:solidFill>
              <a:latin typeface="Georgia" panose="02040502050405020303" pitchFamily="18" charset="0"/>
              <a:cs typeface="Arial" pitchFamily="34" charset="0"/>
            </a:endParaRPr>
          </a:p>
        </p:txBody>
      </p:sp>
      <p:sp>
        <p:nvSpPr>
          <p:cNvPr id="8" name="Content Placeholder 7"/>
          <p:cNvSpPr>
            <a:spLocks noGrp="1"/>
          </p:cNvSpPr>
          <p:nvPr>
            <p:ph idx="1"/>
          </p:nvPr>
        </p:nvSpPr>
        <p:spPr>
          <a:xfrm>
            <a:off x="1828800" y="1295400"/>
            <a:ext cx="6629400" cy="4419600"/>
          </a:xfrm>
        </p:spPr>
        <p:txBody>
          <a:bodyPr/>
          <a:lstStyle/>
          <a:p>
            <a:pPr>
              <a:buFont typeface="Wingdings" pitchFamily="2" charset="2"/>
              <a:buChar char="ü"/>
            </a:pPr>
            <a:r>
              <a:rPr lang="uz-Cyrl-UZ" sz="2400" dirty="0" smtClean="0">
                <a:solidFill>
                  <a:schemeClr val="tx1"/>
                </a:solidFill>
                <a:latin typeface="Georgia" pitchFamily="18" charset="0"/>
              </a:rPr>
              <a:t>Ako postupak nije pokrenuo organ starateljstva, predlog mora da sadrži i podatke iz kojih proizlazi ovlašćenje za pokretanje postupka.</a:t>
            </a:r>
            <a:endParaRPr lang="sr-Latn-RS" sz="2400" dirty="0" smtClean="0">
              <a:solidFill>
                <a:schemeClr val="tx1"/>
              </a:solidFill>
              <a:latin typeface="Georgia" pitchFamily="18" charset="0"/>
            </a:endParaRPr>
          </a:p>
          <a:p>
            <a:pPr>
              <a:buFont typeface="Wingdings" pitchFamily="2" charset="2"/>
              <a:buChar char="ü"/>
            </a:pPr>
            <a:endParaRPr lang="sr-Latn-RS" sz="2400" dirty="0" smtClean="0">
              <a:solidFill>
                <a:schemeClr val="tx1"/>
              </a:solidFill>
              <a:latin typeface="Georgia" pitchFamily="18" charset="0"/>
            </a:endParaRPr>
          </a:p>
          <a:p>
            <a:pPr>
              <a:buFont typeface="Wingdings" pitchFamily="2" charset="2"/>
              <a:buChar char="ü"/>
            </a:pPr>
            <a:r>
              <a:rPr lang="en-US" sz="2400" dirty="0" smtClean="0">
                <a:solidFill>
                  <a:schemeClr val="tx1"/>
                </a:solidFill>
                <a:latin typeface="Georgia" pitchFamily="18" charset="0"/>
              </a:rPr>
              <a:t>N</a:t>
            </a:r>
            <a:r>
              <a:rPr lang="sr-Latn-RS" sz="2400" dirty="0" smtClean="0">
                <a:solidFill>
                  <a:schemeClr val="tx1"/>
                </a:solidFill>
                <a:latin typeface="Georgia" pitchFamily="18" charset="0"/>
              </a:rPr>
              <a:t>ajčešće tvrdnja o srodstvu, bez dokaza</a:t>
            </a:r>
          </a:p>
          <a:p>
            <a:pPr>
              <a:buFont typeface="Wingdings" pitchFamily="2" charset="2"/>
              <a:buChar char="ü"/>
            </a:pPr>
            <a:r>
              <a:rPr lang="sr-Latn-RS" sz="2400" dirty="0" smtClean="0">
                <a:solidFill>
                  <a:schemeClr val="tx1"/>
                </a:solidFill>
                <a:latin typeface="Georgia" pitchFamily="18" charset="0"/>
              </a:rPr>
              <a:t>Bez dokaza o životu u zajedničkom domaćinstvu</a:t>
            </a:r>
          </a:p>
          <a:p>
            <a:pPr>
              <a:buFont typeface="Wingdings" pitchFamily="2" charset="2"/>
              <a:buChar char="ü"/>
            </a:pPr>
            <a:r>
              <a:rPr lang="sr-Latn-RS" sz="2400" dirty="0" smtClean="0">
                <a:solidFill>
                  <a:schemeClr val="tx1"/>
                </a:solidFill>
                <a:latin typeface="Georgia" pitchFamily="18" charset="0"/>
              </a:rPr>
              <a:t>52 postupka – neovlašćeni predlagač (nećak, snaja...) ili se ne može utvrditi u kakvom su odnosu predlagač i protivnik predlagača</a:t>
            </a:r>
            <a:endParaRPr lang="en-US" sz="2400" dirty="0">
              <a:solidFill>
                <a:schemeClr val="tx1"/>
              </a:solidFill>
              <a:latin typeface="Georgia" pitchFamily="18" charset="0"/>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ctr" eaLnBrk="1" hangingPunct="1"/>
            <a:r>
              <a:rPr lang="sr-Latn-RS" sz="3600" b="1" dirty="0" smtClean="0">
                <a:solidFill>
                  <a:schemeClr val="tx1"/>
                </a:solidFill>
                <a:latin typeface="Georgia" pitchFamily="18" charset="0"/>
                <a:cs typeface="Arial" charset="0"/>
              </a:rPr>
              <a:t>Istraživanje sudske prakse</a:t>
            </a:r>
            <a:endParaRPr lang="en-US" sz="3600" b="1" dirty="0" smtClean="0">
              <a:solidFill>
                <a:schemeClr val="tx1"/>
              </a:solidFill>
              <a:latin typeface="Georgia" pitchFamily="18" charset="0"/>
              <a:cs typeface="Arial" charset="0"/>
            </a:endParaRPr>
          </a:p>
        </p:txBody>
      </p:sp>
      <p:sp>
        <p:nvSpPr>
          <p:cNvPr id="7" name="Rectangle 2"/>
          <p:cNvSpPr txBox="1">
            <a:spLocks noChangeArrowheads="1"/>
          </p:cNvSpPr>
          <p:nvPr/>
        </p:nvSpPr>
        <p:spPr bwMode="auto">
          <a:xfrm>
            <a:off x="1764574" y="1524000"/>
            <a:ext cx="7127875" cy="4597461"/>
          </a:xfrm>
          <a:prstGeom prst="rect">
            <a:avLst/>
          </a:prstGeom>
          <a:noFill/>
          <a:ln w="9525">
            <a:noFill/>
            <a:miter lim="800000"/>
            <a:headEnd/>
            <a:tailEnd/>
          </a:ln>
          <a:effectLst/>
        </p:spPr>
        <p:txBody>
          <a:bodyPr anchor="ctr"/>
          <a:lstStyle/>
          <a:p>
            <a:pPr>
              <a:buFont typeface="Wingdings" pitchFamily="2" charset="2"/>
              <a:buChar char="ü"/>
              <a:defRPr/>
            </a:pPr>
            <a:endParaRPr lang="sr-Cyrl-RS" sz="2200" dirty="0" smtClean="0">
              <a:solidFill>
                <a:srgbClr val="002B82"/>
              </a:solidFill>
              <a:latin typeface="Georgia" panose="02040502050405020303" pitchFamily="18" charset="0"/>
              <a:cs typeface="Arial" pitchFamily="34" charset="0"/>
            </a:endParaRPr>
          </a:p>
        </p:txBody>
      </p:sp>
      <p:sp>
        <p:nvSpPr>
          <p:cNvPr id="8" name="Content Placeholder 7"/>
          <p:cNvSpPr>
            <a:spLocks noGrp="1"/>
          </p:cNvSpPr>
          <p:nvPr>
            <p:ph idx="1"/>
          </p:nvPr>
        </p:nvSpPr>
        <p:spPr>
          <a:xfrm>
            <a:off x="1828800" y="1295400"/>
            <a:ext cx="6629400" cy="4419600"/>
          </a:xfrm>
        </p:spPr>
        <p:txBody>
          <a:bodyPr/>
          <a:lstStyle/>
          <a:p>
            <a:pPr>
              <a:buFont typeface="Wingdings" pitchFamily="2" charset="2"/>
              <a:buChar char="ü"/>
            </a:pPr>
            <a:r>
              <a:rPr lang="uz-Cyrl-UZ" sz="2400" dirty="0" smtClean="0">
                <a:solidFill>
                  <a:schemeClr val="tx1"/>
                </a:solidFill>
                <a:latin typeface="Georgia" pitchFamily="18" charset="0"/>
              </a:rPr>
              <a:t>Predlog za lišenje poslovne sposobnosti mora da sadrži činjenice na kojima se zasniva, kao i dokaze kojima se te činjenice utvrđuju ili čine vjerovatnim.</a:t>
            </a:r>
            <a:endParaRPr lang="sr-Latn-RS" sz="2400" dirty="0" smtClean="0">
              <a:solidFill>
                <a:schemeClr val="tx1"/>
              </a:solidFill>
              <a:latin typeface="Georgia" pitchFamily="18" charset="0"/>
            </a:endParaRPr>
          </a:p>
          <a:p>
            <a:pPr>
              <a:buFont typeface="Wingdings" pitchFamily="2" charset="2"/>
              <a:buChar char="ü"/>
            </a:pPr>
            <a:endParaRPr lang="sr-Latn-RS" sz="2400" dirty="0" smtClean="0">
              <a:solidFill>
                <a:schemeClr val="tx1"/>
              </a:solidFill>
              <a:latin typeface="Georgia" pitchFamily="18" charset="0"/>
            </a:endParaRPr>
          </a:p>
          <a:p>
            <a:pPr>
              <a:buFont typeface="Wingdings" pitchFamily="2" charset="2"/>
              <a:buChar char="ü"/>
            </a:pPr>
            <a:r>
              <a:rPr lang="uz-Cyrl-UZ" sz="2400" dirty="0" smtClean="0">
                <a:solidFill>
                  <a:schemeClr val="tx1"/>
                </a:solidFill>
                <a:latin typeface="Georgia" pitchFamily="18" charset="0"/>
              </a:rPr>
              <a:t>U najvećem broju slučajeva uz predlog je dostavljena samo medicinska dokumentacija</a:t>
            </a:r>
            <a:r>
              <a:rPr lang="sr-Latn-RS" sz="2400" dirty="0" smtClean="0">
                <a:solidFill>
                  <a:schemeClr val="tx1"/>
                </a:solidFill>
                <a:latin typeface="Georgia" pitchFamily="18" charset="0"/>
              </a:rPr>
              <a:t> (invaliditet)</a:t>
            </a:r>
          </a:p>
          <a:p>
            <a:pPr>
              <a:buFont typeface="Wingdings" pitchFamily="2" charset="2"/>
              <a:buChar char="ü"/>
            </a:pPr>
            <a:r>
              <a:rPr lang="uz-Cyrl-UZ" sz="2400" dirty="0" smtClean="0">
                <a:solidFill>
                  <a:schemeClr val="tx1"/>
                </a:solidFill>
                <a:latin typeface="Georgia" pitchFamily="18" charset="0"/>
              </a:rPr>
              <a:t>Rijetko objašnjenja ponašanja</a:t>
            </a:r>
            <a:r>
              <a:rPr lang="sr-Latn-RS" sz="2400" dirty="0" smtClean="0">
                <a:solidFill>
                  <a:schemeClr val="tx1"/>
                </a:solidFill>
                <a:latin typeface="Georgia" pitchFamily="18" charset="0"/>
              </a:rPr>
              <a:t>/</a:t>
            </a:r>
            <a:r>
              <a:rPr lang="uz-Cyrl-UZ" sz="2400" dirty="0" smtClean="0">
                <a:solidFill>
                  <a:schemeClr val="tx1"/>
                </a:solidFill>
                <a:latin typeface="Georgia" pitchFamily="18" charset="0"/>
              </a:rPr>
              <a:t>primjeri</a:t>
            </a:r>
            <a:r>
              <a:rPr lang="sr-Latn-RS" sz="2400" dirty="0" smtClean="0">
                <a:solidFill>
                  <a:schemeClr val="tx1"/>
                </a:solidFill>
                <a:latin typeface="Georgia" pitchFamily="18" charset="0"/>
              </a:rPr>
              <a:t> </a:t>
            </a:r>
            <a:r>
              <a:rPr lang="uz-Cyrl-UZ" sz="2400" dirty="0" smtClean="0">
                <a:solidFill>
                  <a:schemeClr val="tx1"/>
                </a:solidFill>
                <a:latin typeface="Georgia" pitchFamily="18" charset="0"/>
              </a:rPr>
              <a:t>da osoba ugrožava sopstvena ili tuđa prava i interese.</a:t>
            </a:r>
            <a:endParaRPr lang="en-US" sz="2400" dirty="0" smtClean="0">
              <a:solidFill>
                <a:schemeClr val="tx1"/>
              </a:solidFill>
              <a:latin typeface="Georgia" pitchFamily="18" charset="0"/>
            </a:endParaRPr>
          </a:p>
          <a:p>
            <a:pPr>
              <a:buFont typeface="Wingdings" pitchFamily="2" charset="2"/>
              <a:buChar char="ü"/>
            </a:pPr>
            <a:endParaRPr lang="en-US" sz="2400" dirty="0">
              <a:solidFill>
                <a:schemeClr val="tx1"/>
              </a:solidFill>
              <a:latin typeface="Georgia" pitchFamily="18" charset="0"/>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ctr" eaLnBrk="1" hangingPunct="1"/>
            <a:r>
              <a:rPr lang="sr-Latn-RS" sz="3600" b="1" dirty="0" smtClean="0">
                <a:solidFill>
                  <a:schemeClr val="tx1"/>
                </a:solidFill>
                <a:latin typeface="Georgia" pitchFamily="18" charset="0"/>
                <a:cs typeface="Arial" charset="0"/>
              </a:rPr>
              <a:t>Istraživanje sudske prakse</a:t>
            </a:r>
            <a:endParaRPr lang="en-US" sz="3600" b="1" dirty="0" smtClean="0">
              <a:solidFill>
                <a:schemeClr val="tx1"/>
              </a:solidFill>
              <a:latin typeface="Georgia" pitchFamily="18" charset="0"/>
              <a:cs typeface="Arial" charset="0"/>
            </a:endParaRPr>
          </a:p>
        </p:txBody>
      </p:sp>
      <p:sp>
        <p:nvSpPr>
          <p:cNvPr id="7" name="Rectangle 2"/>
          <p:cNvSpPr txBox="1">
            <a:spLocks noChangeArrowheads="1"/>
          </p:cNvSpPr>
          <p:nvPr/>
        </p:nvSpPr>
        <p:spPr bwMode="auto">
          <a:xfrm>
            <a:off x="1764574" y="1524000"/>
            <a:ext cx="7127875" cy="4597461"/>
          </a:xfrm>
          <a:prstGeom prst="rect">
            <a:avLst/>
          </a:prstGeom>
          <a:noFill/>
          <a:ln w="9525">
            <a:noFill/>
            <a:miter lim="800000"/>
            <a:headEnd/>
            <a:tailEnd/>
          </a:ln>
          <a:effectLst/>
        </p:spPr>
        <p:txBody>
          <a:bodyPr anchor="ctr"/>
          <a:lstStyle/>
          <a:p>
            <a:pPr>
              <a:buFont typeface="Wingdings" pitchFamily="2" charset="2"/>
              <a:buChar char="ü"/>
              <a:defRPr/>
            </a:pPr>
            <a:endParaRPr lang="sr-Cyrl-RS" sz="2200" dirty="0" smtClean="0">
              <a:solidFill>
                <a:srgbClr val="002B82"/>
              </a:solidFill>
              <a:latin typeface="Georgia" panose="02040502050405020303" pitchFamily="18" charset="0"/>
              <a:cs typeface="Arial" pitchFamily="34" charset="0"/>
            </a:endParaRPr>
          </a:p>
        </p:txBody>
      </p:sp>
      <p:sp>
        <p:nvSpPr>
          <p:cNvPr id="8" name="Content Placeholder 7"/>
          <p:cNvSpPr>
            <a:spLocks noGrp="1"/>
          </p:cNvSpPr>
          <p:nvPr>
            <p:ph idx="1"/>
          </p:nvPr>
        </p:nvSpPr>
        <p:spPr>
          <a:xfrm>
            <a:off x="1828800" y="1295400"/>
            <a:ext cx="6629400" cy="4419600"/>
          </a:xfrm>
        </p:spPr>
        <p:txBody>
          <a:bodyPr/>
          <a:lstStyle/>
          <a:p>
            <a:pPr>
              <a:buFont typeface="Wingdings" pitchFamily="2" charset="2"/>
              <a:buChar char="ü"/>
            </a:pPr>
            <a:r>
              <a:rPr lang="sr-Latn-RS" sz="2400" dirty="0" smtClean="0">
                <a:solidFill>
                  <a:schemeClr val="tx1"/>
                </a:solidFill>
                <a:latin typeface="Georgia" pitchFamily="18" charset="0"/>
              </a:rPr>
              <a:t>U</a:t>
            </a:r>
            <a:r>
              <a:rPr lang="uz-Cyrl-UZ" sz="2400" dirty="0" smtClean="0">
                <a:solidFill>
                  <a:schemeClr val="tx1"/>
                </a:solidFill>
                <a:latin typeface="Georgia" pitchFamily="18" charset="0"/>
              </a:rPr>
              <a:t> nekoliko slučajeva predlog za lišenje poslovne sposobnosti podnijela je osoba koju je </a:t>
            </a:r>
            <a:r>
              <a:rPr lang="sr-Latn-RS" sz="2400" dirty="0" smtClean="0">
                <a:solidFill>
                  <a:schemeClr val="tx1"/>
                </a:solidFill>
                <a:latin typeface="Georgia" pitchFamily="18" charset="0"/>
              </a:rPr>
              <a:t>CSR</a:t>
            </a:r>
            <a:r>
              <a:rPr lang="uz-Cyrl-UZ" sz="2400" dirty="0" smtClean="0">
                <a:solidFill>
                  <a:schemeClr val="tx1"/>
                </a:solidFill>
                <a:latin typeface="Georgia" pitchFamily="18" charset="0"/>
              </a:rPr>
              <a:t> postavio za privremenog staratelja osobi. </a:t>
            </a:r>
            <a:endParaRPr lang="sr-Latn-RS" sz="2400" dirty="0" smtClean="0">
              <a:solidFill>
                <a:schemeClr val="tx1"/>
              </a:solidFill>
              <a:latin typeface="Georgia" pitchFamily="18" charset="0"/>
            </a:endParaRPr>
          </a:p>
          <a:p>
            <a:pPr>
              <a:buFont typeface="Wingdings" pitchFamily="2" charset="2"/>
              <a:buChar char="ü"/>
            </a:pPr>
            <a:endParaRPr lang="sr-Latn-RS" sz="2400" dirty="0" smtClean="0">
              <a:solidFill>
                <a:schemeClr val="tx1"/>
              </a:solidFill>
              <a:latin typeface="Georgia" pitchFamily="18" charset="0"/>
            </a:endParaRPr>
          </a:p>
          <a:p>
            <a:pPr>
              <a:buFont typeface="Wingdings" pitchFamily="2" charset="2"/>
              <a:buChar char="ü"/>
            </a:pPr>
            <a:r>
              <a:rPr lang="sr-Latn-RS" sz="2400" dirty="0" smtClean="0">
                <a:solidFill>
                  <a:schemeClr val="tx1"/>
                </a:solidFill>
                <a:latin typeface="Georgia" pitchFamily="18" charset="0"/>
              </a:rPr>
              <a:t>Ima </a:t>
            </a:r>
            <a:r>
              <a:rPr lang="uz-Cyrl-UZ" sz="2400" dirty="0" smtClean="0">
                <a:solidFill>
                  <a:schemeClr val="tx1"/>
                </a:solidFill>
                <a:latin typeface="Georgia" pitchFamily="18" charset="0"/>
              </a:rPr>
              <a:t>slučajev</a:t>
            </a:r>
            <a:r>
              <a:rPr lang="sr-Latn-RS" sz="2400" dirty="0" smtClean="0">
                <a:solidFill>
                  <a:schemeClr val="tx1"/>
                </a:solidFill>
                <a:latin typeface="Georgia" pitchFamily="18" charset="0"/>
              </a:rPr>
              <a:t>a</a:t>
            </a:r>
            <a:r>
              <a:rPr lang="uz-Cyrl-UZ" sz="2400" dirty="0" smtClean="0">
                <a:solidFill>
                  <a:schemeClr val="tx1"/>
                </a:solidFill>
                <a:latin typeface="Georgia" pitchFamily="18" charset="0"/>
              </a:rPr>
              <a:t> </a:t>
            </a:r>
            <a:r>
              <a:rPr lang="sr-Latn-RS" sz="2400" dirty="0" smtClean="0">
                <a:solidFill>
                  <a:schemeClr val="tx1"/>
                </a:solidFill>
                <a:latin typeface="Georgia" pitchFamily="18" charset="0"/>
              </a:rPr>
              <a:t>kada se </a:t>
            </a:r>
            <a:r>
              <a:rPr lang="uz-Cyrl-UZ" sz="2400" dirty="0" smtClean="0">
                <a:solidFill>
                  <a:schemeClr val="tx1"/>
                </a:solidFill>
                <a:latin typeface="Georgia" pitchFamily="18" charset="0"/>
              </a:rPr>
              <a:t>ovlašćeni predlagač obrati </a:t>
            </a:r>
            <a:r>
              <a:rPr lang="sr-Latn-RS" sz="2400" dirty="0" smtClean="0">
                <a:solidFill>
                  <a:schemeClr val="tx1"/>
                </a:solidFill>
                <a:latin typeface="Georgia" pitchFamily="18" charset="0"/>
              </a:rPr>
              <a:t>CSR</a:t>
            </a:r>
            <a:r>
              <a:rPr lang="uz-Cyrl-UZ" sz="2400" dirty="0" smtClean="0">
                <a:solidFill>
                  <a:schemeClr val="tx1"/>
                </a:solidFill>
                <a:latin typeface="Georgia" pitchFamily="18" charset="0"/>
              </a:rPr>
              <a:t> sa predlogom za lišenje poslovne sposobnosti</a:t>
            </a:r>
            <a:r>
              <a:rPr lang="sr-Latn-RS" sz="2400" dirty="0" smtClean="0">
                <a:solidFill>
                  <a:schemeClr val="tx1"/>
                </a:solidFill>
                <a:latin typeface="Georgia" pitchFamily="18" charset="0"/>
              </a:rPr>
              <a:t>, a onda CSR</a:t>
            </a:r>
            <a:r>
              <a:rPr lang="uz-Cyrl-UZ" sz="2400" dirty="0" smtClean="0">
                <a:solidFill>
                  <a:schemeClr val="tx1"/>
                </a:solidFill>
                <a:latin typeface="Georgia" pitchFamily="18" charset="0"/>
              </a:rPr>
              <a:t> podnese predlog</a:t>
            </a:r>
            <a:r>
              <a:rPr lang="sr-Latn-RS" sz="2400" dirty="0" smtClean="0">
                <a:solidFill>
                  <a:schemeClr val="tx1"/>
                </a:solidFill>
                <a:latin typeface="Georgia" pitchFamily="18" charset="0"/>
              </a:rPr>
              <a:t> i</a:t>
            </a:r>
            <a:r>
              <a:rPr lang="uz-Cyrl-UZ" sz="2400" dirty="0" smtClean="0">
                <a:solidFill>
                  <a:schemeClr val="tx1"/>
                </a:solidFill>
                <a:latin typeface="Georgia" pitchFamily="18" charset="0"/>
              </a:rPr>
              <a:t> tu osobu postavi za privremenog staratelja osobi prema kojoj je pokrenut postupak. </a:t>
            </a:r>
            <a:endParaRPr lang="en-US" sz="2400" dirty="0" smtClean="0">
              <a:solidFill>
                <a:schemeClr val="tx1"/>
              </a:solidFill>
              <a:latin typeface="Georgia" pitchFamily="18" charset="0"/>
            </a:endParaRPr>
          </a:p>
          <a:p>
            <a:pPr>
              <a:buFont typeface="Wingdings" pitchFamily="2" charset="2"/>
              <a:buChar char="ü"/>
            </a:pPr>
            <a:endParaRPr lang="en-US" sz="2400" dirty="0">
              <a:solidFill>
                <a:schemeClr val="tx1"/>
              </a:solidFill>
              <a:latin typeface="Georgia" pitchFamily="18" charset="0"/>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ctr" eaLnBrk="1" hangingPunct="1"/>
            <a:r>
              <a:rPr lang="sr-Latn-RS" sz="3600" b="1" dirty="0" smtClean="0">
                <a:solidFill>
                  <a:schemeClr val="tx1"/>
                </a:solidFill>
                <a:latin typeface="Georgia" pitchFamily="18" charset="0"/>
                <a:cs typeface="Arial" charset="0"/>
              </a:rPr>
              <a:t>Istraživanje sudske prakse</a:t>
            </a:r>
            <a:endParaRPr lang="en-US" sz="3600" b="1" dirty="0" smtClean="0">
              <a:solidFill>
                <a:schemeClr val="tx1"/>
              </a:solidFill>
              <a:latin typeface="Georgia" pitchFamily="18" charset="0"/>
              <a:cs typeface="Arial" charset="0"/>
            </a:endParaRPr>
          </a:p>
        </p:txBody>
      </p:sp>
      <p:sp>
        <p:nvSpPr>
          <p:cNvPr id="7" name="Rectangle 2"/>
          <p:cNvSpPr txBox="1">
            <a:spLocks noChangeArrowheads="1"/>
          </p:cNvSpPr>
          <p:nvPr/>
        </p:nvSpPr>
        <p:spPr bwMode="auto">
          <a:xfrm>
            <a:off x="1764574" y="1524000"/>
            <a:ext cx="7127875" cy="4597461"/>
          </a:xfrm>
          <a:prstGeom prst="rect">
            <a:avLst/>
          </a:prstGeom>
          <a:noFill/>
          <a:ln w="9525">
            <a:noFill/>
            <a:miter lim="800000"/>
            <a:headEnd/>
            <a:tailEnd/>
          </a:ln>
          <a:effectLst/>
        </p:spPr>
        <p:txBody>
          <a:bodyPr anchor="ctr"/>
          <a:lstStyle/>
          <a:p>
            <a:pPr>
              <a:buFont typeface="Wingdings" pitchFamily="2" charset="2"/>
              <a:buChar char="ü"/>
              <a:defRPr/>
            </a:pPr>
            <a:endParaRPr lang="sr-Cyrl-RS" sz="2200" dirty="0" smtClean="0">
              <a:solidFill>
                <a:srgbClr val="002B82"/>
              </a:solidFill>
              <a:latin typeface="Georgia" panose="02040502050405020303" pitchFamily="18" charset="0"/>
              <a:cs typeface="Arial" pitchFamily="34" charset="0"/>
            </a:endParaRPr>
          </a:p>
        </p:txBody>
      </p:sp>
      <p:sp>
        <p:nvSpPr>
          <p:cNvPr id="8" name="Content Placeholder 7"/>
          <p:cNvSpPr>
            <a:spLocks noGrp="1"/>
          </p:cNvSpPr>
          <p:nvPr>
            <p:ph idx="1"/>
          </p:nvPr>
        </p:nvSpPr>
        <p:spPr>
          <a:xfrm>
            <a:off x="1828800" y="1295400"/>
            <a:ext cx="6629400" cy="4419600"/>
          </a:xfrm>
        </p:spPr>
        <p:txBody>
          <a:bodyPr/>
          <a:lstStyle/>
          <a:p>
            <a:pPr>
              <a:buFont typeface="Wingdings" pitchFamily="2" charset="2"/>
              <a:buChar char="ü"/>
            </a:pPr>
            <a:r>
              <a:rPr lang="uz-Cyrl-UZ" sz="2400" dirty="0" smtClean="0">
                <a:solidFill>
                  <a:schemeClr val="tx1"/>
                </a:solidFill>
                <a:latin typeface="Georgia" pitchFamily="18" charset="0"/>
              </a:rPr>
              <a:t>Lice kome se oduzima poslovna sposobnost, poziva se na ročište, osim ako ovo lice, po ocjeni suda, nije u stanju da shvati značaj i pravne posljedice svog učešća u postupku.</a:t>
            </a:r>
            <a:endParaRPr lang="sr-Latn-RS" sz="2400" dirty="0" smtClean="0">
              <a:solidFill>
                <a:schemeClr val="tx1"/>
              </a:solidFill>
              <a:latin typeface="Georgia" pitchFamily="18" charset="0"/>
            </a:endParaRPr>
          </a:p>
          <a:p>
            <a:pPr>
              <a:buFont typeface="Wingdings" pitchFamily="2" charset="2"/>
              <a:buChar char="ü"/>
            </a:pPr>
            <a:endParaRPr lang="sr-Latn-RS" sz="2400" dirty="0" smtClean="0">
              <a:solidFill>
                <a:schemeClr val="tx1"/>
              </a:solidFill>
              <a:latin typeface="Georgia" pitchFamily="18" charset="0"/>
            </a:endParaRPr>
          </a:p>
          <a:p>
            <a:pPr>
              <a:buFont typeface="Wingdings" pitchFamily="2" charset="2"/>
              <a:buChar char="ü"/>
            </a:pPr>
            <a:r>
              <a:rPr lang="uz-Cyrl-UZ" sz="2400" dirty="0" smtClean="0">
                <a:solidFill>
                  <a:schemeClr val="tx1"/>
                </a:solidFill>
                <a:latin typeface="Georgia" pitchFamily="18" charset="0"/>
              </a:rPr>
              <a:t>21% slučajeva osoba saslušana</a:t>
            </a:r>
            <a:endParaRPr lang="sr-Latn-RS" sz="2400" dirty="0" smtClean="0">
              <a:solidFill>
                <a:schemeClr val="tx1"/>
              </a:solidFill>
              <a:latin typeface="Georgia" pitchFamily="18" charset="0"/>
            </a:endParaRPr>
          </a:p>
          <a:p>
            <a:pPr>
              <a:buFont typeface="Wingdings" pitchFamily="2" charset="2"/>
              <a:buChar char="ü"/>
            </a:pPr>
            <a:r>
              <a:rPr lang="uz-Cyrl-UZ" sz="2400" dirty="0" smtClean="0">
                <a:solidFill>
                  <a:schemeClr val="tx1"/>
                </a:solidFill>
                <a:latin typeface="Georgia" pitchFamily="18" charset="0"/>
              </a:rPr>
              <a:t>16% slučajeva sud je vidio osobu</a:t>
            </a:r>
            <a:r>
              <a:rPr lang="sr-Latn-RS" sz="2400" dirty="0" smtClean="0">
                <a:solidFill>
                  <a:schemeClr val="tx1"/>
                </a:solidFill>
                <a:latin typeface="Georgia" pitchFamily="18" charset="0"/>
              </a:rPr>
              <a:t> na</a:t>
            </a:r>
            <a:r>
              <a:rPr lang="uz-Cyrl-UZ" sz="2400" dirty="0" smtClean="0">
                <a:solidFill>
                  <a:schemeClr val="tx1"/>
                </a:solidFill>
                <a:latin typeface="Georgia" pitchFamily="18" charset="0"/>
              </a:rPr>
              <a:t> ročištu. </a:t>
            </a:r>
            <a:endParaRPr lang="sr-Latn-RS" sz="2400" dirty="0" smtClean="0">
              <a:solidFill>
                <a:schemeClr val="tx1"/>
              </a:solidFill>
              <a:latin typeface="Georgia" pitchFamily="18" charset="0"/>
            </a:endParaRPr>
          </a:p>
          <a:p>
            <a:pPr>
              <a:buFont typeface="Wingdings" pitchFamily="2" charset="2"/>
              <a:buChar char="ü"/>
            </a:pPr>
            <a:endParaRPr lang="en-US" sz="2400" dirty="0" smtClean="0">
              <a:solidFill>
                <a:schemeClr val="tx1"/>
              </a:solidFill>
              <a:latin typeface="Georgia" pitchFamily="18" charset="0"/>
            </a:endParaRPr>
          </a:p>
          <a:p>
            <a:pPr>
              <a:buFont typeface="Wingdings" pitchFamily="2" charset="2"/>
              <a:buChar char="ü"/>
            </a:pPr>
            <a:endParaRPr lang="en-US" sz="2400" dirty="0">
              <a:solidFill>
                <a:schemeClr val="tx1"/>
              </a:solidFill>
              <a:latin typeface="Georgia" pitchFamily="18" charset="0"/>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ctr" eaLnBrk="1" hangingPunct="1"/>
            <a:r>
              <a:rPr lang="sr-Latn-RS" sz="3600" b="1" dirty="0" smtClean="0">
                <a:solidFill>
                  <a:schemeClr val="tx1"/>
                </a:solidFill>
                <a:latin typeface="Georgia" pitchFamily="18" charset="0"/>
                <a:cs typeface="Arial" charset="0"/>
              </a:rPr>
              <a:t>Istraživanje sudske prakse</a:t>
            </a:r>
            <a:endParaRPr lang="en-US" sz="3600" b="1" dirty="0" smtClean="0">
              <a:solidFill>
                <a:schemeClr val="tx1"/>
              </a:solidFill>
              <a:latin typeface="Georgia" pitchFamily="18" charset="0"/>
              <a:cs typeface="Arial" charset="0"/>
            </a:endParaRPr>
          </a:p>
        </p:txBody>
      </p:sp>
      <p:sp>
        <p:nvSpPr>
          <p:cNvPr id="7" name="Rectangle 2"/>
          <p:cNvSpPr txBox="1">
            <a:spLocks noChangeArrowheads="1"/>
          </p:cNvSpPr>
          <p:nvPr/>
        </p:nvSpPr>
        <p:spPr bwMode="auto">
          <a:xfrm>
            <a:off x="1764574" y="1524000"/>
            <a:ext cx="7127875" cy="4597461"/>
          </a:xfrm>
          <a:prstGeom prst="rect">
            <a:avLst/>
          </a:prstGeom>
          <a:noFill/>
          <a:ln w="9525">
            <a:noFill/>
            <a:miter lim="800000"/>
            <a:headEnd/>
            <a:tailEnd/>
          </a:ln>
          <a:effectLst/>
        </p:spPr>
        <p:txBody>
          <a:bodyPr anchor="ctr"/>
          <a:lstStyle/>
          <a:p>
            <a:pPr>
              <a:buFont typeface="Wingdings" pitchFamily="2" charset="2"/>
              <a:buChar char="ü"/>
              <a:defRPr/>
            </a:pPr>
            <a:endParaRPr lang="sr-Cyrl-RS" sz="2200" dirty="0" smtClean="0">
              <a:solidFill>
                <a:srgbClr val="002B82"/>
              </a:solidFill>
              <a:latin typeface="Georgia" panose="02040502050405020303" pitchFamily="18" charset="0"/>
              <a:cs typeface="Arial" pitchFamily="34" charset="0"/>
            </a:endParaRPr>
          </a:p>
        </p:txBody>
      </p:sp>
      <p:sp>
        <p:nvSpPr>
          <p:cNvPr id="8" name="Content Placeholder 7"/>
          <p:cNvSpPr>
            <a:spLocks noGrp="1"/>
          </p:cNvSpPr>
          <p:nvPr>
            <p:ph idx="1"/>
          </p:nvPr>
        </p:nvSpPr>
        <p:spPr>
          <a:xfrm>
            <a:off x="1828800" y="1295400"/>
            <a:ext cx="6629400" cy="4419600"/>
          </a:xfrm>
        </p:spPr>
        <p:txBody>
          <a:bodyPr/>
          <a:lstStyle/>
          <a:p>
            <a:pPr>
              <a:buFont typeface="Wingdings" pitchFamily="2" charset="2"/>
              <a:buChar char="ü"/>
            </a:pPr>
            <a:r>
              <a:rPr lang="uz-Cyrl-UZ" sz="2400" dirty="0" smtClean="0">
                <a:solidFill>
                  <a:schemeClr val="tx1"/>
                </a:solidFill>
                <a:latin typeface="Georgia" pitchFamily="18" charset="0"/>
              </a:rPr>
              <a:t>Sud kod koga je pokrenut postupak da se neko lice liši poslovne sposobnosti dužan je da o tome odmah izvijesti nadležni organ starateljstva, koji će, ako je potrebno, postaviti tom licu privremenog staraoca.</a:t>
            </a:r>
            <a:endParaRPr lang="sr-Latn-RS" sz="2400" dirty="0" smtClean="0">
              <a:solidFill>
                <a:schemeClr val="tx1"/>
              </a:solidFill>
              <a:latin typeface="Georgia" pitchFamily="18" charset="0"/>
            </a:endParaRPr>
          </a:p>
          <a:p>
            <a:pPr>
              <a:buFont typeface="Wingdings" pitchFamily="2" charset="2"/>
              <a:buChar char="ü"/>
            </a:pPr>
            <a:endParaRPr lang="sr-Latn-RS" sz="2400" dirty="0" smtClean="0">
              <a:solidFill>
                <a:schemeClr val="tx1"/>
              </a:solidFill>
              <a:latin typeface="Georgia" pitchFamily="18" charset="0"/>
            </a:endParaRPr>
          </a:p>
          <a:p>
            <a:pPr>
              <a:buFont typeface="Wingdings" pitchFamily="2" charset="2"/>
              <a:buChar char="ü"/>
            </a:pPr>
            <a:r>
              <a:rPr lang="uz-Cyrl-UZ" sz="2400" dirty="0" smtClean="0">
                <a:solidFill>
                  <a:schemeClr val="tx1"/>
                </a:solidFill>
                <a:latin typeface="Georgia" pitchFamily="18" charset="0"/>
              </a:rPr>
              <a:t>Staralac ne može biti osoba čiji su interesi u suprotnosti sa interesima osobe koja se stavlja pod starateljstvom ili je pod starateljstvom.</a:t>
            </a:r>
            <a:endParaRPr lang="en-US" sz="2400" dirty="0">
              <a:solidFill>
                <a:schemeClr val="tx1"/>
              </a:solidFill>
              <a:latin typeface="Georgia" pitchFamily="18" charset="0"/>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ctr" eaLnBrk="1" hangingPunct="1"/>
            <a:r>
              <a:rPr lang="sr-Latn-RS" sz="3600" b="1" dirty="0" smtClean="0">
                <a:solidFill>
                  <a:schemeClr val="tx1"/>
                </a:solidFill>
                <a:latin typeface="Georgia" pitchFamily="18" charset="0"/>
                <a:cs typeface="Arial" charset="0"/>
              </a:rPr>
              <a:t>Istraživanje sudske prakse</a:t>
            </a:r>
            <a:endParaRPr lang="en-US" sz="3600" b="1" dirty="0" smtClean="0">
              <a:solidFill>
                <a:schemeClr val="tx1"/>
              </a:solidFill>
              <a:latin typeface="Georgia" pitchFamily="18" charset="0"/>
              <a:cs typeface="Arial" charset="0"/>
            </a:endParaRPr>
          </a:p>
        </p:txBody>
      </p:sp>
      <p:sp>
        <p:nvSpPr>
          <p:cNvPr id="7" name="Rectangle 2"/>
          <p:cNvSpPr txBox="1">
            <a:spLocks noChangeArrowheads="1"/>
          </p:cNvSpPr>
          <p:nvPr/>
        </p:nvSpPr>
        <p:spPr bwMode="auto">
          <a:xfrm>
            <a:off x="1764574" y="1524000"/>
            <a:ext cx="7127875" cy="4597461"/>
          </a:xfrm>
          <a:prstGeom prst="rect">
            <a:avLst/>
          </a:prstGeom>
          <a:noFill/>
          <a:ln w="9525">
            <a:noFill/>
            <a:miter lim="800000"/>
            <a:headEnd/>
            <a:tailEnd/>
          </a:ln>
          <a:effectLst/>
        </p:spPr>
        <p:txBody>
          <a:bodyPr anchor="ctr"/>
          <a:lstStyle/>
          <a:p>
            <a:pPr>
              <a:buFont typeface="Wingdings" pitchFamily="2" charset="2"/>
              <a:buChar char="ü"/>
              <a:defRPr/>
            </a:pPr>
            <a:endParaRPr lang="sr-Cyrl-RS" sz="2200" dirty="0" smtClean="0">
              <a:solidFill>
                <a:srgbClr val="002B82"/>
              </a:solidFill>
              <a:latin typeface="Georgia" panose="02040502050405020303" pitchFamily="18" charset="0"/>
              <a:cs typeface="Arial" pitchFamily="34" charset="0"/>
            </a:endParaRPr>
          </a:p>
        </p:txBody>
      </p:sp>
      <p:sp>
        <p:nvSpPr>
          <p:cNvPr id="8" name="Content Placeholder 7"/>
          <p:cNvSpPr>
            <a:spLocks noGrp="1"/>
          </p:cNvSpPr>
          <p:nvPr>
            <p:ph idx="1"/>
          </p:nvPr>
        </p:nvSpPr>
        <p:spPr>
          <a:xfrm>
            <a:off x="1828800" y="1295400"/>
            <a:ext cx="6629400" cy="4419600"/>
          </a:xfrm>
        </p:spPr>
        <p:txBody>
          <a:bodyPr/>
          <a:lstStyle/>
          <a:p>
            <a:pPr>
              <a:buFont typeface="Wingdings" pitchFamily="2" charset="2"/>
              <a:buChar char="ü"/>
            </a:pPr>
            <a:r>
              <a:rPr lang="sr-Latn-RS" sz="2400" dirty="0" smtClean="0">
                <a:solidFill>
                  <a:schemeClr val="tx1"/>
                </a:solidFill>
                <a:latin typeface="Georgia" pitchFamily="18" charset="0"/>
              </a:rPr>
              <a:t>U</a:t>
            </a:r>
            <a:r>
              <a:rPr lang="uz-Cyrl-UZ" sz="2400" dirty="0" smtClean="0">
                <a:solidFill>
                  <a:schemeClr val="tx1"/>
                </a:solidFill>
                <a:latin typeface="Georgia" pitchFamily="18" charset="0"/>
              </a:rPr>
              <a:t> postupku za lišenje poslovne sposobnosti osoba prema kojoj se postupak vodi procesno sposobna</a:t>
            </a:r>
            <a:r>
              <a:rPr lang="sr-Latn-RS" sz="2400" dirty="0" smtClean="0">
                <a:solidFill>
                  <a:schemeClr val="tx1"/>
                </a:solidFill>
                <a:latin typeface="Georgia" pitchFamily="18" charset="0"/>
              </a:rPr>
              <a:t> – specifična situacija</a:t>
            </a:r>
          </a:p>
          <a:p>
            <a:pPr>
              <a:buFont typeface="Wingdings" pitchFamily="2" charset="2"/>
              <a:buChar char="ü"/>
            </a:pPr>
            <a:r>
              <a:rPr lang="uz-Cyrl-UZ" sz="2400" dirty="0" smtClean="0">
                <a:solidFill>
                  <a:schemeClr val="tx1"/>
                </a:solidFill>
                <a:latin typeface="Georgia" pitchFamily="18" charset="0"/>
              </a:rPr>
              <a:t>Ako se u postupku kao predlagač javlja centar za socijalni rad, neprihvatljivo je da osobu zastupa stručnjak zaposlen u centru za socijalni rad</a:t>
            </a:r>
            <a:r>
              <a:rPr lang="sr-Latn-RS" sz="2400" dirty="0" smtClean="0">
                <a:solidFill>
                  <a:schemeClr val="tx1"/>
                </a:solidFill>
                <a:latin typeface="Georgia" pitchFamily="18" charset="0"/>
              </a:rPr>
              <a:t>,</a:t>
            </a:r>
            <a:r>
              <a:rPr lang="uz-Cyrl-UZ" sz="2400" dirty="0" smtClean="0">
                <a:solidFill>
                  <a:schemeClr val="tx1"/>
                </a:solidFill>
                <a:latin typeface="Georgia" pitchFamily="18" charset="0"/>
              </a:rPr>
              <a:t> što se u praksi često događa.</a:t>
            </a:r>
            <a:endParaRPr lang="sr-Latn-RS" sz="2400" dirty="0" smtClean="0">
              <a:solidFill>
                <a:schemeClr val="tx1"/>
              </a:solidFill>
              <a:latin typeface="Georgia" pitchFamily="18" charset="0"/>
            </a:endParaRPr>
          </a:p>
          <a:p>
            <a:pPr>
              <a:buFont typeface="Wingdings" pitchFamily="2" charset="2"/>
              <a:buChar char="ü"/>
            </a:pPr>
            <a:r>
              <a:rPr lang="sr-Latn-RS" sz="2400" dirty="0" smtClean="0">
                <a:solidFill>
                  <a:schemeClr val="tx1"/>
                </a:solidFill>
                <a:latin typeface="Georgia" pitchFamily="18" charset="0"/>
              </a:rPr>
              <a:t>“</a:t>
            </a:r>
            <a:r>
              <a:rPr lang="uz-Cyrl-UZ" sz="2400" dirty="0" smtClean="0">
                <a:solidFill>
                  <a:schemeClr val="tx1"/>
                </a:solidFill>
                <a:latin typeface="Georgia" pitchFamily="18" charset="0"/>
              </a:rPr>
              <a:t>ročište </a:t>
            </a:r>
            <a:r>
              <a:rPr lang="uz-Cyrl-UZ" sz="2400" i="1" dirty="0" smtClean="0">
                <a:solidFill>
                  <a:schemeClr val="tx1"/>
                </a:solidFill>
                <a:latin typeface="Georgia" pitchFamily="18" charset="0"/>
              </a:rPr>
              <a:t>održano u prisustvu predlagača i protivnika predlagača, čije interese zastupa predlagač</a:t>
            </a:r>
            <a:r>
              <a:rPr lang="sr-Latn-RS" sz="2400" i="1" dirty="0" smtClean="0">
                <a:solidFill>
                  <a:schemeClr val="tx1"/>
                </a:solidFill>
                <a:latin typeface="Georgia" pitchFamily="18" charset="0"/>
              </a:rPr>
              <a:t>”</a:t>
            </a:r>
          </a:p>
          <a:p>
            <a:pPr>
              <a:buFont typeface="Wingdings" pitchFamily="2" charset="2"/>
              <a:buChar char="ü"/>
            </a:pPr>
            <a:r>
              <a:rPr lang="sr-Latn-RS" sz="2400" dirty="0" smtClean="0">
                <a:solidFill>
                  <a:schemeClr val="tx1"/>
                </a:solidFill>
                <a:latin typeface="Georgia" pitchFamily="18" charset="0"/>
              </a:rPr>
              <a:t>96% nema protivljenja predlogu</a:t>
            </a:r>
            <a:endParaRPr lang="en-US" sz="2400" dirty="0">
              <a:solidFill>
                <a:schemeClr val="tx1"/>
              </a:solidFill>
              <a:latin typeface="Georgia" pitchFamily="18" charset="0"/>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ctr" eaLnBrk="1" hangingPunct="1"/>
            <a:r>
              <a:rPr lang="sr-Latn-RS" sz="3600" b="1" dirty="0" smtClean="0">
                <a:solidFill>
                  <a:schemeClr val="tx1"/>
                </a:solidFill>
                <a:latin typeface="Georgia" pitchFamily="18" charset="0"/>
                <a:cs typeface="Arial" charset="0"/>
              </a:rPr>
              <a:t>Istraživanje sudske prakse</a:t>
            </a:r>
            <a:endParaRPr lang="en-US" sz="3600" b="1" dirty="0" smtClean="0">
              <a:solidFill>
                <a:schemeClr val="tx1"/>
              </a:solidFill>
              <a:latin typeface="Georgia" pitchFamily="18" charset="0"/>
              <a:cs typeface="Arial" charset="0"/>
            </a:endParaRPr>
          </a:p>
        </p:txBody>
      </p:sp>
      <p:sp>
        <p:nvSpPr>
          <p:cNvPr id="7" name="Rectangle 2"/>
          <p:cNvSpPr txBox="1">
            <a:spLocks noChangeArrowheads="1"/>
          </p:cNvSpPr>
          <p:nvPr/>
        </p:nvSpPr>
        <p:spPr bwMode="auto">
          <a:xfrm>
            <a:off x="1764574" y="1524000"/>
            <a:ext cx="7127875" cy="4597461"/>
          </a:xfrm>
          <a:prstGeom prst="rect">
            <a:avLst/>
          </a:prstGeom>
          <a:noFill/>
          <a:ln w="9525">
            <a:noFill/>
            <a:miter lim="800000"/>
            <a:headEnd/>
            <a:tailEnd/>
          </a:ln>
          <a:effectLst/>
        </p:spPr>
        <p:txBody>
          <a:bodyPr anchor="ctr"/>
          <a:lstStyle/>
          <a:p>
            <a:pPr>
              <a:buFont typeface="Wingdings" pitchFamily="2" charset="2"/>
              <a:buChar char="ü"/>
              <a:defRPr/>
            </a:pPr>
            <a:endParaRPr lang="sr-Cyrl-RS" sz="2200" dirty="0" smtClean="0">
              <a:solidFill>
                <a:srgbClr val="002B82"/>
              </a:solidFill>
              <a:latin typeface="Georgia" panose="02040502050405020303" pitchFamily="18" charset="0"/>
              <a:cs typeface="Arial" pitchFamily="34" charset="0"/>
            </a:endParaRPr>
          </a:p>
        </p:txBody>
      </p:sp>
      <p:sp>
        <p:nvSpPr>
          <p:cNvPr id="8" name="Content Placeholder 7"/>
          <p:cNvSpPr>
            <a:spLocks noGrp="1"/>
          </p:cNvSpPr>
          <p:nvPr>
            <p:ph idx="1"/>
          </p:nvPr>
        </p:nvSpPr>
        <p:spPr>
          <a:xfrm>
            <a:off x="1828800" y="1295400"/>
            <a:ext cx="6629400" cy="4419600"/>
          </a:xfrm>
        </p:spPr>
        <p:txBody>
          <a:bodyPr/>
          <a:lstStyle/>
          <a:p>
            <a:pPr>
              <a:buFont typeface="Wingdings" pitchFamily="2" charset="2"/>
              <a:buChar char="ü"/>
            </a:pPr>
            <a:r>
              <a:rPr lang="uz-Cyrl-UZ" sz="2400" dirty="0" smtClean="0">
                <a:solidFill>
                  <a:schemeClr val="tx1"/>
                </a:solidFill>
                <a:latin typeface="Georgia" pitchFamily="18" charset="0"/>
              </a:rPr>
              <a:t>Sud će lično saslušati lice prema kome se postupak vodi, a ako se nalazi u zdravstvenoj ustanovi, saslušaće ga, po pravilu, u toj ustanovi gdje će održati ročište.</a:t>
            </a:r>
            <a:endParaRPr lang="en-US" sz="2400" dirty="0" smtClean="0">
              <a:solidFill>
                <a:schemeClr val="tx1"/>
              </a:solidFill>
              <a:latin typeface="Georgia" pitchFamily="18" charset="0"/>
            </a:endParaRPr>
          </a:p>
          <a:p>
            <a:pPr>
              <a:buFont typeface="Wingdings" pitchFamily="2" charset="2"/>
              <a:buChar char="ü"/>
            </a:pPr>
            <a:r>
              <a:rPr lang="uz-Cyrl-UZ" sz="2400" dirty="0" smtClean="0">
                <a:solidFill>
                  <a:schemeClr val="tx1"/>
                </a:solidFill>
                <a:latin typeface="Georgia" pitchFamily="18" charset="0"/>
              </a:rPr>
              <a:t>Sud može odustati od saslušanja lica prema kome se postupak vodi, samo ako bi to moglo da bude štetno po njegovo zdravlje ili ako saslušanje uopšte nije moguće, s obzirom na duševno ili fizičko stanje tog lica.</a:t>
            </a:r>
            <a:endParaRPr lang="sr-Latn-RS" sz="2400" dirty="0" smtClean="0">
              <a:solidFill>
                <a:schemeClr val="tx1"/>
              </a:solidFill>
              <a:latin typeface="Georgia" pitchFamily="18" charset="0"/>
            </a:endParaRPr>
          </a:p>
          <a:p>
            <a:pPr>
              <a:buFont typeface="Wingdings" pitchFamily="2" charset="2"/>
              <a:buChar char="ü"/>
            </a:pPr>
            <a:endParaRPr lang="sr-Latn-RS" sz="2400" dirty="0" smtClean="0">
              <a:solidFill>
                <a:schemeClr val="tx1"/>
              </a:solidFill>
              <a:latin typeface="Georgia" pitchFamily="18" charset="0"/>
            </a:endParaRPr>
          </a:p>
          <a:p>
            <a:pPr>
              <a:buFont typeface="Wingdings" pitchFamily="2" charset="2"/>
              <a:buChar char="ü"/>
            </a:pPr>
            <a:r>
              <a:rPr lang="sr-Latn-RS" sz="2400" dirty="0" smtClean="0">
                <a:solidFill>
                  <a:schemeClr val="tx1"/>
                </a:solidFill>
                <a:latin typeface="Georgia" pitchFamily="18" charset="0"/>
              </a:rPr>
              <a:t>60% osoba nije saslušana/nema podataka</a:t>
            </a:r>
          </a:p>
          <a:p>
            <a:pPr>
              <a:buFont typeface="Wingdings" pitchFamily="2" charset="2"/>
              <a:buChar char="ü"/>
            </a:pPr>
            <a:endParaRPr lang="en-US" sz="2400" dirty="0">
              <a:solidFill>
                <a:schemeClr val="tx1"/>
              </a:solidFill>
              <a:latin typeface="Georgia" pitchFamily="18" charset="0"/>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ctr" eaLnBrk="1" hangingPunct="1"/>
            <a:r>
              <a:rPr lang="sr-Latn-RS" sz="3600" b="1" dirty="0" smtClean="0">
                <a:solidFill>
                  <a:schemeClr val="tx1"/>
                </a:solidFill>
                <a:latin typeface="Georgia" pitchFamily="18" charset="0"/>
                <a:cs typeface="Arial" charset="0"/>
              </a:rPr>
              <a:t>Istraživanje sudske prakse</a:t>
            </a:r>
            <a:endParaRPr lang="en-US" sz="3600" b="1" dirty="0" smtClean="0">
              <a:solidFill>
                <a:schemeClr val="tx1"/>
              </a:solidFill>
              <a:latin typeface="Georgia" pitchFamily="18" charset="0"/>
              <a:cs typeface="Arial" charset="0"/>
            </a:endParaRPr>
          </a:p>
        </p:txBody>
      </p:sp>
      <p:sp>
        <p:nvSpPr>
          <p:cNvPr id="7" name="Rectangle 2"/>
          <p:cNvSpPr txBox="1">
            <a:spLocks noChangeArrowheads="1"/>
          </p:cNvSpPr>
          <p:nvPr/>
        </p:nvSpPr>
        <p:spPr bwMode="auto">
          <a:xfrm>
            <a:off x="1764574" y="1524000"/>
            <a:ext cx="7127875" cy="4597461"/>
          </a:xfrm>
          <a:prstGeom prst="rect">
            <a:avLst/>
          </a:prstGeom>
          <a:noFill/>
          <a:ln w="9525">
            <a:noFill/>
            <a:miter lim="800000"/>
            <a:headEnd/>
            <a:tailEnd/>
          </a:ln>
          <a:effectLst/>
        </p:spPr>
        <p:txBody>
          <a:bodyPr anchor="ctr"/>
          <a:lstStyle/>
          <a:p>
            <a:pPr>
              <a:buFont typeface="Wingdings" pitchFamily="2" charset="2"/>
              <a:buChar char="ü"/>
              <a:defRPr/>
            </a:pPr>
            <a:endParaRPr lang="sr-Cyrl-RS" sz="2200" dirty="0" smtClean="0">
              <a:solidFill>
                <a:srgbClr val="002B82"/>
              </a:solidFill>
              <a:latin typeface="Georgia" panose="02040502050405020303" pitchFamily="18" charset="0"/>
              <a:cs typeface="Arial" pitchFamily="34" charset="0"/>
            </a:endParaRPr>
          </a:p>
        </p:txBody>
      </p:sp>
      <p:sp>
        <p:nvSpPr>
          <p:cNvPr id="8" name="Content Placeholder 7"/>
          <p:cNvSpPr>
            <a:spLocks noGrp="1"/>
          </p:cNvSpPr>
          <p:nvPr>
            <p:ph idx="1"/>
          </p:nvPr>
        </p:nvSpPr>
        <p:spPr>
          <a:xfrm>
            <a:off x="1828800" y="914400"/>
            <a:ext cx="6629400" cy="5181600"/>
          </a:xfrm>
        </p:spPr>
        <p:txBody>
          <a:bodyPr/>
          <a:lstStyle/>
          <a:p>
            <a:pPr>
              <a:buFont typeface="Wingdings" pitchFamily="2" charset="2"/>
              <a:buChar char="ü"/>
            </a:pPr>
            <a:r>
              <a:rPr lang="en-US" sz="2400" dirty="0" smtClean="0">
                <a:solidFill>
                  <a:schemeClr val="tx1"/>
                </a:solidFill>
                <a:latin typeface="Georgia" pitchFamily="18" charset="0"/>
              </a:rPr>
              <a:t>N</a:t>
            </a:r>
            <a:r>
              <a:rPr lang="sr-Latn-RS" sz="2400" dirty="0" smtClean="0">
                <a:solidFill>
                  <a:schemeClr val="tx1"/>
                </a:solidFill>
                <a:latin typeface="Georgia" pitchFamily="18" charset="0"/>
              </a:rPr>
              <a:t>avode lične osobine, izgled i druge nerelevantne podatke</a:t>
            </a:r>
          </a:p>
          <a:p>
            <a:pPr>
              <a:buFont typeface="Wingdings" pitchFamily="2" charset="2"/>
              <a:buChar char="ü"/>
            </a:pPr>
            <a:r>
              <a:rPr lang="en-US" sz="2400" dirty="0" smtClean="0">
                <a:solidFill>
                  <a:schemeClr val="tx1"/>
                </a:solidFill>
                <a:latin typeface="Georgia" pitchFamily="18" charset="0"/>
              </a:rPr>
              <a:t>P</a:t>
            </a:r>
            <a:r>
              <a:rPr lang="sr-Latn-RS" sz="2400" dirty="0" smtClean="0">
                <a:solidFill>
                  <a:schemeClr val="tx1"/>
                </a:solidFill>
                <a:latin typeface="Georgia" pitchFamily="18" charset="0"/>
              </a:rPr>
              <a:t>redrasude, stereotipi i stigmatizirajuća terminologija</a:t>
            </a:r>
          </a:p>
          <a:p>
            <a:pPr>
              <a:buFont typeface="Wingdings" pitchFamily="2" charset="2"/>
              <a:buChar char="ü"/>
            </a:pPr>
            <a:endParaRPr lang="sr-Latn-RS" sz="2400" dirty="0" smtClean="0">
              <a:solidFill>
                <a:schemeClr val="tx1"/>
              </a:solidFill>
              <a:latin typeface="Georgia" pitchFamily="18" charset="0"/>
            </a:endParaRPr>
          </a:p>
          <a:p>
            <a:pPr>
              <a:buFont typeface="Wingdings" pitchFamily="2" charset="2"/>
              <a:buChar char="ü"/>
            </a:pPr>
            <a:r>
              <a:rPr lang="uz-Cyrl-UZ" sz="2000" i="1" dirty="0" smtClean="0">
                <a:solidFill>
                  <a:schemeClr val="tx1"/>
                </a:solidFill>
                <a:latin typeface="Georgia" pitchFamily="18" charset="0"/>
              </a:rPr>
              <a:t>ima tup neodređen izraz lica; </a:t>
            </a:r>
            <a:endParaRPr lang="sr-Latn-RS" sz="2000" i="1" dirty="0" smtClean="0">
              <a:solidFill>
                <a:schemeClr val="tx1"/>
              </a:solidFill>
              <a:latin typeface="Georgia" pitchFamily="18" charset="0"/>
            </a:endParaRPr>
          </a:p>
          <a:p>
            <a:pPr>
              <a:buFont typeface="Wingdings" pitchFamily="2" charset="2"/>
              <a:buChar char="ü"/>
            </a:pPr>
            <a:r>
              <a:rPr lang="uz-Cyrl-UZ" sz="2000" i="1" dirty="0" smtClean="0">
                <a:solidFill>
                  <a:schemeClr val="tx1"/>
                </a:solidFill>
                <a:latin typeface="Georgia" pitchFamily="18" charset="0"/>
              </a:rPr>
              <a:t>osoba je psihijatrijski slučaj; </a:t>
            </a:r>
            <a:endParaRPr lang="sr-Latn-RS" sz="2000" i="1" dirty="0" smtClean="0">
              <a:solidFill>
                <a:schemeClr val="tx1"/>
              </a:solidFill>
              <a:latin typeface="Georgia" pitchFamily="18" charset="0"/>
            </a:endParaRPr>
          </a:p>
          <a:p>
            <a:pPr>
              <a:buFont typeface="Wingdings" pitchFamily="2" charset="2"/>
              <a:buChar char="ü"/>
            </a:pPr>
            <a:r>
              <a:rPr lang="uz-Cyrl-UZ" sz="2000" i="1" dirty="0" smtClean="0">
                <a:solidFill>
                  <a:schemeClr val="tx1"/>
                </a:solidFill>
                <a:latin typeface="Georgia" pitchFamily="18" charset="0"/>
              </a:rPr>
              <a:t>ima intelektualne potencijale na nivou imbecilnosti; </a:t>
            </a:r>
            <a:endParaRPr lang="sr-Latn-RS" sz="2000" i="1" dirty="0" smtClean="0">
              <a:solidFill>
                <a:schemeClr val="tx1"/>
              </a:solidFill>
              <a:latin typeface="Georgia" pitchFamily="18" charset="0"/>
            </a:endParaRPr>
          </a:p>
          <a:p>
            <a:pPr>
              <a:buFont typeface="Wingdings" pitchFamily="2" charset="2"/>
              <a:buChar char="ü"/>
            </a:pPr>
            <a:r>
              <a:rPr lang="uz-Cyrl-UZ" sz="2000" i="1" dirty="0" smtClean="0">
                <a:solidFill>
                  <a:schemeClr val="tx1"/>
                </a:solidFill>
                <a:latin typeface="Georgia" pitchFamily="18" charset="0"/>
              </a:rPr>
              <a:t>gojazan; nagluv; ima psorijazu; </a:t>
            </a:r>
            <a:endParaRPr lang="sr-Latn-RS" sz="2000" i="1" dirty="0" smtClean="0">
              <a:solidFill>
                <a:schemeClr val="tx1"/>
              </a:solidFill>
              <a:latin typeface="Georgia" pitchFamily="18" charset="0"/>
            </a:endParaRPr>
          </a:p>
          <a:p>
            <a:pPr>
              <a:buFont typeface="Wingdings" pitchFamily="2" charset="2"/>
              <a:buChar char="ü"/>
            </a:pPr>
            <a:r>
              <a:rPr lang="uz-Cyrl-UZ" sz="2000" i="1" dirty="0" smtClean="0">
                <a:solidFill>
                  <a:schemeClr val="tx1"/>
                </a:solidFill>
                <a:latin typeface="Georgia" pitchFamily="18" charset="0"/>
              </a:rPr>
              <a:t>operisano mu je slijepo crijevo; odstranjena joj je cista; </a:t>
            </a:r>
            <a:endParaRPr lang="sr-Latn-RS" sz="2000" i="1" dirty="0" smtClean="0">
              <a:solidFill>
                <a:schemeClr val="tx1"/>
              </a:solidFill>
              <a:latin typeface="Georgia" pitchFamily="18" charset="0"/>
            </a:endParaRPr>
          </a:p>
          <a:p>
            <a:pPr>
              <a:buFont typeface="Wingdings" pitchFamily="2" charset="2"/>
              <a:buChar char="ü"/>
            </a:pPr>
            <a:r>
              <a:rPr lang="uz-Cyrl-UZ" sz="2000" i="1" dirty="0" smtClean="0">
                <a:solidFill>
                  <a:schemeClr val="tx1"/>
                </a:solidFill>
                <a:latin typeface="Georgia" pitchFamily="18" charset="0"/>
              </a:rPr>
              <a:t>ne može da brine o sebi jer je slijep; </a:t>
            </a:r>
            <a:endParaRPr lang="sr-Latn-RS" sz="2000" i="1" dirty="0" smtClean="0">
              <a:solidFill>
                <a:schemeClr val="tx1"/>
              </a:solidFill>
              <a:latin typeface="Georgia" pitchFamily="18" charset="0"/>
            </a:endParaRPr>
          </a:p>
          <a:p>
            <a:pPr>
              <a:buFont typeface="Wingdings" pitchFamily="2" charset="2"/>
              <a:buChar char="ü"/>
            </a:pPr>
            <a:r>
              <a:rPr lang="uz-Cyrl-UZ" sz="2000" i="1" dirty="0" smtClean="0">
                <a:solidFill>
                  <a:schemeClr val="tx1"/>
                </a:solidFill>
                <a:latin typeface="Georgia" pitchFamily="18" charset="0"/>
              </a:rPr>
              <a:t>nesaradljiva </a:t>
            </a:r>
            <a:endParaRPr lang="en-US" sz="2000" dirty="0">
              <a:solidFill>
                <a:schemeClr val="tx1"/>
              </a:solidFill>
              <a:latin typeface="Georgia" pitchFamily="18" charset="0"/>
            </a:endParaRP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ctr" eaLnBrk="1" hangingPunct="1"/>
            <a:r>
              <a:rPr lang="sr-Latn-RS" sz="3600" b="1" dirty="0" smtClean="0">
                <a:solidFill>
                  <a:schemeClr val="tx1"/>
                </a:solidFill>
                <a:latin typeface="Georgia" pitchFamily="18" charset="0"/>
                <a:cs typeface="Arial" charset="0"/>
              </a:rPr>
              <a:t>Istraživanje sudske prakse</a:t>
            </a:r>
            <a:endParaRPr lang="en-US" sz="3600" b="1" dirty="0" smtClean="0">
              <a:solidFill>
                <a:schemeClr val="tx1"/>
              </a:solidFill>
              <a:latin typeface="Georgia" pitchFamily="18" charset="0"/>
              <a:cs typeface="Arial" charset="0"/>
            </a:endParaRPr>
          </a:p>
        </p:txBody>
      </p:sp>
      <p:sp>
        <p:nvSpPr>
          <p:cNvPr id="7" name="Rectangle 2"/>
          <p:cNvSpPr txBox="1">
            <a:spLocks noChangeArrowheads="1"/>
          </p:cNvSpPr>
          <p:nvPr/>
        </p:nvSpPr>
        <p:spPr bwMode="auto">
          <a:xfrm>
            <a:off x="1764574" y="1524000"/>
            <a:ext cx="7127875" cy="4597461"/>
          </a:xfrm>
          <a:prstGeom prst="rect">
            <a:avLst/>
          </a:prstGeom>
          <a:noFill/>
          <a:ln w="9525">
            <a:noFill/>
            <a:miter lim="800000"/>
            <a:headEnd/>
            <a:tailEnd/>
          </a:ln>
          <a:effectLst/>
        </p:spPr>
        <p:txBody>
          <a:bodyPr anchor="ctr"/>
          <a:lstStyle/>
          <a:p>
            <a:pPr>
              <a:buFont typeface="Wingdings" pitchFamily="2" charset="2"/>
              <a:buChar char="ü"/>
              <a:defRPr/>
            </a:pPr>
            <a:endParaRPr lang="sr-Cyrl-RS" sz="2200" dirty="0" smtClean="0">
              <a:solidFill>
                <a:srgbClr val="002B82"/>
              </a:solidFill>
              <a:latin typeface="Georgia" panose="02040502050405020303" pitchFamily="18" charset="0"/>
              <a:cs typeface="Arial" pitchFamily="34" charset="0"/>
            </a:endParaRPr>
          </a:p>
        </p:txBody>
      </p:sp>
      <p:sp>
        <p:nvSpPr>
          <p:cNvPr id="8" name="Content Placeholder 7"/>
          <p:cNvSpPr>
            <a:spLocks noGrp="1"/>
          </p:cNvSpPr>
          <p:nvPr>
            <p:ph idx="1"/>
          </p:nvPr>
        </p:nvSpPr>
        <p:spPr>
          <a:xfrm>
            <a:off x="1828800" y="1295400"/>
            <a:ext cx="6629400" cy="4419600"/>
          </a:xfrm>
        </p:spPr>
        <p:txBody>
          <a:bodyPr/>
          <a:lstStyle/>
          <a:p>
            <a:pPr>
              <a:buFont typeface="Wingdings" pitchFamily="2" charset="2"/>
              <a:buChar char="ü"/>
            </a:pPr>
            <a:r>
              <a:rPr lang="uz-Cyrl-UZ" sz="2400" dirty="0" smtClean="0">
                <a:solidFill>
                  <a:schemeClr val="tx1"/>
                </a:solidFill>
                <a:latin typeface="Georgia" pitchFamily="18" charset="0"/>
              </a:rPr>
              <a:t>Lice prema kome se vodi postupak za oduzimanje poslovne sposobnosti mora biti pregledano od vještaka medicinske struke odgovarajuće specijalnosti, koji će dati nalaz i mišljenje </a:t>
            </a:r>
            <a:r>
              <a:rPr lang="uz-Cyrl-UZ" sz="2400" b="1" dirty="0" smtClean="0">
                <a:solidFill>
                  <a:schemeClr val="tx1"/>
                </a:solidFill>
                <a:latin typeface="Georgia" pitchFamily="18" charset="0"/>
              </a:rPr>
              <a:t>o njegovom duševnom stanju i sposobnostima za rasuđivanje</a:t>
            </a:r>
            <a:r>
              <a:rPr lang="uz-Cyrl-UZ" sz="2400" dirty="0" smtClean="0">
                <a:solidFill>
                  <a:schemeClr val="tx1"/>
                </a:solidFill>
                <a:latin typeface="Georgia" pitchFamily="18" charset="0"/>
              </a:rPr>
              <a:t>.</a:t>
            </a:r>
            <a:endParaRPr lang="en-US" sz="2400" dirty="0" smtClean="0">
              <a:solidFill>
                <a:schemeClr val="tx1"/>
              </a:solidFill>
              <a:latin typeface="Georgia" pitchFamily="18" charset="0"/>
            </a:endParaRPr>
          </a:p>
          <a:p>
            <a:pPr>
              <a:buFont typeface="Wingdings" pitchFamily="2" charset="2"/>
              <a:buChar char="ü"/>
            </a:pPr>
            <a:r>
              <a:rPr lang="uz-Cyrl-UZ" sz="2400" dirty="0" smtClean="0">
                <a:solidFill>
                  <a:schemeClr val="tx1"/>
                </a:solidFill>
                <a:latin typeface="Georgia" pitchFamily="18" charset="0"/>
              </a:rPr>
              <a:t>Vještačenje se vrši u prisustvu sudije, osim kada se obavlja u zdravstvenoj ustanovi.</a:t>
            </a:r>
            <a:endParaRPr lang="sr-Latn-RS" sz="2400" dirty="0" smtClean="0">
              <a:solidFill>
                <a:schemeClr val="tx1"/>
              </a:solidFill>
              <a:latin typeface="Georgia" pitchFamily="18" charset="0"/>
            </a:endParaRPr>
          </a:p>
          <a:p>
            <a:pPr>
              <a:buFont typeface="Wingdings" pitchFamily="2" charset="2"/>
              <a:buChar char="ü"/>
            </a:pPr>
            <a:r>
              <a:rPr lang="sr-Latn-RS" sz="2400" dirty="0" smtClean="0">
                <a:solidFill>
                  <a:schemeClr val="tx1"/>
                </a:solidFill>
                <a:latin typeface="Georgia" pitchFamily="18" charset="0"/>
              </a:rPr>
              <a:t>U nekoliko slučajeva – u prisustvu sudije</a:t>
            </a:r>
          </a:p>
          <a:p>
            <a:pPr>
              <a:buFont typeface="Wingdings" pitchFamily="2" charset="2"/>
              <a:buChar char="ü"/>
            </a:pPr>
            <a:r>
              <a:rPr lang="en-US" sz="2400" dirty="0" smtClean="0">
                <a:solidFill>
                  <a:schemeClr val="tx1"/>
                </a:solidFill>
                <a:latin typeface="Georgia" pitchFamily="18" charset="0"/>
              </a:rPr>
              <a:t>P</a:t>
            </a:r>
            <a:r>
              <a:rPr lang="sr-Latn-RS" sz="2400" dirty="0" smtClean="0">
                <a:solidFill>
                  <a:schemeClr val="tx1"/>
                </a:solidFill>
                <a:latin typeface="Georgia" pitchFamily="18" charset="0"/>
              </a:rPr>
              <a:t>rekoračivanje ovlašćenja – </a:t>
            </a:r>
            <a:r>
              <a:rPr lang="sr-Latn-RS" sz="2400" i="1" dirty="0" smtClean="0">
                <a:solidFill>
                  <a:schemeClr val="tx1"/>
                </a:solidFill>
                <a:latin typeface="Georgia" pitchFamily="18" charset="0"/>
              </a:rPr>
              <a:t>treba ga/je potpuno i trajno lišiti poslovne sposobnosti</a:t>
            </a:r>
            <a:endParaRPr lang="en-US" sz="2400" dirty="0" smtClean="0">
              <a:solidFill>
                <a:schemeClr val="tx1"/>
              </a:solidFill>
              <a:latin typeface="Georgia" pitchFamily="18" charset="0"/>
            </a:endParaRPr>
          </a:p>
          <a:p>
            <a:pPr>
              <a:buFont typeface="Wingdings" pitchFamily="2" charset="2"/>
              <a:buChar char="ü"/>
            </a:pPr>
            <a:endParaRPr lang="en-US" sz="2400" dirty="0">
              <a:solidFill>
                <a:schemeClr val="tx1"/>
              </a:solidFill>
              <a:latin typeface="Georgia" pitchFamily="18" charset="0"/>
            </a:endParaRP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ctr" eaLnBrk="1" hangingPunct="1"/>
            <a:r>
              <a:rPr lang="sr-Latn-RS" sz="3600" b="1" dirty="0" smtClean="0">
                <a:solidFill>
                  <a:schemeClr val="tx1"/>
                </a:solidFill>
                <a:latin typeface="Georgia" pitchFamily="18" charset="0"/>
                <a:cs typeface="Arial" charset="0"/>
              </a:rPr>
              <a:t>Istraživanje sudske prakse</a:t>
            </a:r>
            <a:endParaRPr lang="en-US" sz="3600" b="1" dirty="0" smtClean="0">
              <a:solidFill>
                <a:schemeClr val="tx1"/>
              </a:solidFill>
              <a:latin typeface="Georgia" pitchFamily="18" charset="0"/>
              <a:cs typeface="Arial" charset="0"/>
            </a:endParaRPr>
          </a:p>
        </p:txBody>
      </p:sp>
      <p:sp>
        <p:nvSpPr>
          <p:cNvPr id="7" name="Rectangle 2"/>
          <p:cNvSpPr txBox="1">
            <a:spLocks noChangeArrowheads="1"/>
          </p:cNvSpPr>
          <p:nvPr/>
        </p:nvSpPr>
        <p:spPr bwMode="auto">
          <a:xfrm>
            <a:off x="1764574" y="1524000"/>
            <a:ext cx="7127875" cy="4597461"/>
          </a:xfrm>
          <a:prstGeom prst="rect">
            <a:avLst/>
          </a:prstGeom>
          <a:noFill/>
          <a:ln w="9525">
            <a:noFill/>
            <a:miter lim="800000"/>
            <a:headEnd/>
            <a:tailEnd/>
          </a:ln>
          <a:effectLst/>
        </p:spPr>
        <p:txBody>
          <a:bodyPr anchor="ctr"/>
          <a:lstStyle/>
          <a:p>
            <a:pPr>
              <a:buFont typeface="Wingdings" pitchFamily="2" charset="2"/>
              <a:buChar char="ü"/>
              <a:defRPr/>
            </a:pPr>
            <a:endParaRPr lang="sr-Cyrl-RS" sz="2200" dirty="0" smtClean="0">
              <a:solidFill>
                <a:srgbClr val="002B82"/>
              </a:solidFill>
              <a:latin typeface="Georgia" panose="02040502050405020303" pitchFamily="18" charset="0"/>
              <a:cs typeface="Arial" pitchFamily="34" charset="0"/>
            </a:endParaRPr>
          </a:p>
        </p:txBody>
      </p:sp>
      <p:sp>
        <p:nvSpPr>
          <p:cNvPr id="8" name="Content Placeholder 7"/>
          <p:cNvSpPr>
            <a:spLocks noGrp="1"/>
          </p:cNvSpPr>
          <p:nvPr>
            <p:ph idx="1"/>
          </p:nvPr>
        </p:nvSpPr>
        <p:spPr>
          <a:xfrm>
            <a:off x="1828800" y="990600"/>
            <a:ext cx="6629400" cy="5105400"/>
          </a:xfrm>
        </p:spPr>
        <p:txBody>
          <a:bodyPr/>
          <a:lstStyle/>
          <a:p>
            <a:pPr>
              <a:buFont typeface="Wingdings" pitchFamily="2" charset="2"/>
              <a:buChar char="ü"/>
            </a:pPr>
            <a:r>
              <a:rPr lang="en-US" sz="2400" dirty="0" smtClean="0">
                <a:solidFill>
                  <a:schemeClr val="tx1"/>
                </a:solidFill>
                <a:latin typeface="Georgia" pitchFamily="18" charset="0"/>
              </a:rPr>
              <a:t>N</a:t>
            </a:r>
            <a:r>
              <a:rPr lang="sr-Latn-RS" sz="2400" dirty="0" smtClean="0">
                <a:solidFill>
                  <a:schemeClr val="tx1"/>
                </a:solidFill>
                <a:latin typeface="Georgia" pitchFamily="18" charset="0"/>
              </a:rPr>
              <a:t>avode lične osobine, izgled i druge nerelevantne podatke</a:t>
            </a:r>
          </a:p>
          <a:p>
            <a:pPr>
              <a:buFont typeface="Wingdings" pitchFamily="2" charset="2"/>
              <a:buChar char="ü"/>
            </a:pPr>
            <a:r>
              <a:rPr lang="en-US" sz="2400" dirty="0" smtClean="0">
                <a:solidFill>
                  <a:schemeClr val="tx1"/>
                </a:solidFill>
                <a:latin typeface="Georgia" pitchFamily="18" charset="0"/>
              </a:rPr>
              <a:t>P</a:t>
            </a:r>
            <a:r>
              <a:rPr lang="sr-Latn-RS" sz="2400" dirty="0" smtClean="0">
                <a:solidFill>
                  <a:schemeClr val="tx1"/>
                </a:solidFill>
                <a:latin typeface="Georgia" pitchFamily="18" charset="0"/>
              </a:rPr>
              <a:t>redrasude, stereotipi i stigmatizirajuća terminologija</a:t>
            </a:r>
          </a:p>
          <a:p>
            <a:pPr>
              <a:buFont typeface="Wingdings" pitchFamily="2" charset="2"/>
              <a:buChar char="ü"/>
            </a:pPr>
            <a:endParaRPr lang="sr-Latn-RS" sz="2800" dirty="0" smtClean="0">
              <a:solidFill>
                <a:schemeClr val="tx1"/>
              </a:solidFill>
              <a:latin typeface="Georgia" pitchFamily="18" charset="0"/>
            </a:endParaRPr>
          </a:p>
          <a:p>
            <a:pPr>
              <a:buFont typeface="Wingdings" pitchFamily="2" charset="2"/>
              <a:buChar char="ü"/>
            </a:pPr>
            <a:r>
              <a:rPr lang="uz-Cyrl-UZ" sz="2000" i="1" dirty="0" smtClean="0">
                <a:solidFill>
                  <a:schemeClr val="tx1"/>
                </a:solidFill>
                <a:latin typeface="Georgia" pitchFamily="18" charset="0"/>
              </a:rPr>
              <a:t>ima tup neodređen izraz lica; </a:t>
            </a:r>
            <a:endParaRPr lang="sr-Latn-RS" sz="2000" i="1" dirty="0" smtClean="0">
              <a:solidFill>
                <a:schemeClr val="tx1"/>
              </a:solidFill>
              <a:latin typeface="Georgia" pitchFamily="18" charset="0"/>
            </a:endParaRPr>
          </a:p>
          <a:p>
            <a:pPr>
              <a:buFont typeface="Wingdings" pitchFamily="2" charset="2"/>
              <a:buChar char="ü"/>
            </a:pPr>
            <a:r>
              <a:rPr lang="uz-Cyrl-UZ" sz="2000" i="1" dirty="0" smtClean="0">
                <a:solidFill>
                  <a:schemeClr val="tx1"/>
                </a:solidFill>
                <a:latin typeface="Georgia" pitchFamily="18" charset="0"/>
              </a:rPr>
              <a:t>osoba je psihijatrijski slučaj; </a:t>
            </a:r>
            <a:endParaRPr lang="sr-Latn-RS" sz="2000" i="1" dirty="0" smtClean="0">
              <a:solidFill>
                <a:schemeClr val="tx1"/>
              </a:solidFill>
              <a:latin typeface="Georgia" pitchFamily="18" charset="0"/>
            </a:endParaRPr>
          </a:p>
          <a:p>
            <a:pPr>
              <a:buFont typeface="Wingdings" pitchFamily="2" charset="2"/>
              <a:buChar char="ü"/>
            </a:pPr>
            <a:r>
              <a:rPr lang="uz-Cyrl-UZ" sz="2000" i="1" dirty="0" smtClean="0">
                <a:solidFill>
                  <a:schemeClr val="tx1"/>
                </a:solidFill>
                <a:latin typeface="Georgia" pitchFamily="18" charset="0"/>
              </a:rPr>
              <a:t>ima intelektualne potencijale na nivou imbecilnosti; </a:t>
            </a:r>
            <a:endParaRPr lang="sr-Latn-RS" sz="2000" i="1" dirty="0" smtClean="0">
              <a:solidFill>
                <a:schemeClr val="tx1"/>
              </a:solidFill>
              <a:latin typeface="Georgia" pitchFamily="18" charset="0"/>
            </a:endParaRPr>
          </a:p>
          <a:p>
            <a:pPr>
              <a:buFont typeface="Wingdings" pitchFamily="2" charset="2"/>
              <a:buChar char="ü"/>
            </a:pPr>
            <a:r>
              <a:rPr lang="uz-Cyrl-UZ" sz="2000" i="1" dirty="0" smtClean="0">
                <a:solidFill>
                  <a:schemeClr val="tx1"/>
                </a:solidFill>
                <a:latin typeface="Georgia" pitchFamily="18" charset="0"/>
              </a:rPr>
              <a:t>gojazan; nagluv; ima psorijazu; </a:t>
            </a:r>
            <a:endParaRPr lang="sr-Latn-RS" sz="2000" i="1" dirty="0" smtClean="0">
              <a:solidFill>
                <a:schemeClr val="tx1"/>
              </a:solidFill>
              <a:latin typeface="Georgia" pitchFamily="18" charset="0"/>
            </a:endParaRPr>
          </a:p>
          <a:p>
            <a:pPr>
              <a:buFont typeface="Wingdings" pitchFamily="2" charset="2"/>
              <a:buChar char="ü"/>
            </a:pPr>
            <a:r>
              <a:rPr lang="uz-Cyrl-UZ" sz="2000" i="1" dirty="0" smtClean="0">
                <a:solidFill>
                  <a:schemeClr val="tx1"/>
                </a:solidFill>
                <a:latin typeface="Georgia" pitchFamily="18" charset="0"/>
              </a:rPr>
              <a:t>operisano mu je slijepo crijevo; odstranjena joj je cista; </a:t>
            </a:r>
            <a:endParaRPr lang="sr-Latn-RS" sz="2000" i="1" dirty="0" smtClean="0">
              <a:solidFill>
                <a:schemeClr val="tx1"/>
              </a:solidFill>
              <a:latin typeface="Georgia" pitchFamily="18" charset="0"/>
            </a:endParaRPr>
          </a:p>
          <a:p>
            <a:pPr>
              <a:buFont typeface="Wingdings" pitchFamily="2" charset="2"/>
              <a:buChar char="ü"/>
            </a:pPr>
            <a:r>
              <a:rPr lang="uz-Cyrl-UZ" sz="2000" i="1" dirty="0" smtClean="0">
                <a:solidFill>
                  <a:schemeClr val="tx1"/>
                </a:solidFill>
                <a:latin typeface="Georgia" pitchFamily="18" charset="0"/>
              </a:rPr>
              <a:t>ne može da brine o sebi jer je slijep; </a:t>
            </a:r>
            <a:endParaRPr lang="sr-Latn-RS" sz="2000" i="1" dirty="0" smtClean="0">
              <a:solidFill>
                <a:schemeClr val="tx1"/>
              </a:solidFill>
              <a:latin typeface="Georgia" pitchFamily="18" charset="0"/>
            </a:endParaRPr>
          </a:p>
          <a:p>
            <a:pPr>
              <a:buFont typeface="Wingdings" pitchFamily="2" charset="2"/>
              <a:buChar char="ü"/>
            </a:pPr>
            <a:r>
              <a:rPr lang="uz-Cyrl-UZ" sz="2000" i="1" dirty="0" smtClean="0">
                <a:solidFill>
                  <a:schemeClr val="tx1"/>
                </a:solidFill>
                <a:latin typeface="Georgia" pitchFamily="18" charset="0"/>
              </a:rPr>
              <a:t>nesaradljiva </a:t>
            </a:r>
            <a:endParaRPr lang="en-US" sz="2000" dirty="0" smtClean="0">
              <a:solidFill>
                <a:schemeClr val="tx1"/>
              </a:solidFill>
              <a:latin typeface="Georgia" pitchFamily="18" charset="0"/>
            </a:endParaRPr>
          </a:p>
          <a:p>
            <a:pPr>
              <a:buFont typeface="Wingdings" pitchFamily="2" charset="2"/>
              <a:buChar char="ü"/>
            </a:pPr>
            <a:endParaRPr lang="en-US" sz="2400" dirty="0">
              <a:solidFill>
                <a:schemeClr val="tx1"/>
              </a:solidFill>
              <a:latin typeface="Georgia"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ctr" eaLnBrk="1" hangingPunct="1"/>
            <a:r>
              <a:rPr lang="sr-Latn-RS" sz="3200" b="1" dirty="0" smtClean="0">
                <a:solidFill>
                  <a:schemeClr val="tx1"/>
                </a:solidFill>
                <a:latin typeface="Georgia" pitchFamily="18" charset="0"/>
              </a:rPr>
              <a:t>Djelimično</a:t>
            </a:r>
            <a:r>
              <a:rPr lang="uz-Cyrl-UZ" sz="3200" b="1" dirty="0" smtClean="0">
                <a:solidFill>
                  <a:schemeClr val="tx1"/>
                </a:solidFill>
                <a:latin typeface="Georgia" pitchFamily="18" charset="0"/>
              </a:rPr>
              <a:t> lišenje </a:t>
            </a:r>
            <a:r>
              <a:rPr lang="sr-Latn-RS" sz="3200" b="1" dirty="0" smtClean="0">
                <a:solidFill>
                  <a:schemeClr val="tx1"/>
                </a:solidFill>
                <a:latin typeface="Georgia" pitchFamily="18" charset="0"/>
              </a:rPr>
              <a:t/>
            </a:r>
            <a:br>
              <a:rPr lang="sr-Latn-RS" sz="3200" b="1" dirty="0" smtClean="0">
                <a:solidFill>
                  <a:schemeClr val="tx1"/>
                </a:solidFill>
                <a:latin typeface="Georgia" pitchFamily="18" charset="0"/>
              </a:rPr>
            </a:br>
            <a:r>
              <a:rPr lang="uz-Cyrl-UZ" sz="3200" b="1" dirty="0" smtClean="0">
                <a:solidFill>
                  <a:schemeClr val="tx1"/>
                </a:solidFill>
                <a:latin typeface="Georgia" pitchFamily="18" charset="0"/>
              </a:rPr>
              <a:t>poslovne sposobnosti</a:t>
            </a:r>
            <a:endParaRPr lang="en-US" sz="3000" b="1" dirty="0" smtClean="0">
              <a:solidFill>
                <a:schemeClr val="tx1"/>
              </a:solidFill>
              <a:latin typeface="Georgia" pitchFamily="18" charset="0"/>
              <a:cs typeface="Arial" charset="0"/>
            </a:endParaRPr>
          </a:p>
        </p:txBody>
      </p:sp>
      <p:sp>
        <p:nvSpPr>
          <p:cNvPr id="8" name="Content Placeholder 7"/>
          <p:cNvSpPr>
            <a:spLocks noGrp="1"/>
          </p:cNvSpPr>
          <p:nvPr>
            <p:ph idx="1"/>
          </p:nvPr>
        </p:nvSpPr>
        <p:spPr>
          <a:xfrm>
            <a:off x="1828800" y="1295400"/>
            <a:ext cx="6629400" cy="4724400"/>
          </a:xfrm>
        </p:spPr>
        <p:txBody>
          <a:bodyPr/>
          <a:lstStyle/>
          <a:p>
            <a:pPr>
              <a:buNone/>
            </a:pPr>
            <a:r>
              <a:rPr lang="sr-Latn-RS" sz="2800" i="1" dirty="0" smtClean="0">
                <a:solidFill>
                  <a:schemeClr val="tx1"/>
                </a:solidFill>
                <a:latin typeface="Georgia" pitchFamily="18" charset="0"/>
              </a:rPr>
              <a:t>	</a:t>
            </a:r>
          </a:p>
          <a:p>
            <a:pPr>
              <a:buNone/>
            </a:pPr>
            <a:r>
              <a:rPr lang="sr-Latn-RS" sz="2800" i="1" dirty="0" smtClean="0">
                <a:solidFill>
                  <a:schemeClr val="tx1"/>
                </a:solidFill>
                <a:latin typeface="Georgia" pitchFamily="18" charset="0"/>
              </a:rPr>
              <a:t>	</a:t>
            </a:r>
            <a:r>
              <a:rPr lang="sr-Latn-RS" sz="2800" dirty="0" smtClean="0">
                <a:solidFill>
                  <a:schemeClr val="tx1"/>
                </a:solidFill>
                <a:latin typeface="Georgia" pitchFamily="18" charset="0"/>
              </a:rPr>
              <a:t>P</a:t>
            </a:r>
            <a:r>
              <a:rPr lang="uz-Cyrl-UZ" sz="2800" dirty="0" smtClean="0">
                <a:solidFill>
                  <a:schemeClr val="tx1"/>
                </a:solidFill>
                <a:latin typeface="Georgia" pitchFamily="18" charset="0"/>
              </a:rPr>
              <a:t>unoljetno lice koje svojim postupcima ugrožava svoja prava i interese ili prava i interese drugih lica zbog duševne bolesti, duševne zaostalosti, prekomjernog uživanja alkohola ili opojnih sredstava, senilnosti ili drugih sličnih razloga djelimično se lišava poslovne sposobnosti</a:t>
            </a:r>
            <a:endParaRPr lang="en-US" sz="2800" dirty="0">
              <a:solidFill>
                <a:schemeClr val="tx1"/>
              </a:solidFill>
              <a:latin typeface="Georgia" pitchFamily="18" charset="0"/>
            </a:endParaRPr>
          </a:p>
        </p:txBody>
      </p:sp>
      <p:sp>
        <p:nvSpPr>
          <p:cNvPr id="7" name="Rectangle 2"/>
          <p:cNvSpPr txBox="1">
            <a:spLocks noChangeArrowheads="1"/>
          </p:cNvSpPr>
          <p:nvPr/>
        </p:nvSpPr>
        <p:spPr bwMode="auto">
          <a:xfrm>
            <a:off x="1764574" y="1524000"/>
            <a:ext cx="7127875" cy="4597461"/>
          </a:xfrm>
          <a:prstGeom prst="rect">
            <a:avLst/>
          </a:prstGeom>
          <a:noFill/>
          <a:ln w="9525">
            <a:noFill/>
            <a:miter lim="800000"/>
            <a:headEnd/>
            <a:tailEnd/>
          </a:ln>
          <a:effectLst/>
        </p:spPr>
        <p:txBody>
          <a:bodyPr anchor="ctr"/>
          <a:lstStyle/>
          <a:p>
            <a:pPr>
              <a:buFont typeface="Wingdings" pitchFamily="2" charset="2"/>
              <a:buChar char="ü"/>
              <a:defRPr/>
            </a:pPr>
            <a:endParaRPr lang="sr-Cyrl-RS" sz="2200" dirty="0" smtClean="0">
              <a:solidFill>
                <a:srgbClr val="002B82"/>
              </a:solidFill>
              <a:latin typeface="Georgia" panose="02040502050405020303" pitchFamily="18" charset="0"/>
              <a:cs typeface="Arial" pitchFamily="34" charset="0"/>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ctr" eaLnBrk="1" hangingPunct="1"/>
            <a:r>
              <a:rPr lang="sr-Latn-RS" sz="3600" b="1" dirty="0" smtClean="0">
                <a:solidFill>
                  <a:schemeClr val="tx1"/>
                </a:solidFill>
                <a:latin typeface="Georgia" pitchFamily="18" charset="0"/>
                <a:cs typeface="Arial" charset="0"/>
              </a:rPr>
              <a:t>Istraživanje sudske prakse</a:t>
            </a:r>
            <a:endParaRPr lang="en-US" sz="3600" b="1" dirty="0" smtClean="0">
              <a:solidFill>
                <a:schemeClr val="tx1"/>
              </a:solidFill>
              <a:latin typeface="Georgia" pitchFamily="18" charset="0"/>
              <a:cs typeface="Arial" charset="0"/>
            </a:endParaRPr>
          </a:p>
        </p:txBody>
      </p:sp>
      <p:sp>
        <p:nvSpPr>
          <p:cNvPr id="7" name="Rectangle 2"/>
          <p:cNvSpPr txBox="1">
            <a:spLocks noChangeArrowheads="1"/>
          </p:cNvSpPr>
          <p:nvPr/>
        </p:nvSpPr>
        <p:spPr bwMode="auto">
          <a:xfrm>
            <a:off x="1764574" y="1524000"/>
            <a:ext cx="7127875" cy="4597461"/>
          </a:xfrm>
          <a:prstGeom prst="rect">
            <a:avLst/>
          </a:prstGeom>
          <a:noFill/>
          <a:ln w="9525">
            <a:noFill/>
            <a:miter lim="800000"/>
            <a:headEnd/>
            <a:tailEnd/>
          </a:ln>
          <a:effectLst/>
        </p:spPr>
        <p:txBody>
          <a:bodyPr anchor="ctr"/>
          <a:lstStyle/>
          <a:p>
            <a:pPr>
              <a:buFont typeface="Wingdings" pitchFamily="2" charset="2"/>
              <a:buChar char="ü"/>
              <a:defRPr/>
            </a:pPr>
            <a:endParaRPr lang="sr-Cyrl-RS" sz="2200" dirty="0" smtClean="0">
              <a:solidFill>
                <a:srgbClr val="002B82"/>
              </a:solidFill>
              <a:latin typeface="Georgia" panose="02040502050405020303" pitchFamily="18" charset="0"/>
              <a:cs typeface="Arial" pitchFamily="34" charset="0"/>
            </a:endParaRPr>
          </a:p>
        </p:txBody>
      </p:sp>
      <p:sp>
        <p:nvSpPr>
          <p:cNvPr id="8" name="Content Placeholder 7"/>
          <p:cNvSpPr>
            <a:spLocks noGrp="1"/>
          </p:cNvSpPr>
          <p:nvPr>
            <p:ph idx="1"/>
          </p:nvPr>
        </p:nvSpPr>
        <p:spPr>
          <a:xfrm>
            <a:off x="1828800" y="990600"/>
            <a:ext cx="6629400" cy="5105400"/>
          </a:xfrm>
        </p:spPr>
        <p:txBody>
          <a:bodyPr/>
          <a:lstStyle/>
          <a:p>
            <a:pPr>
              <a:buFont typeface="Wingdings" pitchFamily="2" charset="2"/>
              <a:buChar char="ü"/>
            </a:pPr>
            <a:r>
              <a:rPr lang="en-US" sz="2400" dirty="0" smtClean="0">
                <a:solidFill>
                  <a:schemeClr val="tx1"/>
                </a:solidFill>
                <a:latin typeface="Georgia" pitchFamily="18" charset="0"/>
              </a:rPr>
              <a:t>U</a:t>
            </a:r>
            <a:r>
              <a:rPr lang="sr-Latn-RS" sz="2400" dirty="0" smtClean="0">
                <a:solidFill>
                  <a:schemeClr val="tx1"/>
                </a:solidFill>
                <a:latin typeface="Georgia" pitchFamily="18" charset="0"/>
              </a:rPr>
              <a:t>glavnom potpuno lišenje poslovne sposobnosti (86%), jedno vraćanje</a:t>
            </a:r>
          </a:p>
          <a:p>
            <a:pPr>
              <a:buFont typeface="Wingdings" pitchFamily="2" charset="2"/>
              <a:buChar char="ü"/>
            </a:pPr>
            <a:r>
              <a:rPr lang="en-US" sz="2400" dirty="0" smtClean="0">
                <a:solidFill>
                  <a:schemeClr val="tx1"/>
                </a:solidFill>
                <a:latin typeface="Georgia" pitchFamily="18" charset="0"/>
              </a:rPr>
              <a:t>D</a:t>
            </a:r>
            <a:r>
              <a:rPr lang="sr-Latn-RS" sz="2400" dirty="0" smtClean="0">
                <a:solidFill>
                  <a:schemeClr val="tx1"/>
                </a:solidFill>
                <a:latin typeface="Georgia" pitchFamily="18" charset="0"/>
              </a:rPr>
              <a:t>ijagnoza – invaliditet u dispozitivu</a:t>
            </a:r>
          </a:p>
          <a:p>
            <a:pPr>
              <a:buFont typeface="Wingdings" pitchFamily="2" charset="2"/>
              <a:buChar char="ü"/>
            </a:pPr>
            <a:r>
              <a:rPr lang="en-US" sz="2400" dirty="0" smtClean="0">
                <a:solidFill>
                  <a:schemeClr val="tx1"/>
                </a:solidFill>
                <a:latin typeface="Georgia" pitchFamily="18" charset="0"/>
              </a:rPr>
              <a:t>O</a:t>
            </a:r>
            <a:r>
              <a:rPr lang="sr-Latn-RS" sz="2400" dirty="0" smtClean="0">
                <a:solidFill>
                  <a:schemeClr val="tx1"/>
                </a:solidFill>
                <a:latin typeface="Georgia" pitchFamily="18" charset="0"/>
              </a:rPr>
              <a:t>dluke kratke, u proseku 2-3 strane</a:t>
            </a:r>
          </a:p>
          <a:p>
            <a:pPr>
              <a:buFont typeface="Wingdings" pitchFamily="2" charset="2"/>
              <a:buChar char="ü"/>
            </a:pPr>
            <a:r>
              <a:rPr lang="en-US" sz="2400" dirty="0" smtClean="0">
                <a:solidFill>
                  <a:schemeClr val="tx1"/>
                </a:solidFill>
                <a:latin typeface="Georgia" pitchFamily="18" charset="0"/>
              </a:rPr>
              <a:t>O</a:t>
            </a:r>
            <a:r>
              <a:rPr lang="sr-Latn-RS" sz="2400" dirty="0" smtClean="0">
                <a:solidFill>
                  <a:schemeClr val="tx1"/>
                </a:solidFill>
                <a:latin typeface="Georgia" pitchFamily="18" charset="0"/>
              </a:rPr>
              <a:t>brazloženja veoma štura</a:t>
            </a:r>
          </a:p>
          <a:p>
            <a:pPr>
              <a:buFont typeface="Wingdings" pitchFamily="2" charset="2"/>
              <a:buChar char="ü"/>
            </a:pPr>
            <a:r>
              <a:rPr lang="en-US" sz="2400" dirty="0" smtClean="0">
                <a:solidFill>
                  <a:schemeClr val="tx1"/>
                </a:solidFill>
                <a:latin typeface="Georgia" pitchFamily="18" charset="0"/>
              </a:rPr>
              <a:t>N</a:t>
            </a:r>
            <a:r>
              <a:rPr lang="sr-Latn-RS" sz="2400" dirty="0" smtClean="0">
                <a:solidFill>
                  <a:schemeClr val="tx1"/>
                </a:solidFill>
                <a:latin typeface="Georgia" pitchFamily="18" charset="0"/>
              </a:rPr>
              <a:t>edostavljanje rješenja prot.predlagača</a:t>
            </a:r>
          </a:p>
          <a:p>
            <a:pPr>
              <a:buFont typeface="Wingdings" pitchFamily="2" charset="2"/>
              <a:buChar char="ü"/>
            </a:pPr>
            <a:r>
              <a:rPr lang="en-US" sz="2400" dirty="0" smtClean="0">
                <a:solidFill>
                  <a:schemeClr val="tx1"/>
                </a:solidFill>
                <a:latin typeface="Georgia" pitchFamily="18" charset="0"/>
              </a:rPr>
              <a:t>O</a:t>
            </a:r>
            <a:r>
              <a:rPr lang="sr-Latn-RS" sz="2400" dirty="0" smtClean="0">
                <a:solidFill>
                  <a:schemeClr val="tx1"/>
                </a:solidFill>
                <a:latin typeface="Georgia" pitchFamily="18" charset="0"/>
              </a:rPr>
              <a:t>dricanje od prava na žalbu (</a:t>
            </a:r>
            <a:r>
              <a:rPr lang="uz-Cyrl-UZ" sz="2400" i="1" dirty="0" smtClean="0">
                <a:solidFill>
                  <a:schemeClr val="tx1"/>
                </a:solidFill>
                <a:latin typeface="Georgia" pitchFamily="18" charset="0"/>
              </a:rPr>
              <a:t>predlagač i privremeni staratelj odrekli prava žalbe, pa je rješenje pravosnažno danom donošenja</a:t>
            </a:r>
            <a:r>
              <a:rPr lang="sr-Latn-RS" sz="2400" i="1" dirty="0" smtClean="0">
                <a:solidFill>
                  <a:schemeClr val="tx1"/>
                </a:solidFill>
                <a:latin typeface="Georgia" pitchFamily="18" charset="0"/>
              </a:rPr>
              <a:t> -20-ak slučajeva)</a:t>
            </a:r>
            <a:endParaRPr lang="sr-Latn-RS" sz="2400" dirty="0" smtClean="0">
              <a:solidFill>
                <a:schemeClr val="tx1"/>
              </a:solidFill>
              <a:latin typeface="Georgia" pitchFamily="18" charset="0"/>
            </a:endParaRPr>
          </a:p>
          <a:p>
            <a:pPr>
              <a:buFont typeface="Wingdings" pitchFamily="2" charset="2"/>
              <a:buChar char="ü"/>
            </a:pPr>
            <a:r>
              <a:rPr lang="sr-Latn-RS" sz="2400" dirty="0" smtClean="0">
                <a:solidFill>
                  <a:schemeClr val="tx1"/>
                </a:solidFill>
                <a:latin typeface="Georgia" pitchFamily="18" charset="0"/>
              </a:rPr>
              <a:t>20 slučajeva – besplatna pravna pomoć odobrena predlagačima</a:t>
            </a:r>
            <a:endParaRPr lang="en-US" sz="2400" dirty="0">
              <a:solidFill>
                <a:schemeClr val="tx1"/>
              </a:solidFill>
              <a:latin typeface="Georgia" pitchFamily="18" charset="0"/>
            </a:endParaRP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ctr" eaLnBrk="1" hangingPunct="1"/>
            <a:r>
              <a:rPr lang="sr-Latn-RS" sz="3600" b="1" dirty="0" smtClean="0">
                <a:solidFill>
                  <a:schemeClr val="tx1"/>
                </a:solidFill>
                <a:latin typeface="Georgia" pitchFamily="18" charset="0"/>
                <a:cs typeface="Arial" charset="0"/>
              </a:rPr>
              <a:t>Istraživanje sudske prakse</a:t>
            </a:r>
            <a:endParaRPr lang="en-US" sz="3600" b="1" dirty="0" smtClean="0">
              <a:solidFill>
                <a:schemeClr val="tx1"/>
              </a:solidFill>
              <a:latin typeface="Georgia" pitchFamily="18" charset="0"/>
              <a:cs typeface="Arial" charset="0"/>
            </a:endParaRPr>
          </a:p>
        </p:txBody>
      </p:sp>
      <p:sp>
        <p:nvSpPr>
          <p:cNvPr id="7" name="Rectangle 2"/>
          <p:cNvSpPr txBox="1">
            <a:spLocks noChangeArrowheads="1"/>
          </p:cNvSpPr>
          <p:nvPr/>
        </p:nvSpPr>
        <p:spPr bwMode="auto">
          <a:xfrm>
            <a:off x="1764574" y="1524000"/>
            <a:ext cx="7127875" cy="4597461"/>
          </a:xfrm>
          <a:prstGeom prst="rect">
            <a:avLst/>
          </a:prstGeom>
          <a:noFill/>
          <a:ln w="9525">
            <a:noFill/>
            <a:miter lim="800000"/>
            <a:headEnd/>
            <a:tailEnd/>
          </a:ln>
          <a:effectLst/>
        </p:spPr>
        <p:txBody>
          <a:bodyPr anchor="ctr"/>
          <a:lstStyle/>
          <a:p>
            <a:pPr>
              <a:buFont typeface="Wingdings" pitchFamily="2" charset="2"/>
              <a:buChar char="ü"/>
              <a:defRPr/>
            </a:pPr>
            <a:endParaRPr lang="sr-Cyrl-RS" sz="2200" dirty="0" smtClean="0">
              <a:solidFill>
                <a:srgbClr val="002B82"/>
              </a:solidFill>
              <a:latin typeface="Georgia" panose="02040502050405020303" pitchFamily="18" charset="0"/>
              <a:cs typeface="Arial" pitchFamily="34" charset="0"/>
            </a:endParaRPr>
          </a:p>
        </p:txBody>
      </p:sp>
      <p:sp>
        <p:nvSpPr>
          <p:cNvPr id="8" name="Content Placeholder 7"/>
          <p:cNvSpPr>
            <a:spLocks noGrp="1"/>
          </p:cNvSpPr>
          <p:nvPr>
            <p:ph idx="1"/>
          </p:nvPr>
        </p:nvSpPr>
        <p:spPr>
          <a:xfrm>
            <a:off x="1828800" y="990600"/>
            <a:ext cx="6629400" cy="5105400"/>
          </a:xfrm>
        </p:spPr>
        <p:txBody>
          <a:bodyPr/>
          <a:lstStyle/>
          <a:p>
            <a:pPr>
              <a:buFont typeface="Wingdings" pitchFamily="2" charset="2"/>
              <a:buChar char="ü"/>
            </a:pPr>
            <a:r>
              <a:rPr lang="uz-Cyrl-UZ" sz="2400" dirty="0" smtClean="0">
                <a:solidFill>
                  <a:schemeClr val="tx1"/>
                </a:solidFill>
                <a:latin typeface="Georgia" pitchFamily="18" charset="0"/>
              </a:rPr>
              <a:t>Predlog za produženje roditeljskog prava podnosi se prije punoljetstva djeteta, ali sud može produžiti roditeljsko pravo i u slučaju kad predlog nije blagovremeno podnijet, ako su u vrijeme nastupanja punoljetstva postojali razlozi za produženje roditeljskog prava. </a:t>
            </a:r>
            <a:endParaRPr lang="en-US" sz="2400" dirty="0" smtClean="0">
              <a:solidFill>
                <a:schemeClr val="tx1"/>
              </a:solidFill>
              <a:latin typeface="Georgia" pitchFamily="18" charset="0"/>
            </a:endParaRPr>
          </a:p>
          <a:p>
            <a:pPr>
              <a:buFont typeface="Wingdings" pitchFamily="2" charset="2"/>
              <a:buChar char="ü"/>
            </a:pPr>
            <a:r>
              <a:rPr lang="uz-Cyrl-UZ" sz="2400" dirty="0" smtClean="0">
                <a:solidFill>
                  <a:schemeClr val="tx1"/>
                </a:solidFill>
                <a:latin typeface="Georgia" pitchFamily="18" charset="0"/>
              </a:rPr>
              <a:t>U odluci o produženju roditeljskog prava sud će odrediti da li je lice nad kojim je produženo roditeljsko pravo izjednačeno sa djetetom.</a:t>
            </a:r>
            <a:endParaRPr lang="sr-Latn-RS" sz="2400" dirty="0" smtClean="0">
              <a:solidFill>
                <a:schemeClr val="tx1"/>
              </a:solidFill>
              <a:latin typeface="Georgia" pitchFamily="18" charset="0"/>
            </a:endParaRPr>
          </a:p>
          <a:p>
            <a:pPr>
              <a:buFont typeface="Wingdings" pitchFamily="2" charset="2"/>
              <a:buChar char="ü"/>
            </a:pPr>
            <a:r>
              <a:rPr lang="en-US" sz="2400" dirty="0" smtClean="0">
                <a:solidFill>
                  <a:schemeClr val="tx1"/>
                </a:solidFill>
                <a:latin typeface="Georgia" pitchFamily="18" charset="0"/>
              </a:rPr>
              <a:t>O</a:t>
            </a:r>
            <a:r>
              <a:rPr lang="sr-Latn-RS" sz="2400" dirty="0" smtClean="0">
                <a:solidFill>
                  <a:schemeClr val="tx1"/>
                </a:solidFill>
                <a:latin typeface="Georgia" pitchFamily="18" charset="0"/>
              </a:rPr>
              <a:t>sobi rođenoj 1977. godine, produženo roditeljsko pravo 2015. godine </a:t>
            </a:r>
            <a:endParaRPr lang="en-US" sz="2400" dirty="0">
              <a:solidFill>
                <a:schemeClr val="tx1"/>
              </a:solidFill>
              <a:latin typeface="Georgia" pitchFamily="18" charset="0"/>
            </a:endParaRP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ctr" eaLnBrk="1" hangingPunct="1"/>
            <a:r>
              <a:rPr lang="sr-Latn-RS" sz="3600" b="1" dirty="0" smtClean="0">
                <a:solidFill>
                  <a:schemeClr val="tx1"/>
                </a:solidFill>
                <a:latin typeface="Georgia" pitchFamily="18" charset="0"/>
                <a:cs typeface="Arial" charset="0"/>
              </a:rPr>
              <a:t>Istraživanje sudske prakse</a:t>
            </a:r>
            <a:endParaRPr lang="en-US" sz="3600" b="1" dirty="0" smtClean="0">
              <a:solidFill>
                <a:schemeClr val="tx1"/>
              </a:solidFill>
              <a:latin typeface="Georgia" pitchFamily="18" charset="0"/>
              <a:cs typeface="Arial" charset="0"/>
            </a:endParaRPr>
          </a:p>
        </p:txBody>
      </p:sp>
      <p:sp>
        <p:nvSpPr>
          <p:cNvPr id="7" name="Rectangle 2"/>
          <p:cNvSpPr txBox="1">
            <a:spLocks noChangeArrowheads="1"/>
          </p:cNvSpPr>
          <p:nvPr/>
        </p:nvSpPr>
        <p:spPr bwMode="auto">
          <a:xfrm>
            <a:off x="1764574" y="1524000"/>
            <a:ext cx="7127875" cy="4597461"/>
          </a:xfrm>
          <a:prstGeom prst="rect">
            <a:avLst/>
          </a:prstGeom>
          <a:noFill/>
          <a:ln w="9525">
            <a:noFill/>
            <a:miter lim="800000"/>
            <a:headEnd/>
            <a:tailEnd/>
          </a:ln>
          <a:effectLst/>
        </p:spPr>
        <p:txBody>
          <a:bodyPr anchor="ctr"/>
          <a:lstStyle/>
          <a:p>
            <a:pPr>
              <a:buFont typeface="Wingdings" pitchFamily="2" charset="2"/>
              <a:buChar char="ü"/>
              <a:defRPr/>
            </a:pPr>
            <a:endParaRPr lang="sr-Cyrl-RS" sz="2200" dirty="0" smtClean="0">
              <a:solidFill>
                <a:srgbClr val="002B82"/>
              </a:solidFill>
              <a:latin typeface="Georgia" panose="02040502050405020303" pitchFamily="18" charset="0"/>
              <a:cs typeface="Arial" pitchFamily="34" charset="0"/>
            </a:endParaRPr>
          </a:p>
        </p:txBody>
      </p:sp>
      <p:sp>
        <p:nvSpPr>
          <p:cNvPr id="8" name="Content Placeholder 7"/>
          <p:cNvSpPr>
            <a:spLocks noGrp="1"/>
          </p:cNvSpPr>
          <p:nvPr>
            <p:ph idx="1"/>
          </p:nvPr>
        </p:nvSpPr>
        <p:spPr>
          <a:xfrm>
            <a:off x="1828800" y="990600"/>
            <a:ext cx="6629400" cy="5105400"/>
          </a:xfrm>
        </p:spPr>
        <p:txBody>
          <a:bodyPr/>
          <a:lstStyle/>
          <a:p>
            <a:pPr>
              <a:buFont typeface="Wingdings" pitchFamily="2" charset="2"/>
              <a:buChar char="ü"/>
            </a:pPr>
            <a:r>
              <a:rPr lang="sr-Latn-RS" sz="2400" b="1" dirty="0" smtClean="0">
                <a:solidFill>
                  <a:schemeClr val="tx1"/>
                </a:solidFill>
                <a:latin typeface="Georgia" pitchFamily="18" charset="0"/>
              </a:rPr>
              <a:t>Pozitivan primer – Viši sud u Podgorici, odluka po žalbi</a:t>
            </a:r>
          </a:p>
          <a:p>
            <a:pPr>
              <a:buFont typeface="Wingdings" pitchFamily="2" charset="2"/>
              <a:buChar char="ü"/>
            </a:pPr>
            <a:r>
              <a:rPr lang="uz-Cyrl-UZ" sz="2400" dirty="0" smtClean="0">
                <a:solidFill>
                  <a:schemeClr val="tx1"/>
                </a:solidFill>
                <a:latin typeface="Georgia" pitchFamily="18" charset="0"/>
              </a:rPr>
              <a:t>Prvostepeni sud</a:t>
            </a:r>
            <a:r>
              <a:rPr lang="sr-Latn-RS" sz="2400" dirty="0" smtClean="0">
                <a:solidFill>
                  <a:schemeClr val="tx1"/>
                </a:solidFill>
                <a:latin typeface="Georgia" pitchFamily="18" charset="0"/>
              </a:rPr>
              <a:t>, deo </a:t>
            </a:r>
            <a:r>
              <a:rPr lang="uz-Cyrl-UZ" sz="2400" dirty="0" smtClean="0">
                <a:solidFill>
                  <a:schemeClr val="tx1"/>
                </a:solidFill>
                <a:latin typeface="Georgia" pitchFamily="18" charset="0"/>
              </a:rPr>
              <a:t>obrazloženj</a:t>
            </a:r>
            <a:r>
              <a:rPr lang="sr-Latn-RS" sz="2400" dirty="0" smtClean="0">
                <a:solidFill>
                  <a:schemeClr val="tx1"/>
                </a:solidFill>
                <a:latin typeface="Georgia" pitchFamily="18" charset="0"/>
              </a:rPr>
              <a:t>a</a:t>
            </a:r>
            <a:r>
              <a:rPr lang="uz-Cyrl-UZ" sz="2400" dirty="0" smtClean="0">
                <a:solidFill>
                  <a:schemeClr val="tx1"/>
                </a:solidFill>
                <a:latin typeface="Georgia" pitchFamily="18" charset="0"/>
              </a:rPr>
              <a:t> rješenja o djelimičnom lišenju poslovne sposobnosti</a:t>
            </a:r>
            <a:r>
              <a:rPr lang="sr-Latn-RS" sz="2400" dirty="0" smtClean="0">
                <a:solidFill>
                  <a:schemeClr val="tx1"/>
                </a:solidFill>
                <a:latin typeface="Georgia" pitchFamily="18" charset="0"/>
              </a:rPr>
              <a:t>:</a:t>
            </a:r>
            <a:r>
              <a:rPr lang="uz-Cyrl-UZ" sz="2400" dirty="0" smtClean="0">
                <a:solidFill>
                  <a:schemeClr val="tx1"/>
                </a:solidFill>
                <a:latin typeface="Georgia" pitchFamily="18" charset="0"/>
              </a:rPr>
              <a:t> </a:t>
            </a:r>
            <a:endParaRPr lang="sr-Latn-RS" sz="2400" dirty="0" smtClean="0">
              <a:solidFill>
                <a:schemeClr val="tx1"/>
              </a:solidFill>
              <a:latin typeface="Georgia" pitchFamily="18" charset="0"/>
            </a:endParaRPr>
          </a:p>
          <a:p>
            <a:pPr>
              <a:buNone/>
            </a:pPr>
            <a:r>
              <a:rPr lang="sr-Latn-RS" sz="2400" i="1" dirty="0" smtClean="0">
                <a:solidFill>
                  <a:schemeClr val="tx1"/>
                </a:solidFill>
                <a:latin typeface="Georgia" pitchFamily="18" charset="0"/>
              </a:rPr>
              <a:t>	</a:t>
            </a:r>
            <a:r>
              <a:rPr lang="uz-Cyrl-UZ" sz="2400" i="1" dirty="0" smtClean="0">
                <a:solidFill>
                  <a:schemeClr val="tx1"/>
                </a:solidFill>
                <a:latin typeface="Georgia" pitchFamily="18" charset="0"/>
              </a:rPr>
              <a:t>„njen stepen inteligencije, duševna bolest-psihoorganski sindrom koji predstavlja lakše dementno stanje, godine života, kao i činjenica da ne zna sa sigurnošću šta je hipoteka i koji je njen pravni značaj, predstavljaju opasnost da protivnica predlagača može ugroziti svoja prava i obaveze, kao i prava i interese drugih lica“</a:t>
            </a:r>
            <a:r>
              <a:rPr lang="uz-Cyrl-UZ" sz="2400" dirty="0" smtClean="0">
                <a:solidFill>
                  <a:schemeClr val="tx1"/>
                </a:solidFill>
                <a:latin typeface="Georgia" pitchFamily="18" charset="0"/>
              </a:rPr>
              <a:t>.</a:t>
            </a:r>
            <a:endParaRPr lang="en-US" sz="2400" dirty="0" smtClean="0">
              <a:solidFill>
                <a:schemeClr val="tx1"/>
              </a:solidFill>
              <a:latin typeface="Georgia" pitchFamily="18" charset="0"/>
            </a:endParaRPr>
          </a:p>
          <a:p>
            <a:pPr>
              <a:buFont typeface="Wingdings" pitchFamily="2" charset="2"/>
              <a:buChar char="ü"/>
            </a:pPr>
            <a:endParaRPr lang="en-US" sz="2400" dirty="0">
              <a:solidFill>
                <a:schemeClr val="tx1"/>
              </a:solidFill>
              <a:latin typeface="Georgia" pitchFamily="18" charset="0"/>
            </a:endParaRP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ctr" eaLnBrk="1" hangingPunct="1"/>
            <a:r>
              <a:rPr lang="sr-Latn-RS" sz="3600" b="1" dirty="0" smtClean="0">
                <a:solidFill>
                  <a:schemeClr val="tx1"/>
                </a:solidFill>
                <a:latin typeface="Georgia" pitchFamily="18" charset="0"/>
                <a:cs typeface="Arial" charset="0"/>
              </a:rPr>
              <a:t>Istraživanje sudske prakse</a:t>
            </a:r>
            <a:endParaRPr lang="en-US" sz="3600" b="1" dirty="0" smtClean="0">
              <a:solidFill>
                <a:schemeClr val="tx1"/>
              </a:solidFill>
              <a:latin typeface="Georgia" pitchFamily="18" charset="0"/>
              <a:cs typeface="Arial" charset="0"/>
            </a:endParaRPr>
          </a:p>
        </p:txBody>
      </p:sp>
      <p:sp>
        <p:nvSpPr>
          <p:cNvPr id="7" name="Rectangle 2"/>
          <p:cNvSpPr txBox="1">
            <a:spLocks noChangeArrowheads="1"/>
          </p:cNvSpPr>
          <p:nvPr/>
        </p:nvSpPr>
        <p:spPr bwMode="auto">
          <a:xfrm>
            <a:off x="1764574" y="1524000"/>
            <a:ext cx="7127875" cy="4597461"/>
          </a:xfrm>
          <a:prstGeom prst="rect">
            <a:avLst/>
          </a:prstGeom>
          <a:noFill/>
          <a:ln w="9525">
            <a:noFill/>
            <a:miter lim="800000"/>
            <a:headEnd/>
            <a:tailEnd/>
          </a:ln>
          <a:effectLst/>
        </p:spPr>
        <p:txBody>
          <a:bodyPr anchor="ctr"/>
          <a:lstStyle/>
          <a:p>
            <a:pPr>
              <a:buFont typeface="Wingdings" pitchFamily="2" charset="2"/>
              <a:buChar char="ü"/>
              <a:defRPr/>
            </a:pPr>
            <a:endParaRPr lang="sr-Cyrl-RS" sz="2200" dirty="0" smtClean="0">
              <a:solidFill>
                <a:srgbClr val="002B82"/>
              </a:solidFill>
              <a:latin typeface="Georgia" panose="02040502050405020303" pitchFamily="18" charset="0"/>
              <a:cs typeface="Arial" pitchFamily="34" charset="0"/>
            </a:endParaRPr>
          </a:p>
        </p:txBody>
      </p:sp>
      <p:sp>
        <p:nvSpPr>
          <p:cNvPr id="8" name="Content Placeholder 7"/>
          <p:cNvSpPr>
            <a:spLocks noGrp="1"/>
          </p:cNvSpPr>
          <p:nvPr>
            <p:ph idx="1"/>
          </p:nvPr>
        </p:nvSpPr>
        <p:spPr>
          <a:xfrm>
            <a:off x="1828800" y="990600"/>
            <a:ext cx="6629400" cy="5105400"/>
          </a:xfrm>
        </p:spPr>
        <p:txBody>
          <a:bodyPr/>
          <a:lstStyle/>
          <a:p>
            <a:pPr>
              <a:buFont typeface="Wingdings" pitchFamily="2" charset="2"/>
              <a:buChar char="ü"/>
            </a:pPr>
            <a:r>
              <a:rPr lang="uz-Cyrl-UZ" sz="2400" dirty="0" smtClean="0">
                <a:solidFill>
                  <a:schemeClr val="tx1"/>
                </a:solidFill>
                <a:latin typeface="Georgia" pitchFamily="18" charset="0"/>
              </a:rPr>
              <a:t>Viši sud je ukinuo ovo rješenje i u obrazloženju</a:t>
            </a:r>
            <a:r>
              <a:rPr lang="sr-Latn-RS" sz="2400" dirty="0" smtClean="0">
                <a:solidFill>
                  <a:schemeClr val="tx1"/>
                </a:solidFill>
                <a:latin typeface="Georgia" pitchFamily="18" charset="0"/>
              </a:rPr>
              <a:t> </a:t>
            </a:r>
            <a:r>
              <a:rPr lang="uz-Cyrl-UZ" sz="2400" dirty="0" smtClean="0">
                <a:solidFill>
                  <a:schemeClr val="tx1"/>
                </a:solidFill>
                <a:latin typeface="Georgia" pitchFamily="18" charset="0"/>
              </a:rPr>
              <a:t>naveo: </a:t>
            </a:r>
            <a:endParaRPr lang="sr-Latn-RS" sz="2400" dirty="0" smtClean="0">
              <a:solidFill>
                <a:schemeClr val="tx1"/>
              </a:solidFill>
              <a:latin typeface="Georgia" pitchFamily="18" charset="0"/>
            </a:endParaRPr>
          </a:p>
          <a:p>
            <a:pPr>
              <a:buFont typeface="Wingdings" pitchFamily="2" charset="2"/>
              <a:buChar char="ü"/>
            </a:pPr>
            <a:endParaRPr lang="sr-Latn-RS" sz="2400" dirty="0" smtClean="0">
              <a:solidFill>
                <a:schemeClr val="tx1"/>
              </a:solidFill>
              <a:latin typeface="Georgia" pitchFamily="18" charset="0"/>
            </a:endParaRPr>
          </a:p>
          <a:p>
            <a:pPr>
              <a:buNone/>
            </a:pPr>
            <a:r>
              <a:rPr lang="sr-Latn-RS" sz="2400" i="1" dirty="0" smtClean="0">
                <a:solidFill>
                  <a:schemeClr val="tx1"/>
                </a:solidFill>
                <a:latin typeface="Georgia" pitchFamily="18" charset="0"/>
              </a:rPr>
              <a:t>	</a:t>
            </a:r>
            <a:r>
              <a:rPr lang="uz-Cyrl-UZ" sz="2000" i="1" dirty="0" smtClean="0">
                <a:solidFill>
                  <a:schemeClr val="tx1"/>
                </a:solidFill>
                <a:latin typeface="Georgia" pitchFamily="18" charset="0"/>
              </a:rPr>
              <a:t>„razlozi koje prvostepeni sud navodi kao razloge za djelimično lišenje poslovne sposobnosti protivnice predlagača, a odnose se na njen stepen inteligencije, koji prvostepeni sud pogrešno izjednačava sa duševnom bolešću, te poznavanje pravnih instituta, kao takvi, osim što odredbom člana 235. Porodičnog zakona nisu ni predviđeni kao razlozi za lišenje poslovne sposobnosti, </a:t>
            </a:r>
            <a:r>
              <a:rPr lang="uz-Cyrl-UZ" sz="2000" b="1" i="1" dirty="0" smtClean="0">
                <a:solidFill>
                  <a:schemeClr val="tx1"/>
                </a:solidFill>
                <a:latin typeface="Georgia" pitchFamily="18" charset="0"/>
              </a:rPr>
              <a:t>uvredljivi su po ličnost protivnice predlagača i nedopustivi za sud, te su kao takvi neprihvatljivi...</a:t>
            </a:r>
            <a:r>
              <a:rPr lang="uz-Cyrl-UZ" sz="2000" i="1" dirty="0" smtClean="0">
                <a:solidFill>
                  <a:schemeClr val="tx1"/>
                </a:solidFill>
                <a:latin typeface="Georgia" pitchFamily="18" charset="0"/>
              </a:rPr>
              <a:t>“ </a:t>
            </a:r>
            <a:endParaRPr lang="en-US" sz="2000" dirty="0">
              <a:solidFill>
                <a:schemeClr val="tx1"/>
              </a:solidFill>
              <a:latin typeface="Georgia" pitchFamily="18" charset="0"/>
            </a:endParaRP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ctr" eaLnBrk="1" hangingPunct="1"/>
            <a:r>
              <a:rPr lang="en-US" sz="3600" b="1" dirty="0" smtClean="0">
                <a:solidFill>
                  <a:schemeClr val="tx1"/>
                </a:solidFill>
                <a:latin typeface="Georgia" pitchFamily="18" charset="0"/>
                <a:cs typeface="Arial" charset="0"/>
              </a:rPr>
              <a:t>N</a:t>
            </a:r>
            <a:r>
              <a:rPr lang="sr-Latn-RS" sz="3600" b="1" dirty="0" smtClean="0">
                <a:solidFill>
                  <a:schemeClr val="tx1"/>
                </a:solidFill>
                <a:latin typeface="Georgia" pitchFamily="18" charset="0"/>
                <a:cs typeface="Arial" charset="0"/>
              </a:rPr>
              <a:t>edostaci u propisima</a:t>
            </a:r>
            <a:endParaRPr lang="en-US" sz="3600" b="1" dirty="0" smtClean="0">
              <a:solidFill>
                <a:schemeClr val="tx1"/>
              </a:solidFill>
              <a:latin typeface="Georgia" pitchFamily="18" charset="0"/>
              <a:cs typeface="Arial" charset="0"/>
            </a:endParaRPr>
          </a:p>
        </p:txBody>
      </p:sp>
      <p:sp>
        <p:nvSpPr>
          <p:cNvPr id="7" name="Rectangle 2"/>
          <p:cNvSpPr txBox="1">
            <a:spLocks noChangeArrowheads="1"/>
          </p:cNvSpPr>
          <p:nvPr/>
        </p:nvSpPr>
        <p:spPr bwMode="auto">
          <a:xfrm>
            <a:off x="1764574" y="1524000"/>
            <a:ext cx="7127875" cy="4597461"/>
          </a:xfrm>
          <a:prstGeom prst="rect">
            <a:avLst/>
          </a:prstGeom>
          <a:noFill/>
          <a:ln w="9525">
            <a:noFill/>
            <a:miter lim="800000"/>
            <a:headEnd/>
            <a:tailEnd/>
          </a:ln>
          <a:effectLst/>
        </p:spPr>
        <p:txBody>
          <a:bodyPr anchor="ctr"/>
          <a:lstStyle/>
          <a:p>
            <a:pPr>
              <a:buFont typeface="Wingdings" pitchFamily="2" charset="2"/>
              <a:buChar char="ü"/>
              <a:defRPr/>
            </a:pPr>
            <a:endParaRPr lang="sr-Cyrl-RS" sz="2200" dirty="0" smtClean="0">
              <a:solidFill>
                <a:srgbClr val="002B82"/>
              </a:solidFill>
              <a:latin typeface="Georgia" panose="02040502050405020303" pitchFamily="18" charset="0"/>
              <a:cs typeface="Arial" pitchFamily="34" charset="0"/>
            </a:endParaRPr>
          </a:p>
        </p:txBody>
      </p:sp>
      <p:sp>
        <p:nvSpPr>
          <p:cNvPr id="8" name="Content Placeholder 7"/>
          <p:cNvSpPr>
            <a:spLocks noGrp="1"/>
          </p:cNvSpPr>
          <p:nvPr>
            <p:ph idx="1"/>
          </p:nvPr>
        </p:nvSpPr>
        <p:spPr>
          <a:xfrm>
            <a:off x="1828800" y="990600"/>
            <a:ext cx="6629400" cy="5105400"/>
          </a:xfrm>
        </p:spPr>
        <p:txBody>
          <a:bodyPr/>
          <a:lstStyle/>
          <a:p>
            <a:pPr>
              <a:buFont typeface="Wingdings" pitchFamily="2" charset="2"/>
              <a:buChar char="ü"/>
            </a:pPr>
            <a:r>
              <a:rPr lang="en-US" sz="2200" dirty="0" smtClean="0">
                <a:solidFill>
                  <a:schemeClr val="tx1"/>
                </a:solidFill>
                <a:latin typeface="Georgia" pitchFamily="18" charset="0"/>
              </a:rPr>
              <a:t>P</a:t>
            </a:r>
            <a:r>
              <a:rPr lang="uz-Cyrl-UZ" sz="2200" dirty="0" smtClean="0">
                <a:solidFill>
                  <a:schemeClr val="tx1"/>
                </a:solidFill>
                <a:latin typeface="Georgia" pitchFamily="18" charset="0"/>
              </a:rPr>
              <a:t>ostoji mogućnost da odrasla osoba bude potpuno ili djelimično lišena poslovne sposobnosti na osnovu invaliditeta</a:t>
            </a:r>
            <a:r>
              <a:rPr lang="sr-Latn-RS" sz="2200" dirty="0" smtClean="0">
                <a:solidFill>
                  <a:schemeClr val="tx1"/>
                </a:solidFill>
                <a:latin typeface="Georgia" pitchFamily="18" charset="0"/>
              </a:rPr>
              <a:t> – diskriminatorni razlozi</a:t>
            </a:r>
          </a:p>
          <a:p>
            <a:pPr>
              <a:buFont typeface="Wingdings" pitchFamily="2" charset="2"/>
              <a:buChar char="ü"/>
            </a:pPr>
            <a:r>
              <a:rPr lang="sr-Latn-RS" sz="2200" dirty="0" smtClean="0">
                <a:solidFill>
                  <a:schemeClr val="tx1"/>
                </a:solidFill>
                <a:latin typeface="Georgia" pitchFamily="18" charset="0"/>
              </a:rPr>
              <a:t>Nema </a:t>
            </a:r>
            <a:r>
              <a:rPr lang="uz-Cyrl-UZ" sz="2200" dirty="0" smtClean="0">
                <a:solidFill>
                  <a:schemeClr val="tx1"/>
                </a:solidFill>
                <a:latin typeface="Georgia" pitchFamily="18" charset="0"/>
              </a:rPr>
              <a:t>alternativ</a:t>
            </a:r>
            <a:r>
              <a:rPr lang="sr-Latn-RS" sz="2200" dirty="0" smtClean="0">
                <a:solidFill>
                  <a:schemeClr val="tx1"/>
                </a:solidFill>
                <a:latin typeface="Georgia" pitchFamily="18" charset="0"/>
              </a:rPr>
              <a:t>e</a:t>
            </a:r>
            <a:r>
              <a:rPr lang="uz-Cyrl-UZ" sz="2200" dirty="0" smtClean="0">
                <a:solidFill>
                  <a:schemeClr val="tx1"/>
                </a:solidFill>
                <a:latin typeface="Georgia" pitchFamily="18" charset="0"/>
              </a:rPr>
              <a:t> lišenju poslovne sposobnosti</a:t>
            </a:r>
            <a:endParaRPr lang="sr-Latn-RS" sz="2200" dirty="0" smtClean="0">
              <a:solidFill>
                <a:schemeClr val="tx1"/>
              </a:solidFill>
              <a:latin typeface="Georgia" pitchFamily="18" charset="0"/>
            </a:endParaRPr>
          </a:p>
          <a:p>
            <a:pPr>
              <a:buFont typeface="Wingdings" pitchFamily="2" charset="2"/>
              <a:buChar char="ü"/>
            </a:pPr>
            <a:r>
              <a:rPr lang="uz-Cyrl-UZ" sz="2200" dirty="0" smtClean="0">
                <a:solidFill>
                  <a:schemeClr val="tx1"/>
                </a:solidFill>
                <a:latin typeface="Georgia" pitchFamily="18" charset="0"/>
              </a:rPr>
              <a:t>Nije propisana obaveza suda, organa starateljstva ni drugih učesnika u postupku da  uvažavaju mišljenje, stavove i želje osobe sa invaliditetom </a:t>
            </a:r>
            <a:endParaRPr lang="sr-Latn-RS" sz="2200" dirty="0" smtClean="0">
              <a:solidFill>
                <a:schemeClr val="tx1"/>
              </a:solidFill>
              <a:latin typeface="Georgia" pitchFamily="18" charset="0"/>
            </a:endParaRPr>
          </a:p>
          <a:p>
            <a:pPr>
              <a:buFont typeface="Wingdings" pitchFamily="2" charset="2"/>
              <a:buChar char="ü"/>
            </a:pPr>
            <a:r>
              <a:rPr lang="uz-Cyrl-UZ" sz="2200" dirty="0" smtClean="0">
                <a:solidFill>
                  <a:schemeClr val="tx1"/>
                </a:solidFill>
                <a:latin typeface="Georgia" pitchFamily="18" charset="0"/>
              </a:rPr>
              <a:t>Odluka suda </a:t>
            </a:r>
            <a:r>
              <a:rPr lang="sr-Latn-RS" sz="2200" dirty="0" smtClean="0">
                <a:solidFill>
                  <a:schemeClr val="tx1"/>
                </a:solidFill>
                <a:latin typeface="Georgia" pitchFamily="18" charset="0"/>
              </a:rPr>
              <a:t>- </a:t>
            </a:r>
            <a:r>
              <a:rPr lang="uz-Cyrl-UZ" sz="2200" dirty="0" smtClean="0">
                <a:solidFill>
                  <a:schemeClr val="tx1"/>
                </a:solidFill>
                <a:latin typeface="Georgia" pitchFamily="18" charset="0"/>
              </a:rPr>
              <a:t>na neodređeno vrijeme</a:t>
            </a:r>
            <a:r>
              <a:rPr lang="sr-Latn-RS" sz="2200" dirty="0" smtClean="0">
                <a:solidFill>
                  <a:schemeClr val="tx1"/>
                </a:solidFill>
                <a:latin typeface="Georgia" pitchFamily="18" charset="0"/>
              </a:rPr>
              <a:t>,</a:t>
            </a:r>
            <a:r>
              <a:rPr lang="uz-Cyrl-UZ" sz="2200" dirty="0" smtClean="0">
                <a:solidFill>
                  <a:schemeClr val="tx1"/>
                </a:solidFill>
                <a:latin typeface="Georgia" pitchFamily="18" charset="0"/>
              </a:rPr>
              <a:t> ne postoji obaveza </a:t>
            </a:r>
            <a:r>
              <a:rPr lang="sr-Latn-RS" sz="2200" dirty="0" smtClean="0">
                <a:solidFill>
                  <a:schemeClr val="tx1"/>
                </a:solidFill>
                <a:latin typeface="Georgia" pitchFamily="18" charset="0"/>
              </a:rPr>
              <a:t>periodičnog </a:t>
            </a:r>
            <a:r>
              <a:rPr lang="uz-Cyrl-UZ" sz="2200" dirty="0" smtClean="0">
                <a:solidFill>
                  <a:schemeClr val="tx1"/>
                </a:solidFill>
                <a:latin typeface="Georgia" pitchFamily="18" charset="0"/>
              </a:rPr>
              <a:t>preispitivanja </a:t>
            </a:r>
            <a:endParaRPr lang="sr-Latn-RS" sz="2200" dirty="0" smtClean="0">
              <a:solidFill>
                <a:schemeClr val="tx1"/>
              </a:solidFill>
              <a:latin typeface="Georgia" pitchFamily="18" charset="0"/>
            </a:endParaRPr>
          </a:p>
          <a:p>
            <a:pPr>
              <a:buFont typeface="Wingdings" pitchFamily="2" charset="2"/>
              <a:buChar char="ü"/>
            </a:pPr>
            <a:r>
              <a:rPr lang="sr-Latn-RS" sz="2200" dirty="0" smtClean="0">
                <a:solidFill>
                  <a:schemeClr val="tx1"/>
                </a:solidFill>
                <a:latin typeface="Georgia" pitchFamily="18" charset="0"/>
              </a:rPr>
              <a:t>V</a:t>
            </a:r>
            <a:r>
              <a:rPr lang="uz-Cyrl-UZ" sz="2200" dirty="0" smtClean="0">
                <a:solidFill>
                  <a:schemeClr val="tx1"/>
                </a:solidFill>
                <a:latin typeface="Georgia" pitchFamily="18" charset="0"/>
              </a:rPr>
              <a:t>raćanje poslovne sposobnosti </a:t>
            </a:r>
            <a:r>
              <a:rPr lang="sr-Latn-RS" sz="2200" dirty="0" smtClean="0">
                <a:solidFill>
                  <a:schemeClr val="tx1"/>
                </a:solidFill>
                <a:latin typeface="Georgia" pitchFamily="18" charset="0"/>
              </a:rPr>
              <a:t>:</a:t>
            </a:r>
            <a:r>
              <a:rPr lang="uz-Cyrl-UZ" sz="2200" dirty="0" smtClean="0">
                <a:solidFill>
                  <a:schemeClr val="tx1"/>
                </a:solidFill>
                <a:latin typeface="Georgia" pitchFamily="18" charset="0"/>
              </a:rPr>
              <a:t> </a:t>
            </a:r>
            <a:r>
              <a:rPr lang="uz-Cyrl-UZ" sz="2200" i="1" dirty="0" smtClean="0">
                <a:solidFill>
                  <a:schemeClr val="tx1"/>
                </a:solidFill>
                <a:latin typeface="Georgia" pitchFamily="18" charset="0"/>
              </a:rPr>
              <a:t>kada prestanu razlozi zbog kojih je licu oduzeta poslovna sposobnost</a:t>
            </a:r>
            <a:endParaRPr lang="en-US" sz="2200" dirty="0">
              <a:solidFill>
                <a:schemeClr val="tx1"/>
              </a:solidFill>
              <a:latin typeface="Georgia" pitchFamily="18" charset="0"/>
            </a:endParaRP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ctr" eaLnBrk="1" hangingPunct="1"/>
            <a:r>
              <a:rPr lang="sr-Latn-RS" sz="3600" b="1" dirty="0" smtClean="0">
                <a:solidFill>
                  <a:schemeClr val="tx1"/>
                </a:solidFill>
                <a:latin typeface="Georgia" pitchFamily="18" charset="0"/>
                <a:cs typeface="Arial" charset="0"/>
              </a:rPr>
              <a:t>Pre reforme...</a:t>
            </a:r>
            <a:endParaRPr lang="en-US" sz="3600" b="1" dirty="0" smtClean="0">
              <a:solidFill>
                <a:schemeClr val="tx1"/>
              </a:solidFill>
              <a:latin typeface="Georgia" pitchFamily="18" charset="0"/>
              <a:cs typeface="Arial" charset="0"/>
            </a:endParaRPr>
          </a:p>
        </p:txBody>
      </p:sp>
      <p:sp>
        <p:nvSpPr>
          <p:cNvPr id="7" name="Rectangle 2"/>
          <p:cNvSpPr txBox="1">
            <a:spLocks noChangeArrowheads="1"/>
          </p:cNvSpPr>
          <p:nvPr/>
        </p:nvSpPr>
        <p:spPr bwMode="auto">
          <a:xfrm>
            <a:off x="1764574" y="1524000"/>
            <a:ext cx="7127875" cy="4597461"/>
          </a:xfrm>
          <a:prstGeom prst="rect">
            <a:avLst/>
          </a:prstGeom>
          <a:noFill/>
          <a:ln w="9525">
            <a:noFill/>
            <a:miter lim="800000"/>
            <a:headEnd/>
            <a:tailEnd/>
          </a:ln>
          <a:effectLst/>
        </p:spPr>
        <p:txBody>
          <a:bodyPr anchor="ctr"/>
          <a:lstStyle/>
          <a:p>
            <a:pPr>
              <a:buFont typeface="Wingdings" pitchFamily="2" charset="2"/>
              <a:buChar char="ü"/>
              <a:defRPr/>
            </a:pPr>
            <a:endParaRPr lang="sr-Cyrl-RS" sz="2200" dirty="0" smtClean="0">
              <a:solidFill>
                <a:srgbClr val="002B82"/>
              </a:solidFill>
              <a:latin typeface="Georgia" panose="02040502050405020303" pitchFamily="18" charset="0"/>
              <a:cs typeface="Arial" pitchFamily="34" charset="0"/>
            </a:endParaRPr>
          </a:p>
        </p:txBody>
      </p:sp>
      <p:sp>
        <p:nvSpPr>
          <p:cNvPr id="8" name="Content Placeholder 7"/>
          <p:cNvSpPr>
            <a:spLocks noGrp="1"/>
          </p:cNvSpPr>
          <p:nvPr>
            <p:ph idx="1"/>
          </p:nvPr>
        </p:nvSpPr>
        <p:spPr>
          <a:xfrm>
            <a:off x="1828800" y="990600"/>
            <a:ext cx="6629400" cy="5105400"/>
          </a:xfrm>
        </p:spPr>
        <p:txBody>
          <a:bodyPr/>
          <a:lstStyle/>
          <a:p>
            <a:pPr>
              <a:buFont typeface="Wingdings" pitchFamily="2" charset="2"/>
              <a:buChar char="ü"/>
            </a:pPr>
            <a:r>
              <a:rPr lang="uz-Cyrl-UZ" sz="2400" dirty="0" smtClean="0">
                <a:solidFill>
                  <a:schemeClr val="tx1"/>
                </a:solidFill>
                <a:latin typeface="Georgia" pitchFamily="18" charset="0"/>
              </a:rPr>
              <a:t>Prestati sa praksom potpunog lišenja poslovne sposobnosti</a:t>
            </a:r>
            <a:endParaRPr lang="sr-Latn-RS" sz="2400" dirty="0" smtClean="0">
              <a:solidFill>
                <a:schemeClr val="tx1"/>
              </a:solidFill>
              <a:latin typeface="Georgia" pitchFamily="18" charset="0"/>
            </a:endParaRPr>
          </a:p>
          <a:p>
            <a:pPr>
              <a:buFont typeface="Wingdings" pitchFamily="2" charset="2"/>
              <a:buChar char="ü"/>
            </a:pPr>
            <a:r>
              <a:rPr lang="sr-Latn-RS" sz="2400" dirty="0" smtClean="0">
                <a:solidFill>
                  <a:schemeClr val="tx1"/>
                </a:solidFill>
                <a:latin typeface="Georgia" pitchFamily="18" charset="0"/>
              </a:rPr>
              <a:t>Uvažavati </a:t>
            </a:r>
            <a:r>
              <a:rPr lang="uz-Cyrl-UZ" sz="2400" dirty="0" smtClean="0">
                <a:solidFill>
                  <a:schemeClr val="tx1"/>
                </a:solidFill>
                <a:latin typeface="Georgia" pitchFamily="18" charset="0"/>
              </a:rPr>
              <a:t>mišljenje, stavove i želje osobe sa invaliditetom.</a:t>
            </a:r>
            <a:endParaRPr lang="sr-Latn-RS" sz="2400" dirty="0" smtClean="0">
              <a:solidFill>
                <a:schemeClr val="tx1"/>
              </a:solidFill>
              <a:latin typeface="Georgia" pitchFamily="18" charset="0"/>
            </a:endParaRPr>
          </a:p>
          <a:p>
            <a:pPr>
              <a:buFont typeface="Wingdings" pitchFamily="2" charset="2"/>
              <a:buChar char="ü"/>
            </a:pPr>
            <a:r>
              <a:rPr lang="uz-Cyrl-UZ" sz="2400" dirty="0" smtClean="0">
                <a:solidFill>
                  <a:schemeClr val="tx1"/>
                </a:solidFill>
                <a:latin typeface="Georgia" pitchFamily="18" charset="0"/>
              </a:rPr>
              <a:t>Izmijeniti diskriminatornu praksu da je samo postojanje invaliditeta dovoljno za pokretanje postupka lišenja poslovne sposobnosti</a:t>
            </a:r>
            <a:endParaRPr lang="sr-Latn-RS" sz="2400" dirty="0" smtClean="0">
              <a:solidFill>
                <a:schemeClr val="tx1"/>
              </a:solidFill>
              <a:latin typeface="Georgia" pitchFamily="18" charset="0"/>
            </a:endParaRPr>
          </a:p>
          <a:p>
            <a:pPr>
              <a:buFont typeface="Wingdings" pitchFamily="2" charset="2"/>
              <a:buChar char="ü"/>
            </a:pPr>
            <a:r>
              <a:rPr lang="uz-Cyrl-UZ" sz="2400" dirty="0" smtClean="0">
                <a:solidFill>
                  <a:schemeClr val="tx1"/>
                </a:solidFill>
                <a:latin typeface="Georgia" pitchFamily="18" charset="0"/>
              </a:rPr>
              <a:t>Konsultovati se sa osobom u vezi sa postavljanjem privremenog staratelja i voditi računa o sukobu interesa.</a:t>
            </a:r>
            <a:endParaRPr lang="sr-Latn-RS" sz="2400" dirty="0" smtClean="0">
              <a:solidFill>
                <a:schemeClr val="tx1"/>
              </a:solidFill>
              <a:latin typeface="Georgia" pitchFamily="18" charset="0"/>
            </a:endParaRPr>
          </a:p>
          <a:p>
            <a:pPr>
              <a:buFont typeface="Wingdings" pitchFamily="2" charset="2"/>
              <a:buChar char="ü"/>
            </a:pPr>
            <a:endParaRPr lang="en-US" sz="2200" dirty="0">
              <a:solidFill>
                <a:schemeClr val="tx1"/>
              </a:solidFill>
              <a:latin typeface="Georgia" pitchFamily="18" charset="0"/>
            </a:endParaRP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ctr" eaLnBrk="1" hangingPunct="1"/>
            <a:r>
              <a:rPr lang="sr-Latn-RS" sz="3600" b="1" dirty="0" smtClean="0">
                <a:solidFill>
                  <a:schemeClr val="tx1"/>
                </a:solidFill>
                <a:latin typeface="Georgia" pitchFamily="18" charset="0"/>
                <a:cs typeface="Arial" charset="0"/>
              </a:rPr>
              <a:t>Pre reforme...</a:t>
            </a:r>
            <a:endParaRPr lang="en-US" sz="3600" b="1" dirty="0" smtClean="0">
              <a:solidFill>
                <a:schemeClr val="tx1"/>
              </a:solidFill>
              <a:latin typeface="Georgia" pitchFamily="18" charset="0"/>
              <a:cs typeface="Arial" charset="0"/>
            </a:endParaRPr>
          </a:p>
        </p:txBody>
      </p:sp>
      <p:sp>
        <p:nvSpPr>
          <p:cNvPr id="7" name="Rectangle 2"/>
          <p:cNvSpPr txBox="1">
            <a:spLocks noChangeArrowheads="1"/>
          </p:cNvSpPr>
          <p:nvPr/>
        </p:nvSpPr>
        <p:spPr bwMode="auto">
          <a:xfrm>
            <a:off x="1764574" y="1524000"/>
            <a:ext cx="7127875" cy="4597461"/>
          </a:xfrm>
          <a:prstGeom prst="rect">
            <a:avLst/>
          </a:prstGeom>
          <a:noFill/>
          <a:ln w="9525">
            <a:noFill/>
            <a:miter lim="800000"/>
            <a:headEnd/>
            <a:tailEnd/>
          </a:ln>
          <a:effectLst/>
        </p:spPr>
        <p:txBody>
          <a:bodyPr anchor="ctr"/>
          <a:lstStyle/>
          <a:p>
            <a:pPr>
              <a:buFont typeface="Wingdings" pitchFamily="2" charset="2"/>
              <a:buChar char="ü"/>
              <a:defRPr/>
            </a:pPr>
            <a:endParaRPr lang="sr-Cyrl-RS" sz="2200" dirty="0" smtClean="0">
              <a:solidFill>
                <a:srgbClr val="002B82"/>
              </a:solidFill>
              <a:latin typeface="Georgia" panose="02040502050405020303" pitchFamily="18" charset="0"/>
              <a:cs typeface="Arial" pitchFamily="34" charset="0"/>
            </a:endParaRPr>
          </a:p>
        </p:txBody>
      </p:sp>
      <p:sp>
        <p:nvSpPr>
          <p:cNvPr id="8" name="Content Placeholder 7"/>
          <p:cNvSpPr>
            <a:spLocks noGrp="1"/>
          </p:cNvSpPr>
          <p:nvPr>
            <p:ph idx="1"/>
          </p:nvPr>
        </p:nvSpPr>
        <p:spPr>
          <a:xfrm>
            <a:off x="1828800" y="990600"/>
            <a:ext cx="6629400" cy="5105400"/>
          </a:xfrm>
        </p:spPr>
        <p:txBody>
          <a:bodyPr/>
          <a:lstStyle/>
          <a:p>
            <a:pPr>
              <a:buFont typeface="Wingdings" pitchFamily="2" charset="2"/>
              <a:buChar char="ü"/>
            </a:pPr>
            <a:r>
              <a:rPr lang="uz-Cyrl-UZ" sz="2400" dirty="0" smtClean="0">
                <a:solidFill>
                  <a:schemeClr val="tx1"/>
                </a:solidFill>
                <a:latin typeface="Georgia" pitchFamily="18" charset="0"/>
              </a:rPr>
              <a:t>Sud </a:t>
            </a:r>
            <a:r>
              <a:rPr lang="sr-Latn-RS" sz="2400" dirty="0" smtClean="0">
                <a:solidFill>
                  <a:schemeClr val="tx1"/>
                </a:solidFill>
                <a:latin typeface="Georgia" pitchFamily="18" charset="0"/>
              </a:rPr>
              <a:t>- </a:t>
            </a:r>
            <a:r>
              <a:rPr lang="uz-Cyrl-UZ" sz="2400" dirty="0" smtClean="0">
                <a:solidFill>
                  <a:schemeClr val="tx1"/>
                </a:solidFill>
                <a:latin typeface="Georgia" pitchFamily="18" charset="0"/>
              </a:rPr>
              <a:t>ne dozvoli</a:t>
            </a:r>
            <a:r>
              <a:rPr lang="sr-Latn-RS" sz="2400" dirty="0" smtClean="0">
                <a:solidFill>
                  <a:schemeClr val="tx1"/>
                </a:solidFill>
                <a:latin typeface="Georgia" pitchFamily="18" charset="0"/>
              </a:rPr>
              <a:t>ti</a:t>
            </a:r>
            <a:r>
              <a:rPr lang="uz-Cyrl-UZ" sz="2400" dirty="0" smtClean="0">
                <a:solidFill>
                  <a:schemeClr val="tx1"/>
                </a:solidFill>
                <a:latin typeface="Georgia" pitchFamily="18" charset="0"/>
              </a:rPr>
              <a:t> višestruku ulogu </a:t>
            </a:r>
            <a:r>
              <a:rPr lang="sr-Latn-RS" sz="2400" dirty="0" smtClean="0">
                <a:solidFill>
                  <a:schemeClr val="tx1"/>
                </a:solidFill>
                <a:latin typeface="Georgia" pitchFamily="18" charset="0"/>
              </a:rPr>
              <a:t>CSR</a:t>
            </a:r>
            <a:r>
              <a:rPr lang="uz-Cyrl-UZ" sz="2400" dirty="0" smtClean="0">
                <a:solidFill>
                  <a:schemeClr val="tx1"/>
                </a:solidFill>
                <a:latin typeface="Georgia" pitchFamily="18" charset="0"/>
              </a:rPr>
              <a:t> u postupku lišavanja poslovne sposobnosti</a:t>
            </a:r>
            <a:r>
              <a:rPr lang="sr-Latn-RS" sz="2400" dirty="0" smtClean="0">
                <a:solidFill>
                  <a:schemeClr val="tx1"/>
                </a:solidFill>
                <a:latin typeface="Georgia" pitchFamily="18" charset="0"/>
              </a:rPr>
              <a:t> - </a:t>
            </a:r>
            <a:r>
              <a:rPr lang="uz-Cyrl-UZ" sz="2400" dirty="0" smtClean="0">
                <a:solidFill>
                  <a:schemeClr val="tx1"/>
                </a:solidFill>
                <a:latin typeface="Georgia" pitchFamily="18" charset="0"/>
              </a:rPr>
              <a:t>izbjegn</a:t>
            </a:r>
            <a:r>
              <a:rPr lang="sr-Latn-RS" sz="2400" dirty="0" smtClean="0">
                <a:solidFill>
                  <a:schemeClr val="tx1"/>
                </a:solidFill>
                <a:latin typeface="Georgia" pitchFamily="18" charset="0"/>
              </a:rPr>
              <a:t>ut</a:t>
            </a:r>
            <a:r>
              <a:rPr lang="uz-Cyrl-UZ" sz="2400" dirty="0" smtClean="0">
                <a:solidFill>
                  <a:schemeClr val="tx1"/>
                </a:solidFill>
                <a:latin typeface="Georgia" pitchFamily="18" charset="0"/>
              </a:rPr>
              <a:t> sukob interesa.</a:t>
            </a:r>
            <a:endParaRPr lang="sr-Latn-RS" sz="2400" dirty="0" smtClean="0">
              <a:solidFill>
                <a:schemeClr val="tx1"/>
              </a:solidFill>
              <a:latin typeface="Georgia" pitchFamily="18" charset="0"/>
            </a:endParaRPr>
          </a:p>
          <a:p>
            <a:pPr>
              <a:buFont typeface="Wingdings" pitchFamily="2" charset="2"/>
              <a:buChar char="ü"/>
            </a:pPr>
            <a:r>
              <a:rPr lang="uz-Cyrl-UZ" sz="2400" dirty="0" smtClean="0">
                <a:solidFill>
                  <a:schemeClr val="tx1"/>
                </a:solidFill>
                <a:latin typeface="Georgia" pitchFamily="18" charset="0"/>
              </a:rPr>
              <a:t>Ne koristiti mogućnost da osoba bude zadržana u zdravstvenoj ustanovi zbog vještačenja</a:t>
            </a:r>
            <a:endParaRPr lang="sr-Latn-RS" sz="2400" dirty="0" smtClean="0">
              <a:solidFill>
                <a:schemeClr val="tx1"/>
              </a:solidFill>
              <a:latin typeface="Georgia" pitchFamily="18" charset="0"/>
            </a:endParaRPr>
          </a:p>
          <a:p>
            <a:pPr>
              <a:buFont typeface="Wingdings" pitchFamily="2" charset="2"/>
              <a:buChar char="ü"/>
            </a:pPr>
            <a:r>
              <a:rPr lang="sr-Latn-RS" sz="2400" dirty="0" smtClean="0">
                <a:solidFill>
                  <a:schemeClr val="tx1"/>
                </a:solidFill>
                <a:latin typeface="Georgia" pitchFamily="18" charset="0"/>
              </a:rPr>
              <a:t>Obavezno saslušanje (pokušaj)</a:t>
            </a:r>
          </a:p>
          <a:p>
            <a:pPr>
              <a:buFont typeface="Wingdings" pitchFamily="2" charset="2"/>
              <a:buChar char="ü"/>
            </a:pPr>
            <a:r>
              <a:rPr lang="sr-Latn-RS" sz="2400" dirty="0" smtClean="0">
                <a:solidFill>
                  <a:schemeClr val="tx1"/>
                </a:solidFill>
                <a:latin typeface="Georgia" pitchFamily="18" charset="0"/>
              </a:rPr>
              <a:t>S</a:t>
            </a:r>
            <a:r>
              <a:rPr lang="uz-Cyrl-UZ" sz="2400" dirty="0" smtClean="0">
                <a:solidFill>
                  <a:schemeClr val="tx1"/>
                </a:solidFill>
                <a:latin typeface="Georgia" pitchFamily="18" charset="0"/>
              </a:rPr>
              <a:t>udija treba da prisustvuje vještačenju</a:t>
            </a:r>
            <a:endParaRPr lang="sr-Latn-RS" sz="2400" dirty="0" smtClean="0">
              <a:solidFill>
                <a:schemeClr val="tx1"/>
              </a:solidFill>
              <a:latin typeface="Georgia" pitchFamily="18" charset="0"/>
            </a:endParaRPr>
          </a:p>
          <a:p>
            <a:pPr>
              <a:buFont typeface="Wingdings" pitchFamily="2" charset="2"/>
              <a:buChar char="ü"/>
            </a:pPr>
            <a:r>
              <a:rPr lang="en-US" sz="2400" dirty="0" smtClean="0">
                <a:solidFill>
                  <a:schemeClr val="tx1"/>
                </a:solidFill>
                <a:latin typeface="Georgia" pitchFamily="18" charset="0"/>
              </a:rPr>
              <a:t>D</a:t>
            </a:r>
            <a:r>
              <a:rPr lang="sr-Latn-RS" sz="2400" dirty="0" smtClean="0">
                <a:solidFill>
                  <a:schemeClr val="tx1"/>
                </a:solidFill>
                <a:latin typeface="Georgia" pitchFamily="18" charset="0"/>
              </a:rPr>
              <a:t>etaljno obrazloženje rješenja</a:t>
            </a:r>
          </a:p>
          <a:p>
            <a:pPr>
              <a:buFont typeface="Wingdings" pitchFamily="2" charset="2"/>
              <a:buChar char="ü"/>
            </a:pPr>
            <a:r>
              <a:rPr lang="en-US" sz="2400" dirty="0" smtClean="0">
                <a:solidFill>
                  <a:schemeClr val="tx1"/>
                </a:solidFill>
                <a:latin typeface="Georgia" pitchFamily="18" charset="0"/>
              </a:rPr>
              <a:t>K</a:t>
            </a:r>
            <a:r>
              <a:rPr lang="sr-Latn-RS" sz="2400" smtClean="0">
                <a:solidFill>
                  <a:schemeClr val="tx1"/>
                </a:solidFill>
                <a:latin typeface="Georgia" pitchFamily="18" charset="0"/>
              </a:rPr>
              <a:t>oristiti mogućnost pokretanja postupka za vraćanje poslovne sposobnosti po službenoj dužnosti</a:t>
            </a:r>
            <a:endParaRPr lang="en-US" sz="2200" dirty="0">
              <a:solidFill>
                <a:schemeClr val="tx1"/>
              </a:solidFill>
              <a:latin typeface="Georgia" pitchFamily="18" charset="0"/>
            </a:endParaRP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981200" y="620712"/>
            <a:ext cx="6861175" cy="5170487"/>
          </a:xfrm>
        </p:spPr>
        <p:txBody>
          <a:bodyPr/>
          <a:lstStyle/>
          <a:p>
            <a:pPr algn="ctr" eaLnBrk="1" hangingPunct="1"/>
            <a:r>
              <a:rPr lang="en-US" sz="4000" b="1" dirty="0" smtClean="0">
                <a:solidFill>
                  <a:schemeClr val="tx2">
                    <a:lumMod val="50000"/>
                  </a:schemeClr>
                </a:solidFill>
                <a:latin typeface="Georgia" panose="02040502050405020303" pitchFamily="18" charset="0"/>
                <a:cs typeface="Arial" charset="0"/>
              </a:rPr>
              <a:t>H</a:t>
            </a:r>
            <a:r>
              <a:rPr lang="sr-Latn-RS" sz="4000" b="1" dirty="0" smtClean="0">
                <a:solidFill>
                  <a:schemeClr val="tx2">
                    <a:lumMod val="50000"/>
                  </a:schemeClr>
                </a:solidFill>
                <a:latin typeface="Georgia" panose="02040502050405020303" pitchFamily="18" charset="0"/>
                <a:cs typeface="Arial" charset="0"/>
              </a:rPr>
              <a:t>vala na pažnji!</a:t>
            </a:r>
            <a:r>
              <a:rPr lang="sr-Latn-RS" sz="3000" b="1" dirty="0" smtClean="0">
                <a:solidFill>
                  <a:schemeClr val="tx2">
                    <a:lumMod val="50000"/>
                  </a:schemeClr>
                </a:solidFill>
                <a:latin typeface="Georgia" panose="02040502050405020303" pitchFamily="18" charset="0"/>
                <a:cs typeface="Arial" charset="0"/>
              </a:rPr>
              <a:t> </a:t>
            </a:r>
            <a:br>
              <a:rPr lang="sr-Latn-RS" sz="3000" b="1" dirty="0" smtClean="0">
                <a:solidFill>
                  <a:schemeClr val="tx2">
                    <a:lumMod val="50000"/>
                  </a:schemeClr>
                </a:solidFill>
                <a:latin typeface="Georgia" panose="02040502050405020303" pitchFamily="18" charset="0"/>
                <a:cs typeface="Arial" charset="0"/>
              </a:rPr>
            </a:br>
            <a:r>
              <a:rPr lang="sr-Latn-RS" sz="3000" b="1" dirty="0" smtClean="0">
                <a:solidFill>
                  <a:schemeClr val="tx2">
                    <a:lumMod val="50000"/>
                  </a:schemeClr>
                </a:solidFill>
                <a:latin typeface="Georgia" panose="02040502050405020303" pitchFamily="18" charset="0"/>
                <a:cs typeface="Arial" charset="0"/>
              </a:rPr>
              <a:t/>
            </a:r>
            <a:br>
              <a:rPr lang="sr-Latn-RS" sz="3000" b="1" dirty="0" smtClean="0">
                <a:solidFill>
                  <a:schemeClr val="tx2">
                    <a:lumMod val="50000"/>
                  </a:schemeClr>
                </a:solidFill>
                <a:latin typeface="Georgia" panose="02040502050405020303" pitchFamily="18" charset="0"/>
                <a:cs typeface="Arial" charset="0"/>
              </a:rPr>
            </a:br>
            <a:r>
              <a:rPr lang="sr-Latn-RS" sz="3000" b="1" dirty="0" smtClean="0">
                <a:solidFill>
                  <a:schemeClr val="tx2">
                    <a:lumMod val="50000"/>
                  </a:schemeClr>
                </a:solidFill>
                <a:latin typeface="Georgia" panose="02040502050405020303" pitchFamily="18" charset="0"/>
                <a:cs typeface="Arial" charset="0"/>
              </a:rPr>
              <a:t/>
            </a:r>
            <a:br>
              <a:rPr lang="sr-Latn-RS" sz="3000" b="1" dirty="0" smtClean="0">
                <a:solidFill>
                  <a:schemeClr val="tx2">
                    <a:lumMod val="50000"/>
                  </a:schemeClr>
                </a:solidFill>
                <a:latin typeface="Georgia" panose="02040502050405020303" pitchFamily="18" charset="0"/>
                <a:cs typeface="Arial" charset="0"/>
              </a:rPr>
            </a:br>
            <a:r>
              <a:rPr lang="sr-Latn-RS" sz="3000" b="1" dirty="0" smtClean="0">
                <a:solidFill>
                  <a:schemeClr val="tx2">
                    <a:lumMod val="50000"/>
                  </a:schemeClr>
                </a:solidFill>
                <a:latin typeface="Georgia" panose="02040502050405020303" pitchFamily="18" charset="0"/>
                <a:cs typeface="Arial" charset="0"/>
              </a:rPr>
              <a:t/>
            </a:r>
            <a:br>
              <a:rPr lang="sr-Latn-RS" sz="3000" b="1" dirty="0" smtClean="0">
                <a:solidFill>
                  <a:schemeClr val="tx2">
                    <a:lumMod val="50000"/>
                  </a:schemeClr>
                </a:solidFill>
                <a:latin typeface="Georgia" panose="02040502050405020303" pitchFamily="18" charset="0"/>
                <a:cs typeface="Arial" charset="0"/>
              </a:rPr>
            </a:br>
            <a:r>
              <a:rPr lang="sr-Latn-RS" sz="3000" b="1" dirty="0" smtClean="0">
                <a:solidFill>
                  <a:schemeClr val="tx2">
                    <a:lumMod val="50000"/>
                  </a:schemeClr>
                </a:solidFill>
                <a:latin typeface="Georgia" panose="02040502050405020303" pitchFamily="18" charset="0"/>
                <a:cs typeface="Arial" charset="0"/>
                <a:hlinkClick r:id="rId4"/>
              </a:rPr>
              <a:t>kosana@beker.rs</a:t>
            </a:r>
            <a:r>
              <a:rPr lang="sr-Latn-RS" sz="3000" b="1" dirty="0" smtClean="0">
                <a:solidFill>
                  <a:schemeClr val="tx2">
                    <a:lumMod val="50000"/>
                  </a:schemeClr>
                </a:solidFill>
                <a:latin typeface="Georgia" panose="02040502050405020303" pitchFamily="18" charset="0"/>
                <a:cs typeface="Arial" charset="0"/>
              </a:rPr>
              <a:t> </a:t>
            </a:r>
            <a:endParaRPr lang="en-US" sz="3000" b="1" dirty="0" smtClean="0">
              <a:solidFill>
                <a:schemeClr val="tx2">
                  <a:lumMod val="50000"/>
                </a:schemeClr>
              </a:solidFill>
              <a:latin typeface="Georgia" panose="02040502050405020303" pitchFamily="18" charset="0"/>
              <a:cs typeface="Arial" charset="0"/>
            </a:endParaRPr>
          </a:p>
        </p:txBody>
      </p:sp>
      <p:sp>
        <p:nvSpPr>
          <p:cNvPr id="7" name="Rectangle 2"/>
          <p:cNvSpPr txBox="1">
            <a:spLocks noChangeArrowheads="1"/>
          </p:cNvSpPr>
          <p:nvPr/>
        </p:nvSpPr>
        <p:spPr bwMode="auto">
          <a:xfrm>
            <a:off x="1764574" y="1556792"/>
            <a:ext cx="7127875" cy="4564669"/>
          </a:xfrm>
          <a:prstGeom prst="rect">
            <a:avLst/>
          </a:prstGeom>
          <a:noFill/>
          <a:ln w="9525">
            <a:noFill/>
            <a:miter lim="800000"/>
            <a:headEnd/>
            <a:tailEnd/>
          </a:ln>
          <a:effectLst/>
        </p:spPr>
        <p:txBody>
          <a:bodyPr anchor="ctr"/>
          <a:lstStyle/>
          <a:p>
            <a:pPr lvl="0"/>
            <a:endParaRPr lang="sr-Latn-RS" dirty="0">
              <a:latin typeface="Georgia" panose="02040502050405020303" pitchFamily="18" charset="0"/>
            </a:endParaRPr>
          </a:p>
        </p:txBody>
      </p:sp>
    </p:spTree>
    <p:extLst>
      <p:ext uri="{BB962C8B-B14F-4D97-AF65-F5344CB8AC3E}">
        <p14:creationId xmlns:p14="http://schemas.microsoft.com/office/powerpoint/2010/main" val="22084707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ctr" eaLnBrk="1" hangingPunct="1"/>
            <a:r>
              <a:rPr lang="sr-Latn-RS" sz="3200" b="1" dirty="0" smtClean="0">
                <a:solidFill>
                  <a:schemeClr val="tx1"/>
                </a:solidFill>
                <a:latin typeface="Georgia" pitchFamily="18" charset="0"/>
              </a:rPr>
              <a:t>           Produženje roditeljskog prava</a:t>
            </a:r>
            <a:endParaRPr lang="en-US" sz="3000" b="1" dirty="0" smtClean="0">
              <a:solidFill>
                <a:schemeClr val="tx1"/>
              </a:solidFill>
              <a:latin typeface="Georgia" pitchFamily="18" charset="0"/>
              <a:cs typeface="Arial" charset="0"/>
            </a:endParaRPr>
          </a:p>
        </p:txBody>
      </p:sp>
      <p:sp>
        <p:nvSpPr>
          <p:cNvPr id="8" name="Content Placeholder 7"/>
          <p:cNvSpPr>
            <a:spLocks noGrp="1"/>
          </p:cNvSpPr>
          <p:nvPr>
            <p:ph idx="1"/>
          </p:nvPr>
        </p:nvSpPr>
        <p:spPr>
          <a:xfrm>
            <a:off x="1828800" y="1295400"/>
            <a:ext cx="6629400" cy="4724400"/>
          </a:xfrm>
        </p:spPr>
        <p:txBody>
          <a:bodyPr/>
          <a:lstStyle/>
          <a:p>
            <a:pPr>
              <a:buNone/>
            </a:pPr>
            <a:r>
              <a:rPr lang="sr-Latn-RS" dirty="0" smtClean="0">
                <a:solidFill>
                  <a:schemeClr val="tx1"/>
                </a:solidFill>
                <a:latin typeface="Georgia" pitchFamily="18" charset="0"/>
              </a:rPr>
              <a:t>	R</a:t>
            </a:r>
            <a:r>
              <a:rPr lang="uz-Cyrl-UZ" dirty="0" smtClean="0">
                <a:solidFill>
                  <a:schemeClr val="tx1"/>
                </a:solidFill>
                <a:latin typeface="Georgia" pitchFamily="18" charset="0"/>
              </a:rPr>
              <a:t>oditeljsko pravo može se produžiti i posle punoljetstva djeteta ako ono zbog duševne bolesti, zaostalog duševnog razvoja ili tjelesnih mana ili iz drugih razloga nije sposobno da se samo stara o svojoj ličnosti, pravima i interesima</a:t>
            </a:r>
            <a:r>
              <a:rPr lang="sr-Latn-RS" dirty="0" smtClean="0">
                <a:solidFill>
                  <a:schemeClr val="tx1"/>
                </a:solidFill>
                <a:latin typeface="Georgia" pitchFamily="18" charset="0"/>
              </a:rPr>
              <a:t>.</a:t>
            </a:r>
            <a:endParaRPr lang="en-US" dirty="0">
              <a:solidFill>
                <a:schemeClr val="tx1"/>
              </a:solidFill>
              <a:latin typeface="Georgia" pitchFamily="18" charset="0"/>
            </a:endParaRPr>
          </a:p>
        </p:txBody>
      </p:sp>
      <p:sp>
        <p:nvSpPr>
          <p:cNvPr id="7" name="Rectangle 2"/>
          <p:cNvSpPr txBox="1">
            <a:spLocks noChangeArrowheads="1"/>
          </p:cNvSpPr>
          <p:nvPr/>
        </p:nvSpPr>
        <p:spPr bwMode="auto">
          <a:xfrm>
            <a:off x="1764574" y="1524000"/>
            <a:ext cx="7127875" cy="4597461"/>
          </a:xfrm>
          <a:prstGeom prst="rect">
            <a:avLst/>
          </a:prstGeom>
          <a:noFill/>
          <a:ln w="9525">
            <a:noFill/>
            <a:miter lim="800000"/>
            <a:headEnd/>
            <a:tailEnd/>
          </a:ln>
          <a:effectLst/>
        </p:spPr>
        <p:txBody>
          <a:bodyPr anchor="ctr"/>
          <a:lstStyle/>
          <a:p>
            <a:pPr>
              <a:buFont typeface="Wingdings" pitchFamily="2" charset="2"/>
              <a:buChar char="ü"/>
              <a:defRPr/>
            </a:pPr>
            <a:endParaRPr lang="sr-Cyrl-RS" sz="2200" dirty="0" smtClean="0">
              <a:solidFill>
                <a:srgbClr val="002B82"/>
              </a:solidFill>
              <a:latin typeface="Georgia" panose="02040502050405020303" pitchFamily="18"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8" name="Content Placeholder 7"/>
          <p:cNvSpPr>
            <a:spLocks noGrp="1"/>
          </p:cNvSpPr>
          <p:nvPr>
            <p:ph idx="1"/>
          </p:nvPr>
        </p:nvSpPr>
        <p:spPr>
          <a:xfrm>
            <a:off x="1828800" y="533400"/>
            <a:ext cx="6629400" cy="5486400"/>
          </a:xfrm>
        </p:spPr>
        <p:txBody>
          <a:bodyPr/>
          <a:lstStyle/>
          <a:p>
            <a:pPr>
              <a:buNone/>
            </a:pPr>
            <a:r>
              <a:rPr lang="sr-Latn-RS" sz="2800" dirty="0" smtClean="0">
                <a:solidFill>
                  <a:schemeClr val="tx1"/>
                </a:solidFill>
                <a:latin typeface="Georgia" pitchFamily="18" charset="0"/>
              </a:rPr>
              <a:t>	</a:t>
            </a:r>
            <a:r>
              <a:rPr lang="uz-Cyrl-UZ" sz="2800" dirty="0" smtClean="0">
                <a:solidFill>
                  <a:schemeClr val="tx1"/>
                </a:solidFill>
                <a:latin typeface="Georgia" pitchFamily="18" charset="0"/>
              </a:rPr>
              <a:t>Sud u postupku oduzimanja i vraćanja poslovne sposobnosti </a:t>
            </a:r>
            <a:r>
              <a:rPr lang="uz-Cyrl-UZ" sz="2800" b="1" dirty="0" smtClean="0">
                <a:solidFill>
                  <a:schemeClr val="tx1"/>
                </a:solidFill>
                <a:latin typeface="Georgia" pitchFamily="18" charset="0"/>
              </a:rPr>
              <a:t>ispituje</a:t>
            </a:r>
            <a:r>
              <a:rPr lang="uz-Cyrl-UZ" sz="2800" dirty="0" smtClean="0">
                <a:solidFill>
                  <a:schemeClr val="tx1"/>
                </a:solidFill>
                <a:latin typeface="Georgia" pitchFamily="18" charset="0"/>
              </a:rPr>
              <a:t> da li je punoljetno lice </a:t>
            </a:r>
            <a:r>
              <a:rPr lang="uz-Cyrl-UZ" sz="2800" b="1" dirty="0" smtClean="0">
                <a:solidFill>
                  <a:schemeClr val="tx1"/>
                </a:solidFill>
                <a:latin typeface="Georgia" pitchFamily="18" charset="0"/>
              </a:rPr>
              <a:t>prema stepenu sposobnosti za normalno rasuđivanje u stanju da se samo brine o svojim pravima i interesima</a:t>
            </a:r>
            <a:r>
              <a:rPr lang="uz-Cyrl-UZ" sz="2800" dirty="0" smtClean="0">
                <a:solidFill>
                  <a:schemeClr val="tx1"/>
                </a:solidFill>
                <a:latin typeface="Georgia" pitchFamily="18" charset="0"/>
              </a:rPr>
              <a:t> i odlučuje o potpunom ili djelimičnom oduzimanju poslovne sposobnosti ili </a:t>
            </a:r>
            <a:r>
              <a:rPr lang="sr-Latn-RS" sz="2800" dirty="0" smtClean="0">
                <a:solidFill>
                  <a:schemeClr val="tx1"/>
                </a:solidFill>
                <a:latin typeface="Georgia" pitchFamily="18" charset="0"/>
              </a:rPr>
              <a:t>v</a:t>
            </a:r>
            <a:r>
              <a:rPr lang="uz-Cyrl-UZ" sz="2800" dirty="0" smtClean="0">
                <a:solidFill>
                  <a:schemeClr val="tx1"/>
                </a:solidFill>
                <a:latin typeface="Georgia" pitchFamily="18" charset="0"/>
              </a:rPr>
              <a:t>raćanju poslovne sposobnosti </a:t>
            </a:r>
            <a:r>
              <a:rPr lang="sr-Latn-RS" sz="2400" dirty="0" smtClean="0">
                <a:solidFill>
                  <a:schemeClr val="tx1"/>
                </a:solidFill>
                <a:latin typeface="Georgia" pitchFamily="18" charset="0"/>
              </a:rPr>
              <a:t>(</a:t>
            </a:r>
            <a:r>
              <a:rPr lang="uz-Cyrl-UZ" sz="2400" dirty="0" smtClean="0">
                <a:solidFill>
                  <a:schemeClr val="tx1"/>
                </a:solidFill>
                <a:latin typeface="Georgia" pitchFamily="18" charset="0"/>
              </a:rPr>
              <a:t>kad prestanu razlozi za potpuno</a:t>
            </a:r>
            <a:r>
              <a:rPr lang="sr-Latn-RS" sz="2400" dirty="0" smtClean="0">
                <a:solidFill>
                  <a:schemeClr val="tx1"/>
                </a:solidFill>
                <a:latin typeface="Georgia" pitchFamily="18" charset="0"/>
              </a:rPr>
              <a:t>/</a:t>
            </a:r>
            <a:r>
              <a:rPr lang="uz-Cyrl-UZ" sz="2400" dirty="0" smtClean="0">
                <a:solidFill>
                  <a:schemeClr val="tx1"/>
                </a:solidFill>
                <a:latin typeface="Georgia" pitchFamily="18" charset="0"/>
              </a:rPr>
              <a:t>djelimično oduzimanje poslovne sposobnosti</a:t>
            </a:r>
            <a:r>
              <a:rPr lang="sr-Latn-RS" sz="2400" dirty="0" smtClean="0">
                <a:solidFill>
                  <a:schemeClr val="tx1"/>
                </a:solidFill>
                <a:latin typeface="Georgia" pitchFamily="18" charset="0"/>
              </a:rPr>
              <a:t>)</a:t>
            </a:r>
            <a:endParaRPr lang="en-US" sz="2400" dirty="0">
              <a:solidFill>
                <a:schemeClr val="tx1"/>
              </a:solidFill>
              <a:latin typeface="Georgia" pitchFamily="18" charset="0"/>
            </a:endParaRPr>
          </a:p>
        </p:txBody>
      </p:sp>
      <p:sp>
        <p:nvSpPr>
          <p:cNvPr id="7" name="Rectangle 2"/>
          <p:cNvSpPr txBox="1">
            <a:spLocks noChangeArrowheads="1"/>
          </p:cNvSpPr>
          <p:nvPr/>
        </p:nvSpPr>
        <p:spPr bwMode="auto">
          <a:xfrm>
            <a:off x="1764574" y="1524000"/>
            <a:ext cx="7127875" cy="4597461"/>
          </a:xfrm>
          <a:prstGeom prst="rect">
            <a:avLst/>
          </a:prstGeom>
          <a:noFill/>
          <a:ln w="9525">
            <a:noFill/>
            <a:miter lim="800000"/>
            <a:headEnd/>
            <a:tailEnd/>
          </a:ln>
          <a:effectLst/>
        </p:spPr>
        <p:txBody>
          <a:bodyPr anchor="ctr"/>
          <a:lstStyle/>
          <a:p>
            <a:pPr>
              <a:buFont typeface="Wingdings" pitchFamily="2" charset="2"/>
              <a:buChar char="ü"/>
              <a:defRPr/>
            </a:pPr>
            <a:endParaRPr lang="sr-Cyrl-RS" sz="2200" dirty="0" smtClean="0">
              <a:solidFill>
                <a:srgbClr val="002B82"/>
              </a:solidFill>
              <a:latin typeface="Georgia" panose="02040502050405020303" pitchFamily="18"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ctr" eaLnBrk="1" hangingPunct="1"/>
            <a:r>
              <a:rPr lang="sr-Latn-RS" sz="4000" b="1" dirty="0" smtClean="0">
                <a:solidFill>
                  <a:schemeClr val="tx1"/>
                </a:solidFill>
                <a:latin typeface="Georgia" pitchFamily="18" charset="0"/>
                <a:cs typeface="Arial" charset="0"/>
              </a:rPr>
              <a:t>Posljedice</a:t>
            </a:r>
            <a:endParaRPr lang="en-US" sz="4000" b="1" dirty="0" smtClean="0">
              <a:solidFill>
                <a:schemeClr val="tx1"/>
              </a:solidFill>
              <a:latin typeface="Georgia" pitchFamily="18" charset="0"/>
              <a:cs typeface="Arial" charset="0"/>
            </a:endParaRPr>
          </a:p>
        </p:txBody>
      </p:sp>
      <p:sp>
        <p:nvSpPr>
          <p:cNvPr id="8" name="Content Placeholder 7"/>
          <p:cNvSpPr>
            <a:spLocks noGrp="1"/>
          </p:cNvSpPr>
          <p:nvPr>
            <p:ph idx="1"/>
          </p:nvPr>
        </p:nvSpPr>
        <p:spPr>
          <a:xfrm>
            <a:off x="1828800" y="1295400"/>
            <a:ext cx="6629400" cy="4724400"/>
          </a:xfrm>
        </p:spPr>
        <p:txBody>
          <a:bodyPr/>
          <a:lstStyle/>
          <a:p>
            <a:pPr>
              <a:buNone/>
            </a:pPr>
            <a:r>
              <a:rPr lang="sr-Latn-RS" dirty="0" smtClean="0">
                <a:solidFill>
                  <a:schemeClr val="tx1"/>
                </a:solidFill>
                <a:latin typeface="Georgia" pitchFamily="18" charset="0"/>
              </a:rPr>
              <a:t>	</a:t>
            </a:r>
            <a:r>
              <a:rPr lang="uz-Cyrl-UZ" dirty="0" smtClean="0">
                <a:solidFill>
                  <a:schemeClr val="tx1"/>
                </a:solidFill>
                <a:latin typeface="Georgia" pitchFamily="18" charset="0"/>
              </a:rPr>
              <a:t>Osobama koje su lišene poslovne sposobnosti oduzima se pravo da samostalno donose odluke</a:t>
            </a:r>
            <a:r>
              <a:rPr lang="sr-Latn-RS" dirty="0" smtClean="0">
                <a:solidFill>
                  <a:schemeClr val="tx1"/>
                </a:solidFill>
                <a:latin typeface="Georgia" pitchFamily="18" charset="0"/>
              </a:rPr>
              <a:t>.</a:t>
            </a:r>
          </a:p>
          <a:p>
            <a:pPr>
              <a:buNone/>
            </a:pPr>
            <a:r>
              <a:rPr lang="sr-Latn-RS" dirty="0" smtClean="0">
                <a:solidFill>
                  <a:schemeClr val="tx1"/>
                </a:solidFill>
                <a:latin typeface="Georgia" pitchFamily="18" charset="0"/>
              </a:rPr>
              <a:t>	</a:t>
            </a:r>
          </a:p>
          <a:p>
            <a:pPr>
              <a:buNone/>
            </a:pPr>
            <a:r>
              <a:rPr lang="sr-Latn-RS" dirty="0" smtClean="0">
                <a:solidFill>
                  <a:schemeClr val="tx1"/>
                </a:solidFill>
                <a:latin typeface="Georgia" pitchFamily="18" charset="0"/>
              </a:rPr>
              <a:t>	</a:t>
            </a:r>
            <a:r>
              <a:rPr lang="uz-Cyrl-UZ" dirty="0" smtClean="0">
                <a:solidFill>
                  <a:schemeClr val="tx1"/>
                </a:solidFill>
                <a:latin typeface="Georgia" pitchFamily="18" charset="0"/>
              </a:rPr>
              <a:t>Njima se postavljaju staratelji, koji donose odluke umjesto njih (tzv. zamjensko odlučivanje). </a:t>
            </a:r>
            <a:endParaRPr lang="en-US" dirty="0">
              <a:solidFill>
                <a:schemeClr val="tx1"/>
              </a:solidFill>
              <a:latin typeface="Georgia" pitchFamily="18" charset="0"/>
            </a:endParaRPr>
          </a:p>
        </p:txBody>
      </p:sp>
      <p:sp>
        <p:nvSpPr>
          <p:cNvPr id="7" name="Rectangle 2"/>
          <p:cNvSpPr txBox="1">
            <a:spLocks noChangeArrowheads="1"/>
          </p:cNvSpPr>
          <p:nvPr/>
        </p:nvSpPr>
        <p:spPr bwMode="auto">
          <a:xfrm>
            <a:off x="1764574" y="1524000"/>
            <a:ext cx="7127875" cy="4597461"/>
          </a:xfrm>
          <a:prstGeom prst="rect">
            <a:avLst/>
          </a:prstGeom>
          <a:noFill/>
          <a:ln w="9525">
            <a:noFill/>
            <a:miter lim="800000"/>
            <a:headEnd/>
            <a:tailEnd/>
          </a:ln>
          <a:effectLst/>
        </p:spPr>
        <p:txBody>
          <a:bodyPr anchor="ctr"/>
          <a:lstStyle/>
          <a:p>
            <a:pPr>
              <a:buFont typeface="Wingdings" pitchFamily="2" charset="2"/>
              <a:buChar char="ü"/>
              <a:defRPr/>
            </a:pPr>
            <a:endParaRPr lang="sr-Cyrl-RS" sz="2200" dirty="0" smtClean="0">
              <a:solidFill>
                <a:srgbClr val="002B82"/>
              </a:solidFill>
              <a:latin typeface="Georgia" panose="02040502050405020303" pitchFamily="18" charset="0"/>
              <a:cs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owerpoint-template">
  <a:themeElements>
    <a:clrScheme name="powerpoint-template-24 4">
      <a:dk1>
        <a:srgbClr val="4D4D4D"/>
      </a:dk1>
      <a:lt1>
        <a:srgbClr val="FFFFFF"/>
      </a:lt1>
      <a:dk2>
        <a:srgbClr val="4D4D4D"/>
      </a:dk2>
      <a:lt2>
        <a:srgbClr val="B92D14"/>
      </a:lt2>
      <a:accent1>
        <a:srgbClr val="D34E13"/>
      </a:accent1>
      <a:accent2>
        <a:srgbClr val="DC9009"/>
      </a:accent2>
      <a:accent3>
        <a:srgbClr val="FFFFFF"/>
      </a:accent3>
      <a:accent4>
        <a:srgbClr val="404040"/>
      </a:accent4>
      <a:accent5>
        <a:srgbClr val="E6B2AA"/>
      </a:accent5>
      <a:accent6>
        <a:srgbClr val="C78207"/>
      </a:accent6>
      <a:hlink>
        <a:srgbClr val="EEC633"/>
      </a:hlink>
      <a:folHlink>
        <a:srgbClr val="DDDDDD"/>
      </a:folHlink>
    </a:clrScheme>
    <a:fontScheme name="powerpoint-template-24">
      <a:majorFont>
        <a:latin typeface="Microsoft Sans Serif"/>
        <a:ea typeface=""/>
        <a:cs typeface=""/>
      </a:majorFont>
      <a:minorFont>
        <a:latin typeface="Microsoft Sans Serif"/>
        <a:ea typeface=""/>
        <a:cs typeface=""/>
      </a:minorFont>
    </a:fontScheme>
    <a:fmtScheme name="Канцеларија">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1">
          <a:gsLst>
            <a:gs pos="0">
              <a:schemeClr val="bg2">
                <a:gamma/>
                <a:tint val="26667"/>
                <a:invGamma/>
              </a:schemeClr>
            </a:gs>
            <a:gs pos="100000">
              <a:schemeClr val="bg2">
                <a:alpha val="14999"/>
              </a:schemeClr>
            </a:gs>
          </a:gsLst>
          <a:lin ang="5400000" scaled="1"/>
        </a:gra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gradFill rotWithShape="1">
          <a:gsLst>
            <a:gs pos="0">
              <a:schemeClr val="bg2">
                <a:gamma/>
                <a:tint val="26667"/>
                <a:invGamma/>
              </a:schemeClr>
            </a:gs>
            <a:gs pos="100000">
              <a:schemeClr val="bg2">
                <a:alpha val="14999"/>
              </a:schemeClr>
            </a:gs>
          </a:gsLst>
          <a:lin ang="5400000" scaled="1"/>
        </a:gra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powerpoint-template-24 1">
        <a:dk1>
          <a:srgbClr val="4D4D4D"/>
        </a:dk1>
        <a:lt1>
          <a:srgbClr val="FFFFFF"/>
        </a:lt1>
        <a:dk2>
          <a:srgbClr val="4D4D4D"/>
        </a:dk2>
        <a:lt2>
          <a:srgbClr val="CC0000"/>
        </a:lt2>
        <a:accent1>
          <a:srgbClr val="FF9933"/>
        </a:accent1>
        <a:accent2>
          <a:srgbClr val="009900"/>
        </a:accent2>
        <a:accent3>
          <a:srgbClr val="FFFFFF"/>
        </a:accent3>
        <a:accent4>
          <a:srgbClr val="404040"/>
        </a:accent4>
        <a:accent5>
          <a:srgbClr val="FFCAAD"/>
        </a:accent5>
        <a:accent6>
          <a:srgbClr val="008A00"/>
        </a:accent6>
        <a:hlink>
          <a:srgbClr val="3366FF"/>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2">
        <a:dk1>
          <a:srgbClr val="4D4D4D"/>
        </a:dk1>
        <a:lt1>
          <a:srgbClr val="FFFFFF"/>
        </a:lt1>
        <a:dk2>
          <a:srgbClr val="4D4D4D"/>
        </a:dk2>
        <a:lt2>
          <a:srgbClr val="FBB240"/>
        </a:lt2>
        <a:accent1>
          <a:srgbClr val="FFC842"/>
        </a:accent1>
        <a:accent2>
          <a:srgbClr val="FED06E"/>
        </a:accent2>
        <a:accent3>
          <a:srgbClr val="FFFFFF"/>
        </a:accent3>
        <a:accent4>
          <a:srgbClr val="404040"/>
        </a:accent4>
        <a:accent5>
          <a:srgbClr val="FFE0B0"/>
        </a:accent5>
        <a:accent6>
          <a:srgbClr val="E6BC63"/>
        </a:accent6>
        <a:hlink>
          <a:srgbClr val="FDDB91"/>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3">
        <a:dk1>
          <a:srgbClr val="4D4D4D"/>
        </a:dk1>
        <a:lt1>
          <a:srgbClr val="FFFFFF"/>
        </a:lt1>
        <a:dk2>
          <a:srgbClr val="4D4D4D"/>
        </a:dk2>
        <a:lt2>
          <a:srgbClr val="E84A25"/>
        </a:lt2>
        <a:accent1>
          <a:srgbClr val="ED6A24"/>
        </a:accent1>
        <a:accent2>
          <a:srgbClr val="F99E1C"/>
        </a:accent2>
        <a:accent3>
          <a:srgbClr val="FFFFFF"/>
        </a:accent3>
        <a:accent4>
          <a:srgbClr val="404040"/>
        </a:accent4>
        <a:accent5>
          <a:srgbClr val="F4B9AC"/>
        </a:accent5>
        <a:accent6>
          <a:srgbClr val="E28F18"/>
        </a:accent6>
        <a:hlink>
          <a:srgbClr val="F1B545"/>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4">
        <a:dk1>
          <a:srgbClr val="4D4D4D"/>
        </a:dk1>
        <a:lt1>
          <a:srgbClr val="FFFFFF"/>
        </a:lt1>
        <a:dk2>
          <a:srgbClr val="4D4D4D"/>
        </a:dk2>
        <a:lt2>
          <a:srgbClr val="B92D14"/>
        </a:lt2>
        <a:accent1>
          <a:srgbClr val="D34E13"/>
        </a:accent1>
        <a:accent2>
          <a:srgbClr val="DC9009"/>
        </a:accent2>
        <a:accent3>
          <a:srgbClr val="FFFFFF"/>
        </a:accent3>
        <a:accent4>
          <a:srgbClr val="404040"/>
        </a:accent4>
        <a:accent5>
          <a:srgbClr val="E6B2AA"/>
        </a:accent5>
        <a:accent6>
          <a:srgbClr val="C78207"/>
        </a:accent6>
        <a:hlink>
          <a:srgbClr val="EEC633"/>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5">
        <a:dk1>
          <a:srgbClr val="4D4D4D"/>
        </a:dk1>
        <a:lt1>
          <a:srgbClr val="FFFFFF"/>
        </a:lt1>
        <a:dk2>
          <a:srgbClr val="4D4D4D"/>
        </a:dk2>
        <a:lt2>
          <a:srgbClr val="AE6310"/>
        </a:lt2>
        <a:accent1>
          <a:srgbClr val="E79613"/>
        </a:accent1>
        <a:accent2>
          <a:srgbClr val="E1720D"/>
        </a:accent2>
        <a:accent3>
          <a:srgbClr val="FFFFFF"/>
        </a:accent3>
        <a:accent4>
          <a:srgbClr val="404040"/>
        </a:accent4>
        <a:accent5>
          <a:srgbClr val="F1C9AA"/>
        </a:accent5>
        <a:accent6>
          <a:srgbClr val="CC670B"/>
        </a:accent6>
        <a:hlink>
          <a:srgbClr val="C6470A"/>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6">
        <a:dk1>
          <a:srgbClr val="4D4D4D"/>
        </a:dk1>
        <a:lt1>
          <a:srgbClr val="FFFFFF"/>
        </a:lt1>
        <a:dk2>
          <a:srgbClr val="4D4D4D"/>
        </a:dk2>
        <a:lt2>
          <a:srgbClr val="C75F06"/>
        </a:lt2>
        <a:accent1>
          <a:srgbClr val="E07D06"/>
        </a:accent1>
        <a:accent2>
          <a:srgbClr val="F2A016"/>
        </a:accent2>
        <a:accent3>
          <a:srgbClr val="FFFFFF"/>
        </a:accent3>
        <a:accent4>
          <a:srgbClr val="404040"/>
        </a:accent4>
        <a:accent5>
          <a:srgbClr val="EDBFAA"/>
        </a:accent5>
        <a:accent6>
          <a:srgbClr val="DB9113"/>
        </a:accent6>
        <a:hlink>
          <a:srgbClr val="F7C91C"/>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7">
        <a:dk1>
          <a:srgbClr val="4D4D4D"/>
        </a:dk1>
        <a:lt1>
          <a:srgbClr val="FFFFFF"/>
        </a:lt1>
        <a:dk2>
          <a:srgbClr val="4D4D4D"/>
        </a:dk2>
        <a:lt2>
          <a:srgbClr val="B33617"/>
        </a:lt2>
        <a:accent1>
          <a:srgbClr val="DC6900"/>
        </a:accent1>
        <a:accent2>
          <a:srgbClr val="ED9500"/>
        </a:accent2>
        <a:accent3>
          <a:srgbClr val="FFFFFF"/>
        </a:accent3>
        <a:accent4>
          <a:srgbClr val="404040"/>
        </a:accent4>
        <a:accent5>
          <a:srgbClr val="EBB9AA"/>
        </a:accent5>
        <a:accent6>
          <a:srgbClr val="D78700"/>
        </a:accent6>
        <a:hlink>
          <a:srgbClr val="F8BE17"/>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8">
        <a:dk1>
          <a:srgbClr val="4D4D4D"/>
        </a:dk1>
        <a:lt1>
          <a:srgbClr val="FFFFFF"/>
        </a:lt1>
        <a:dk2>
          <a:srgbClr val="4D4D4D"/>
        </a:dk2>
        <a:lt2>
          <a:srgbClr val="965300"/>
        </a:lt2>
        <a:accent1>
          <a:srgbClr val="AC6000"/>
        </a:accent1>
        <a:accent2>
          <a:srgbClr val="C96409"/>
        </a:accent2>
        <a:accent3>
          <a:srgbClr val="FFFFFF"/>
        </a:accent3>
        <a:accent4>
          <a:srgbClr val="404040"/>
        </a:accent4>
        <a:accent5>
          <a:srgbClr val="D2B6AA"/>
        </a:accent5>
        <a:accent6>
          <a:srgbClr val="B65A07"/>
        </a:accent6>
        <a:hlink>
          <a:srgbClr val="C67900"/>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9">
        <a:dk1>
          <a:srgbClr val="4D4D4D"/>
        </a:dk1>
        <a:lt1>
          <a:srgbClr val="FFFFFF"/>
        </a:lt1>
        <a:dk2>
          <a:srgbClr val="4D4D4D"/>
        </a:dk2>
        <a:lt2>
          <a:srgbClr val="E06A04"/>
        </a:lt2>
        <a:accent1>
          <a:srgbClr val="AC6000"/>
        </a:accent1>
        <a:accent2>
          <a:srgbClr val="C96409"/>
        </a:accent2>
        <a:accent3>
          <a:srgbClr val="FFFFFF"/>
        </a:accent3>
        <a:accent4>
          <a:srgbClr val="404040"/>
        </a:accent4>
        <a:accent5>
          <a:srgbClr val="D2B6AA"/>
        </a:accent5>
        <a:accent6>
          <a:srgbClr val="B65A07"/>
        </a:accent6>
        <a:hlink>
          <a:srgbClr val="C67900"/>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10">
        <a:dk1>
          <a:srgbClr val="4D4D4D"/>
        </a:dk1>
        <a:lt1>
          <a:srgbClr val="FFFFFF"/>
        </a:lt1>
        <a:dk2>
          <a:srgbClr val="4D4D4D"/>
        </a:dk2>
        <a:lt2>
          <a:srgbClr val="E06A04"/>
        </a:lt2>
        <a:accent1>
          <a:srgbClr val="E19604"/>
        </a:accent1>
        <a:accent2>
          <a:srgbClr val="FFAD0C"/>
        </a:accent2>
        <a:accent3>
          <a:srgbClr val="FFFFFF"/>
        </a:accent3>
        <a:accent4>
          <a:srgbClr val="404040"/>
        </a:accent4>
        <a:accent5>
          <a:srgbClr val="EEC9AA"/>
        </a:accent5>
        <a:accent6>
          <a:srgbClr val="E79C0A"/>
        </a:accent6>
        <a:hlink>
          <a:srgbClr val="5C5260"/>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11">
        <a:dk1>
          <a:srgbClr val="4D4D4D"/>
        </a:dk1>
        <a:lt1>
          <a:srgbClr val="FFFFFF"/>
        </a:lt1>
        <a:dk2>
          <a:srgbClr val="4D4D4D"/>
        </a:dk2>
        <a:lt2>
          <a:srgbClr val="E06A04"/>
        </a:lt2>
        <a:accent1>
          <a:srgbClr val="E19604"/>
        </a:accent1>
        <a:accent2>
          <a:srgbClr val="FFAD0C"/>
        </a:accent2>
        <a:accent3>
          <a:srgbClr val="FFFFFF"/>
        </a:accent3>
        <a:accent4>
          <a:srgbClr val="404040"/>
        </a:accent4>
        <a:accent5>
          <a:srgbClr val="EEC9AA"/>
        </a:accent5>
        <a:accent6>
          <a:srgbClr val="E79C0A"/>
        </a:accent6>
        <a:hlink>
          <a:srgbClr val="3C353F"/>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12">
        <a:dk1>
          <a:srgbClr val="4D4D4D"/>
        </a:dk1>
        <a:lt1>
          <a:srgbClr val="FFFFFF"/>
        </a:lt1>
        <a:dk2>
          <a:srgbClr val="4D4D4D"/>
        </a:dk2>
        <a:lt2>
          <a:srgbClr val="432C0C"/>
        </a:lt2>
        <a:accent1>
          <a:srgbClr val="8B4A06"/>
        </a:accent1>
        <a:accent2>
          <a:srgbClr val="D26E16"/>
        </a:accent2>
        <a:accent3>
          <a:srgbClr val="FFFFFF"/>
        </a:accent3>
        <a:accent4>
          <a:srgbClr val="404040"/>
        </a:accent4>
        <a:accent5>
          <a:srgbClr val="C4B1AA"/>
        </a:accent5>
        <a:accent6>
          <a:srgbClr val="BE6313"/>
        </a:accent6>
        <a:hlink>
          <a:srgbClr val="FE9321"/>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13">
        <a:dk1>
          <a:srgbClr val="4D4D4D"/>
        </a:dk1>
        <a:lt1>
          <a:srgbClr val="FFFFFF"/>
        </a:lt1>
        <a:dk2>
          <a:srgbClr val="4D4D4D"/>
        </a:dk2>
        <a:lt2>
          <a:srgbClr val="432C0C"/>
        </a:lt2>
        <a:accent1>
          <a:srgbClr val="8B4A06"/>
        </a:accent1>
        <a:accent2>
          <a:srgbClr val="D26E16"/>
        </a:accent2>
        <a:accent3>
          <a:srgbClr val="FFFFFF"/>
        </a:accent3>
        <a:accent4>
          <a:srgbClr val="404040"/>
        </a:accent4>
        <a:accent5>
          <a:srgbClr val="C4B1AA"/>
        </a:accent5>
        <a:accent6>
          <a:srgbClr val="BE6313"/>
        </a:accent6>
        <a:hlink>
          <a:srgbClr val="F58101"/>
        </a:hlink>
        <a:folHlink>
          <a:srgbClr val="DDDDD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тема">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Канцеларија">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Канцеларија">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тема">
  <a:themeElements>
    <a:clrScheme name="Канцеларија">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Канцеларија">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Канцеларија">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8049</TotalTime>
  <Words>3210</Words>
  <Application>Microsoft Office PowerPoint</Application>
  <PresentationFormat>On-screen Show (4:3)</PresentationFormat>
  <Paragraphs>393</Paragraphs>
  <Slides>67</Slides>
  <Notes>67</Notes>
  <HiddenSlides>0</HiddenSlides>
  <MMClips>0</MMClips>
  <ScaleCrop>false</ScaleCrop>
  <HeadingPairs>
    <vt:vector size="4" baseType="variant">
      <vt:variant>
        <vt:lpstr>Theme</vt:lpstr>
      </vt:variant>
      <vt:variant>
        <vt:i4>1</vt:i4>
      </vt:variant>
      <vt:variant>
        <vt:lpstr>Slide Titles</vt:lpstr>
      </vt:variant>
      <vt:variant>
        <vt:i4>67</vt:i4>
      </vt:variant>
    </vt:vector>
  </HeadingPairs>
  <TitlesOfParts>
    <vt:vector size="68" baseType="lpstr">
      <vt:lpstr>powerpoint-template</vt:lpstr>
      <vt:lpstr>   ODUZIMANJE POSLOVNE SPOSOBNOSTI U CRNOJ GORI           </vt:lpstr>
      <vt:lpstr>Osobe sa invaliditetom</vt:lpstr>
      <vt:lpstr>         Pravna i poslovna sposobnost</vt:lpstr>
      <vt:lpstr>         Pravna i poslovna sposobnost</vt:lpstr>
      <vt:lpstr>Potpuno lišenje  poslovne sposobnosti</vt:lpstr>
      <vt:lpstr>Djelimično lišenje  poslovne sposobnosti</vt:lpstr>
      <vt:lpstr>           Produženje roditeljskog prava</vt:lpstr>
      <vt:lpstr>PowerPoint Presentation</vt:lpstr>
      <vt:lpstr>Posljedice</vt:lpstr>
      <vt:lpstr>Posljedice</vt:lpstr>
      <vt:lpstr>PowerPoint Presentation</vt:lpstr>
      <vt:lpstr>PowerPoint Presentation</vt:lpstr>
      <vt:lpstr>PowerPoint Presentation</vt:lpstr>
      <vt:lpstr>Promena paradigme</vt:lpstr>
      <vt:lpstr>Osnovni principi KPOSI</vt:lpstr>
      <vt:lpstr>Osnovni principi KPOSI...</vt:lpstr>
      <vt:lpstr>PowerPoint Presentation</vt:lpstr>
      <vt:lpstr>Član 12. KPOSI</vt:lpstr>
      <vt:lpstr>Član 12. KPOSI...</vt:lpstr>
      <vt:lpstr>Član 12. KPOSI...</vt:lpstr>
      <vt:lpstr>Član 12. KPOSI...</vt:lpstr>
      <vt:lpstr>Opšti komentar br. 1</vt:lpstr>
      <vt:lpstr>Opšti komentar br. 1</vt:lpstr>
      <vt:lpstr>Opšti komentar br. 1</vt:lpstr>
      <vt:lpstr>Opšti komentar br. 1</vt:lpstr>
      <vt:lpstr>Opšti komentar br. 1</vt:lpstr>
      <vt:lpstr>Pravo na pravično suđenje</vt:lpstr>
      <vt:lpstr>Pravo na pravično suđenje</vt:lpstr>
      <vt:lpstr>Praksa ESLJP</vt:lpstr>
      <vt:lpstr>CPT posjete Crnoj Gori</vt:lpstr>
      <vt:lpstr>CPT posjeta 2013.</vt:lpstr>
      <vt:lpstr>CPT posjeta 2013.</vt:lpstr>
      <vt:lpstr>      Popis stanovništva 2011.</vt:lpstr>
      <vt:lpstr>   Percepcija položaja OSI - UMH</vt:lpstr>
      <vt:lpstr>   Percepcija položaja OSI - UMH</vt:lpstr>
      <vt:lpstr>   Percepcija položaja OSI - UMH</vt:lpstr>
      <vt:lpstr>Lišenje poslovne sposobnosti</vt:lpstr>
      <vt:lpstr>Istraživanje sudske prakse</vt:lpstr>
      <vt:lpstr>Istraživanje sudske prakse</vt:lpstr>
      <vt:lpstr>Istraživanje sudske prakse</vt:lpstr>
      <vt:lpstr>Istraživanje sudske prakse</vt:lpstr>
      <vt:lpstr>Istraživanje sudske prakse</vt:lpstr>
      <vt:lpstr>Istraživanje sudske prakse</vt:lpstr>
      <vt:lpstr>Istraživanje sudske prakse</vt:lpstr>
      <vt:lpstr>Istraživanje sudske prakse</vt:lpstr>
      <vt:lpstr>Istraživanje sudske prakse</vt:lpstr>
      <vt:lpstr>Istraživanje sudske prakse</vt:lpstr>
      <vt:lpstr>Istraživanje sudske prakse</vt:lpstr>
      <vt:lpstr>Istraživanje sudske prakse</vt:lpstr>
      <vt:lpstr>Istraživanje sudske prakse</vt:lpstr>
      <vt:lpstr>Istraživanje sudske prakse</vt:lpstr>
      <vt:lpstr>Istraživanje sudske prakse</vt:lpstr>
      <vt:lpstr>Istraživanje sudske prakse</vt:lpstr>
      <vt:lpstr>Istraživanje sudske prakse</vt:lpstr>
      <vt:lpstr>Istraživanje sudske prakse</vt:lpstr>
      <vt:lpstr>Istraživanje sudske prakse</vt:lpstr>
      <vt:lpstr>Istraživanje sudske prakse</vt:lpstr>
      <vt:lpstr>Istraživanje sudske prakse</vt:lpstr>
      <vt:lpstr>Istraživanje sudske prakse</vt:lpstr>
      <vt:lpstr>Istraživanje sudske prakse</vt:lpstr>
      <vt:lpstr>Istraživanje sudske prakse</vt:lpstr>
      <vt:lpstr>Istraživanje sudske prakse</vt:lpstr>
      <vt:lpstr>Istraživanje sudske prakse</vt:lpstr>
      <vt:lpstr>Nedostaci u propisima</vt:lpstr>
      <vt:lpstr>Pre reforme...</vt:lpstr>
      <vt:lpstr>Pre reforme...</vt:lpstr>
      <vt:lpstr>Hvala na pažnji!     kosana@beker.rs </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Name of presentation</dc:title>
  <dc:creator>Слободан Миливојевић</dc:creator>
  <cp:lastModifiedBy>korisnik</cp:lastModifiedBy>
  <cp:revision>792</cp:revision>
  <dcterms:created xsi:type="dcterms:W3CDTF">2012-02-21T10:10:33Z</dcterms:created>
  <dcterms:modified xsi:type="dcterms:W3CDTF">2017-06-16T12:56:25Z</dcterms:modified>
</cp:coreProperties>
</file>