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notesSlides/notesSlide1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15.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16.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notesSlides/notesSlide17.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notesSlides/notesSlide18.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notesSlides/notesSlide19.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notesSlides/notesSlide20.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6.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7.xml" ContentType="application/vnd.openxmlformats-officedocument.themeOverride+xml"/>
  <Override PartName="/ppt/notesSlides/notesSlide23.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8.xml" ContentType="application/vnd.openxmlformats-officedocument.themeOverride+xml"/>
  <Override PartName="/ppt/notesSlides/notesSlide24.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19.xml" ContentType="application/vnd.openxmlformats-officedocument.themeOverride+xml"/>
  <Override PartName="/ppt/notesSlides/notesSlide25.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20.xml" ContentType="application/vnd.openxmlformats-officedocument.themeOverride+xml"/>
  <Override PartName="/ppt/notesSlides/notesSlide26.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21.xml" ContentType="application/vnd.openxmlformats-officedocument.themeOverride+xml"/>
  <Override PartName="/ppt/notesSlides/notesSlide27.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22.xml" ContentType="application/vnd.openxmlformats-officedocument.themeOverride+xml"/>
  <Override PartName="/ppt/notesSlides/notesSlide28.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theme/themeOverride23.xml" ContentType="application/vnd.openxmlformats-officedocument.themeOverride+xml"/>
  <Override PartName="/ppt/notesSlides/notesSlide29.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theme/themeOverride24.xml" ContentType="application/vnd.openxmlformats-officedocument.themeOverride+xml"/>
  <Override PartName="/ppt/notesSlides/notesSlide30.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25.xml" ContentType="application/vnd.openxmlformats-officedocument.themeOverride+xml"/>
  <Override PartName="/ppt/notesSlides/notesSlide31.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theme/themeOverride26.xml" ContentType="application/vnd.openxmlformats-officedocument.themeOverride+xml"/>
  <Override PartName="/ppt/notesSlides/notesSlide32.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theme/themeOverride27.xml" ContentType="application/vnd.openxmlformats-officedocument.themeOverride+xml"/>
  <Override PartName="/ppt/notesSlides/notesSlide33.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theme/themeOverride28.xml" ContentType="application/vnd.openxmlformats-officedocument.themeOverride+xml"/>
  <Override PartName="/ppt/notesSlides/notesSlide36.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theme/themeOverride29.xml" ContentType="application/vnd.openxmlformats-officedocument.themeOverride+xml"/>
  <Override PartName="/ppt/notesSlides/notesSlide37.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theme/themeOverride30.xml" ContentType="application/vnd.openxmlformats-officedocument.themeOverride+xml"/>
  <Override PartName="/ppt/notesSlides/notesSlide38.xml" ContentType="application/vnd.openxmlformats-officedocument.presentationml.notesSlid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theme/themeOverride31.xml" ContentType="application/vnd.openxmlformats-officedocument.themeOverr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4"/>
  </p:notesMasterIdLst>
  <p:sldIdLst>
    <p:sldId id="256" r:id="rId2"/>
    <p:sldId id="257" r:id="rId3"/>
    <p:sldId id="479" r:id="rId4"/>
    <p:sldId id="260" r:id="rId5"/>
    <p:sldId id="261" r:id="rId6"/>
    <p:sldId id="426" r:id="rId7"/>
    <p:sldId id="431" r:id="rId8"/>
    <p:sldId id="432" r:id="rId9"/>
    <p:sldId id="433" r:id="rId10"/>
    <p:sldId id="434" r:id="rId11"/>
    <p:sldId id="435" r:id="rId12"/>
    <p:sldId id="427" r:id="rId13"/>
    <p:sldId id="422" r:id="rId14"/>
    <p:sldId id="425" r:id="rId15"/>
    <p:sldId id="442" r:id="rId16"/>
    <p:sldId id="443" r:id="rId17"/>
    <p:sldId id="438" r:id="rId18"/>
    <p:sldId id="439" r:id="rId19"/>
    <p:sldId id="440" r:id="rId20"/>
    <p:sldId id="436" r:id="rId21"/>
    <p:sldId id="480" r:id="rId22"/>
    <p:sldId id="419" r:id="rId23"/>
    <p:sldId id="478" r:id="rId24"/>
    <p:sldId id="421" r:id="rId25"/>
    <p:sldId id="474" r:id="rId26"/>
    <p:sldId id="477" r:id="rId27"/>
    <p:sldId id="441" r:id="rId28"/>
    <p:sldId id="476" r:id="rId29"/>
    <p:sldId id="268" r:id="rId30"/>
    <p:sldId id="269" r:id="rId31"/>
    <p:sldId id="429" r:id="rId32"/>
    <p:sldId id="424" r:id="rId33"/>
    <p:sldId id="423" r:id="rId34"/>
    <p:sldId id="481" r:id="rId35"/>
    <p:sldId id="287" r:id="rId36"/>
    <p:sldId id="315" r:id="rId37"/>
    <p:sldId id="344" r:id="rId38"/>
    <p:sldId id="373" r:id="rId39"/>
    <p:sldId id="258" r:id="rId40"/>
    <p:sldId id="483" r:id="rId41"/>
    <p:sldId id="482" r:id="rId42"/>
    <p:sldId id="270" r:id="rId43"/>
  </p:sldIdLst>
  <p:sldSz cx="12192000" cy="6858000"/>
  <p:notesSz cx="6858000" cy="9144000"/>
  <p:embeddedFontLst>
    <p:embeddedFont>
      <p:font typeface="Franklin Gothic Book" panose="020B0503020102020204" pitchFamily="34" charset="0"/>
      <p:regular r:id="rId45"/>
      <p:italic r:id="rId46"/>
    </p:embeddedFont>
    <p:embeddedFont>
      <p:font typeface="Libre Franklin" pitchFamily="2" charset="0"/>
      <p:regular r:id="rId47"/>
      <p:bold r:id="rId48"/>
      <p:italic r:id="rId49"/>
      <p:boldItalic r:id="rId5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0" roundtripDataSignature="AMtx7mhPJReAzSXfDvJy9dY1h/l5RDcrt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Markolović" initials="MM" lastIdx="14" clrIdx="0">
    <p:extLst>
      <p:ext uri="{19B8F6BF-5375-455C-9EA6-DF929625EA0E}">
        <p15:presenceInfo xmlns:p15="http://schemas.microsoft.com/office/powerpoint/2012/main" userId="20f42a9d849f15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C9"/>
    <a:srgbClr val="AFABAB"/>
    <a:srgbClr val="7AE0D4"/>
    <a:srgbClr val="2BAEAB"/>
    <a:srgbClr val="9565AB"/>
    <a:srgbClr val="FFFFFF"/>
    <a:srgbClr val="AF8BBF"/>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77955C-A1E1-4A4C-BD3D-66FEA38ACCEF}">
  <a:tblStyle styleId="{9477955C-A1E1-4A4C-BD3D-66FEA38ACCE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5" autoAdjust="0"/>
    <p:restoredTop sz="89703" autoAdjust="0"/>
  </p:normalViewPr>
  <p:slideViewPr>
    <p:cSldViewPr snapToGrid="0">
      <p:cViewPr varScale="1">
        <p:scale>
          <a:sx n="76" d="100"/>
          <a:sy n="76" d="100"/>
        </p:scale>
        <p:origin x="715"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3.fntdata"/><Relationship Id="rId50" Type="http://schemas.openxmlformats.org/officeDocument/2006/relationships/font" Target="fonts/font6.fntdata"/><Relationship Id="rId175" Type="http://schemas.openxmlformats.org/officeDocument/2006/relationships/tableStyles" Target="tableStyles.xml"/><Relationship Id="rId7" Type="http://schemas.openxmlformats.org/officeDocument/2006/relationships/slide" Target="slides/slide6.xml"/><Relationship Id="rId170"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 Type="http://schemas.openxmlformats.org/officeDocument/2006/relationships/slide" Target="slides/slide4.xml"/><Relationship Id="rId17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4.fntdata"/><Relationship Id="rId172" Type="http://schemas.openxmlformats.org/officeDocument/2006/relationships/presProps" Target="presProps.xml"/><Relationship Id="rId8" Type="http://schemas.openxmlformats.org/officeDocument/2006/relationships/slide" Target="slides/slide7.xml"/><Relationship Id="rId17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2.fntdata"/><Relationship Id="rId20" Type="http://schemas.openxmlformats.org/officeDocument/2006/relationships/slide" Target="slides/slide19.xml"/><Relationship Id="rId41" Type="http://schemas.openxmlformats.org/officeDocument/2006/relationships/slide" Target="slides/slide40.xml"/><Relationship Id="rId17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5.fntdata"/></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G:\Shared%20drives\DeFacto%20u%20toku\0.%20Aktivni%20projekti\311_HRAction\4.%20ENG%20Version\Graphs\Grafici%20ENG.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G:\Shared%20drives\DeFacto%20u%20toku\0.%20Aktivni%20projekti\311_HRAction\4.%20ENG%20Version\Graphs\Grafici%20ENG.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G:\Shared%20drives\DeFacto%20u%20toku\0.%20Aktivni%20projekti\311_HRAction\4.%20ENG%20Version\Graphs\Grafici%20ENG.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G:\Shared%20drives\DeFacto%20u%20toku\0.%20Aktivni%20projekti\311_HRAction\4.%20ENG%20Version\Graphs\Grafici%20ENG.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G:\Shared%20drives\DeFacto%20u%20toku\0.%20Aktivni%20projekti\311_HRAction\4.%20ENG%20Version\Graphs\Grafici%20ENG.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G:\Shared%20drives\DeFacto%20u%20toku\0.%20Aktivni%20projekti\311_HRAction\4.%20ENG%20Version\Graphs\Grafici%20ENG.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G:\Shared%20drives\DeFacto%20u%20toku\0.%20Aktivni%20projekti\311_HRAction\4.%20ENG%20Version\Graphs\Grafici%20ENG.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file:///G:\Shared%20drives\DeFacto%20u%20toku\0.%20Aktivni%20projekti\311_HRAction\4.%20ENG%20Version\Graphs\Grafici%20ENG.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file:///G:\Shared%20drives\DeFacto%20u%20toku\0.%20Aktivni%20projekti\311_HRAction\4.%20ENG%20Version\Graphs\Grafici%20ENG.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file:///G:\Shared%20drives\DeFacto%20u%20toku\0.%20Aktivni%20projekti\311_HRAction\4.%20ENG%20Version\Graphs\Grafici%20ENG.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file:///G:\Shared%20drives\DeFacto%20u%20toku\0.%20Aktivni%20projekti\311_HRAction\4.%20ENG%20Version\Graphs\Grafici%20ENG.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Shared%20drives\DeFacto%20u%20toku\0.%20Aktivni%20projekti\311_HRAction\4.%20ENG%20Version\Graphs\Grafici%20ENG.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file:///G:\Shared%20drives\DeFacto%20u%20toku\0.%20Aktivni%20projekti\311_HRAction\4.%20ENG%20Version\Graphs\Grafici%20ENG.xlsx" TargetMode="Externa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21.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file:///G:\Shared%20drives\DeFacto%20u%20toku\0.%20Aktivni%20projekti\311_HRAction\4.%20ENG%20Version\Graphs\Grafici%20ENG.xlsx" TargetMode="Externa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22.xm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oleObject" Target="file:///G:\Shared%20drives\DeFacto%20u%20toku\0.%20Aktivni%20projekti\311_HRAction\4.%20ENG%20Version\Graphs\Grafici%20ENG.xlsx" TargetMode="Externa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oleObject" Target="file:///G:\Shared%20drives\DeFacto%20u%20toku\0.%20Aktivni%20projekti\311_HRAction\4.%20ENG%20Version\Graphs\Grafici%20ENG.xlsx" TargetMode="Externa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24.xm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oleObject" Target="file:///G:\Shared%20drives\DeFacto%20u%20toku\0.%20Aktivni%20projekti\311_HRAction\4.%20ENG%20Version\Graphs\Grafici%20ENG.xlsx" TargetMode="Externa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25.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oleObject" Target="file:///G:\Shared%20drives\DeFacto%20u%20toku\0.%20Aktivni%20projekti\311_HRAction\4.%20ENG%20Version\Graphs\Grafici%20ENG.xlsx" TargetMode="External"/></Relationships>
</file>

<file path=ppt/charts/_rels/chart26.xml.rels><?xml version="1.0" encoding="UTF-8" standalone="yes"?>
<Relationships xmlns="http://schemas.openxmlformats.org/package/2006/relationships"><Relationship Id="rId3" Type="http://schemas.openxmlformats.org/officeDocument/2006/relationships/themeOverride" Target="../theme/themeOverride26.xm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oleObject" Target="file:///G:\Shared%20drives\DeFacto%20u%20toku\0.%20Aktivni%20projekti\311_HRAction\4.%20ENG%20Version\Graphs\Grafici%20ENG.xlsx" TargetMode="Externa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27.xm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oleObject" Target="file:///G:\Shared%20drives\DeFacto%20u%20toku\0.%20Aktivni%20projekti\311_HRAction\4.%20ENG%20Version\Graphs\Grafici%20ENG.xlsx" TargetMode="External"/></Relationships>
</file>

<file path=ppt/charts/_rels/chart28.xml.rels><?xml version="1.0" encoding="UTF-8" standalone="yes"?>
<Relationships xmlns="http://schemas.openxmlformats.org/package/2006/relationships"><Relationship Id="rId3" Type="http://schemas.openxmlformats.org/officeDocument/2006/relationships/oleObject" Target="file:///C:\Users\Korisnik\Downloads\Grafici%20ENG.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themeOverride" Target="../theme/themeOverride28.xml"/><Relationship Id="rId2" Type="http://schemas.microsoft.com/office/2011/relationships/chartColorStyle" Target="colors29.xml"/><Relationship Id="rId1" Type="http://schemas.microsoft.com/office/2011/relationships/chartStyle" Target="style29.xml"/><Relationship Id="rId4" Type="http://schemas.openxmlformats.org/officeDocument/2006/relationships/oleObject" Target="file:///G:\Shared%20drives\DeFacto%20u%20toku\0.%20Aktivni%20projekti\311_HRAction\4.%20ENG%20Version\Graphs\Grafici%20ENG.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G:\Shared%20drives\DeFacto%20u%20toku\0.%20Aktivni%20projekti\311_HRAction\4.%20ENG%20Version\Graphs\Grafici%20ENG.xlsx" TargetMode="External"/></Relationships>
</file>

<file path=ppt/charts/_rels/chart30.xml.rels><?xml version="1.0" encoding="UTF-8" standalone="yes"?>
<Relationships xmlns="http://schemas.openxmlformats.org/package/2006/relationships"><Relationship Id="rId3" Type="http://schemas.openxmlformats.org/officeDocument/2006/relationships/themeOverride" Target="../theme/themeOverride29.xml"/><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oleObject" Target="file:///G:\Shared%20drives\DeFacto%20u%20toku\0.%20Aktivni%20projekti\311_HRAction\4.%20ENG%20Version\Graphs\Grafici%20ENG.xlsx" TargetMode="External"/></Relationships>
</file>

<file path=ppt/charts/_rels/chart31.xml.rels><?xml version="1.0" encoding="UTF-8" standalone="yes"?>
<Relationships xmlns="http://schemas.openxmlformats.org/package/2006/relationships"><Relationship Id="rId3" Type="http://schemas.openxmlformats.org/officeDocument/2006/relationships/themeOverride" Target="../theme/themeOverride30.xml"/><Relationship Id="rId2" Type="http://schemas.microsoft.com/office/2011/relationships/chartColorStyle" Target="colors31.xml"/><Relationship Id="rId1" Type="http://schemas.microsoft.com/office/2011/relationships/chartStyle" Target="style31.xml"/><Relationship Id="rId4" Type="http://schemas.openxmlformats.org/officeDocument/2006/relationships/oleObject" Target="file:///G:\Shared%20drives\DeFacto%20u%20toku\0.%20Aktivni%20projekti\311_HRAction\4.%20ENG%20Version\Graphs\Grafici%20ENG.xlsx" TargetMode="External"/></Relationships>
</file>

<file path=ppt/charts/_rels/chart32.xml.rels><?xml version="1.0" encoding="UTF-8" standalone="yes"?>
<Relationships xmlns="http://schemas.openxmlformats.org/package/2006/relationships"><Relationship Id="rId3" Type="http://schemas.openxmlformats.org/officeDocument/2006/relationships/themeOverride" Target="../theme/themeOverride31.xml"/><Relationship Id="rId2" Type="http://schemas.microsoft.com/office/2011/relationships/chartColorStyle" Target="colors32.xml"/><Relationship Id="rId1" Type="http://schemas.microsoft.com/office/2011/relationships/chartStyle" Target="style32.xml"/><Relationship Id="rId4" Type="http://schemas.openxmlformats.org/officeDocument/2006/relationships/oleObject" Target="file:///G:\Shared%20drives\DeFacto%20u%20toku\0.%20Aktivni%20projekti\311_HRAction\4.%20ENG%20Version\Graphs\Grafici%20ENG.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G:\Shared%20drives\DeFacto%20u%20toku\0.%20Aktivni%20projekti\311_HRAction\4.%20ENG%20Version\Graphs\Grafici%20ENG.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G:\Shared%20drives\DeFacto%20u%20toku\0.%20Aktivni%20projekti\311_HRAction\4.%20ENG%20Version\Graphs\Grafici%20ENG.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G:\Shared%20drives\DeFacto%20u%20toku\0.%20Aktivni%20projekti\311_HRAction\4.%20ENG%20Version\Graphs\Grafici%20ENG.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G:\Shared%20drives\DeFacto%20u%20toku\0.%20Aktivni%20projekti\311_HRAction\4.%20ENG%20Version\Graphs\Grafici%20ENG.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G:\Shared%20drives\DeFacto%20u%20toku\0.%20Aktivni%20projekti\311_HRAction\4.%20ENG%20Version\Graphs\Grafici%20ENG.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G:\Shared%20drives\DeFacto%20u%20toku\0.%20Aktivni%20projekti\311_HRAction\4.%20ENG%20Version\Graphs\Grafici%20E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8287040370195459E-2"/>
          <c:y val="5.0925925925925923E-2"/>
          <c:w val="0.98171295962980454"/>
          <c:h val="0.7591451406165256"/>
        </c:manualLayout>
      </c:layout>
      <c:barChart>
        <c:barDir val="col"/>
        <c:grouping val="clustered"/>
        <c:varyColors val="0"/>
        <c:ser>
          <c:idx val="0"/>
          <c:order val="0"/>
          <c:tx>
            <c:strRef>
              <c:f>Sheet1!$A$3</c:f>
              <c:strCache>
                <c:ptCount val="1"/>
                <c:pt idx="0">
                  <c:v>5 - It is completely present</c:v>
                </c:pt>
              </c:strCache>
            </c:strRef>
          </c:tx>
          <c:spPr>
            <a:solidFill>
              <a:srgbClr val="9565AB"/>
            </a:solidFill>
            <a:ln>
              <a:noFill/>
            </a:ln>
            <a:effectLst/>
          </c:spPr>
          <c:invertIfNegative val="0"/>
          <c:dLbls>
            <c:dLbl>
              <c:idx val="2"/>
              <c:layout>
                <c:manualLayout>
                  <c:x val="-1.157407618366801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CE5-4F84-8D4D-2B0417F85714}"/>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State prosecutors</c:v>
                </c:pt>
                <c:pt idx="1">
                  <c:v>Judges</c:v>
                </c:pt>
                <c:pt idx="2">
                  <c:v>Attorneys</c:v>
                </c:pt>
                <c:pt idx="3">
                  <c:v>Court Experts</c:v>
                </c:pt>
              </c:strCache>
            </c:strRef>
          </c:cat>
          <c:val>
            <c:numRef>
              <c:f>Sheet1!$B$3:$E$3</c:f>
              <c:numCache>
                <c:formatCode>0.0%</c:formatCode>
                <c:ptCount val="4"/>
                <c:pt idx="0">
                  <c:v>0</c:v>
                </c:pt>
                <c:pt idx="1">
                  <c:v>0</c:v>
                </c:pt>
                <c:pt idx="2">
                  <c:v>0.248</c:v>
                </c:pt>
                <c:pt idx="3">
                  <c:v>0.152</c:v>
                </c:pt>
              </c:numCache>
            </c:numRef>
          </c:val>
          <c:extLst>
            <c:ext xmlns:c16="http://schemas.microsoft.com/office/drawing/2014/chart" uri="{C3380CC4-5D6E-409C-BE32-E72D297353CC}">
              <c16:uniqueId val="{00000000-772A-4450-8E0E-BAC0475347FA}"/>
            </c:ext>
          </c:extLst>
        </c:ser>
        <c:ser>
          <c:idx val="1"/>
          <c:order val="1"/>
          <c:tx>
            <c:strRef>
              <c:f>Sheet1!$A$4</c:f>
              <c:strCache>
                <c:ptCount val="1"/>
                <c:pt idx="0">
                  <c:v>4</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State prosecutors</c:v>
                </c:pt>
                <c:pt idx="1">
                  <c:v>Judges</c:v>
                </c:pt>
                <c:pt idx="2">
                  <c:v>Attorneys</c:v>
                </c:pt>
                <c:pt idx="3">
                  <c:v>Court Experts</c:v>
                </c:pt>
              </c:strCache>
            </c:strRef>
          </c:cat>
          <c:val>
            <c:numRef>
              <c:f>Sheet1!$B$4:$E$4</c:f>
              <c:numCache>
                <c:formatCode>0.0%</c:formatCode>
                <c:ptCount val="4"/>
                <c:pt idx="0">
                  <c:v>2.4E-2</c:v>
                </c:pt>
                <c:pt idx="1">
                  <c:v>2.1000000000000001E-2</c:v>
                </c:pt>
                <c:pt idx="2">
                  <c:v>0.23899999999999999</c:v>
                </c:pt>
                <c:pt idx="3">
                  <c:v>0.19600000000000001</c:v>
                </c:pt>
              </c:numCache>
            </c:numRef>
          </c:val>
          <c:extLst>
            <c:ext xmlns:c16="http://schemas.microsoft.com/office/drawing/2014/chart" uri="{C3380CC4-5D6E-409C-BE32-E72D297353CC}">
              <c16:uniqueId val="{00000001-772A-4450-8E0E-BAC0475347FA}"/>
            </c:ext>
          </c:extLst>
        </c:ser>
        <c:ser>
          <c:idx val="2"/>
          <c:order val="2"/>
          <c:tx>
            <c:strRef>
              <c:f>Sheet1!$A$5</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State prosecutors</c:v>
                </c:pt>
                <c:pt idx="1">
                  <c:v>Judges</c:v>
                </c:pt>
                <c:pt idx="2">
                  <c:v>Attorneys</c:v>
                </c:pt>
                <c:pt idx="3">
                  <c:v>Court Experts</c:v>
                </c:pt>
              </c:strCache>
            </c:strRef>
          </c:cat>
          <c:val>
            <c:numRef>
              <c:f>Sheet1!$B$5:$E$5</c:f>
              <c:numCache>
                <c:formatCode>0.0%</c:formatCode>
                <c:ptCount val="4"/>
                <c:pt idx="0">
                  <c:v>0.29299999999999998</c:v>
                </c:pt>
                <c:pt idx="1">
                  <c:v>0.316</c:v>
                </c:pt>
                <c:pt idx="2">
                  <c:v>0.312</c:v>
                </c:pt>
                <c:pt idx="3">
                  <c:v>0.28299999999999997</c:v>
                </c:pt>
              </c:numCache>
            </c:numRef>
          </c:val>
          <c:extLst>
            <c:ext xmlns:c16="http://schemas.microsoft.com/office/drawing/2014/chart" uri="{C3380CC4-5D6E-409C-BE32-E72D297353CC}">
              <c16:uniqueId val="{00000002-772A-4450-8E0E-BAC0475347FA}"/>
            </c:ext>
          </c:extLst>
        </c:ser>
        <c:ser>
          <c:idx val="3"/>
          <c:order val="3"/>
          <c:tx>
            <c:strRef>
              <c:f>Sheet1!$A$6</c:f>
              <c:strCache>
                <c:ptCount val="1"/>
                <c:pt idx="0">
                  <c:v>2</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State prosecutors</c:v>
                </c:pt>
                <c:pt idx="1">
                  <c:v>Judges</c:v>
                </c:pt>
                <c:pt idx="2">
                  <c:v>Attorneys</c:v>
                </c:pt>
                <c:pt idx="3">
                  <c:v>Court Experts</c:v>
                </c:pt>
              </c:strCache>
            </c:strRef>
          </c:cat>
          <c:val>
            <c:numRef>
              <c:f>Sheet1!$B$6:$E$6</c:f>
              <c:numCache>
                <c:formatCode>0.0%</c:formatCode>
                <c:ptCount val="4"/>
                <c:pt idx="0">
                  <c:v>0.317</c:v>
                </c:pt>
                <c:pt idx="1">
                  <c:v>0.34699999999999998</c:v>
                </c:pt>
                <c:pt idx="2">
                  <c:v>5.5E-2</c:v>
                </c:pt>
                <c:pt idx="3">
                  <c:v>8.6999999999999994E-2</c:v>
                </c:pt>
              </c:numCache>
            </c:numRef>
          </c:val>
          <c:extLst>
            <c:ext xmlns:c16="http://schemas.microsoft.com/office/drawing/2014/chart" uri="{C3380CC4-5D6E-409C-BE32-E72D297353CC}">
              <c16:uniqueId val="{00000003-772A-4450-8E0E-BAC0475347FA}"/>
            </c:ext>
          </c:extLst>
        </c:ser>
        <c:ser>
          <c:idx val="4"/>
          <c:order val="4"/>
          <c:tx>
            <c:strRef>
              <c:f>Sheet1!$A$7</c:f>
              <c:strCache>
                <c:ptCount val="1"/>
                <c:pt idx="0">
                  <c:v>1 - It is not present at all</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State prosecutors</c:v>
                </c:pt>
                <c:pt idx="1">
                  <c:v>Judges</c:v>
                </c:pt>
                <c:pt idx="2">
                  <c:v>Attorneys</c:v>
                </c:pt>
                <c:pt idx="3">
                  <c:v>Court Experts</c:v>
                </c:pt>
              </c:strCache>
            </c:strRef>
          </c:cat>
          <c:val>
            <c:numRef>
              <c:f>Sheet1!$B$7:$E$7</c:f>
              <c:numCache>
                <c:formatCode>0.0%</c:formatCode>
                <c:ptCount val="4"/>
                <c:pt idx="0">
                  <c:v>0.14599999999999999</c:v>
                </c:pt>
                <c:pt idx="1">
                  <c:v>0.11600000000000001</c:v>
                </c:pt>
                <c:pt idx="2">
                  <c:v>1.7999999999999999E-2</c:v>
                </c:pt>
                <c:pt idx="3">
                  <c:v>5.3999999999999999E-2</c:v>
                </c:pt>
              </c:numCache>
            </c:numRef>
          </c:val>
          <c:extLst>
            <c:ext xmlns:c16="http://schemas.microsoft.com/office/drawing/2014/chart" uri="{C3380CC4-5D6E-409C-BE32-E72D297353CC}">
              <c16:uniqueId val="{00000004-772A-4450-8E0E-BAC0475347FA}"/>
            </c:ext>
          </c:extLst>
        </c:ser>
        <c:ser>
          <c:idx val="5"/>
          <c:order val="5"/>
          <c:tx>
            <c:strRef>
              <c:f>Sheet1!$A$8</c:f>
              <c:strCache>
                <c:ptCount val="1"/>
                <c:pt idx="0">
                  <c:v>I don't know/ I don't have an opinion</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State prosecutors</c:v>
                </c:pt>
                <c:pt idx="1">
                  <c:v>Judges</c:v>
                </c:pt>
                <c:pt idx="2">
                  <c:v>Attorneys</c:v>
                </c:pt>
                <c:pt idx="3">
                  <c:v>Court Experts</c:v>
                </c:pt>
              </c:strCache>
            </c:strRef>
          </c:cat>
          <c:val>
            <c:numRef>
              <c:f>Sheet1!$B$8:$E$8</c:f>
              <c:numCache>
                <c:formatCode>0.0%</c:formatCode>
                <c:ptCount val="4"/>
                <c:pt idx="0">
                  <c:v>0.22</c:v>
                </c:pt>
                <c:pt idx="1">
                  <c:v>0.2</c:v>
                </c:pt>
                <c:pt idx="2">
                  <c:v>0.128</c:v>
                </c:pt>
                <c:pt idx="3">
                  <c:v>0.22800000000000001</c:v>
                </c:pt>
              </c:numCache>
            </c:numRef>
          </c:val>
          <c:extLst>
            <c:ext xmlns:c16="http://schemas.microsoft.com/office/drawing/2014/chart" uri="{C3380CC4-5D6E-409C-BE32-E72D297353CC}">
              <c16:uniqueId val="{00000005-772A-4450-8E0E-BAC0475347FA}"/>
            </c:ext>
          </c:extLst>
        </c:ser>
        <c:dLbls>
          <c:dLblPos val="outEnd"/>
          <c:showLegendKey val="0"/>
          <c:showVal val="1"/>
          <c:showCatName val="0"/>
          <c:showSerName val="0"/>
          <c:showPercent val="0"/>
          <c:showBubbleSize val="0"/>
        </c:dLbls>
        <c:gapWidth val="219"/>
        <c:overlap val="-27"/>
        <c:axId val="555728112"/>
        <c:axId val="555719488"/>
      </c:barChart>
      <c:catAx>
        <c:axId val="55572811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19488"/>
        <c:crosses val="autoZero"/>
        <c:auto val="1"/>
        <c:lblAlgn val="ctr"/>
        <c:lblOffset val="100"/>
        <c:noMultiLvlLbl val="0"/>
      </c:catAx>
      <c:valAx>
        <c:axId val="555719488"/>
        <c:scaling>
          <c:orientation val="minMax"/>
        </c:scaling>
        <c:delete val="1"/>
        <c:axPos val="l"/>
        <c:numFmt formatCode="0.0%" sourceLinked="1"/>
        <c:majorTickMark val="out"/>
        <c:minorTickMark val="none"/>
        <c:tickLblPos val="nextTo"/>
        <c:crossAx val="555728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Sheet2!$B$10</c:f>
              <c:strCache>
                <c:ptCount val="1"/>
                <c:pt idx="0">
                  <c:v>I see a high risk </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Sheet2!$A$11:$A$12</c:f>
              <c:strCache>
                <c:ptCount val="2"/>
                <c:pt idx="0">
                  <c:v>Public Prosecutors</c:v>
                </c:pt>
                <c:pt idx="1">
                  <c:v>Judges</c:v>
                </c:pt>
              </c:strCache>
            </c:strRef>
          </c:cat>
          <c:val>
            <c:numRef>
              <c:f>Sheet2!$B$11:$B$12</c:f>
              <c:numCache>
                <c:formatCode>0.0%</c:formatCode>
                <c:ptCount val="2"/>
                <c:pt idx="0">
                  <c:v>2.4E-2</c:v>
                </c:pt>
                <c:pt idx="1">
                  <c:v>7.3999999999999996E-2</c:v>
                </c:pt>
              </c:numCache>
            </c:numRef>
          </c:val>
          <c:extLst>
            <c:ext xmlns:c16="http://schemas.microsoft.com/office/drawing/2014/chart" uri="{C3380CC4-5D6E-409C-BE32-E72D297353CC}">
              <c16:uniqueId val="{00000000-3177-4E81-91D7-E77DDF09BBA7}"/>
            </c:ext>
          </c:extLst>
        </c:ser>
        <c:ser>
          <c:idx val="1"/>
          <c:order val="1"/>
          <c:tx>
            <c:strRef>
              <c:f>Sheet2!$C$10</c:f>
              <c:strCache>
                <c:ptCount val="1"/>
                <c:pt idx="0">
                  <c:v>I somewhat see a risk </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Sheet2!$A$11:$A$12</c:f>
              <c:strCache>
                <c:ptCount val="2"/>
                <c:pt idx="0">
                  <c:v>Public Prosecutors</c:v>
                </c:pt>
                <c:pt idx="1">
                  <c:v>Judges</c:v>
                </c:pt>
              </c:strCache>
            </c:strRef>
          </c:cat>
          <c:val>
            <c:numRef>
              <c:f>Sheet2!$C$11:$C$12</c:f>
              <c:numCache>
                <c:formatCode>0.0%</c:formatCode>
                <c:ptCount val="2"/>
                <c:pt idx="0">
                  <c:v>0.41499999999999998</c:v>
                </c:pt>
                <c:pt idx="1">
                  <c:v>0.41099999999999998</c:v>
                </c:pt>
              </c:numCache>
            </c:numRef>
          </c:val>
          <c:extLst>
            <c:ext xmlns:c16="http://schemas.microsoft.com/office/drawing/2014/chart" uri="{C3380CC4-5D6E-409C-BE32-E72D297353CC}">
              <c16:uniqueId val="{00000001-3177-4E81-91D7-E77DDF09BBA7}"/>
            </c:ext>
          </c:extLst>
        </c:ser>
        <c:ser>
          <c:idx val="2"/>
          <c:order val="2"/>
          <c:tx>
            <c:strRef>
              <c:f>Sheet2!$D$10</c:f>
              <c:strCache>
                <c:ptCount val="1"/>
                <c:pt idx="0">
                  <c:v> I mostly do not see a risk </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Sheet2!$A$11:$A$12</c:f>
              <c:strCache>
                <c:ptCount val="2"/>
                <c:pt idx="0">
                  <c:v>Public Prosecutors</c:v>
                </c:pt>
                <c:pt idx="1">
                  <c:v>Judges</c:v>
                </c:pt>
              </c:strCache>
            </c:strRef>
          </c:cat>
          <c:val>
            <c:numRef>
              <c:f>Sheet2!$D$11:$D$12</c:f>
              <c:numCache>
                <c:formatCode>0.0%</c:formatCode>
                <c:ptCount val="2"/>
                <c:pt idx="0">
                  <c:v>0.24399999999999999</c:v>
                </c:pt>
                <c:pt idx="1">
                  <c:v>0.23200000000000001</c:v>
                </c:pt>
              </c:numCache>
            </c:numRef>
          </c:val>
          <c:extLst>
            <c:ext xmlns:c16="http://schemas.microsoft.com/office/drawing/2014/chart" uri="{C3380CC4-5D6E-409C-BE32-E72D297353CC}">
              <c16:uniqueId val="{00000002-3177-4E81-91D7-E77DDF09BBA7}"/>
            </c:ext>
          </c:extLst>
        </c:ser>
        <c:ser>
          <c:idx val="3"/>
          <c:order val="3"/>
          <c:tx>
            <c:strRef>
              <c:f>Sheet2!$E$10</c:f>
              <c:strCache>
                <c:ptCount val="1"/>
                <c:pt idx="0">
                  <c:v> I do not see a risk at all</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Sheet2!$A$11:$A$12</c:f>
              <c:strCache>
                <c:ptCount val="2"/>
                <c:pt idx="0">
                  <c:v>Public Prosecutors</c:v>
                </c:pt>
                <c:pt idx="1">
                  <c:v>Judges</c:v>
                </c:pt>
              </c:strCache>
            </c:strRef>
          </c:cat>
          <c:val>
            <c:numRef>
              <c:f>Sheet2!$E$11:$E$12</c:f>
              <c:numCache>
                <c:formatCode>0.0%</c:formatCode>
                <c:ptCount val="2"/>
                <c:pt idx="0">
                  <c:v>9.8000000000000004E-2</c:v>
                </c:pt>
                <c:pt idx="1">
                  <c:v>0.105</c:v>
                </c:pt>
              </c:numCache>
            </c:numRef>
          </c:val>
          <c:extLst>
            <c:ext xmlns:c16="http://schemas.microsoft.com/office/drawing/2014/chart" uri="{C3380CC4-5D6E-409C-BE32-E72D297353CC}">
              <c16:uniqueId val="{00000003-3177-4E81-91D7-E77DDF09BBA7}"/>
            </c:ext>
          </c:extLst>
        </c:ser>
        <c:ser>
          <c:idx val="4"/>
          <c:order val="4"/>
          <c:tx>
            <c:strRef>
              <c:f>Sheet2!$F$10</c:f>
              <c:strCache>
                <c:ptCount val="1"/>
                <c:pt idx="0">
                  <c:v>Don't know/Cannot judge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Sheet2!$A$11:$A$12</c:f>
              <c:strCache>
                <c:ptCount val="2"/>
                <c:pt idx="0">
                  <c:v>Public Prosecutors</c:v>
                </c:pt>
                <c:pt idx="1">
                  <c:v>Judges</c:v>
                </c:pt>
              </c:strCache>
            </c:strRef>
          </c:cat>
          <c:val>
            <c:numRef>
              <c:f>Sheet2!$F$11:$F$12</c:f>
              <c:numCache>
                <c:formatCode>0.0%</c:formatCode>
                <c:ptCount val="2"/>
                <c:pt idx="0">
                  <c:v>0.22</c:v>
                </c:pt>
                <c:pt idx="1">
                  <c:v>0.17899999999999999</c:v>
                </c:pt>
              </c:numCache>
            </c:numRef>
          </c:val>
          <c:extLst>
            <c:ext xmlns:c16="http://schemas.microsoft.com/office/drawing/2014/chart" uri="{C3380CC4-5D6E-409C-BE32-E72D297353CC}">
              <c16:uniqueId val="{00000004-3177-4E81-91D7-E77DDF09BBA7}"/>
            </c:ext>
          </c:extLst>
        </c:ser>
        <c:dLbls>
          <c:dLblPos val="outEnd"/>
          <c:showLegendKey val="0"/>
          <c:showVal val="1"/>
          <c:showCatName val="0"/>
          <c:showSerName val="0"/>
          <c:showPercent val="0"/>
          <c:showBubbleSize val="0"/>
        </c:dLbls>
        <c:gapWidth val="182"/>
        <c:axId val="554339144"/>
        <c:axId val="554339928"/>
      </c:barChart>
      <c:catAx>
        <c:axId val="5543391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39928"/>
        <c:crosses val="autoZero"/>
        <c:auto val="1"/>
        <c:lblAlgn val="ctr"/>
        <c:lblOffset val="100"/>
        <c:noMultiLvlLbl val="0"/>
      </c:catAx>
      <c:valAx>
        <c:axId val="554339928"/>
        <c:scaling>
          <c:orientation val="minMax"/>
        </c:scaling>
        <c:delete val="1"/>
        <c:axPos val="t"/>
        <c:numFmt formatCode="0.0%" sourceLinked="1"/>
        <c:majorTickMark val="none"/>
        <c:minorTickMark val="none"/>
        <c:tickLblPos val="nextTo"/>
        <c:crossAx val="554339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Sheet2!$B$15</c:f>
              <c:strCache>
                <c:ptCount val="1"/>
                <c:pt idx="0">
                  <c:v>I see a high risk </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Sheet2!$A$16:$A$19</c:f>
              <c:strCache>
                <c:ptCount val="4"/>
                <c:pt idx="0">
                  <c:v>Public Prosecutors</c:v>
                </c:pt>
                <c:pt idx="1">
                  <c:v>Judges</c:v>
                </c:pt>
                <c:pt idx="2">
                  <c:v>Attorneys</c:v>
                </c:pt>
                <c:pt idx="3">
                  <c:v>Court Experts</c:v>
                </c:pt>
              </c:strCache>
            </c:strRef>
          </c:cat>
          <c:val>
            <c:numRef>
              <c:f>Sheet2!$B$16:$B$19</c:f>
              <c:numCache>
                <c:formatCode>0.0%</c:formatCode>
                <c:ptCount val="4"/>
                <c:pt idx="0">
                  <c:v>0.39</c:v>
                </c:pt>
                <c:pt idx="1">
                  <c:v>0.34699999999999998</c:v>
                </c:pt>
                <c:pt idx="2">
                  <c:v>0.25700000000000001</c:v>
                </c:pt>
                <c:pt idx="3">
                  <c:v>0.12</c:v>
                </c:pt>
              </c:numCache>
            </c:numRef>
          </c:val>
          <c:extLst>
            <c:ext xmlns:c16="http://schemas.microsoft.com/office/drawing/2014/chart" uri="{C3380CC4-5D6E-409C-BE32-E72D297353CC}">
              <c16:uniqueId val="{00000000-990E-4D94-B07E-F78471B3E5F7}"/>
            </c:ext>
          </c:extLst>
        </c:ser>
        <c:ser>
          <c:idx val="1"/>
          <c:order val="1"/>
          <c:tx>
            <c:strRef>
              <c:f>Sheet2!$C$15</c:f>
              <c:strCache>
                <c:ptCount val="1"/>
                <c:pt idx="0">
                  <c:v>I somewhat see a risk </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Sheet2!$A$16:$A$19</c:f>
              <c:strCache>
                <c:ptCount val="4"/>
                <c:pt idx="0">
                  <c:v>Public Prosecutors</c:v>
                </c:pt>
                <c:pt idx="1">
                  <c:v>Judges</c:v>
                </c:pt>
                <c:pt idx="2">
                  <c:v>Attorneys</c:v>
                </c:pt>
                <c:pt idx="3">
                  <c:v>Court Experts</c:v>
                </c:pt>
              </c:strCache>
            </c:strRef>
          </c:cat>
          <c:val>
            <c:numRef>
              <c:f>Sheet2!$C$16:$C$19</c:f>
              <c:numCache>
                <c:formatCode>0.0%</c:formatCode>
                <c:ptCount val="4"/>
                <c:pt idx="0">
                  <c:v>0.29299999999999998</c:v>
                </c:pt>
                <c:pt idx="1">
                  <c:v>0.38900000000000001</c:v>
                </c:pt>
                <c:pt idx="2">
                  <c:v>0.36699999999999999</c:v>
                </c:pt>
                <c:pt idx="3">
                  <c:v>0.29299999999999998</c:v>
                </c:pt>
              </c:numCache>
            </c:numRef>
          </c:val>
          <c:extLst>
            <c:ext xmlns:c16="http://schemas.microsoft.com/office/drawing/2014/chart" uri="{C3380CC4-5D6E-409C-BE32-E72D297353CC}">
              <c16:uniqueId val="{00000001-990E-4D94-B07E-F78471B3E5F7}"/>
            </c:ext>
          </c:extLst>
        </c:ser>
        <c:ser>
          <c:idx val="2"/>
          <c:order val="2"/>
          <c:tx>
            <c:strRef>
              <c:f>Sheet2!$D$15</c:f>
              <c:strCache>
                <c:ptCount val="1"/>
                <c:pt idx="0">
                  <c:v> I mostly do not see a risk </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Sheet2!$A$16:$A$19</c:f>
              <c:strCache>
                <c:ptCount val="4"/>
                <c:pt idx="0">
                  <c:v>Public Prosecutors</c:v>
                </c:pt>
                <c:pt idx="1">
                  <c:v>Judges</c:v>
                </c:pt>
                <c:pt idx="2">
                  <c:v>Attorneys</c:v>
                </c:pt>
                <c:pt idx="3">
                  <c:v>Court Experts</c:v>
                </c:pt>
              </c:strCache>
            </c:strRef>
          </c:cat>
          <c:val>
            <c:numRef>
              <c:f>Sheet2!$D$16:$D$19</c:f>
              <c:numCache>
                <c:formatCode>0.0%</c:formatCode>
                <c:ptCount val="4"/>
                <c:pt idx="0">
                  <c:v>4.9000000000000002E-2</c:v>
                </c:pt>
                <c:pt idx="1">
                  <c:v>0.14699999999999999</c:v>
                </c:pt>
                <c:pt idx="2">
                  <c:v>0.128</c:v>
                </c:pt>
                <c:pt idx="3">
                  <c:v>0.12</c:v>
                </c:pt>
              </c:numCache>
            </c:numRef>
          </c:val>
          <c:extLst>
            <c:ext xmlns:c16="http://schemas.microsoft.com/office/drawing/2014/chart" uri="{C3380CC4-5D6E-409C-BE32-E72D297353CC}">
              <c16:uniqueId val="{00000002-990E-4D94-B07E-F78471B3E5F7}"/>
            </c:ext>
          </c:extLst>
        </c:ser>
        <c:ser>
          <c:idx val="3"/>
          <c:order val="3"/>
          <c:tx>
            <c:strRef>
              <c:f>Sheet2!$E$15</c:f>
              <c:strCache>
                <c:ptCount val="1"/>
                <c:pt idx="0">
                  <c:v> I do not see a risk at all</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Sheet2!$A$16:$A$19</c:f>
              <c:strCache>
                <c:ptCount val="4"/>
                <c:pt idx="0">
                  <c:v>Public Prosecutors</c:v>
                </c:pt>
                <c:pt idx="1">
                  <c:v>Judges</c:v>
                </c:pt>
                <c:pt idx="2">
                  <c:v>Attorneys</c:v>
                </c:pt>
                <c:pt idx="3">
                  <c:v>Court Experts</c:v>
                </c:pt>
              </c:strCache>
            </c:strRef>
          </c:cat>
          <c:val>
            <c:numRef>
              <c:f>Sheet2!$E$16:$E$19</c:f>
              <c:numCache>
                <c:formatCode>0.0%</c:formatCode>
                <c:ptCount val="4"/>
                <c:pt idx="0">
                  <c:v>7.2999999999999995E-2</c:v>
                </c:pt>
                <c:pt idx="1">
                  <c:v>4.2000000000000003E-2</c:v>
                </c:pt>
                <c:pt idx="2">
                  <c:v>0.20200000000000001</c:v>
                </c:pt>
                <c:pt idx="3">
                  <c:v>8.6999999999999994E-2</c:v>
                </c:pt>
              </c:numCache>
            </c:numRef>
          </c:val>
          <c:extLst>
            <c:ext xmlns:c16="http://schemas.microsoft.com/office/drawing/2014/chart" uri="{C3380CC4-5D6E-409C-BE32-E72D297353CC}">
              <c16:uniqueId val="{00000003-990E-4D94-B07E-F78471B3E5F7}"/>
            </c:ext>
          </c:extLst>
        </c:ser>
        <c:ser>
          <c:idx val="4"/>
          <c:order val="4"/>
          <c:tx>
            <c:strRef>
              <c:f>Sheet2!$F$15</c:f>
              <c:strCache>
                <c:ptCount val="1"/>
                <c:pt idx="0">
                  <c:v>Don't know/Cannot judge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Sheet2!$A$16:$A$19</c:f>
              <c:strCache>
                <c:ptCount val="4"/>
                <c:pt idx="0">
                  <c:v>Public Prosecutors</c:v>
                </c:pt>
                <c:pt idx="1">
                  <c:v>Judges</c:v>
                </c:pt>
                <c:pt idx="2">
                  <c:v>Attorneys</c:v>
                </c:pt>
                <c:pt idx="3">
                  <c:v>Court Experts</c:v>
                </c:pt>
              </c:strCache>
            </c:strRef>
          </c:cat>
          <c:val>
            <c:numRef>
              <c:f>Sheet2!$F$16:$F$19</c:f>
              <c:numCache>
                <c:formatCode>0.0%</c:formatCode>
                <c:ptCount val="4"/>
                <c:pt idx="0">
                  <c:v>0.19500000000000001</c:v>
                </c:pt>
                <c:pt idx="1">
                  <c:v>7.3999999999999996E-2</c:v>
                </c:pt>
                <c:pt idx="2">
                  <c:v>4.5999999999999999E-2</c:v>
                </c:pt>
                <c:pt idx="3">
                  <c:v>0.38</c:v>
                </c:pt>
              </c:numCache>
            </c:numRef>
          </c:val>
          <c:extLst>
            <c:ext xmlns:c16="http://schemas.microsoft.com/office/drawing/2014/chart" uri="{C3380CC4-5D6E-409C-BE32-E72D297353CC}">
              <c16:uniqueId val="{00000004-990E-4D94-B07E-F78471B3E5F7}"/>
            </c:ext>
          </c:extLst>
        </c:ser>
        <c:dLbls>
          <c:dLblPos val="ctr"/>
          <c:showLegendKey val="0"/>
          <c:showVal val="1"/>
          <c:showCatName val="0"/>
          <c:showSerName val="0"/>
          <c:showPercent val="0"/>
          <c:showBubbleSize val="0"/>
        </c:dLbls>
        <c:gapWidth val="182"/>
        <c:overlap val="100"/>
        <c:axId val="554331696"/>
        <c:axId val="554337576"/>
      </c:barChart>
      <c:catAx>
        <c:axId val="554331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37576"/>
        <c:crosses val="autoZero"/>
        <c:auto val="1"/>
        <c:lblAlgn val="ctr"/>
        <c:lblOffset val="100"/>
        <c:noMultiLvlLbl val="0"/>
      </c:catAx>
      <c:valAx>
        <c:axId val="554337576"/>
        <c:scaling>
          <c:orientation val="minMax"/>
        </c:scaling>
        <c:delete val="1"/>
        <c:axPos val="t"/>
        <c:numFmt formatCode="0%" sourceLinked="1"/>
        <c:majorTickMark val="none"/>
        <c:minorTickMark val="none"/>
        <c:tickLblPos val="nextTo"/>
        <c:crossAx val="554331696"/>
        <c:crosses val="autoZero"/>
        <c:crossBetween val="between"/>
      </c:valAx>
      <c:spPr>
        <a:noFill/>
        <a:ln>
          <a:noFill/>
        </a:ln>
        <a:effectLst/>
      </c:spPr>
    </c:plotArea>
    <c:legend>
      <c:legendPos val="b"/>
      <c:layout>
        <c:manualLayout>
          <c:xMode val="edge"/>
          <c:yMode val="edge"/>
          <c:x val="0.17501139575930982"/>
          <c:y val="0.83387391087332441"/>
          <c:w val="0.64997720848138041"/>
          <c:h val="0.1144843809246915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902485686309302"/>
          <c:y val="2.8856773936611357E-2"/>
          <c:w val="0.83781713438348748"/>
          <c:h val="0.82969525222410956"/>
        </c:manualLayout>
      </c:layout>
      <c:barChart>
        <c:barDir val="bar"/>
        <c:grouping val="stacked"/>
        <c:varyColors val="0"/>
        <c:ser>
          <c:idx val="0"/>
          <c:order val="0"/>
          <c:tx>
            <c:strRef>
              <c:f>Sheet2!$B$21</c:f>
              <c:strCache>
                <c:ptCount val="1"/>
                <c:pt idx="0">
                  <c:v>I see a high risk </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Sheet2!$A$22:$A$25</c:f>
              <c:strCache>
                <c:ptCount val="4"/>
                <c:pt idx="0">
                  <c:v>Public Prosecutors</c:v>
                </c:pt>
                <c:pt idx="1">
                  <c:v>Judges</c:v>
                </c:pt>
                <c:pt idx="2">
                  <c:v>Attorneys</c:v>
                </c:pt>
                <c:pt idx="3">
                  <c:v>Court Experts</c:v>
                </c:pt>
              </c:strCache>
            </c:strRef>
          </c:cat>
          <c:val>
            <c:numRef>
              <c:f>Sheet2!$B$22:$B$25</c:f>
              <c:numCache>
                <c:formatCode>0.0%</c:formatCode>
                <c:ptCount val="4"/>
                <c:pt idx="0">
                  <c:v>0.39</c:v>
                </c:pt>
                <c:pt idx="1">
                  <c:v>0.36799999999999999</c:v>
                </c:pt>
                <c:pt idx="2">
                  <c:v>0.27500000000000002</c:v>
                </c:pt>
                <c:pt idx="3">
                  <c:v>0.14099999999999999</c:v>
                </c:pt>
              </c:numCache>
            </c:numRef>
          </c:val>
          <c:extLst>
            <c:ext xmlns:c16="http://schemas.microsoft.com/office/drawing/2014/chart" uri="{C3380CC4-5D6E-409C-BE32-E72D297353CC}">
              <c16:uniqueId val="{00000000-C363-4A96-961F-54F50C5E8EAA}"/>
            </c:ext>
          </c:extLst>
        </c:ser>
        <c:ser>
          <c:idx val="1"/>
          <c:order val="1"/>
          <c:tx>
            <c:strRef>
              <c:f>Sheet2!$C$21</c:f>
              <c:strCache>
                <c:ptCount val="1"/>
                <c:pt idx="0">
                  <c:v>I somewhat see a risk </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Sheet2!$A$22:$A$25</c:f>
              <c:strCache>
                <c:ptCount val="4"/>
                <c:pt idx="0">
                  <c:v>Public Prosecutors</c:v>
                </c:pt>
                <c:pt idx="1">
                  <c:v>Judges</c:v>
                </c:pt>
                <c:pt idx="2">
                  <c:v>Attorneys</c:v>
                </c:pt>
                <c:pt idx="3">
                  <c:v>Court Experts</c:v>
                </c:pt>
              </c:strCache>
            </c:strRef>
          </c:cat>
          <c:val>
            <c:numRef>
              <c:f>Sheet2!$C$22:$C$25</c:f>
              <c:numCache>
                <c:formatCode>0.0%</c:formatCode>
                <c:ptCount val="4"/>
                <c:pt idx="0">
                  <c:v>0.34100000000000003</c:v>
                </c:pt>
                <c:pt idx="1">
                  <c:v>0.36799999999999999</c:v>
                </c:pt>
                <c:pt idx="2">
                  <c:v>0.36699999999999999</c:v>
                </c:pt>
                <c:pt idx="3">
                  <c:v>0.29299999999999998</c:v>
                </c:pt>
              </c:numCache>
            </c:numRef>
          </c:val>
          <c:extLst>
            <c:ext xmlns:c16="http://schemas.microsoft.com/office/drawing/2014/chart" uri="{C3380CC4-5D6E-409C-BE32-E72D297353CC}">
              <c16:uniqueId val="{00000001-C363-4A96-961F-54F50C5E8EAA}"/>
            </c:ext>
          </c:extLst>
        </c:ser>
        <c:ser>
          <c:idx val="2"/>
          <c:order val="2"/>
          <c:tx>
            <c:strRef>
              <c:f>Sheet2!$D$21</c:f>
              <c:strCache>
                <c:ptCount val="1"/>
                <c:pt idx="0">
                  <c:v> I mostly do not see a risk </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Sheet2!$A$22:$A$25</c:f>
              <c:strCache>
                <c:ptCount val="4"/>
                <c:pt idx="0">
                  <c:v>Public Prosecutors</c:v>
                </c:pt>
                <c:pt idx="1">
                  <c:v>Judges</c:v>
                </c:pt>
                <c:pt idx="2">
                  <c:v>Attorneys</c:v>
                </c:pt>
                <c:pt idx="3">
                  <c:v>Court Experts</c:v>
                </c:pt>
              </c:strCache>
            </c:strRef>
          </c:cat>
          <c:val>
            <c:numRef>
              <c:f>Sheet2!$D$22:$D$25</c:f>
              <c:numCache>
                <c:formatCode>0.0%</c:formatCode>
                <c:ptCount val="4"/>
                <c:pt idx="0">
                  <c:v>0.122</c:v>
                </c:pt>
                <c:pt idx="1">
                  <c:v>0.11600000000000001</c:v>
                </c:pt>
                <c:pt idx="2">
                  <c:v>0.11</c:v>
                </c:pt>
                <c:pt idx="3">
                  <c:v>0.109</c:v>
                </c:pt>
              </c:numCache>
            </c:numRef>
          </c:val>
          <c:extLst>
            <c:ext xmlns:c16="http://schemas.microsoft.com/office/drawing/2014/chart" uri="{C3380CC4-5D6E-409C-BE32-E72D297353CC}">
              <c16:uniqueId val="{00000002-C363-4A96-961F-54F50C5E8EAA}"/>
            </c:ext>
          </c:extLst>
        </c:ser>
        <c:ser>
          <c:idx val="3"/>
          <c:order val="3"/>
          <c:tx>
            <c:strRef>
              <c:f>Sheet2!$E$21</c:f>
              <c:strCache>
                <c:ptCount val="1"/>
                <c:pt idx="0">
                  <c:v> I do not see a risk at all</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Sheet2!$A$22:$A$25</c:f>
              <c:strCache>
                <c:ptCount val="4"/>
                <c:pt idx="0">
                  <c:v>Public Prosecutors</c:v>
                </c:pt>
                <c:pt idx="1">
                  <c:v>Judges</c:v>
                </c:pt>
                <c:pt idx="2">
                  <c:v>Attorneys</c:v>
                </c:pt>
                <c:pt idx="3">
                  <c:v>Court Experts</c:v>
                </c:pt>
              </c:strCache>
            </c:strRef>
          </c:cat>
          <c:val>
            <c:numRef>
              <c:f>Sheet2!$E$22:$E$25</c:f>
              <c:numCache>
                <c:formatCode>0.0%</c:formatCode>
                <c:ptCount val="4"/>
                <c:pt idx="0">
                  <c:v>0.14599999999999999</c:v>
                </c:pt>
                <c:pt idx="1">
                  <c:v>6.3E-2</c:v>
                </c:pt>
                <c:pt idx="2">
                  <c:v>0.21099999999999999</c:v>
                </c:pt>
                <c:pt idx="3">
                  <c:v>8.6999999999999994E-2</c:v>
                </c:pt>
              </c:numCache>
            </c:numRef>
          </c:val>
          <c:extLst>
            <c:ext xmlns:c16="http://schemas.microsoft.com/office/drawing/2014/chart" uri="{C3380CC4-5D6E-409C-BE32-E72D297353CC}">
              <c16:uniqueId val="{00000003-C363-4A96-961F-54F50C5E8EAA}"/>
            </c:ext>
          </c:extLst>
        </c:ser>
        <c:ser>
          <c:idx val="4"/>
          <c:order val="4"/>
          <c:tx>
            <c:strRef>
              <c:f>Sheet2!$F$21</c:f>
              <c:strCache>
                <c:ptCount val="1"/>
                <c:pt idx="0">
                  <c:v>Don't know/Cannot judge</c:v>
                </c:pt>
              </c:strCache>
            </c:strRef>
          </c:tx>
          <c:spPr>
            <a:solidFill>
              <a:schemeClr val="bg1">
                <a:lumMod val="7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C363-4A96-961F-54F50C5E8EAA}"/>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Sheet2!$A$22:$A$25</c:f>
              <c:strCache>
                <c:ptCount val="4"/>
                <c:pt idx="0">
                  <c:v>Public Prosecutors</c:v>
                </c:pt>
                <c:pt idx="1">
                  <c:v>Judges</c:v>
                </c:pt>
                <c:pt idx="2">
                  <c:v>Attorneys</c:v>
                </c:pt>
                <c:pt idx="3">
                  <c:v>Court Experts</c:v>
                </c:pt>
              </c:strCache>
            </c:strRef>
          </c:cat>
          <c:val>
            <c:numRef>
              <c:f>Sheet2!$F$22:$F$25</c:f>
              <c:numCache>
                <c:formatCode>0.0%</c:formatCode>
                <c:ptCount val="4"/>
                <c:pt idx="0">
                  <c:v>0</c:v>
                </c:pt>
                <c:pt idx="1">
                  <c:v>8.4000000000000005E-2</c:v>
                </c:pt>
                <c:pt idx="2">
                  <c:v>3.6999999999999998E-2</c:v>
                </c:pt>
                <c:pt idx="3">
                  <c:v>0.37</c:v>
                </c:pt>
              </c:numCache>
            </c:numRef>
          </c:val>
          <c:extLst>
            <c:ext xmlns:c16="http://schemas.microsoft.com/office/drawing/2014/chart" uri="{C3380CC4-5D6E-409C-BE32-E72D297353CC}">
              <c16:uniqueId val="{00000004-C363-4A96-961F-54F50C5E8EAA}"/>
            </c:ext>
          </c:extLst>
        </c:ser>
        <c:dLbls>
          <c:dLblPos val="ctr"/>
          <c:showLegendKey val="0"/>
          <c:showVal val="1"/>
          <c:showCatName val="0"/>
          <c:showSerName val="0"/>
          <c:showPercent val="0"/>
          <c:showBubbleSize val="0"/>
        </c:dLbls>
        <c:gapWidth val="150"/>
        <c:overlap val="100"/>
        <c:axId val="554338360"/>
        <c:axId val="554334440"/>
      </c:barChart>
      <c:catAx>
        <c:axId val="554338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34440"/>
        <c:crosses val="autoZero"/>
        <c:auto val="1"/>
        <c:lblAlgn val="ctr"/>
        <c:lblOffset val="100"/>
        <c:noMultiLvlLbl val="0"/>
      </c:catAx>
      <c:valAx>
        <c:axId val="554334440"/>
        <c:scaling>
          <c:orientation val="minMax"/>
        </c:scaling>
        <c:delete val="1"/>
        <c:axPos val="t"/>
        <c:numFmt formatCode="0.0%" sourceLinked="1"/>
        <c:majorTickMark val="none"/>
        <c:minorTickMark val="none"/>
        <c:tickLblPos val="nextTo"/>
        <c:crossAx val="554338360"/>
        <c:crosses val="autoZero"/>
        <c:crossBetween val="between"/>
      </c:valAx>
      <c:spPr>
        <a:noFill/>
        <a:ln>
          <a:noFill/>
        </a:ln>
        <a:effectLst/>
      </c:spPr>
    </c:plotArea>
    <c:legend>
      <c:legendPos val="b"/>
      <c:layout>
        <c:manualLayout>
          <c:xMode val="edge"/>
          <c:yMode val="edge"/>
          <c:x val="7.9904527673637676E-2"/>
          <c:y val="0.85068199690528146"/>
          <c:w val="0.79234354590722822"/>
          <c:h val="0.1362012876689861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Sheet2!$B$27</c:f>
              <c:strCache>
                <c:ptCount val="1"/>
                <c:pt idx="0">
                  <c:v>Yes</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Sheet2!$A$28:$A$31</c:f>
              <c:strCache>
                <c:ptCount val="4"/>
                <c:pt idx="0">
                  <c:v>Public Prosecutors</c:v>
                </c:pt>
                <c:pt idx="1">
                  <c:v>Judges</c:v>
                </c:pt>
                <c:pt idx="2">
                  <c:v>Attorneys</c:v>
                </c:pt>
                <c:pt idx="3">
                  <c:v>Court Experts</c:v>
                </c:pt>
              </c:strCache>
            </c:strRef>
          </c:cat>
          <c:val>
            <c:numRef>
              <c:f>Sheet2!$B$28:$B$31</c:f>
              <c:numCache>
                <c:formatCode>0.0%</c:formatCode>
                <c:ptCount val="4"/>
                <c:pt idx="0">
                  <c:v>0.14599999999999999</c:v>
                </c:pt>
                <c:pt idx="1">
                  <c:v>0.221</c:v>
                </c:pt>
                <c:pt idx="2">
                  <c:v>0.56899999999999995</c:v>
                </c:pt>
                <c:pt idx="3">
                  <c:v>0.37</c:v>
                </c:pt>
              </c:numCache>
            </c:numRef>
          </c:val>
          <c:extLst>
            <c:ext xmlns:c16="http://schemas.microsoft.com/office/drawing/2014/chart" uri="{C3380CC4-5D6E-409C-BE32-E72D297353CC}">
              <c16:uniqueId val="{00000000-D227-40B2-A2FE-EDCAE31357F9}"/>
            </c:ext>
          </c:extLst>
        </c:ser>
        <c:ser>
          <c:idx val="1"/>
          <c:order val="1"/>
          <c:tx>
            <c:strRef>
              <c:f>Sheet2!$C$27</c:f>
              <c:strCache>
                <c:ptCount val="1"/>
                <c:pt idx="0">
                  <c:v>No</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Sheet2!$A$28:$A$31</c:f>
              <c:strCache>
                <c:ptCount val="4"/>
                <c:pt idx="0">
                  <c:v>Public Prosecutors</c:v>
                </c:pt>
                <c:pt idx="1">
                  <c:v>Judges</c:v>
                </c:pt>
                <c:pt idx="2">
                  <c:v>Attorneys</c:v>
                </c:pt>
                <c:pt idx="3">
                  <c:v>Court Experts</c:v>
                </c:pt>
              </c:strCache>
            </c:strRef>
          </c:cat>
          <c:val>
            <c:numRef>
              <c:f>Sheet2!$C$28:$C$31</c:f>
              <c:numCache>
                <c:formatCode>0.0%</c:formatCode>
                <c:ptCount val="4"/>
                <c:pt idx="0">
                  <c:v>0.19500000000000001</c:v>
                </c:pt>
                <c:pt idx="1">
                  <c:v>0.221</c:v>
                </c:pt>
                <c:pt idx="2">
                  <c:v>0.11</c:v>
                </c:pt>
                <c:pt idx="3">
                  <c:v>0.30399999999999999</c:v>
                </c:pt>
              </c:numCache>
            </c:numRef>
          </c:val>
          <c:extLst>
            <c:ext xmlns:c16="http://schemas.microsoft.com/office/drawing/2014/chart" uri="{C3380CC4-5D6E-409C-BE32-E72D297353CC}">
              <c16:uniqueId val="{00000001-D227-40B2-A2FE-EDCAE31357F9}"/>
            </c:ext>
          </c:extLst>
        </c:ser>
        <c:ser>
          <c:idx val="2"/>
          <c:order val="2"/>
          <c:tx>
            <c:strRef>
              <c:f>Sheet2!$D$27</c:f>
              <c:strCache>
                <c:ptCount val="1"/>
                <c:pt idx="0">
                  <c:v>Don't know/Cannot judge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Sheet2!$A$28:$A$31</c:f>
              <c:strCache>
                <c:ptCount val="4"/>
                <c:pt idx="0">
                  <c:v>Public Prosecutors</c:v>
                </c:pt>
                <c:pt idx="1">
                  <c:v>Judges</c:v>
                </c:pt>
                <c:pt idx="2">
                  <c:v>Attorneys</c:v>
                </c:pt>
                <c:pt idx="3">
                  <c:v>Court Experts</c:v>
                </c:pt>
              </c:strCache>
            </c:strRef>
          </c:cat>
          <c:val>
            <c:numRef>
              <c:f>Sheet2!$D$28:$D$31</c:f>
              <c:numCache>
                <c:formatCode>0.0%</c:formatCode>
                <c:ptCount val="4"/>
                <c:pt idx="0">
                  <c:v>0.65900000000000003</c:v>
                </c:pt>
                <c:pt idx="1">
                  <c:v>0.55799999999999994</c:v>
                </c:pt>
                <c:pt idx="2">
                  <c:v>0.32100000000000001</c:v>
                </c:pt>
                <c:pt idx="3">
                  <c:v>0.32600000000000001</c:v>
                </c:pt>
              </c:numCache>
            </c:numRef>
          </c:val>
          <c:extLst>
            <c:ext xmlns:c16="http://schemas.microsoft.com/office/drawing/2014/chart" uri="{C3380CC4-5D6E-409C-BE32-E72D297353CC}">
              <c16:uniqueId val="{00000002-D227-40B2-A2FE-EDCAE31357F9}"/>
            </c:ext>
          </c:extLst>
        </c:ser>
        <c:dLbls>
          <c:dLblPos val="ctr"/>
          <c:showLegendKey val="0"/>
          <c:showVal val="1"/>
          <c:showCatName val="0"/>
          <c:showSerName val="0"/>
          <c:showPercent val="0"/>
          <c:showBubbleSize val="0"/>
        </c:dLbls>
        <c:gapWidth val="150"/>
        <c:overlap val="100"/>
        <c:axId val="554332088"/>
        <c:axId val="554339536"/>
      </c:barChart>
      <c:catAx>
        <c:axId val="5543320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39536"/>
        <c:crosses val="autoZero"/>
        <c:auto val="1"/>
        <c:lblAlgn val="ctr"/>
        <c:lblOffset val="100"/>
        <c:noMultiLvlLbl val="0"/>
      </c:catAx>
      <c:valAx>
        <c:axId val="554339536"/>
        <c:scaling>
          <c:orientation val="minMax"/>
        </c:scaling>
        <c:delete val="1"/>
        <c:axPos val="t"/>
        <c:numFmt formatCode="0.0%" sourceLinked="1"/>
        <c:majorTickMark val="none"/>
        <c:minorTickMark val="none"/>
        <c:tickLblPos val="nextTo"/>
        <c:crossAx val="554332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060958005249343"/>
          <c:y val="2.7777777777777776E-2"/>
          <c:w val="0.74050153105861771"/>
          <c:h val="0.79224482356372117"/>
        </c:manualLayout>
      </c:layout>
      <c:barChart>
        <c:barDir val="bar"/>
        <c:grouping val="percentStacked"/>
        <c:varyColors val="0"/>
        <c:ser>
          <c:idx val="0"/>
          <c:order val="0"/>
          <c:tx>
            <c:strRef>
              <c:f>Sheet2!$B$34</c:f>
              <c:strCache>
                <c:ptCount val="1"/>
                <c:pt idx="0">
                  <c:v>Yes</c:v>
                </c:pt>
              </c:strCache>
            </c:strRef>
          </c:tx>
          <c:spPr>
            <a:solidFill>
              <a:srgbClr val="9565AB"/>
            </a:solidFill>
            <a:ln>
              <a:noFill/>
            </a:ln>
            <a:effectLst/>
          </c:spPr>
          <c:invertIfNegative val="0"/>
          <c:dLbls>
            <c:dLbl>
              <c:idx val="0"/>
              <c:layout>
                <c:manualLayout>
                  <c:x val="1.3787298033725033E-2"/>
                  <c:y val="-1.2468842367548819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83F-44CB-A256-C32B64C1859A}"/>
                </c:ext>
              </c:extLst>
            </c:dLbl>
            <c:dLbl>
              <c:idx val="3"/>
              <c:tx>
                <c:rich>
                  <a:bodyPr/>
                  <a:lstStyle/>
                  <a:p>
                    <a:r>
                      <a:rPr lang="en-US"/>
                      <a:t>16.3%</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295-4DAB-B374-ADB0947AE675}"/>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Sheet2!$A$35:$A$38</c:f>
              <c:strCache>
                <c:ptCount val="4"/>
                <c:pt idx="0">
                  <c:v>Public Prosecutors</c:v>
                </c:pt>
                <c:pt idx="1">
                  <c:v>Judges</c:v>
                </c:pt>
                <c:pt idx="2">
                  <c:v>Attorneys</c:v>
                </c:pt>
                <c:pt idx="3">
                  <c:v>Court Experts</c:v>
                </c:pt>
              </c:strCache>
            </c:strRef>
          </c:cat>
          <c:val>
            <c:numRef>
              <c:f>Sheet2!$B$35:$B$38</c:f>
              <c:numCache>
                <c:formatCode>0.0%</c:formatCode>
                <c:ptCount val="4"/>
                <c:pt idx="0">
                  <c:v>2.4E-2</c:v>
                </c:pt>
                <c:pt idx="1">
                  <c:v>7.3999999999999996E-2</c:v>
                </c:pt>
                <c:pt idx="2">
                  <c:v>0.248</c:v>
                </c:pt>
                <c:pt idx="3">
                  <c:v>0.16800000000000001</c:v>
                </c:pt>
              </c:numCache>
            </c:numRef>
          </c:val>
          <c:extLst>
            <c:ext xmlns:c16="http://schemas.microsoft.com/office/drawing/2014/chart" uri="{C3380CC4-5D6E-409C-BE32-E72D297353CC}">
              <c16:uniqueId val="{00000000-B83F-44CB-A256-C32B64C1859A}"/>
            </c:ext>
          </c:extLst>
        </c:ser>
        <c:ser>
          <c:idx val="1"/>
          <c:order val="1"/>
          <c:tx>
            <c:strRef>
              <c:f>Sheet2!$C$34</c:f>
              <c:strCache>
                <c:ptCount val="1"/>
                <c:pt idx="0">
                  <c:v>No</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Sheet2!$A$35:$A$38</c:f>
              <c:strCache>
                <c:ptCount val="4"/>
                <c:pt idx="0">
                  <c:v>Public Prosecutors</c:v>
                </c:pt>
                <c:pt idx="1">
                  <c:v>Judges</c:v>
                </c:pt>
                <c:pt idx="2">
                  <c:v>Attorneys</c:v>
                </c:pt>
                <c:pt idx="3">
                  <c:v>Court Experts</c:v>
                </c:pt>
              </c:strCache>
            </c:strRef>
          </c:cat>
          <c:val>
            <c:numRef>
              <c:f>Sheet2!$C$35:$C$38</c:f>
              <c:numCache>
                <c:formatCode>0.0%</c:formatCode>
                <c:ptCount val="4"/>
                <c:pt idx="0">
                  <c:v>0.34100000000000003</c:v>
                </c:pt>
                <c:pt idx="1">
                  <c:v>0.27400000000000002</c:v>
                </c:pt>
                <c:pt idx="2">
                  <c:v>0.26600000000000001</c:v>
                </c:pt>
                <c:pt idx="3">
                  <c:v>0.37</c:v>
                </c:pt>
              </c:numCache>
            </c:numRef>
          </c:val>
          <c:extLst>
            <c:ext xmlns:c16="http://schemas.microsoft.com/office/drawing/2014/chart" uri="{C3380CC4-5D6E-409C-BE32-E72D297353CC}">
              <c16:uniqueId val="{00000001-B83F-44CB-A256-C32B64C1859A}"/>
            </c:ext>
          </c:extLst>
        </c:ser>
        <c:ser>
          <c:idx val="2"/>
          <c:order val="2"/>
          <c:tx>
            <c:strRef>
              <c:f>Sheet2!$D$34</c:f>
              <c:strCache>
                <c:ptCount val="1"/>
                <c:pt idx="0">
                  <c:v>Don't know/Cannot judge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Sheet2!$A$35:$A$38</c:f>
              <c:strCache>
                <c:ptCount val="4"/>
                <c:pt idx="0">
                  <c:v>Public Prosecutors</c:v>
                </c:pt>
                <c:pt idx="1">
                  <c:v>Judges</c:v>
                </c:pt>
                <c:pt idx="2">
                  <c:v>Attorneys</c:v>
                </c:pt>
                <c:pt idx="3">
                  <c:v>Court Experts</c:v>
                </c:pt>
              </c:strCache>
            </c:strRef>
          </c:cat>
          <c:val>
            <c:numRef>
              <c:f>Sheet2!$D$35:$D$38</c:f>
              <c:numCache>
                <c:formatCode>0.0%</c:formatCode>
                <c:ptCount val="4"/>
                <c:pt idx="0">
                  <c:v>0.63400000000000001</c:v>
                </c:pt>
                <c:pt idx="1">
                  <c:v>0.65300000000000002</c:v>
                </c:pt>
                <c:pt idx="2">
                  <c:v>0.48599999999999999</c:v>
                </c:pt>
                <c:pt idx="3">
                  <c:v>0.46700000000000003</c:v>
                </c:pt>
              </c:numCache>
            </c:numRef>
          </c:val>
          <c:extLst>
            <c:ext xmlns:c16="http://schemas.microsoft.com/office/drawing/2014/chart" uri="{C3380CC4-5D6E-409C-BE32-E72D297353CC}">
              <c16:uniqueId val="{00000002-B83F-44CB-A256-C32B64C1859A}"/>
            </c:ext>
          </c:extLst>
        </c:ser>
        <c:dLbls>
          <c:dLblPos val="ctr"/>
          <c:showLegendKey val="0"/>
          <c:showVal val="1"/>
          <c:showCatName val="0"/>
          <c:showSerName val="0"/>
          <c:showPercent val="0"/>
          <c:showBubbleSize val="0"/>
        </c:dLbls>
        <c:gapWidth val="182"/>
        <c:overlap val="100"/>
        <c:axId val="554333656"/>
        <c:axId val="554340320"/>
      </c:barChart>
      <c:catAx>
        <c:axId val="5543336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40320"/>
        <c:crosses val="autoZero"/>
        <c:auto val="1"/>
        <c:lblAlgn val="ctr"/>
        <c:lblOffset val="100"/>
        <c:noMultiLvlLbl val="0"/>
      </c:catAx>
      <c:valAx>
        <c:axId val="554340320"/>
        <c:scaling>
          <c:orientation val="minMax"/>
        </c:scaling>
        <c:delete val="1"/>
        <c:axPos val="t"/>
        <c:numFmt formatCode="0%" sourceLinked="1"/>
        <c:majorTickMark val="none"/>
        <c:minorTickMark val="none"/>
        <c:tickLblPos val="nextTo"/>
        <c:crossAx val="554333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Sheet2!$B$41</c:f>
              <c:strCache>
                <c:ptCount val="1"/>
                <c:pt idx="0">
                  <c:v>Yes</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Sheet2!$A$42:$A$45</c:f>
              <c:strCache>
                <c:ptCount val="4"/>
                <c:pt idx="0">
                  <c:v>Public Prosecutors</c:v>
                </c:pt>
                <c:pt idx="1">
                  <c:v>Judges</c:v>
                </c:pt>
                <c:pt idx="2">
                  <c:v>Attorneys</c:v>
                </c:pt>
                <c:pt idx="3">
                  <c:v>Court Experts</c:v>
                </c:pt>
              </c:strCache>
            </c:strRef>
          </c:cat>
          <c:val>
            <c:numRef>
              <c:f>Sheet2!$B$42:$B$45</c:f>
              <c:numCache>
                <c:formatCode>0.0%</c:formatCode>
                <c:ptCount val="4"/>
                <c:pt idx="0">
                  <c:v>0.14599999999999999</c:v>
                </c:pt>
                <c:pt idx="1">
                  <c:v>0.23200000000000001</c:v>
                </c:pt>
                <c:pt idx="2">
                  <c:v>0.41299999999999998</c:v>
                </c:pt>
                <c:pt idx="3">
                  <c:v>0.19600000000000001</c:v>
                </c:pt>
              </c:numCache>
            </c:numRef>
          </c:val>
          <c:extLst>
            <c:ext xmlns:c16="http://schemas.microsoft.com/office/drawing/2014/chart" uri="{C3380CC4-5D6E-409C-BE32-E72D297353CC}">
              <c16:uniqueId val="{00000000-7523-4CD5-B69E-0B832EE1E078}"/>
            </c:ext>
          </c:extLst>
        </c:ser>
        <c:ser>
          <c:idx val="1"/>
          <c:order val="1"/>
          <c:tx>
            <c:strRef>
              <c:f>Sheet2!$C$41</c:f>
              <c:strCache>
                <c:ptCount val="1"/>
                <c:pt idx="0">
                  <c:v>No</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Sheet2!$A$42:$A$45</c:f>
              <c:strCache>
                <c:ptCount val="4"/>
                <c:pt idx="0">
                  <c:v>Public Prosecutors</c:v>
                </c:pt>
                <c:pt idx="1">
                  <c:v>Judges</c:v>
                </c:pt>
                <c:pt idx="2">
                  <c:v>Attorneys</c:v>
                </c:pt>
                <c:pt idx="3">
                  <c:v>Court Experts</c:v>
                </c:pt>
              </c:strCache>
            </c:strRef>
          </c:cat>
          <c:val>
            <c:numRef>
              <c:f>Sheet2!$C$42:$C$45</c:f>
              <c:numCache>
                <c:formatCode>0.0%</c:formatCode>
                <c:ptCount val="4"/>
                <c:pt idx="0">
                  <c:v>0.26800000000000002</c:v>
                </c:pt>
                <c:pt idx="1">
                  <c:v>0.76800000000000002</c:v>
                </c:pt>
                <c:pt idx="2">
                  <c:v>0.48599999999999999</c:v>
                </c:pt>
                <c:pt idx="3">
                  <c:v>0.17399999999999999</c:v>
                </c:pt>
              </c:numCache>
            </c:numRef>
          </c:val>
          <c:extLst>
            <c:ext xmlns:c16="http://schemas.microsoft.com/office/drawing/2014/chart" uri="{C3380CC4-5D6E-409C-BE32-E72D297353CC}">
              <c16:uniqueId val="{00000001-7523-4CD5-B69E-0B832EE1E078}"/>
            </c:ext>
          </c:extLst>
        </c:ser>
        <c:ser>
          <c:idx val="2"/>
          <c:order val="2"/>
          <c:tx>
            <c:strRef>
              <c:f>Sheet2!$D$41</c:f>
              <c:strCache>
                <c:ptCount val="1"/>
                <c:pt idx="0">
                  <c:v>Don't know/Cannot judge</c:v>
                </c:pt>
              </c:strCache>
            </c:strRef>
          </c:tx>
          <c:spPr>
            <a:solidFill>
              <a:schemeClr val="bg1">
                <a:lumMod val="75000"/>
              </a:schemeClr>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7523-4CD5-B69E-0B832EE1E078}"/>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Sheet2!$A$42:$A$45</c:f>
              <c:strCache>
                <c:ptCount val="4"/>
                <c:pt idx="0">
                  <c:v>Public Prosecutors</c:v>
                </c:pt>
                <c:pt idx="1">
                  <c:v>Judges</c:v>
                </c:pt>
                <c:pt idx="2">
                  <c:v>Attorneys</c:v>
                </c:pt>
                <c:pt idx="3">
                  <c:v>Court Experts</c:v>
                </c:pt>
              </c:strCache>
            </c:strRef>
          </c:cat>
          <c:val>
            <c:numRef>
              <c:f>Sheet2!$D$42:$D$45</c:f>
              <c:numCache>
                <c:formatCode>0.0%</c:formatCode>
                <c:ptCount val="4"/>
                <c:pt idx="0">
                  <c:v>0.58499999999999996</c:v>
                </c:pt>
                <c:pt idx="1">
                  <c:v>0</c:v>
                </c:pt>
                <c:pt idx="2">
                  <c:v>0.10100000000000001</c:v>
                </c:pt>
                <c:pt idx="3">
                  <c:v>0.63</c:v>
                </c:pt>
              </c:numCache>
            </c:numRef>
          </c:val>
          <c:extLst>
            <c:ext xmlns:c16="http://schemas.microsoft.com/office/drawing/2014/chart" uri="{C3380CC4-5D6E-409C-BE32-E72D297353CC}">
              <c16:uniqueId val="{00000003-7523-4CD5-B69E-0B832EE1E078}"/>
            </c:ext>
          </c:extLst>
        </c:ser>
        <c:dLbls>
          <c:dLblPos val="ctr"/>
          <c:showLegendKey val="0"/>
          <c:showVal val="1"/>
          <c:showCatName val="0"/>
          <c:showSerName val="0"/>
          <c:showPercent val="0"/>
          <c:showBubbleSize val="0"/>
        </c:dLbls>
        <c:gapWidth val="150"/>
        <c:overlap val="100"/>
        <c:axId val="554330520"/>
        <c:axId val="554334832"/>
      </c:barChart>
      <c:catAx>
        <c:axId val="5543305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34832"/>
        <c:crosses val="autoZero"/>
        <c:auto val="1"/>
        <c:lblAlgn val="ctr"/>
        <c:lblOffset val="100"/>
        <c:noMultiLvlLbl val="0"/>
      </c:catAx>
      <c:valAx>
        <c:axId val="554334832"/>
        <c:scaling>
          <c:orientation val="minMax"/>
        </c:scaling>
        <c:delete val="1"/>
        <c:axPos val="t"/>
        <c:numFmt formatCode="0.0%" sourceLinked="1"/>
        <c:majorTickMark val="none"/>
        <c:minorTickMark val="none"/>
        <c:tickLblPos val="nextTo"/>
        <c:crossAx val="554330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Sheet2!$B$48</c:f>
              <c:strCache>
                <c:ptCount val="1"/>
                <c:pt idx="0">
                  <c:v>Completely agree</c:v>
                </c:pt>
              </c:strCache>
            </c:strRef>
          </c:tx>
          <c:spPr>
            <a:solidFill>
              <a:srgbClr val="9565AB"/>
            </a:solidFill>
            <a:ln>
              <a:noFill/>
            </a:ln>
            <a:effectLst/>
          </c:spPr>
          <c:invertIfNegative val="0"/>
          <c:dLbls>
            <c:dLbl>
              <c:idx val="0"/>
              <c:layout>
                <c:manualLayout>
                  <c:x val="-1.1980061781272937E-3"/>
                  <c:y val="7.9621720697930512E-2"/>
                </c:manualLayout>
              </c:layout>
              <c:spPr>
                <a:noFill/>
                <a:ln>
                  <a:noFill/>
                </a:ln>
                <a:effectLst/>
              </c:spPr>
              <c:txPr>
                <a:bodyPr rot="0" spcFirstLastPara="1" vertOverflow="ellipsis" vert="horz" wrap="square" anchor="ctr" anchorCtr="1"/>
                <a:lstStyle/>
                <a:p>
                  <a:pPr>
                    <a:defRPr sz="1400" b="0" i="0" u="none" strike="noStrike" kern="1200" baseline="0">
                      <a:solidFill>
                        <a:srgbClr val="9565AB"/>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CB8-4D1F-B37A-A053A63FFA77}"/>
                </c:ext>
              </c:extLst>
            </c:dLbl>
            <c:dLbl>
              <c:idx val="1"/>
              <c:layout>
                <c:manualLayout>
                  <c:x val="2.3960123562545873E-3"/>
                  <c:y val="7.1090822051723665E-2"/>
                </c:manualLayout>
              </c:layout>
              <c:spPr>
                <a:noFill/>
                <a:ln>
                  <a:noFill/>
                </a:ln>
                <a:effectLst/>
              </c:spPr>
              <c:txPr>
                <a:bodyPr rot="0" spcFirstLastPara="1" vertOverflow="ellipsis" vert="horz" wrap="square" anchor="ctr" anchorCtr="1"/>
                <a:lstStyle/>
                <a:p>
                  <a:pPr>
                    <a:defRPr sz="1400" b="0" i="0" u="none" strike="noStrike" kern="1200" baseline="0">
                      <a:solidFill>
                        <a:srgbClr val="9565AB"/>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CB8-4D1F-B37A-A053A63FFA77}"/>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Sheet2!$A$49:$A$52</c:f>
              <c:strCache>
                <c:ptCount val="4"/>
                <c:pt idx="0">
                  <c:v>Public Prosecutors</c:v>
                </c:pt>
                <c:pt idx="1">
                  <c:v>Judges</c:v>
                </c:pt>
                <c:pt idx="2">
                  <c:v>Attorneys</c:v>
                </c:pt>
                <c:pt idx="3">
                  <c:v>Court Experts</c:v>
                </c:pt>
              </c:strCache>
            </c:strRef>
          </c:cat>
          <c:val>
            <c:numRef>
              <c:f>Sheet2!$B$49:$B$52</c:f>
              <c:numCache>
                <c:formatCode>0.0%</c:formatCode>
                <c:ptCount val="4"/>
                <c:pt idx="0">
                  <c:v>2.4E-2</c:v>
                </c:pt>
                <c:pt idx="1">
                  <c:v>3.2000000000000001E-2</c:v>
                </c:pt>
                <c:pt idx="2">
                  <c:v>0.183</c:v>
                </c:pt>
                <c:pt idx="3">
                  <c:v>6.5000000000000002E-2</c:v>
                </c:pt>
              </c:numCache>
            </c:numRef>
          </c:val>
          <c:extLst>
            <c:ext xmlns:c16="http://schemas.microsoft.com/office/drawing/2014/chart" uri="{C3380CC4-5D6E-409C-BE32-E72D297353CC}">
              <c16:uniqueId val="{00000000-ECB8-4D1F-B37A-A053A63FFA77}"/>
            </c:ext>
          </c:extLst>
        </c:ser>
        <c:ser>
          <c:idx val="1"/>
          <c:order val="1"/>
          <c:tx>
            <c:strRef>
              <c:f>Sheet2!$C$48</c:f>
              <c:strCache>
                <c:ptCount val="1"/>
                <c:pt idx="0">
                  <c:v>Somewhat agree</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Sheet2!$A$49:$A$52</c:f>
              <c:strCache>
                <c:ptCount val="4"/>
                <c:pt idx="0">
                  <c:v>Public Prosecutors</c:v>
                </c:pt>
                <c:pt idx="1">
                  <c:v>Judges</c:v>
                </c:pt>
                <c:pt idx="2">
                  <c:v>Attorneys</c:v>
                </c:pt>
                <c:pt idx="3">
                  <c:v>Court Experts</c:v>
                </c:pt>
              </c:strCache>
            </c:strRef>
          </c:cat>
          <c:val>
            <c:numRef>
              <c:f>Sheet2!$C$49:$C$52</c:f>
              <c:numCache>
                <c:formatCode>0.0%</c:formatCode>
                <c:ptCount val="4"/>
                <c:pt idx="0">
                  <c:v>4.9000000000000002E-2</c:v>
                </c:pt>
                <c:pt idx="1">
                  <c:v>7.3999999999999996E-2</c:v>
                </c:pt>
                <c:pt idx="2">
                  <c:v>0.193</c:v>
                </c:pt>
                <c:pt idx="3">
                  <c:v>0.13</c:v>
                </c:pt>
              </c:numCache>
            </c:numRef>
          </c:val>
          <c:extLst>
            <c:ext xmlns:c16="http://schemas.microsoft.com/office/drawing/2014/chart" uri="{C3380CC4-5D6E-409C-BE32-E72D297353CC}">
              <c16:uniqueId val="{00000001-ECB8-4D1F-B37A-A053A63FFA77}"/>
            </c:ext>
          </c:extLst>
        </c:ser>
        <c:ser>
          <c:idx val="2"/>
          <c:order val="2"/>
          <c:tx>
            <c:strRef>
              <c:f>Sheet2!$D$48</c:f>
              <c:strCache>
                <c:ptCount val="1"/>
                <c:pt idx="0">
                  <c:v>Somewhat disagree</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Sheet2!$A$49:$A$52</c:f>
              <c:strCache>
                <c:ptCount val="4"/>
                <c:pt idx="0">
                  <c:v>Public Prosecutors</c:v>
                </c:pt>
                <c:pt idx="1">
                  <c:v>Judges</c:v>
                </c:pt>
                <c:pt idx="2">
                  <c:v>Attorneys</c:v>
                </c:pt>
                <c:pt idx="3">
                  <c:v>Court Experts</c:v>
                </c:pt>
              </c:strCache>
            </c:strRef>
          </c:cat>
          <c:val>
            <c:numRef>
              <c:f>Sheet2!$D$49:$D$52</c:f>
              <c:numCache>
                <c:formatCode>0.0%</c:formatCode>
                <c:ptCount val="4"/>
                <c:pt idx="0">
                  <c:v>4.9000000000000002E-2</c:v>
                </c:pt>
                <c:pt idx="1">
                  <c:v>8.4000000000000005E-2</c:v>
                </c:pt>
                <c:pt idx="2">
                  <c:v>5.5E-2</c:v>
                </c:pt>
                <c:pt idx="3">
                  <c:v>9.8000000000000004E-2</c:v>
                </c:pt>
              </c:numCache>
            </c:numRef>
          </c:val>
          <c:extLst>
            <c:ext xmlns:c16="http://schemas.microsoft.com/office/drawing/2014/chart" uri="{C3380CC4-5D6E-409C-BE32-E72D297353CC}">
              <c16:uniqueId val="{00000002-ECB8-4D1F-B37A-A053A63FFA77}"/>
            </c:ext>
          </c:extLst>
        </c:ser>
        <c:ser>
          <c:idx val="3"/>
          <c:order val="3"/>
          <c:tx>
            <c:strRef>
              <c:f>Sheet2!$E$48</c:f>
              <c:strCache>
                <c:ptCount val="1"/>
                <c:pt idx="0">
                  <c:v>Completely disagree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Sheet2!$A$49:$A$52</c:f>
              <c:strCache>
                <c:ptCount val="4"/>
                <c:pt idx="0">
                  <c:v>Public Prosecutors</c:v>
                </c:pt>
                <c:pt idx="1">
                  <c:v>Judges</c:v>
                </c:pt>
                <c:pt idx="2">
                  <c:v>Attorneys</c:v>
                </c:pt>
                <c:pt idx="3">
                  <c:v>Court Experts</c:v>
                </c:pt>
              </c:strCache>
            </c:strRef>
          </c:cat>
          <c:val>
            <c:numRef>
              <c:f>Sheet2!$E$49:$E$52</c:f>
              <c:numCache>
                <c:formatCode>0.0%</c:formatCode>
                <c:ptCount val="4"/>
                <c:pt idx="0">
                  <c:v>0.58499999999999996</c:v>
                </c:pt>
                <c:pt idx="1">
                  <c:v>0.17899999999999999</c:v>
                </c:pt>
                <c:pt idx="2">
                  <c:v>6.4000000000000001E-2</c:v>
                </c:pt>
                <c:pt idx="3">
                  <c:v>5.3999999999999999E-2</c:v>
                </c:pt>
              </c:numCache>
            </c:numRef>
          </c:val>
          <c:extLst>
            <c:ext xmlns:c16="http://schemas.microsoft.com/office/drawing/2014/chart" uri="{C3380CC4-5D6E-409C-BE32-E72D297353CC}">
              <c16:uniqueId val="{00000003-ECB8-4D1F-B37A-A053A63FFA77}"/>
            </c:ext>
          </c:extLst>
        </c:ser>
        <c:ser>
          <c:idx val="4"/>
          <c:order val="4"/>
          <c:tx>
            <c:strRef>
              <c:f>Sheet2!$F$48</c:f>
              <c:strCache>
                <c:ptCount val="1"/>
                <c:pt idx="0">
                  <c:v>Don't know/Cannot judge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Sheet2!$A$49:$A$52</c:f>
              <c:strCache>
                <c:ptCount val="4"/>
                <c:pt idx="0">
                  <c:v>Public Prosecutors</c:v>
                </c:pt>
                <c:pt idx="1">
                  <c:v>Judges</c:v>
                </c:pt>
                <c:pt idx="2">
                  <c:v>Attorneys</c:v>
                </c:pt>
                <c:pt idx="3">
                  <c:v>Court Experts</c:v>
                </c:pt>
              </c:strCache>
            </c:strRef>
          </c:cat>
          <c:val>
            <c:numRef>
              <c:f>Sheet2!$F$49:$F$52</c:f>
              <c:numCache>
                <c:formatCode>0.0%</c:formatCode>
                <c:ptCount val="4"/>
                <c:pt idx="0">
                  <c:v>0.29299999999999998</c:v>
                </c:pt>
                <c:pt idx="1">
                  <c:v>0.63200000000000001</c:v>
                </c:pt>
                <c:pt idx="2">
                  <c:v>0.505</c:v>
                </c:pt>
                <c:pt idx="3">
                  <c:v>0.65200000000000002</c:v>
                </c:pt>
              </c:numCache>
            </c:numRef>
          </c:val>
          <c:extLst>
            <c:ext xmlns:c16="http://schemas.microsoft.com/office/drawing/2014/chart" uri="{C3380CC4-5D6E-409C-BE32-E72D297353CC}">
              <c16:uniqueId val="{00000004-ECB8-4D1F-B37A-A053A63FFA77}"/>
            </c:ext>
          </c:extLst>
        </c:ser>
        <c:dLbls>
          <c:dLblPos val="ctr"/>
          <c:showLegendKey val="0"/>
          <c:showVal val="1"/>
          <c:showCatName val="0"/>
          <c:showSerName val="0"/>
          <c:showPercent val="0"/>
          <c:showBubbleSize val="0"/>
        </c:dLbls>
        <c:gapWidth val="150"/>
        <c:overlap val="100"/>
        <c:axId val="554328952"/>
        <c:axId val="554334048"/>
      </c:barChart>
      <c:catAx>
        <c:axId val="5543289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4334048"/>
        <c:crosses val="autoZero"/>
        <c:auto val="1"/>
        <c:lblAlgn val="ctr"/>
        <c:lblOffset val="100"/>
        <c:noMultiLvlLbl val="0"/>
      </c:catAx>
      <c:valAx>
        <c:axId val="554334048"/>
        <c:scaling>
          <c:orientation val="minMax"/>
        </c:scaling>
        <c:delete val="1"/>
        <c:axPos val="t"/>
        <c:numFmt formatCode="0.0%" sourceLinked="1"/>
        <c:majorTickMark val="none"/>
        <c:minorTickMark val="none"/>
        <c:tickLblPos val="nextTo"/>
        <c:crossAx val="554328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Sheet3!$B$1</c:f>
              <c:strCache>
                <c:ptCount val="1"/>
                <c:pt idx="0">
                  <c:v>Yes, completely </c:v>
                </c:pt>
              </c:strCache>
            </c:strRef>
          </c:tx>
          <c:spPr>
            <a:solidFill>
              <a:srgbClr val="2BAEAB"/>
            </a:solidFill>
            <a:ln>
              <a:noFill/>
            </a:ln>
            <a:effectLst/>
          </c:spPr>
          <c:invertIfNegative val="0"/>
          <c:dLbls>
            <c:dLbl>
              <c:idx val="1"/>
              <c:layout>
                <c:manualLayout>
                  <c:x val="1.4931984117584939E-2"/>
                  <c:y val="2.681801317376924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E7B-4BB1-9344-EA0FAF6F0E1B}"/>
                </c:ext>
              </c:extLst>
            </c:dLbl>
            <c:dLbl>
              <c:idx val="2"/>
              <c:layout>
                <c:manualLayout>
                  <c:x val="1.7646890320782201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E7B-4BB1-9344-EA0FAF6F0E1B}"/>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Sheet3!$A$2:$A$4</c:f>
              <c:strCache>
                <c:ptCount val="3"/>
                <c:pt idx="0">
                  <c:v>Public Prosecutors</c:v>
                </c:pt>
                <c:pt idx="1">
                  <c:v>Judges</c:v>
                </c:pt>
                <c:pt idx="2">
                  <c:v>Court Experts</c:v>
                </c:pt>
              </c:strCache>
            </c:strRef>
          </c:cat>
          <c:val>
            <c:numRef>
              <c:f>Sheet3!$B$2:$B$4</c:f>
              <c:numCache>
                <c:formatCode>0.0%</c:formatCode>
                <c:ptCount val="3"/>
                <c:pt idx="0">
                  <c:v>0.122</c:v>
                </c:pt>
                <c:pt idx="1">
                  <c:v>3.2000000000000001E-2</c:v>
                </c:pt>
                <c:pt idx="2">
                  <c:v>2.1999999999999999E-2</c:v>
                </c:pt>
              </c:numCache>
            </c:numRef>
          </c:val>
          <c:extLst>
            <c:ext xmlns:c16="http://schemas.microsoft.com/office/drawing/2014/chart" uri="{C3380CC4-5D6E-409C-BE32-E72D297353CC}">
              <c16:uniqueId val="{00000000-5E7B-4BB1-9344-EA0FAF6F0E1B}"/>
            </c:ext>
          </c:extLst>
        </c:ser>
        <c:ser>
          <c:idx val="1"/>
          <c:order val="1"/>
          <c:tx>
            <c:strRef>
              <c:f>Sheet3!$C$1</c:f>
              <c:strCache>
                <c:ptCount val="1"/>
                <c:pt idx="0">
                  <c:v>I somewhat am </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Sheet3!$A$2:$A$4</c:f>
              <c:strCache>
                <c:ptCount val="3"/>
                <c:pt idx="0">
                  <c:v>Public Prosecutors</c:v>
                </c:pt>
                <c:pt idx="1">
                  <c:v>Judges</c:v>
                </c:pt>
                <c:pt idx="2">
                  <c:v>Court Experts</c:v>
                </c:pt>
              </c:strCache>
            </c:strRef>
          </c:cat>
          <c:val>
            <c:numRef>
              <c:f>Sheet3!$C$2:$C$4</c:f>
              <c:numCache>
                <c:formatCode>0.0%</c:formatCode>
                <c:ptCount val="3"/>
                <c:pt idx="0">
                  <c:v>0.439</c:v>
                </c:pt>
                <c:pt idx="1">
                  <c:v>0.189</c:v>
                </c:pt>
                <c:pt idx="2">
                  <c:v>0.26100000000000001</c:v>
                </c:pt>
              </c:numCache>
            </c:numRef>
          </c:val>
          <c:extLst>
            <c:ext xmlns:c16="http://schemas.microsoft.com/office/drawing/2014/chart" uri="{C3380CC4-5D6E-409C-BE32-E72D297353CC}">
              <c16:uniqueId val="{00000001-5E7B-4BB1-9344-EA0FAF6F0E1B}"/>
            </c:ext>
          </c:extLst>
        </c:ser>
        <c:ser>
          <c:idx val="2"/>
          <c:order val="2"/>
          <c:tx>
            <c:strRef>
              <c:f>Sheet3!$D$1</c:f>
              <c:strCache>
                <c:ptCount val="1"/>
                <c:pt idx="0">
                  <c:v>I mostly am not </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Sheet3!$A$2:$A$4</c:f>
              <c:strCache>
                <c:ptCount val="3"/>
                <c:pt idx="0">
                  <c:v>Public Prosecutors</c:v>
                </c:pt>
                <c:pt idx="1">
                  <c:v>Judges</c:v>
                </c:pt>
                <c:pt idx="2">
                  <c:v>Court Experts</c:v>
                </c:pt>
              </c:strCache>
            </c:strRef>
          </c:cat>
          <c:val>
            <c:numRef>
              <c:f>Sheet3!$D$2:$D$4</c:f>
              <c:numCache>
                <c:formatCode>0.0%</c:formatCode>
                <c:ptCount val="3"/>
                <c:pt idx="0">
                  <c:v>0.17100000000000001</c:v>
                </c:pt>
                <c:pt idx="1">
                  <c:v>7.3999999999999996E-2</c:v>
                </c:pt>
                <c:pt idx="2">
                  <c:v>0.28299999999999997</c:v>
                </c:pt>
              </c:numCache>
            </c:numRef>
          </c:val>
          <c:extLst>
            <c:ext xmlns:c16="http://schemas.microsoft.com/office/drawing/2014/chart" uri="{C3380CC4-5D6E-409C-BE32-E72D297353CC}">
              <c16:uniqueId val="{00000002-5E7B-4BB1-9344-EA0FAF6F0E1B}"/>
            </c:ext>
          </c:extLst>
        </c:ser>
        <c:ser>
          <c:idx val="3"/>
          <c:order val="3"/>
          <c:tx>
            <c:strRef>
              <c:f>Sheet3!$E$1</c:f>
              <c:strCache>
                <c:ptCount val="1"/>
                <c:pt idx="0">
                  <c:v>I am not at all </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Sheet3!$A$2:$A$4</c:f>
              <c:strCache>
                <c:ptCount val="3"/>
                <c:pt idx="0">
                  <c:v>Public Prosecutors</c:v>
                </c:pt>
                <c:pt idx="1">
                  <c:v>Judges</c:v>
                </c:pt>
                <c:pt idx="2">
                  <c:v>Court Experts</c:v>
                </c:pt>
              </c:strCache>
            </c:strRef>
          </c:cat>
          <c:val>
            <c:numRef>
              <c:f>Sheet3!$E$2:$E$4</c:f>
              <c:numCache>
                <c:formatCode>0.0%</c:formatCode>
                <c:ptCount val="3"/>
                <c:pt idx="0">
                  <c:v>0.24399999999999999</c:v>
                </c:pt>
                <c:pt idx="1">
                  <c:v>0.68400000000000005</c:v>
                </c:pt>
                <c:pt idx="2">
                  <c:v>0.40200000000000002</c:v>
                </c:pt>
              </c:numCache>
            </c:numRef>
          </c:val>
          <c:extLst>
            <c:ext xmlns:c16="http://schemas.microsoft.com/office/drawing/2014/chart" uri="{C3380CC4-5D6E-409C-BE32-E72D297353CC}">
              <c16:uniqueId val="{00000003-5E7B-4BB1-9344-EA0FAF6F0E1B}"/>
            </c:ext>
          </c:extLst>
        </c:ser>
        <c:ser>
          <c:idx val="4"/>
          <c:order val="4"/>
          <c:tx>
            <c:strRef>
              <c:f>Sheet3!$F$1</c:f>
              <c:strCache>
                <c:ptCount val="1"/>
                <c:pt idx="0">
                  <c:v>I don't know/I 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Sheet3!$A$2:$A$4</c:f>
              <c:strCache>
                <c:ptCount val="3"/>
                <c:pt idx="0">
                  <c:v>Public Prosecutors</c:v>
                </c:pt>
                <c:pt idx="1">
                  <c:v>Judges</c:v>
                </c:pt>
                <c:pt idx="2">
                  <c:v>Court Experts</c:v>
                </c:pt>
              </c:strCache>
            </c:strRef>
          </c:cat>
          <c:val>
            <c:numRef>
              <c:f>Sheet3!$F$2:$F$4</c:f>
              <c:numCache>
                <c:formatCode>0.0%</c:formatCode>
                <c:ptCount val="3"/>
                <c:pt idx="0">
                  <c:v>2.4E-2</c:v>
                </c:pt>
                <c:pt idx="1">
                  <c:v>2.1000000000000001E-2</c:v>
                </c:pt>
                <c:pt idx="2">
                  <c:v>3.3000000000000002E-2</c:v>
                </c:pt>
              </c:numCache>
            </c:numRef>
          </c:val>
          <c:extLst>
            <c:ext xmlns:c16="http://schemas.microsoft.com/office/drawing/2014/chart" uri="{C3380CC4-5D6E-409C-BE32-E72D297353CC}">
              <c16:uniqueId val="{00000004-5E7B-4BB1-9344-EA0FAF6F0E1B}"/>
            </c:ext>
          </c:extLst>
        </c:ser>
        <c:dLbls>
          <c:dLblPos val="ctr"/>
          <c:showLegendKey val="0"/>
          <c:showVal val="1"/>
          <c:showCatName val="0"/>
          <c:showSerName val="0"/>
          <c:showPercent val="0"/>
          <c:showBubbleSize val="0"/>
        </c:dLbls>
        <c:gapWidth val="182"/>
        <c:overlap val="100"/>
        <c:axId val="554335224"/>
        <c:axId val="554336008"/>
      </c:barChart>
      <c:catAx>
        <c:axId val="5543352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54336008"/>
        <c:crosses val="autoZero"/>
        <c:auto val="1"/>
        <c:lblAlgn val="ctr"/>
        <c:lblOffset val="100"/>
        <c:noMultiLvlLbl val="0"/>
      </c:catAx>
      <c:valAx>
        <c:axId val="554336008"/>
        <c:scaling>
          <c:orientation val="minMax"/>
        </c:scaling>
        <c:delete val="1"/>
        <c:axPos val="t"/>
        <c:numFmt formatCode="0%" sourceLinked="1"/>
        <c:majorTickMark val="none"/>
        <c:minorTickMark val="none"/>
        <c:tickLblPos val="nextTo"/>
        <c:crossAx val="554335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r>
              <a:rPr lang="en-US"/>
              <a:t>Increasing salaries will reduce the risk of corruption.</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endParaRPr lang="en-US"/>
        </a:p>
      </c:txPr>
    </c:title>
    <c:autoTitleDeleted val="0"/>
    <c:plotArea>
      <c:layout/>
      <c:barChart>
        <c:barDir val="bar"/>
        <c:grouping val="percentStacked"/>
        <c:varyColors val="0"/>
        <c:ser>
          <c:idx val="0"/>
          <c:order val="0"/>
          <c:tx>
            <c:strRef>
              <c:f>Sheet3!$B$7</c:f>
              <c:strCache>
                <c:ptCount val="1"/>
                <c:pt idx="0">
                  <c:v>5 - Completely 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Sheet3!$A$8:$A$11</c:f>
              <c:strCache>
                <c:ptCount val="4"/>
                <c:pt idx="0">
                  <c:v>Public Prosecutors</c:v>
                </c:pt>
                <c:pt idx="1">
                  <c:v>Judges</c:v>
                </c:pt>
                <c:pt idx="2">
                  <c:v>Attorneys</c:v>
                </c:pt>
                <c:pt idx="3">
                  <c:v>Court Experts</c:v>
                </c:pt>
              </c:strCache>
            </c:strRef>
          </c:cat>
          <c:val>
            <c:numRef>
              <c:f>Sheet3!$B$8:$B$11</c:f>
              <c:numCache>
                <c:formatCode>0.0%</c:formatCode>
                <c:ptCount val="4"/>
                <c:pt idx="0">
                  <c:v>0.41499999999999998</c:v>
                </c:pt>
                <c:pt idx="1">
                  <c:v>0.41099999999999998</c:v>
                </c:pt>
                <c:pt idx="2">
                  <c:v>0.43099999999999999</c:v>
                </c:pt>
                <c:pt idx="3">
                  <c:v>0.34799999999999998</c:v>
                </c:pt>
              </c:numCache>
            </c:numRef>
          </c:val>
          <c:extLst>
            <c:ext xmlns:c16="http://schemas.microsoft.com/office/drawing/2014/chart" uri="{C3380CC4-5D6E-409C-BE32-E72D297353CC}">
              <c16:uniqueId val="{00000000-936E-4B1E-95E6-74654C497190}"/>
            </c:ext>
          </c:extLst>
        </c:ser>
        <c:ser>
          <c:idx val="1"/>
          <c:order val="1"/>
          <c:tx>
            <c:strRef>
              <c:f>Sheet3!$C$7</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Sheet3!$A$8:$A$11</c:f>
              <c:strCache>
                <c:ptCount val="4"/>
                <c:pt idx="0">
                  <c:v>Public Prosecutors</c:v>
                </c:pt>
                <c:pt idx="1">
                  <c:v>Judges</c:v>
                </c:pt>
                <c:pt idx="2">
                  <c:v>Attorneys</c:v>
                </c:pt>
                <c:pt idx="3">
                  <c:v>Court Experts</c:v>
                </c:pt>
              </c:strCache>
            </c:strRef>
          </c:cat>
          <c:val>
            <c:numRef>
              <c:f>Sheet3!$C$8:$C$11</c:f>
              <c:numCache>
                <c:formatCode>0.0%</c:formatCode>
                <c:ptCount val="4"/>
                <c:pt idx="0">
                  <c:v>0.26800000000000002</c:v>
                </c:pt>
                <c:pt idx="1">
                  <c:v>0.2</c:v>
                </c:pt>
                <c:pt idx="2">
                  <c:v>0.156</c:v>
                </c:pt>
                <c:pt idx="3">
                  <c:v>0.16300000000000001</c:v>
                </c:pt>
              </c:numCache>
            </c:numRef>
          </c:val>
          <c:extLst>
            <c:ext xmlns:c16="http://schemas.microsoft.com/office/drawing/2014/chart" uri="{C3380CC4-5D6E-409C-BE32-E72D297353CC}">
              <c16:uniqueId val="{00000001-936E-4B1E-95E6-74654C497190}"/>
            </c:ext>
          </c:extLst>
        </c:ser>
        <c:ser>
          <c:idx val="2"/>
          <c:order val="2"/>
          <c:tx>
            <c:strRef>
              <c:f>Sheet3!$D$7</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Sheet3!$A$8:$A$11</c:f>
              <c:strCache>
                <c:ptCount val="4"/>
                <c:pt idx="0">
                  <c:v>Public Prosecutors</c:v>
                </c:pt>
                <c:pt idx="1">
                  <c:v>Judges</c:v>
                </c:pt>
                <c:pt idx="2">
                  <c:v>Attorneys</c:v>
                </c:pt>
                <c:pt idx="3">
                  <c:v>Court Experts</c:v>
                </c:pt>
              </c:strCache>
            </c:strRef>
          </c:cat>
          <c:val>
            <c:numRef>
              <c:f>Sheet3!$D$8:$D$11</c:f>
              <c:numCache>
                <c:formatCode>0.0%</c:formatCode>
                <c:ptCount val="4"/>
                <c:pt idx="0">
                  <c:v>0.14599999999999999</c:v>
                </c:pt>
                <c:pt idx="1">
                  <c:v>0.21099999999999999</c:v>
                </c:pt>
                <c:pt idx="2">
                  <c:v>0.21099999999999999</c:v>
                </c:pt>
                <c:pt idx="3">
                  <c:v>0.28299999999999997</c:v>
                </c:pt>
              </c:numCache>
            </c:numRef>
          </c:val>
          <c:extLst>
            <c:ext xmlns:c16="http://schemas.microsoft.com/office/drawing/2014/chart" uri="{C3380CC4-5D6E-409C-BE32-E72D297353CC}">
              <c16:uniqueId val="{00000002-936E-4B1E-95E6-74654C497190}"/>
            </c:ext>
          </c:extLst>
        </c:ser>
        <c:ser>
          <c:idx val="3"/>
          <c:order val="3"/>
          <c:tx>
            <c:strRef>
              <c:f>Sheet3!$E$7</c:f>
              <c:strCache>
                <c:ptCount val="1"/>
                <c:pt idx="0">
                  <c:v>2</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Sheet3!$A$8:$A$11</c:f>
              <c:strCache>
                <c:ptCount val="4"/>
                <c:pt idx="0">
                  <c:v>Public Prosecutors</c:v>
                </c:pt>
                <c:pt idx="1">
                  <c:v>Judges</c:v>
                </c:pt>
                <c:pt idx="2">
                  <c:v>Attorneys</c:v>
                </c:pt>
                <c:pt idx="3">
                  <c:v>Court Experts</c:v>
                </c:pt>
              </c:strCache>
            </c:strRef>
          </c:cat>
          <c:val>
            <c:numRef>
              <c:f>Sheet3!$E$8:$E$11</c:f>
              <c:numCache>
                <c:formatCode>0.0%</c:formatCode>
                <c:ptCount val="4"/>
                <c:pt idx="0">
                  <c:v>4.9000000000000002E-2</c:v>
                </c:pt>
                <c:pt idx="1">
                  <c:v>5.2999999999999999E-2</c:v>
                </c:pt>
                <c:pt idx="2">
                  <c:v>8.3000000000000004E-2</c:v>
                </c:pt>
                <c:pt idx="3">
                  <c:v>7.5999999999999998E-2</c:v>
                </c:pt>
              </c:numCache>
            </c:numRef>
          </c:val>
          <c:extLst>
            <c:ext xmlns:c16="http://schemas.microsoft.com/office/drawing/2014/chart" uri="{C3380CC4-5D6E-409C-BE32-E72D297353CC}">
              <c16:uniqueId val="{00000003-936E-4B1E-95E6-74654C497190}"/>
            </c:ext>
          </c:extLst>
        </c:ser>
        <c:ser>
          <c:idx val="4"/>
          <c:order val="4"/>
          <c:tx>
            <c:strRef>
              <c:f>Sheet3!$F$7</c:f>
              <c:strCache>
                <c:ptCount val="1"/>
                <c:pt idx="0">
                  <c:v>1-Completely disagree</c:v>
                </c:pt>
              </c:strCache>
            </c:strRef>
          </c:tx>
          <c:spPr>
            <a:solidFill>
              <a:srgbClr val="9565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936E-4B1E-95E6-74654C497190}"/>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Sheet3!$A$8:$A$11</c:f>
              <c:strCache>
                <c:ptCount val="4"/>
                <c:pt idx="0">
                  <c:v>Public Prosecutors</c:v>
                </c:pt>
                <c:pt idx="1">
                  <c:v>Judges</c:v>
                </c:pt>
                <c:pt idx="2">
                  <c:v>Attorneys</c:v>
                </c:pt>
                <c:pt idx="3">
                  <c:v>Court Experts</c:v>
                </c:pt>
              </c:strCache>
            </c:strRef>
          </c:cat>
          <c:val>
            <c:numRef>
              <c:f>Sheet3!$F$8:$F$11</c:f>
              <c:numCache>
                <c:formatCode>0.0%</c:formatCode>
                <c:ptCount val="4"/>
                <c:pt idx="0">
                  <c:v>0</c:v>
                </c:pt>
                <c:pt idx="1">
                  <c:v>6.3E-2</c:v>
                </c:pt>
                <c:pt idx="2">
                  <c:v>8.3000000000000004E-2</c:v>
                </c:pt>
                <c:pt idx="3">
                  <c:v>8.6999999999999994E-2</c:v>
                </c:pt>
              </c:numCache>
            </c:numRef>
          </c:val>
          <c:extLst>
            <c:ext xmlns:c16="http://schemas.microsoft.com/office/drawing/2014/chart" uri="{C3380CC4-5D6E-409C-BE32-E72D297353CC}">
              <c16:uniqueId val="{00000004-936E-4B1E-95E6-74654C497190}"/>
            </c:ext>
          </c:extLst>
        </c:ser>
        <c:ser>
          <c:idx val="5"/>
          <c:order val="5"/>
          <c:tx>
            <c:strRef>
              <c:f>Sheet3!$G$7</c:f>
              <c:strCache>
                <c:ptCount val="1"/>
                <c:pt idx="0">
                  <c:v>I don't know/I 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Sheet3!$A$8:$A$11</c:f>
              <c:strCache>
                <c:ptCount val="4"/>
                <c:pt idx="0">
                  <c:v>Public Prosecutors</c:v>
                </c:pt>
                <c:pt idx="1">
                  <c:v>Judges</c:v>
                </c:pt>
                <c:pt idx="2">
                  <c:v>Attorneys</c:v>
                </c:pt>
                <c:pt idx="3">
                  <c:v>Court Experts</c:v>
                </c:pt>
              </c:strCache>
            </c:strRef>
          </c:cat>
          <c:val>
            <c:numRef>
              <c:f>Sheet3!$G$8:$G$11</c:f>
              <c:numCache>
                <c:formatCode>0.0%</c:formatCode>
                <c:ptCount val="4"/>
                <c:pt idx="0">
                  <c:v>0.122</c:v>
                </c:pt>
                <c:pt idx="1">
                  <c:v>6.3E-2</c:v>
                </c:pt>
                <c:pt idx="2">
                  <c:v>3.6999999999999998E-2</c:v>
                </c:pt>
                <c:pt idx="3">
                  <c:v>4.2999999999999997E-2</c:v>
                </c:pt>
              </c:numCache>
            </c:numRef>
          </c:val>
          <c:extLst>
            <c:ext xmlns:c16="http://schemas.microsoft.com/office/drawing/2014/chart" uri="{C3380CC4-5D6E-409C-BE32-E72D297353CC}">
              <c16:uniqueId val="{00000005-936E-4B1E-95E6-74654C497190}"/>
            </c:ext>
          </c:extLst>
        </c:ser>
        <c:dLbls>
          <c:showLegendKey val="0"/>
          <c:showVal val="1"/>
          <c:showCatName val="0"/>
          <c:showSerName val="0"/>
          <c:showPercent val="0"/>
          <c:showBubbleSize val="0"/>
        </c:dLbls>
        <c:gapWidth val="182"/>
        <c:overlap val="100"/>
        <c:axId val="554341888"/>
        <c:axId val="554342280"/>
      </c:barChart>
      <c:catAx>
        <c:axId val="554341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54342280"/>
        <c:crosses val="autoZero"/>
        <c:auto val="1"/>
        <c:lblAlgn val="ctr"/>
        <c:lblOffset val="100"/>
        <c:noMultiLvlLbl val="0"/>
      </c:catAx>
      <c:valAx>
        <c:axId val="554342280"/>
        <c:scaling>
          <c:orientation val="minMax"/>
        </c:scaling>
        <c:delete val="1"/>
        <c:axPos val="t"/>
        <c:numFmt formatCode="0%" sourceLinked="1"/>
        <c:majorTickMark val="none"/>
        <c:minorTickMark val="none"/>
        <c:tickLblPos val="nextTo"/>
        <c:crossAx val="554341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Sheet3!$B$14</c:f>
              <c:strCache>
                <c:ptCount val="1"/>
                <c:pt idx="0">
                  <c:v>Yes, completely </c:v>
                </c:pt>
              </c:strCache>
            </c:strRef>
          </c:tx>
          <c:spPr>
            <a:solidFill>
              <a:srgbClr val="2BAEAB"/>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6092-4465-8DAE-575A15CEFE07}"/>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Sheet3!$A$15:$A$18</c:f>
              <c:strCache>
                <c:ptCount val="4"/>
                <c:pt idx="0">
                  <c:v>Public Prosecutors</c:v>
                </c:pt>
                <c:pt idx="1">
                  <c:v>Judges</c:v>
                </c:pt>
                <c:pt idx="2">
                  <c:v>Attorneys</c:v>
                </c:pt>
                <c:pt idx="3">
                  <c:v>Court Experts</c:v>
                </c:pt>
              </c:strCache>
            </c:strRef>
          </c:cat>
          <c:val>
            <c:numRef>
              <c:f>Sheet3!$B$15:$B$18</c:f>
              <c:numCache>
                <c:formatCode>0.0%</c:formatCode>
                <c:ptCount val="4"/>
                <c:pt idx="0">
                  <c:v>4.9000000000000002E-2</c:v>
                </c:pt>
                <c:pt idx="1">
                  <c:v>0</c:v>
                </c:pt>
                <c:pt idx="2">
                  <c:v>5.5E-2</c:v>
                </c:pt>
                <c:pt idx="3">
                  <c:v>7.5999999999999998E-2</c:v>
                </c:pt>
              </c:numCache>
            </c:numRef>
          </c:val>
          <c:extLst>
            <c:ext xmlns:c16="http://schemas.microsoft.com/office/drawing/2014/chart" uri="{C3380CC4-5D6E-409C-BE32-E72D297353CC}">
              <c16:uniqueId val="{00000000-6092-4465-8DAE-575A15CEFE07}"/>
            </c:ext>
          </c:extLst>
        </c:ser>
        <c:ser>
          <c:idx val="1"/>
          <c:order val="1"/>
          <c:tx>
            <c:strRef>
              <c:f>Sheet3!$C$14</c:f>
              <c:strCache>
                <c:ptCount val="1"/>
                <c:pt idx="0">
                  <c:v>Partially yes</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Sheet3!$A$15:$A$18</c:f>
              <c:strCache>
                <c:ptCount val="4"/>
                <c:pt idx="0">
                  <c:v>Public Prosecutors</c:v>
                </c:pt>
                <c:pt idx="1">
                  <c:v>Judges</c:v>
                </c:pt>
                <c:pt idx="2">
                  <c:v>Attorneys</c:v>
                </c:pt>
                <c:pt idx="3">
                  <c:v>Court Experts</c:v>
                </c:pt>
              </c:strCache>
            </c:strRef>
          </c:cat>
          <c:val>
            <c:numRef>
              <c:f>Sheet3!$C$15:$C$18</c:f>
              <c:numCache>
                <c:formatCode>0.0%</c:formatCode>
                <c:ptCount val="4"/>
                <c:pt idx="0">
                  <c:v>0.34100000000000003</c:v>
                </c:pt>
                <c:pt idx="1">
                  <c:v>0.253</c:v>
                </c:pt>
                <c:pt idx="2">
                  <c:v>0.23899999999999999</c:v>
                </c:pt>
                <c:pt idx="3">
                  <c:v>0.27200000000000002</c:v>
                </c:pt>
              </c:numCache>
            </c:numRef>
          </c:val>
          <c:extLst>
            <c:ext xmlns:c16="http://schemas.microsoft.com/office/drawing/2014/chart" uri="{C3380CC4-5D6E-409C-BE32-E72D297353CC}">
              <c16:uniqueId val="{00000001-6092-4465-8DAE-575A15CEFE07}"/>
            </c:ext>
          </c:extLst>
        </c:ser>
        <c:ser>
          <c:idx val="2"/>
          <c:order val="2"/>
          <c:tx>
            <c:strRef>
              <c:f>Sheet3!$D$14</c:f>
              <c:strCache>
                <c:ptCount val="1"/>
                <c:pt idx="0">
                  <c:v>Mostly no</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Sheet3!$A$15:$A$18</c:f>
              <c:strCache>
                <c:ptCount val="4"/>
                <c:pt idx="0">
                  <c:v>Public Prosecutors</c:v>
                </c:pt>
                <c:pt idx="1">
                  <c:v>Judges</c:v>
                </c:pt>
                <c:pt idx="2">
                  <c:v>Attorneys</c:v>
                </c:pt>
                <c:pt idx="3">
                  <c:v>Court Experts</c:v>
                </c:pt>
              </c:strCache>
            </c:strRef>
          </c:cat>
          <c:val>
            <c:numRef>
              <c:f>Sheet3!$D$15:$D$18</c:f>
              <c:numCache>
                <c:formatCode>0.0%</c:formatCode>
                <c:ptCount val="4"/>
                <c:pt idx="0">
                  <c:v>0.34100000000000003</c:v>
                </c:pt>
                <c:pt idx="1">
                  <c:v>0.30499999999999999</c:v>
                </c:pt>
                <c:pt idx="2">
                  <c:v>0.43099999999999999</c:v>
                </c:pt>
                <c:pt idx="3">
                  <c:v>0.35899999999999999</c:v>
                </c:pt>
              </c:numCache>
            </c:numRef>
          </c:val>
          <c:extLst>
            <c:ext xmlns:c16="http://schemas.microsoft.com/office/drawing/2014/chart" uri="{C3380CC4-5D6E-409C-BE32-E72D297353CC}">
              <c16:uniqueId val="{00000002-6092-4465-8DAE-575A15CEFE07}"/>
            </c:ext>
          </c:extLst>
        </c:ser>
        <c:ser>
          <c:idx val="3"/>
          <c:order val="3"/>
          <c:tx>
            <c:strRef>
              <c:f>Sheet3!$E$14</c:f>
              <c:strCache>
                <c:ptCount val="1"/>
                <c:pt idx="0">
                  <c:v>Not at all</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Sheet3!$A$15:$A$18</c:f>
              <c:strCache>
                <c:ptCount val="4"/>
                <c:pt idx="0">
                  <c:v>Public Prosecutors</c:v>
                </c:pt>
                <c:pt idx="1">
                  <c:v>Judges</c:v>
                </c:pt>
                <c:pt idx="2">
                  <c:v>Attorneys</c:v>
                </c:pt>
                <c:pt idx="3">
                  <c:v>Court Experts</c:v>
                </c:pt>
              </c:strCache>
            </c:strRef>
          </c:cat>
          <c:val>
            <c:numRef>
              <c:f>Sheet3!$E$15:$E$18</c:f>
              <c:numCache>
                <c:formatCode>0.0%</c:formatCode>
                <c:ptCount val="4"/>
                <c:pt idx="0">
                  <c:v>0.19500000000000001</c:v>
                </c:pt>
                <c:pt idx="1">
                  <c:v>0.11600000000000001</c:v>
                </c:pt>
                <c:pt idx="2">
                  <c:v>0.23899999999999999</c:v>
                </c:pt>
                <c:pt idx="3">
                  <c:v>7.5999999999999998E-2</c:v>
                </c:pt>
              </c:numCache>
            </c:numRef>
          </c:val>
          <c:extLst>
            <c:ext xmlns:c16="http://schemas.microsoft.com/office/drawing/2014/chart" uri="{C3380CC4-5D6E-409C-BE32-E72D297353CC}">
              <c16:uniqueId val="{00000003-6092-4465-8DAE-575A15CEFE07}"/>
            </c:ext>
          </c:extLst>
        </c:ser>
        <c:ser>
          <c:idx val="4"/>
          <c:order val="4"/>
          <c:tx>
            <c:strRef>
              <c:f>Sheet3!$F$14</c:f>
              <c:strCache>
                <c:ptCount val="1"/>
                <c:pt idx="0">
                  <c:v>I don't know/I 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Sheet3!$A$15:$A$18</c:f>
              <c:strCache>
                <c:ptCount val="4"/>
                <c:pt idx="0">
                  <c:v>Public Prosecutors</c:v>
                </c:pt>
                <c:pt idx="1">
                  <c:v>Judges</c:v>
                </c:pt>
                <c:pt idx="2">
                  <c:v>Attorneys</c:v>
                </c:pt>
                <c:pt idx="3">
                  <c:v>Court Experts</c:v>
                </c:pt>
              </c:strCache>
            </c:strRef>
          </c:cat>
          <c:val>
            <c:numRef>
              <c:f>Sheet3!$F$15:$F$18</c:f>
              <c:numCache>
                <c:formatCode>0.0%</c:formatCode>
                <c:ptCount val="4"/>
                <c:pt idx="0">
                  <c:v>7.2999999999999995E-2</c:v>
                </c:pt>
                <c:pt idx="1">
                  <c:v>0.32600000000000001</c:v>
                </c:pt>
                <c:pt idx="2">
                  <c:v>3.6999999999999998E-2</c:v>
                </c:pt>
                <c:pt idx="3">
                  <c:v>0.217</c:v>
                </c:pt>
              </c:numCache>
            </c:numRef>
          </c:val>
          <c:extLst>
            <c:ext xmlns:c16="http://schemas.microsoft.com/office/drawing/2014/chart" uri="{C3380CC4-5D6E-409C-BE32-E72D297353CC}">
              <c16:uniqueId val="{00000004-6092-4465-8DAE-575A15CEFE07}"/>
            </c:ext>
          </c:extLst>
        </c:ser>
        <c:dLbls>
          <c:showLegendKey val="0"/>
          <c:showVal val="1"/>
          <c:showCatName val="0"/>
          <c:showSerName val="0"/>
          <c:showPercent val="0"/>
          <c:showBubbleSize val="0"/>
        </c:dLbls>
        <c:gapWidth val="182"/>
        <c:overlap val="100"/>
        <c:axId val="586186520"/>
        <c:axId val="586191224"/>
      </c:barChart>
      <c:catAx>
        <c:axId val="5861865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91224"/>
        <c:crosses val="autoZero"/>
        <c:auto val="1"/>
        <c:lblAlgn val="ctr"/>
        <c:lblOffset val="100"/>
        <c:noMultiLvlLbl val="0"/>
      </c:catAx>
      <c:valAx>
        <c:axId val="586191224"/>
        <c:scaling>
          <c:orientation val="minMax"/>
        </c:scaling>
        <c:delete val="1"/>
        <c:axPos val="t"/>
        <c:numFmt formatCode="0%" sourceLinked="1"/>
        <c:majorTickMark val="none"/>
        <c:minorTickMark val="none"/>
        <c:tickLblPos val="nextTo"/>
        <c:crossAx val="586186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027803883569935"/>
          <c:y val="2.7350364433327664E-2"/>
          <c:w val="0.7617591935968554"/>
          <c:h val="0.77653479692697014"/>
        </c:manualLayout>
      </c:layout>
      <c:barChart>
        <c:barDir val="bar"/>
        <c:grouping val="stacked"/>
        <c:varyColors val="0"/>
        <c:ser>
          <c:idx val="0"/>
          <c:order val="0"/>
          <c:tx>
            <c:strRef>
              <c:f>Sheet1!$A$16</c:f>
              <c:strCache>
                <c:ptCount val="1"/>
                <c:pt idx="0">
                  <c:v>Significant corruption</c:v>
                </c:pt>
              </c:strCache>
            </c:strRef>
          </c:tx>
          <c:spPr>
            <a:solidFill>
              <a:srgbClr val="9565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056F-45E1-A708-10907D46A1B1}"/>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Sheet1!$B$15:$E$15</c:f>
              <c:strCache>
                <c:ptCount val="4"/>
                <c:pt idx="0">
                  <c:v>Public Prosecutors</c:v>
                </c:pt>
                <c:pt idx="1">
                  <c:v>Judges</c:v>
                </c:pt>
                <c:pt idx="2">
                  <c:v>Attorneys</c:v>
                </c:pt>
                <c:pt idx="3">
                  <c:v>Court Experts</c:v>
                </c:pt>
              </c:strCache>
            </c:strRef>
          </c:cat>
          <c:val>
            <c:numRef>
              <c:f>Sheet1!$B$16:$E$16</c:f>
              <c:numCache>
                <c:formatCode>0.0%</c:formatCode>
                <c:ptCount val="4"/>
                <c:pt idx="0">
                  <c:v>0</c:v>
                </c:pt>
                <c:pt idx="1">
                  <c:v>5.2999999999999999E-2</c:v>
                </c:pt>
                <c:pt idx="2">
                  <c:v>0.23899999999999999</c:v>
                </c:pt>
                <c:pt idx="3">
                  <c:v>0.13</c:v>
                </c:pt>
              </c:numCache>
            </c:numRef>
          </c:val>
          <c:extLst>
            <c:ext xmlns:c16="http://schemas.microsoft.com/office/drawing/2014/chart" uri="{C3380CC4-5D6E-409C-BE32-E72D297353CC}">
              <c16:uniqueId val="{00000000-056F-45E1-A708-10907D46A1B1}"/>
            </c:ext>
          </c:extLst>
        </c:ser>
        <c:ser>
          <c:idx val="1"/>
          <c:order val="1"/>
          <c:tx>
            <c:strRef>
              <c:f>Sheet1!$A$17</c:f>
              <c:strCache>
                <c:ptCount val="1"/>
                <c:pt idx="0">
                  <c:v>Some corruption</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Sheet1!$B$15:$E$15</c:f>
              <c:strCache>
                <c:ptCount val="4"/>
                <c:pt idx="0">
                  <c:v>Public Prosecutors</c:v>
                </c:pt>
                <c:pt idx="1">
                  <c:v>Judges</c:v>
                </c:pt>
                <c:pt idx="2">
                  <c:v>Attorneys</c:v>
                </c:pt>
                <c:pt idx="3">
                  <c:v>Court Experts</c:v>
                </c:pt>
              </c:strCache>
            </c:strRef>
          </c:cat>
          <c:val>
            <c:numRef>
              <c:f>Sheet1!$B$17:$E$17</c:f>
              <c:numCache>
                <c:formatCode>0.0%</c:formatCode>
                <c:ptCount val="4"/>
                <c:pt idx="0">
                  <c:v>0.25800000000000001</c:v>
                </c:pt>
                <c:pt idx="1">
                  <c:v>0.24199999999999999</c:v>
                </c:pt>
                <c:pt idx="2">
                  <c:v>0.45900000000000002</c:v>
                </c:pt>
                <c:pt idx="3">
                  <c:v>0.22800000000000001</c:v>
                </c:pt>
              </c:numCache>
            </c:numRef>
          </c:val>
          <c:extLst>
            <c:ext xmlns:c16="http://schemas.microsoft.com/office/drawing/2014/chart" uri="{C3380CC4-5D6E-409C-BE32-E72D297353CC}">
              <c16:uniqueId val="{00000001-056F-45E1-A708-10907D46A1B1}"/>
            </c:ext>
          </c:extLst>
        </c:ser>
        <c:ser>
          <c:idx val="2"/>
          <c:order val="2"/>
          <c:tx>
            <c:strRef>
              <c:f>Sheet1!$A$18</c:f>
              <c:strCache>
                <c:ptCount val="1"/>
                <c:pt idx="0">
                  <c:v>Mostly no corruption</c:v>
                </c:pt>
              </c:strCache>
            </c:strRef>
          </c:tx>
          <c:spPr>
            <a:solidFill>
              <a:srgbClr val="7AE0D4"/>
            </a:solidFill>
            <a:ln>
              <a:noFill/>
            </a:ln>
            <a:effectLst/>
          </c:spPr>
          <c:invertIfNegative val="0"/>
          <c:dLbls>
            <c:dLbl>
              <c:idx val="2"/>
              <c:layout>
                <c:manualLayout>
                  <c:x val="-3.630245836246185E-3"/>
                  <c:y val="-1.679624716291736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50A-4725-9DC5-77E6C40C123F}"/>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Sheet1!$B$15:$E$15</c:f>
              <c:strCache>
                <c:ptCount val="4"/>
                <c:pt idx="0">
                  <c:v>Public Prosecutors</c:v>
                </c:pt>
                <c:pt idx="1">
                  <c:v>Judges</c:v>
                </c:pt>
                <c:pt idx="2">
                  <c:v>Attorneys</c:v>
                </c:pt>
                <c:pt idx="3">
                  <c:v>Court Experts</c:v>
                </c:pt>
              </c:strCache>
            </c:strRef>
          </c:cat>
          <c:val>
            <c:numRef>
              <c:f>Sheet1!$B$18:$E$18</c:f>
              <c:numCache>
                <c:formatCode>0.0%</c:formatCode>
                <c:ptCount val="4"/>
                <c:pt idx="0">
                  <c:v>0.14599999999999999</c:v>
                </c:pt>
                <c:pt idx="1">
                  <c:v>0.16800000000000001</c:v>
                </c:pt>
                <c:pt idx="2">
                  <c:v>2.8000000000000001E-2</c:v>
                </c:pt>
                <c:pt idx="3">
                  <c:v>6.5000000000000002E-2</c:v>
                </c:pt>
              </c:numCache>
            </c:numRef>
          </c:val>
          <c:extLst>
            <c:ext xmlns:c16="http://schemas.microsoft.com/office/drawing/2014/chart" uri="{C3380CC4-5D6E-409C-BE32-E72D297353CC}">
              <c16:uniqueId val="{00000002-056F-45E1-A708-10907D46A1B1}"/>
            </c:ext>
          </c:extLst>
        </c:ser>
        <c:ser>
          <c:idx val="3"/>
          <c:order val="3"/>
          <c:tx>
            <c:strRef>
              <c:f>Sheet1!$A$19</c:f>
              <c:strCache>
                <c:ptCount val="1"/>
                <c:pt idx="0">
                  <c:v>No corruption at all</c:v>
                </c:pt>
              </c:strCache>
            </c:strRef>
          </c:tx>
          <c:spPr>
            <a:solidFill>
              <a:srgbClr val="2BAEAB"/>
            </a:solidFill>
            <a:ln>
              <a:noFill/>
            </a:ln>
            <a:effectLst/>
          </c:spPr>
          <c:invertIfNegative val="0"/>
          <c:dLbls>
            <c:dLbl>
              <c:idx val="2"/>
              <c:layout>
                <c:manualLayout>
                  <c:x val="6.0504097270769747E-3"/>
                  <c:y val="1.43969722166644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0A-4725-9DC5-77E6C40C123F}"/>
                </c:ext>
              </c:extLst>
            </c:dLbl>
            <c:dLbl>
              <c:idx val="3"/>
              <c:delete val="1"/>
              <c:extLst>
                <c:ext xmlns:c15="http://schemas.microsoft.com/office/drawing/2012/chart" uri="{CE6537A1-D6FC-4f65-9D91-7224C49458BB}"/>
                <c:ext xmlns:c16="http://schemas.microsoft.com/office/drawing/2014/chart" uri="{C3380CC4-5D6E-409C-BE32-E72D297353CC}">
                  <c16:uniqueId val="{00000006-056F-45E1-A708-10907D46A1B1}"/>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Sheet1!$B$15:$E$15</c:f>
              <c:strCache>
                <c:ptCount val="4"/>
                <c:pt idx="0">
                  <c:v>Public Prosecutors</c:v>
                </c:pt>
                <c:pt idx="1">
                  <c:v>Judges</c:v>
                </c:pt>
                <c:pt idx="2">
                  <c:v>Attorneys</c:v>
                </c:pt>
                <c:pt idx="3">
                  <c:v>Court Experts</c:v>
                </c:pt>
              </c:strCache>
            </c:strRef>
          </c:cat>
          <c:val>
            <c:numRef>
              <c:f>Sheet1!$B$19:$E$19</c:f>
              <c:numCache>
                <c:formatCode>0.0%</c:formatCode>
                <c:ptCount val="4"/>
                <c:pt idx="0">
                  <c:v>9.8000000000000004E-2</c:v>
                </c:pt>
                <c:pt idx="1">
                  <c:v>7.3999999999999996E-2</c:v>
                </c:pt>
                <c:pt idx="2">
                  <c:v>1.7999999999999999E-2</c:v>
                </c:pt>
                <c:pt idx="3">
                  <c:v>0</c:v>
                </c:pt>
              </c:numCache>
            </c:numRef>
          </c:val>
          <c:extLst>
            <c:ext xmlns:c16="http://schemas.microsoft.com/office/drawing/2014/chart" uri="{C3380CC4-5D6E-409C-BE32-E72D297353CC}">
              <c16:uniqueId val="{00000003-056F-45E1-A708-10907D46A1B1}"/>
            </c:ext>
          </c:extLst>
        </c:ser>
        <c:ser>
          <c:idx val="4"/>
          <c:order val="4"/>
          <c:tx>
            <c:strRef>
              <c:f>Sheet1!$A$20</c:f>
              <c:strCache>
                <c:ptCount val="1"/>
                <c:pt idx="0">
                  <c:v>Don't know/Cannot assess</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Sheet1!$B$15:$E$15</c:f>
              <c:strCache>
                <c:ptCount val="4"/>
                <c:pt idx="0">
                  <c:v>Public Prosecutors</c:v>
                </c:pt>
                <c:pt idx="1">
                  <c:v>Judges</c:v>
                </c:pt>
                <c:pt idx="2">
                  <c:v>Attorneys</c:v>
                </c:pt>
                <c:pt idx="3">
                  <c:v>Court Experts</c:v>
                </c:pt>
              </c:strCache>
            </c:strRef>
          </c:cat>
          <c:val>
            <c:numRef>
              <c:f>Sheet1!$B$20:$E$20</c:f>
              <c:numCache>
                <c:formatCode>0.0%</c:formatCode>
                <c:ptCount val="4"/>
                <c:pt idx="0">
                  <c:v>0.498</c:v>
                </c:pt>
                <c:pt idx="1">
                  <c:v>0.46300000000000002</c:v>
                </c:pt>
                <c:pt idx="2">
                  <c:v>0.25700000000000001</c:v>
                </c:pt>
                <c:pt idx="3">
                  <c:v>0.57599999999999996</c:v>
                </c:pt>
              </c:numCache>
            </c:numRef>
          </c:val>
          <c:extLst>
            <c:ext xmlns:c16="http://schemas.microsoft.com/office/drawing/2014/chart" uri="{C3380CC4-5D6E-409C-BE32-E72D297353CC}">
              <c16:uniqueId val="{00000004-056F-45E1-A708-10907D46A1B1}"/>
            </c:ext>
          </c:extLst>
        </c:ser>
        <c:dLbls>
          <c:dLblPos val="ctr"/>
          <c:showLegendKey val="0"/>
          <c:showVal val="1"/>
          <c:showCatName val="0"/>
          <c:showSerName val="0"/>
          <c:showPercent val="0"/>
          <c:showBubbleSize val="0"/>
        </c:dLbls>
        <c:gapWidth val="150"/>
        <c:overlap val="100"/>
        <c:axId val="555730856"/>
        <c:axId val="555725760"/>
      </c:barChart>
      <c:catAx>
        <c:axId val="5557308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25760"/>
        <c:crosses val="autoZero"/>
        <c:auto val="1"/>
        <c:lblAlgn val="ctr"/>
        <c:lblOffset val="100"/>
        <c:noMultiLvlLbl val="0"/>
      </c:catAx>
      <c:valAx>
        <c:axId val="555725760"/>
        <c:scaling>
          <c:orientation val="minMax"/>
        </c:scaling>
        <c:delete val="1"/>
        <c:axPos val="t"/>
        <c:numFmt formatCode="0.0%" sourceLinked="1"/>
        <c:majorTickMark val="none"/>
        <c:minorTickMark val="none"/>
        <c:tickLblPos val="nextTo"/>
        <c:crossAx val="555730856"/>
        <c:crosses val="autoZero"/>
        <c:crossBetween val="between"/>
      </c:valAx>
      <c:spPr>
        <a:noFill/>
        <a:ln>
          <a:noFill/>
        </a:ln>
        <a:effectLst/>
      </c:spPr>
    </c:plotArea>
    <c:legend>
      <c:legendPos val="b"/>
      <c:layout>
        <c:manualLayout>
          <c:xMode val="edge"/>
          <c:yMode val="edge"/>
          <c:x val="5.0000014292306445E-2"/>
          <c:y val="0.86102550819039048"/>
          <c:w val="0.89999997141538712"/>
          <c:h val="5.499325599502272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r>
              <a:rPr lang="en-US"/>
              <a:t>Audio-visual recording of hearings and trials will reduce complaints about the work</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endParaRPr lang="en-US"/>
        </a:p>
      </c:txPr>
    </c:title>
    <c:autoTitleDeleted val="0"/>
    <c:plotArea>
      <c:layout/>
      <c:barChart>
        <c:barDir val="bar"/>
        <c:grouping val="percentStacked"/>
        <c:varyColors val="0"/>
        <c:ser>
          <c:idx val="0"/>
          <c:order val="0"/>
          <c:tx>
            <c:strRef>
              <c:f>Sheet3!$B$21</c:f>
              <c:strCache>
                <c:ptCount val="1"/>
                <c:pt idx="0">
                  <c:v>5 - Completely 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Sheet3!$A$22:$A$25</c:f>
              <c:strCache>
                <c:ptCount val="4"/>
                <c:pt idx="0">
                  <c:v>Public Prosecutors</c:v>
                </c:pt>
                <c:pt idx="1">
                  <c:v>Judges</c:v>
                </c:pt>
                <c:pt idx="2">
                  <c:v>Attorneys</c:v>
                </c:pt>
                <c:pt idx="3">
                  <c:v>Court Experts</c:v>
                </c:pt>
              </c:strCache>
            </c:strRef>
          </c:cat>
          <c:val>
            <c:numRef>
              <c:f>Sheet3!$B$22:$B$25</c:f>
              <c:numCache>
                <c:formatCode>0.0%</c:formatCode>
                <c:ptCount val="4"/>
                <c:pt idx="0">
                  <c:v>0.17100000000000001</c:v>
                </c:pt>
                <c:pt idx="1">
                  <c:v>0.221</c:v>
                </c:pt>
                <c:pt idx="2">
                  <c:v>0.53200000000000003</c:v>
                </c:pt>
                <c:pt idx="3">
                  <c:v>0.37</c:v>
                </c:pt>
              </c:numCache>
            </c:numRef>
          </c:val>
          <c:extLst>
            <c:ext xmlns:c16="http://schemas.microsoft.com/office/drawing/2014/chart" uri="{C3380CC4-5D6E-409C-BE32-E72D297353CC}">
              <c16:uniqueId val="{00000000-D60C-40DD-A242-CFF15FB16B96}"/>
            </c:ext>
          </c:extLst>
        </c:ser>
        <c:ser>
          <c:idx val="1"/>
          <c:order val="1"/>
          <c:tx>
            <c:strRef>
              <c:f>Sheet3!$C$21</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Sheet3!$A$22:$A$25</c:f>
              <c:strCache>
                <c:ptCount val="4"/>
                <c:pt idx="0">
                  <c:v>Public Prosecutors</c:v>
                </c:pt>
                <c:pt idx="1">
                  <c:v>Judges</c:v>
                </c:pt>
                <c:pt idx="2">
                  <c:v>Attorneys</c:v>
                </c:pt>
                <c:pt idx="3">
                  <c:v>Court Experts</c:v>
                </c:pt>
              </c:strCache>
            </c:strRef>
          </c:cat>
          <c:val>
            <c:numRef>
              <c:f>Sheet3!$C$22:$C$25</c:f>
              <c:numCache>
                <c:formatCode>0.0%</c:formatCode>
                <c:ptCount val="4"/>
                <c:pt idx="0">
                  <c:v>0.24399999999999999</c:v>
                </c:pt>
                <c:pt idx="1">
                  <c:v>0.23200000000000001</c:v>
                </c:pt>
                <c:pt idx="2">
                  <c:v>0.26600000000000001</c:v>
                </c:pt>
                <c:pt idx="3">
                  <c:v>0.37</c:v>
                </c:pt>
              </c:numCache>
            </c:numRef>
          </c:val>
          <c:extLst>
            <c:ext xmlns:c16="http://schemas.microsoft.com/office/drawing/2014/chart" uri="{C3380CC4-5D6E-409C-BE32-E72D297353CC}">
              <c16:uniqueId val="{00000001-D60C-40DD-A242-CFF15FB16B96}"/>
            </c:ext>
          </c:extLst>
        </c:ser>
        <c:ser>
          <c:idx val="2"/>
          <c:order val="2"/>
          <c:tx>
            <c:strRef>
              <c:f>Sheet3!$D$21</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Sheet3!$A$22:$A$25</c:f>
              <c:strCache>
                <c:ptCount val="4"/>
                <c:pt idx="0">
                  <c:v>Public Prosecutors</c:v>
                </c:pt>
                <c:pt idx="1">
                  <c:v>Judges</c:v>
                </c:pt>
                <c:pt idx="2">
                  <c:v>Attorneys</c:v>
                </c:pt>
                <c:pt idx="3">
                  <c:v>Court Experts</c:v>
                </c:pt>
              </c:strCache>
            </c:strRef>
          </c:cat>
          <c:val>
            <c:numRef>
              <c:f>Sheet3!$D$22:$D$25</c:f>
              <c:numCache>
                <c:formatCode>0.0%</c:formatCode>
                <c:ptCount val="4"/>
                <c:pt idx="0">
                  <c:v>0.29299999999999998</c:v>
                </c:pt>
                <c:pt idx="1">
                  <c:v>0.28399999999999997</c:v>
                </c:pt>
                <c:pt idx="2">
                  <c:v>0.13800000000000001</c:v>
                </c:pt>
                <c:pt idx="3">
                  <c:v>0.13</c:v>
                </c:pt>
              </c:numCache>
            </c:numRef>
          </c:val>
          <c:extLst>
            <c:ext xmlns:c16="http://schemas.microsoft.com/office/drawing/2014/chart" uri="{C3380CC4-5D6E-409C-BE32-E72D297353CC}">
              <c16:uniqueId val="{00000002-D60C-40DD-A242-CFF15FB16B96}"/>
            </c:ext>
          </c:extLst>
        </c:ser>
        <c:ser>
          <c:idx val="3"/>
          <c:order val="3"/>
          <c:tx>
            <c:strRef>
              <c:f>Sheet3!$E$21</c:f>
              <c:strCache>
                <c:ptCount val="1"/>
                <c:pt idx="0">
                  <c:v>2</c:v>
                </c:pt>
              </c:strCache>
            </c:strRef>
          </c:tx>
          <c:spPr>
            <a:solidFill>
              <a:srgbClr val="AF8BBF"/>
            </a:solidFill>
            <a:ln>
              <a:noFill/>
            </a:ln>
            <a:effectLst/>
          </c:spPr>
          <c:invertIfNegative val="0"/>
          <c:dLbls>
            <c:dLbl>
              <c:idx val="2"/>
              <c:layout>
                <c:manualLayout>
                  <c:x val="-7.866082525735096E-3"/>
                  <c:y val="1.536984463953447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4C0-4623-ABC3-4490C51245CB}"/>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Sheet3!$A$22:$A$25</c:f>
              <c:strCache>
                <c:ptCount val="4"/>
                <c:pt idx="0">
                  <c:v>Public Prosecutors</c:v>
                </c:pt>
                <c:pt idx="1">
                  <c:v>Judges</c:v>
                </c:pt>
                <c:pt idx="2">
                  <c:v>Attorneys</c:v>
                </c:pt>
                <c:pt idx="3">
                  <c:v>Court Experts</c:v>
                </c:pt>
              </c:strCache>
            </c:strRef>
          </c:cat>
          <c:val>
            <c:numRef>
              <c:f>Sheet3!$E$22:$E$25</c:f>
              <c:numCache>
                <c:formatCode>0.0%</c:formatCode>
                <c:ptCount val="4"/>
                <c:pt idx="0">
                  <c:v>0.22</c:v>
                </c:pt>
                <c:pt idx="1">
                  <c:v>7.3999999999999996E-2</c:v>
                </c:pt>
                <c:pt idx="2">
                  <c:v>2.8000000000000001E-2</c:v>
                </c:pt>
                <c:pt idx="3">
                  <c:v>4.2999999999999997E-2</c:v>
                </c:pt>
              </c:numCache>
            </c:numRef>
          </c:val>
          <c:extLst>
            <c:ext xmlns:c16="http://schemas.microsoft.com/office/drawing/2014/chart" uri="{C3380CC4-5D6E-409C-BE32-E72D297353CC}">
              <c16:uniqueId val="{00000003-D60C-40DD-A242-CFF15FB16B96}"/>
            </c:ext>
          </c:extLst>
        </c:ser>
        <c:ser>
          <c:idx val="4"/>
          <c:order val="4"/>
          <c:tx>
            <c:strRef>
              <c:f>Sheet3!$F$21</c:f>
              <c:strCache>
                <c:ptCount val="1"/>
                <c:pt idx="0">
                  <c:v>1-Completely disagree</c:v>
                </c:pt>
              </c:strCache>
            </c:strRef>
          </c:tx>
          <c:spPr>
            <a:solidFill>
              <a:srgbClr val="9565AB"/>
            </a:solidFill>
            <a:ln>
              <a:noFill/>
            </a:ln>
            <a:effectLst/>
          </c:spPr>
          <c:invertIfNegative val="0"/>
          <c:dLbls>
            <c:dLbl>
              <c:idx val="2"/>
              <c:layout>
                <c:manualLayout>
                  <c:x val="-3.933041262867548E-3"/>
                  <c:y val="-1.793064499049482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4C0-4623-ABC3-4490C51245CB}"/>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Sheet3!$A$22:$A$25</c:f>
              <c:strCache>
                <c:ptCount val="4"/>
                <c:pt idx="0">
                  <c:v>Public Prosecutors</c:v>
                </c:pt>
                <c:pt idx="1">
                  <c:v>Judges</c:v>
                </c:pt>
                <c:pt idx="2">
                  <c:v>Attorneys</c:v>
                </c:pt>
                <c:pt idx="3">
                  <c:v>Court Experts</c:v>
                </c:pt>
              </c:strCache>
            </c:strRef>
          </c:cat>
          <c:val>
            <c:numRef>
              <c:f>Sheet3!$F$22:$F$25</c:f>
              <c:numCache>
                <c:formatCode>0.0%</c:formatCode>
                <c:ptCount val="4"/>
                <c:pt idx="0">
                  <c:v>7.2999999999999995E-2</c:v>
                </c:pt>
                <c:pt idx="1">
                  <c:v>0.13700000000000001</c:v>
                </c:pt>
                <c:pt idx="2">
                  <c:v>2.8000000000000001E-2</c:v>
                </c:pt>
                <c:pt idx="3">
                  <c:v>6.5000000000000002E-2</c:v>
                </c:pt>
              </c:numCache>
            </c:numRef>
          </c:val>
          <c:extLst>
            <c:ext xmlns:c16="http://schemas.microsoft.com/office/drawing/2014/chart" uri="{C3380CC4-5D6E-409C-BE32-E72D297353CC}">
              <c16:uniqueId val="{00000004-D60C-40DD-A242-CFF15FB16B96}"/>
            </c:ext>
          </c:extLst>
        </c:ser>
        <c:ser>
          <c:idx val="5"/>
          <c:order val="5"/>
          <c:tx>
            <c:strRef>
              <c:f>Sheet3!$G$21</c:f>
              <c:strCache>
                <c:ptCount val="1"/>
                <c:pt idx="0">
                  <c:v>I don't know/I cannot assess</c:v>
                </c:pt>
              </c:strCache>
            </c:strRef>
          </c:tx>
          <c:spPr>
            <a:solidFill>
              <a:schemeClr val="bg1">
                <a:lumMod val="7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D60C-40DD-A242-CFF15FB16B96}"/>
                </c:ext>
              </c:extLst>
            </c:dLbl>
            <c:dLbl>
              <c:idx val="2"/>
              <c:layout>
                <c:manualLayout>
                  <c:x val="-2.6220275085783655E-3"/>
                  <c:y val="5.379395198499351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60C-40DD-A242-CFF15FB16B96}"/>
                </c:ext>
              </c:extLst>
            </c:dLbl>
            <c:dLbl>
              <c:idx val="3"/>
              <c:layout>
                <c:manualLayout>
                  <c:x val="-2.6220275085783655E-3"/>
                  <c:y val="5.635535744000654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60C-40DD-A242-CFF15FB16B96}"/>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Sheet3!$A$22:$A$25</c:f>
              <c:strCache>
                <c:ptCount val="4"/>
                <c:pt idx="0">
                  <c:v>Public Prosecutors</c:v>
                </c:pt>
                <c:pt idx="1">
                  <c:v>Judges</c:v>
                </c:pt>
                <c:pt idx="2">
                  <c:v>Attorneys</c:v>
                </c:pt>
                <c:pt idx="3">
                  <c:v>Court Experts</c:v>
                </c:pt>
              </c:strCache>
            </c:strRef>
          </c:cat>
          <c:val>
            <c:numRef>
              <c:f>Sheet3!$G$22:$G$25</c:f>
              <c:numCache>
                <c:formatCode>0.0%</c:formatCode>
                <c:ptCount val="4"/>
                <c:pt idx="0">
                  <c:v>0</c:v>
                </c:pt>
                <c:pt idx="1">
                  <c:v>5.2999999999999999E-2</c:v>
                </c:pt>
                <c:pt idx="2">
                  <c:v>8.0000000000000002E-3</c:v>
                </c:pt>
                <c:pt idx="3">
                  <c:v>2.1999999999999999E-2</c:v>
                </c:pt>
              </c:numCache>
            </c:numRef>
          </c:val>
          <c:extLst>
            <c:ext xmlns:c16="http://schemas.microsoft.com/office/drawing/2014/chart" uri="{C3380CC4-5D6E-409C-BE32-E72D297353CC}">
              <c16:uniqueId val="{00000005-D60C-40DD-A242-CFF15FB16B96}"/>
            </c:ext>
          </c:extLst>
        </c:ser>
        <c:dLbls>
          <c:dLblPos val="ctr"/>
          <c:showLegendKey val="0"/>
          <c:showVal val="1"/>
          <c:showCatName val="0"/>
          <c:showSerName val="0"/>
          <c:showPercent val="0"/>
          <c:showBubbleSize val="0"/>
        </c:dLbls>
        <c:gapWidth val="182"/>
        <c:overlap val="100"/>
        <c:axId val="586193184"/>
        <c:axId val="586186912"/>
      </c:barChart>
      <c:catAx>
        <c:axId val="5861931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86912"/>
        <c:crosses val="autoZero"/>
        <c:auto val="1"/>
        <c:lblAlgn val="ctr"/>
        <c:lblOffset val="100"/>
        <c:noMultiLvlLbl val="0"/>
      </c:catAx>
      <c:valAx>
        <c:axId val="586186912"/>
        <c:scaling>
          <c:orientation val="minMax"/>
        </c:scaling>
        <c:delete val="1"/>
        <c:axPos val="t"/>
        <c:numFmt formatCode="0%" sourceLinked="1"/>
        <c:majorTickMark val="none"/>
        <c:minorTickMark val="none"/>
        <c:tickLblPos val="nextTo"/>
        <c:crossAx val="586193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r>
              <a:rPr lang="en-GB" dirty="0"/>
              <a:t>Digit</a:t>
            </a:r>
            <a:r>
              <a:rPr lang="sr-Latn-ME" dirty="0"/>
              <a:t>ali</a:t>
            </a:r>
            <a:r>
              <a:rPr lang="en-GB" dirty="0" err="1"/>
              <a:t>zation</a:t>
            </a:r>
            <a:r>
              <a:rPr lang="en-GB" dirty="0"/>
              <a:t> of the judiciary will reduce the risk of corruption</a:t>
            </a:r>
            <a:r>
              <a:rPr lang="sr-Latn-ME" dirty="0"/>
              <a:t>.</a:t>
            </a:r>
            <a:endParaRPr lang="en-US" dirty="0"/>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endParaRPr lang="en-US"/>
        </a:p>
      </c:txPr>
    </c:title>
    <c:autoTitleDeleted val="0"/>
    <c:plotArea>
      <c:layout/>
      <c:barChart>
        <c:barDir val="bar"/>
        <c:grouping val="stacked"/>
        <c:varyColors val="0"/>
        <c:ser>
          <c:idx val="0"/>
          <c:order val="0"/>
          <c:tx>
            <c:strRef>
              <c:f>Sheet3!$B$28</c:f>
              <c:strCache>
                <c:ptCount val="1"/>
                <c:pt idx="0">
                  <c:v>5 - Completely 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Sheet3!$A$29:$A$32</c:f>
              <c:strCache>
                <c:ptCount val="4"/>
                <c:pt idx="0">
                  <c:v>Public Prosecutors</c:v>
                </c:pt>
                <c:pt idx="1">
                  <c:v>Judges</c:v>
                </c:pt>
                <c:pt idx="2">
                  <c:v>Attorneys</c:v>
                </c:pt>
                <c:pt idx="3">
                  <c:v>Court Experts</c:v>
                </c:pt>
              </c:strCache>
            </c:strRef>
          </c:cat>
          <c:val>
            <c:numRef>
              <c:f>Sheet3!$B$29:$B$32</c:f>
              <c:numCache>
                <c:formatCode>0.0%</c:formatCode>
                <c:ptCount val="4"/>
                <c:pt idx="0">
                  <c:v>0.122</c:v>
                </c:pt>
                <c:pt idx="1">
                  <c:v>7.3999999999999996E-2</c:v>
                </c:pt>
                <c:pt idx="2">
                  <c:v>0.35799999999999998</c:v>
                </c:pt>
                <c:pt idx="3">
                  <c:v>0.32600000000000001</c:v>
                </c:pt>
              </c:numCache>
            </c:numRef>
          </c:val>
          <c:extLst>
            <c:ext xmlns:c16="http://schemas.microsoft.com/office/drawing/2014/chart" uri="{C3380CC4-5D6E-409C-BE32-E72D297353CC}">
              <c16:uniqueId val="{00000000-37D7-4BB8-A919-9C5A54C60C45}"/>
            </c:ext>
          </c:extLst>
        </c:ser>
        <c:ser>
          <c:idx val="1"/>
          <c:order val="1"/>
          <c:tx>
            <c:strRef>
              <c:f>Sheet3!$C$28</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Sheet3!$A$29:$A$32</c:f>
              <c:strCache>
                <c:ptCount val="4"/>
                <c:pt idx="0">
                  <c:v>Public Prosecutors</c:v>
                </c:pt>
                <c:pt idx="1">
                  <c:v>Judges</c:v>
                </c:pt>
                <c:pt idx="2">
                  <c:v>Attorneys</c:v>
                </c:pt>
                <c:pt idx="3">
                  <c:v>Court Experts</c:v>
                </c:pt>
              </c:strCache>
            </c:strRef>
          </c:cat>
          <c:val>
            <c:numRef>
              <c:f>Sheet3!$C$29:$C$32</c:f>
              <c:numCache>
                <c:formatCode>0.0%</c:formatCode>
                <c:ptCount val="4"/>
                <c:pt idx="0">
                  <c:v>9.8000000000000004E-2</c:v>
                </c:pt>
                <c:pt idx="1">
                  <c:v>0.24199999999999999</c:v>
                </c:pt>
                <c:pt idx="2">
                  <c:v>0.23899999999999999</c:v>
                </c:pt>
                <c:pt idx="3">
                  <c:v>0.26100000000000001</c:v>
                </c:pt>
              </c:numCache>
            </c:numRef>
          </c:val>
          <c:extLst>
            <c:ext xmlns:c16="http://schemas.microsoft.com/office/drawing/2014/chart" uri="{C3380CC4-5D6E-409C-BE32-E72D297353CC}">
              <c16:uniqueId val="{00000001-37D7-4BB8-A919-9C5A54C60C45}"/>
            </c:ext>
          </c:extLst>
        </c:ser>
        <c:ser>
          <c:idx val="2"/>
          <c:order val="2"/>
          <c:tx>
            <c:strRef>
              <c:f>Sheet3!$D$28</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Sheet3!$A$29:$A$32</c:f>
              <c:strCache>
                <c:ptCount val="4"/>
                <c:pt idx="0">
                  <c:v>Public Prosecutors</c:v>
                </c:pt>
                <c:pt idx="1">
                  <c:v>Judges</c:v>
                </c:pt>
                <c:pt idx="2">
                  <c:v>Attorneys</c:v>
                </c:pt>
                <c:pt idx="3">
                  <c:v>Court Experts</c:v>
                </c:pt>
              </c:strCache>
            </c:strRef>
          </c:cat>
          <c:val>
            <c:numRef>
              <c:f>Sheet3!$D$29:$D$32</c:f>
              <c:numCache>
                <c:formatCode>0.0%</c:formatCode>
                <c:ptCount val="4"/>
                <c:pt idx="0">
                  <c:v>0.46300000000000002</c:v>
                </c:pt>
                <c:pt idx="1">
                  <c:v>0.33700000000000002</c:v>
                </c:pt>
                <c:pt idx="2">
                  <c:v>0.25700000000000001</c:v>
                </c:pt>
                <c:pt idx="3">
                  <c:v>0.22800000000000001</c:v>
                </c:pt>
              </c:numCache>
            </c:numRef>
          </c:val>
          <c:extLst>
            <c:ext xmlns:c16="http://schemas.microsoft.com/office/drawing/2014/chart" uri="{C3380CC4-5D6E-409C-BE32-E72D297353CC}">
              <c16:uniqueId val="{00000002-37D7-4BB8-A919-9C5A54C60C45}"/>
            </c:ext>
          </c:extLst>
        </c:ser>
        <c:ser>
          <c:idx val="3"/>
          <c:order val="3"/>
          <c:tx>
            <c:strRef>
              <c:f>Sheet3!$E$28</c:f>
              <c:strCache>
                <c:ptCount val="1"/>
                <c:pt idx="0">
                  <c:v>2</c:v>
                </c:pt>
              </c:strCache>
            </c:strRef>
          </c:tx>
          <c:spPr>
            <a:solidFill>
              <a:srgbClr val="AF8BBF"/>
            </a:solidFill>
            <a:ln>
              <a:noFill/>
            </a:ln>
            <a:effectLst/>
          </c:spPr>
          <c:invertIfNegative val="0"/>
          <c:dLbls>
            <c:dLbl>
              <c:idx val="2"/>
              <c:layout>
                <c:manualLayout>
                  <c:x val="-8.7469573490315652E-17"/>
                  <c:y val="-7.658186782572526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523-458F-BF5C-718A0ED169F9}"/>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Sheet3!$A$29:$A$32</c:f>
              <c:strCache>
                <c:ptCount val="4"/>
                <c:pt idx="0">
                  <c:v>Public Prosecutors</c:v>
                </c:pt>
                <c:pt idx="1">
                  <c:v>Judges</c:v>
                </c:pt>
                <c:pt idx="2">
                  <c:v>Attorneys</c:v>
                </c:pt>
                <c:pt idx="3">
                  <c:v>Court Experts</c:v>
                </c:pt>
              </c:strCache>
            </c:strRef>
          </c:cat>
          <c:val>
            <c:numRef>
              <c:f>Sheet3!$E$29:$E$32</c:f>
              <c:numCache>
                <c:formatCode>0.0%</c:formatCode>
                <c:ptCount val="4"/>
                <c:pt idx="0">
                  <c:v>9.8000000000000004E-2</c:v>
                </c:pt>
                <c:pt idx="1">
                  <c:v>7.3999999999999996E-2</c:v>
                </c:pt>
                <c:pt idx="2">
                  <c:v>5.5E-2</c:v>
                </c:pt>
                <c:pt idx="3">
                  <c:v>7.5999999999999998E-2</c:v>
                </c:pt>
              </c:numCache>
            </c:numRef>
          </c:val>
          <c:extLst>
            <c:ext xmlns:c16="http://schemas.microsoft.com/office/drawing/2014/chart" uri="{C3380CC4-5D6E-409C-BE32-E72D297353CC}">
              <c16:uniqueId val="{00000003-37D7-4BB8-A919-9C5A54C60C45}"/>
            </c:ext>
          </c:extLst>
        </c:ser>
        <c:ser>
          <c:idx val="4"/>
          <c:order val="4"/>
          <c:tx>
            <c:strRef>
              <c:f>Sheet3!$F$28</c:f>
              <c:strCache>
                <c:ptCount val="1"/>
                <c:pt idx="0">
                  <c:v>1-Completely disagree</c:v>
                </c:pt>
              </c:strCache>
            </c:strRef>
          </c:tx>
          <c:spPr>
            <a:solidFill>
              <a:srgbClr val="9565AB"/>
            </a:solidFill>
            <a:ln>
              <a:noFill/>
            </a:ln>
            <a:effectLst/>
          </c:spPr>
          <c:invertIfNegative val="0"/>
          <c:dLbls>
            <c:dLbl>
              <c:idx val="2"/>
              <c:layout>
                <c:manualLayout>
                  <c:x val="-1.1927806901767183E-3"/>
                  <c:y val="1.787010750405823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23-458F-BF5C-718A0ED169F9}"/>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Sheet3!$A$29:$A$32</c:f>
              <c:strCache>
                <c:ptCount val="4"/>
                <c:pt idx="0">
                  <c:v>Public Prosecutors</c:v>
                </c:pt>
                <c:pt idx="1">
                  <c:v>Judges</c:v>
                </c:pt>
                <c:pt idx="2">
                  <c:v>Attorneys</c:v>
                </c:pt>
                <c:pt idx="3">
                  <c:v>Court Experts</c:v>
                </c:pt>
              </c:strCache>
            </c:strRef>
          </c:cat>
          <c:val>
            <c:numRef>
              <c:f>Sheet3!$F$29:$F$32</c:f>
              <c:numCache>
                <c:formatCode>0.0%</c:formatCode>
                <c:ptCount val="4"/>
                <c:pt idx="0">
                  <c:v>4.9000000000000002E-2</c:v>
                </c:pt>
                <c:pt idx="1">
                  <c:v>0.13700000000000001</c:v>
                </c:pt>
                <c:pt idx="2">
                  <c:v>5.5E-2</c:v>
                </c:pt>
                <c:pt idx="3">
                  <c:v>4.2999999999999997E-2</c:v>
                </c:pt>
              </c:numCache>
            </c:numRef>
          </c:val>
          <c:extLst>
            <c:ext xmlns:c16="http://schemas.microsoft.com/office/drawing/2014/chart" uri="{C3380CC4-5D6E-409C-BE32-E72D297353CC}">
              <c16:uniqueId val="{00000004-37D7-4BB8-A919-9C5A54C60C45}"/>
            </c:ext>
          </c:extLst>
        </c:ser>
        <c:ser>
          <c:idx val="5"/>
          <c:order val="5"/>
          <c:tx>
            <c:strRef>
              <c:f>Sheet3!$G$28</c:f>
              <c:strCache>
                <c:ptCount val="1"/>
                <c:pt idx="0">
                  <c:v>I don't know/I cannot assess</c:v>
                </c:pt>
              </c:strCache>
            </c:strRef>
          </c:tx>
          <c:spPr>
            <a:solidFill>
              <a:schemeClr val="bg1">
                <a:lumMod val="75000"/>
              </a:schemeClr>
            </a:solidFill>
            <a:ln>
              <a:noFill/>
            </a:ln>
            <a:effectLst/>
          </c:spPr>
          <c:invertIfNegative val="0"/>
          <c:dLbls>
            <c:dLbl>
              <c:idx val="2"/>
              <c:layout>
                <c:manualLayout>
                  <c:x val="7.156684141060311E-3"/>
                  <c:y val="-1.276344363534318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523-458F-BF5C-718A0ED169F9}"/>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Sheet3!$A$29:$A$32</c:f>
              <c:strCache>
                <c:ptCount val="4"/>
                <c:pt idx="0">
                  <c:v>Public Prosecutors</c:v>
                </c:pt>
                <c:pt idx="1">
                  <c:v>Judges</c:v>
                </c:pt>
                <c:pt idx="2">
                  <c:v>Attorneys</c:v>
                </c:pt>
                <c:pt idx="3">
                  <c:v>Court Experts</c:v>
                </c:pt>
              </c:strCache>
            </c:strRef>
          </c:cat>
          <c:val>
            <c:numRef>
              <c:f>Sheet3!$G$29:$G$32</c:f>
              <c:numCache>
                <c:formatCode>0.0%</c:formatCode>
                <c:ptCount val="4"/>
                <c:pt idx="0">
                  <c:v>0.17100000000000001</c:v>
                </c:pt>
                <c:pt idx="1">
                  <c:v>0.13700000000000001</c:v>
                </c:pt>
                <c:pt idx="2">
                  <c:v>3.6999999999999998E-2</c:v>
                </c:pt>
                <c:pt idx="3">
                  <c:v>6.5000000000000002E-2</c:v>
                </c:pt>
              </c:numCache>
            </c:numRef>
          </c:val>
          <c:extLst>
            <c:ext xmlns:c16="http://schemas.microsoft.com/office/drawing/2014/chart" uri="{C3380CC4-5D6E-409C-BE32-E72D297353CC}">
              <c16:uniqueId val="{00000005-37D7-4BB8-A919-9C5A54C60C45}"/>
            </c:ext>
          </c:extLst>
        </c:ser>
        <c:dLbls>
          <c:dLblPos val="ctr"/>
          <c:showLegendKey val="0"/>
          <c:showVal val="1"/>
          <c:showCatName val="0"/>
          <c:showSerName val="0"/>
          <c:showPercent val="0"/>
          <c:showBubbleSize val="0"/>
        </c:dLbls>
        <c:gapWidth val="150"/>
        <c:overlap val="100"/>
        <c:axId val="586193576"/>
        <c:axId val="586189656"/>
      </c:barChart>
      <c:catAx>
        <c:axId val="586193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89656"/>
        <c:crosses val="autoZero"/>
        <c:auto val="1"/>
        <c:lblAlgn val="ctr"/>
        <c:lblOffset val="100"/>
        <c:noMultiLvlLbl val="0"/>
      </c:catAx>
      <c:valAx>
        <c:axId val="586189656"/>
        <c:scaling>
          <c:orientation val="minMax"/>
        </c:scaling>
        <c:delete val="1"/>
        <c:axPos val="t"/>
        <c:numFmt formatCode="0.0%" sourceLinked="1"/>
        <c:majorTickMark val="none"/>
        <c:minorTickMark val="none"/>
        <c:tickLblPos val="nextTo"/>
        <c:crossAx val="586193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Sheet3!$B$34</c:f>
              <c:strCache>
                <c:ptCount val="1"/>
                <c:pt idx="0">
                  <c:v>Definitely would</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Sheet3!$A$35:$A$38</c:f>
              <c:strCache>
                <c:ptCount val="4"/>
                <c:pt idx="0">
                  <c:v>Public Prosecutors</c:v>
                </c:pt>
                <c:pt idx="1">
                  <c:v>Judges</c:v>
                </c:pt>
                <c:pt idx="2">
                  <c:v>Attorneys</c:v>
                </c:pt>
                <c:pt idx="3">
                  <c:v>Court Experts</c:v>
                </c:pt>
              </c:strCache>
            </c:strRef>
          </c:cat>
          <c:val>
            <c:numRef>
              <c:f>Sheet3!$B$35:$B$38</c:f>
              <c:numCache>
                <c:formatCode>0.0%</c:formatCode>
                <c:ptCount val="4"/>
                <c:pt idx="0">
                  <c:v>9.8000000000000004E-2</c:v>
                </c:pt>
                <c:pt idx="1">
                  <c:v>5.2999999999999999E-2</c:v>
                </c:pt>
                <c:pt idx="2">
                  <c:v>0.312</c:v>
                </c:pt>
                <c:pt idx="3">
                  <c:v>0.19600000000000001</c:v>
                </c:pt>
              </c:numCache>
            </c:numRef>
          </c:val>
          <c:extLst>
            <c:ext xmlns:c16="http://schemas.microsoft.com/office/drawing/2014/chart" uri="{C3380CC4-5D6E-409C-BE32-E72D297353CC}">
              <c16:uniqueId val="{00000000-10C7-4282-9B93-4BBD89FCEA50}"/>
            </c:ext>
          </c:extLst>
        </c:ser>
        <c:ser>
          <c:idx val="1"/>
          <c:order val="1"/>
          <c:tx>
            <c:strRef>
              <c:f>Sheet3!$C$34</c:f>
              <c:strCache>
                <c:ptCount val="1"/>
                <c:pt idx="0">
                  <c:v>Somewhat would</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Sheet3!$A$35:$A$38</c:f>
              <c:strCache>
                <c:ptCount val="4"/>
                <c:pt idx="0">
                  <c:v>Public Prosecutors</c:v>
                </c:pt>
                <c:pt idx="1">
                  <c:v>Judges</c:v>
                </c:pt>
                <c:pt idx="2">
                  <c:v>Attorneys</c:v>
                </c:pt>
                <c:pt idx="3">
                  <c:v>Court Experts</c:v>
                </c:pt>
              </c:strCache>
            </c:strRef>
          </c:cat>
          <c:val>
            <c:numRef>
              <c:f>Sheet3!$C$35:$C$38</c:f>
              <c:numCache>
                <c:formatCode>0.0%</c:formatCode>
                <c:ptCount val="4"/>
                <c:pt idx="0">
                  <c:v>0.24399999999999999</c:v>
                </c:pt>
                <c:pt idx="1">
                  <c:v>0.42099999999999999</c:v>
                </c:pt>
                <c:pt idx="2">
                  <c:v>0.35799999999999998</c:v>
                </c:pt>
                <c:pt idx="3">
                  <c:v>0.35899999999999999</c:v>
                </c:pt>
              </c:numCache>
            </c:numRef>
          </c:val>
          <c:extLst>
            <c:ext xmlns:c16="http://schemas.microsoft.com/office/drawing/2014/chart" uri="{C3380CC4-5D6E-409C-BE32-E72D297353CC}">
              <c16:uniqueId val="{00000001-10C7-4282-9B93-4BBD89FCEA50}"/>
            </c:ext>
          </c:extLst>
        </c:ser>
        <c:ser>
          <c:idx val="2"/>
          <c:order val="2"/>
          <c:tx>
            <c:strRef>
              <c:f>Sheet3!$D$34</c:f>
              <c:strCache>
                <c:ptCount val="1"/>
                <c:pt idx="0">
                  <c:v>Mostly would not</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Sheet3!$A$35:$A$38</c:f>
              <c:strCache>
                <c:ptCount val="4"/>
                <c:pt idx="0">
                  <c:v>Public Prosecutors</c:v>
                </c:pt>
                <c:pt idx="1">
                  <c:v>Judges</c:v>
                </c:pt>
                <c:pt idx="2">
                  <c:v>Attorneys</c:v>
                </c:pt>
                <c:pt idx="3">
                  <c:v>Court Experts</c:v>
                </c:pt>
              </c:strCache>
            </c:strRef>
          </c:cat>
          <c:val>
            <c:numRef>
              <c:f>Sheet3!$D$35:$D$38</c:f>
              <c:numCache>
                <c:formatCode>0.0%</c:formatCode>
                <c:ptCount val="4"/>
                <c:pt idx="0">
                  <c:v>0.17100000000000001</c:v>
                </c:pt>
                <c:pt idx="1">
                  <c:v>0.23200000000000001</c:v>
                </c:pt>
                <c:pt idx="2">
                  <c:v>0.16500000000000001</c:v>
                </c:pt>
                <c:pt idx="3">
                  <c:v>7.5999999999999998E-2</c:v>
                </c:pt>
              </c:numCache>
            </c:numRef>
          </c:val>
          <c:extLst>
            <c:ext xmlns:c16="http://schemas.microsoft.com/office/drawing/2014/chart" uri="{C3380CC4-5D6E-409C-BE32-E72D297353CC}">
              <c16:uniqueId val="{00000002-10C7-4282-9B93-4BBD89FCEA50}"/>
            </c:ext>
          </c:extLst>
        </c:ser>
        <c:ser>
          <c:idx val="3"/>
          <c:order val="3"/>
          <c:tx>
            <c:strRef>
              <c:f>Sheet3!$E$34</c:f>
              <c:strCache>
                <c:ptCount val="1"/>
                <c:pt idx="0">
                  <c:v>Definitely would not</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Sheet3!$A$35:$A$38</c:f>
              <c:strCache>
                <c:ptCount val="4"/>
                <c:pt idx="0">
                  <c:v>Public Prosecutors</c:v>
                </c:pt>
                <c:pt idx="1">
                  <c:v>Judges</c:v>
                </c:pt>
                <c:pt idx="2">
                  <c:v>Attorneys</c:v>
                </c:pt>
                <c:pt idx="3">
                  <c:v>Court Experts</c:v>
                </c:pt>
              </c:strCache>
            </c:strRef>
          </c:cat>
          <c:val>
            <c:numRef>
              <c:f>Sheet3!$E$35:$E$38</c:f>
              <c:numCache>
                <c:formatCode>0.0%</c:formatCode>
                <c:ptCount val="4"/>
                <c:pt idx="0">
                  <c:v>0.17100000000000001</c:v>
                </c:pt>
                <c:pt idx="1">
                  <c:v>0.105</c:v>
                </c:pt>
                <c:pt idx="2">
                  <c:v>7.2999999999999995E-2</c:v>
                </c:pt>
                <c:pt idx="3">
                  <c:v>4.2999999999999997E-2</c:v>
                </c:pt>
              </c:numCache>
            </c:numRef>
          </c:val>
          <c:extLst>
            <c:ext xmlns:c16="http://schemas.microsoft.com/office/drawing/2014/chart" uri="{C3380CC4-5D6E-409C-BE32-E72D297353CC}">
              <c16:uniqueId val="{00000003-10C7-4282-9B93-4BBD89FCEA50}"/>
            </c:ext>
          </c:extLst>
        </c:ser>
        <c:ser>
          <c:idx val="4"/>
          <c:order val="4"/>
          <c:tx>
            <c:strRef>
              <c:f>Sheet3!$F$34</c:f>
              <c:strCache>
                <c:ptCount val="1"/>
                <c:pt idx="0">
                  <c:v>Don't know</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Sheet3!$A$35:$A$38</c:f>
              <c:strCache>
                <c:ptCount val="4"/>
                <c:pt idx="0">
                  <c:v>Public Prosecutors</c:v>
                </c:pt>
                <c:pt idx="1">
                  <c:v>Judges</c:v>
                </c:pt>
                <c:pt idx="2">
                  <c:v>Attorneys</c:v>
                </c:pt>
                <c:pt idx="3">
                  <c:v>Court Experts</c:v>
                </c:pt>
              </c:strCache>
            </c:strRef>
          </c:cat>
          <c:val>
            <c:numRef>
              <c:f>Sheet3!$F$35:$F$38</c:f>
              <c:numCache>
                <c:formatCode>0.0%</c:formatCode>
                <c:ptCount val="4"/>
                <c:pt idx="0">
                  <c:v>0.317</c:v>
                </c:pt>
                <c:pt idx="1">
                  <c:v>0.189</c:v>
                </c:pt>
                <c:pt idx="2">
                  <c:v>9.1999999999999998E-2</c:v>
                </c:pt>
                <c:pt idx="3">
                  <c:v>0.32600000000000001</c:v>
                </c:pt>
              </c:numCache>
            </c:numRef>
          </c:val>
          <c:extLst>
            <c:ext xmlns:c16="http://schemas.microsoft.com/office/drawing/2014/chart" uri="{C3380CC4-5D6E-409C-BE32-E72D297353CC}">
              <c16:uniqueId val="{00000004-10C7-4282-9B93-4BBD89FCEA50}"/>
            </c:ext>
          </c:extLst>
        </c:ser>
        <c:dLbls>
          <c:dLblPos val="ctr"/>
          <c:showLegendKey val="0"/>
          <c:showVal val="1"/>
          <c:showCatName val="0"/>
          <c:showSerName val="0"/>
          <c:showPercent val="0"/>
          <c:showBubbleSize val="0"/>
        </c:dLbls>
        <c:gapWidth val="150"/>
        <c:overlap val="100"/>
        <c:axId val="586184952"/>
        <c:axId val="586188480"/>
      </c:barChart>
      <c:catAx>
        <c:axId val="5861849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88480"/>
        <c:crosses val="autoZero"/>
        <c:auto val="1"/>
        <c:lblAlgn val="ctr"/>
        <c:lblOffset val="100"/>
        <c:noMultiLvlLbl val="0"/>
      </c:catAx>
      <c:valAx>
        <c:axId val="586188480"/>
        <c:scaling>
          <c:orientation val="minMax"/>
        </c:scaling>
        <c:delete val="1"/>
        <c:axPos val="t"/>
        <c:numFmt formatCode="0.0%" sourceLinked="1"/>
        <c:majorTickMark val="none"/>
        <c:minorTickMark val="none"/>
        <c:tickLblPos val="nextTo"/>
        <c:crossAx val="586184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r>
              <a:rPr lang="en-GB"/>
              <a:t>Vetting would reduce the risk of corruption</a:t>
            </a:r>
            <a:r>
              <a:rPr lang="sr-Latn-ME"/>
              <a:t>.</a:t>
            </a:r>
            <a:endParaRPr lang="en-US"/>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Franklin Gothic Book" panose="020B0503020102020204" pitchFamily="34" charset="0"/>
              <a:ea typeface="+mn-ea"/>
              <a:cs typeface="+mn-cs"/>
            </a:defRPr>
          </a:pPr>
          <a:endParaRPr lang="en-US"/>
        </a:p>
      </c:txPr>
    </c:title>
    <c:autoTitleDeleted val="0"/>
    <c:plotArea>
      <c:layout/>
      <c:barChart>
        <c:barDir val="bar"/>
        <c:grouping val="stacked"/>
        <c:varyColors val="0"/>
        <c:ser>
          <c:idx val="0"/>
          <c:order val="0"/>
          <c:tx>
            <c:strRef>
              <c:f>Sheet3!$B$41</c:f>
              <c:strCache>
                <c:ptCount val="1"/>
                <c:pt idx="0">
                  <c:v>Strongly 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Sheet3!$A$42:$A$45</c:f>
              <c:strCache>
                <c:ptCount val="4"/>
                <c:pt idx="0">
                  <c:v>Public Prosecutors</c:v>
                </c:pt>
                <c:pt idx="1">
                  <c:v>Judges</c:v>
                </c:pt>
                <c:pt idx="2">
                  <c:v>Attorneys</c:v>
                </c:pt>
                <c:pt idx="3">
                  <c:v>Court Experts</c:v>
                </c:pt>
              </c:strCache>
            </c:strRef>
          </c:cat>
          <c:val>
            <c:numRef>
              <c:f>Sheet3!$B$42:$B$45</c:f>
              <c:numCache>
                <c:formatCode>0.0%</c:formatCode>
                <c:ptCount val="4"/>
                <c:pt idx="0">
                  <c:v>9.8000000000000004E-2</c:v>
                </c:pt>
                <c:pt idx="1">
                  <c:v>0.17899999999999999</c:v>
                </c:pt>
                <c:pt idx="2">
                  <c:v>0.36699999999999999</c:v>
                </c:pt>
                <c:pt idx="3">
                  <c:v>0.26100000000000001</c:v>
                </c:pt>
              </c:numCache>
            </c:numRef>
          </c:val>
          <c:extLst>
            <c:ext xmlns:c16="http://schemas.microsoft.com/office/drawing/2014/chart" uri="{C3380CC4-5D6E-409C-BE32-E72D297353CC}">
              <c16:uniqueId val="{00000000-7042-4ABD-B11E-B5169E52A3CD}"/>
            </c:ext>
          </c:extLst>
        </c:ser>
        <c:ser>
          <c:idx val="1"/>
          <c:order val="1"/>
          <c:tx>
            <c:strRef>
              <c:f>Sheet3!$C$41</c:f>
              <c:strCache>
                <c:ptCount val="1"/>
                <c:pt idx="0">
                  <c:v>Agree</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Sheet3!$A$42:$A$45</c:f>
              <c:strCache>
                <c:ptCount val="4"/>
                <c:pt idx="0">
                  <c:v>Public Prosecutors</c:v>
                </c:pt>
                <c:pt idx="1">
                  <c:v>Judges</c:v>
                </c:pt>
                <c:pt idx="2">
                  <c:v>Attorneys</c:v>
                </c:pt>
                <c:pt idx="3">
                  <c:v>Court Experts</c:v>
                </c:pt>
              </c:strCache>
            </c:strRef>
          </c:cat>
          <c:val>
            <c:numRef>
              <c:f>Sheet3!$C$42:$C$45</c:f>
              <c:numCache>
                <c:formatCode>0.0%</c:formatCode>
                <c:ptCount val="4"/>
                <c:pt idx="0">
                  <c:v>9.8000000000000004E-2</c:v>
                </c:pt>
                <c:pt idx="1">
                  <c:v>0.105</c:v>
                </c:pt>
                <c:pt idx="2">
                  <c:v>0.29399999999999998</c:v>
                </c:pt>
                <c:pt idx="3">
                  <c:v>0.26100000000000001</c:v>
                </c:pt>
              </c:numCache>
            </c:numRef>
          </c:val>
          <c:extLst>
            <c:ext xmlns:c16="http://schemas.microsoft.com/office/drawing/2014/chart" uri="{C3380CC4-5D6E-409C-BE32-E72D297353CC}">
              <c16:uniqueId val="{00000001-7042-4ABD-B11E-B5169E52A3CD}"/>
            </c:ext>
          </c:extLst>
        </c:ser>
        <c:ser>
          <c:idx val="2"/>
          <c:order val="2"/>
          <c:tx>
            <c:strRef>
              <c:f>Sheet3!$D$41</c:f>
              <c:strCache>
                <c:ptCount val="1"/>
                <c:pt idx="0">
                  <c:v>Neutral</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Sheet3!$A$42:$A$45</c:f>
              <c:strCache>
                <c:ptCount val="4"/>
                <c:pt idx="0">
                  <c:v>Public Prosecutors</c:v>
                </c:pt>
                <c:pt idx="1">
                  <c:v>Judges</c:v>
                </c:pt>
                <c:pt idx="2">
                  <c:v>Attorneys</c:v>
                </c:pt>
                <c:pt idx="3">
                  <c:v>Court Experts</c:v>
                </c:pt>
              </c:strCache>
            </c:strRef>
          </c:cat>
          <c:val>
            <c:numRef>
              <c:f>Sheet3!$D$42:$D$45</c:f>
              <c:numCache>
                <c:formatCode>0.0%</c:formatCode>
                <c:ptCount val="4"/>
                <c:pt idx="0">
                  <c:v>0.29299999999999998</c:v>
                </c:pt>
                <c:pt idx="1">
                  <c:v>0.24199999999999999</c:v>
                </c:pt>
                <c:pt idx="2">
                  <c:v>0.16500000000000001</c:v>
                </c:pt>
                <c:pt idx="3">
                  <c:v>0.22800000000000001</c:v>
                </c:pt>
              </c:numCache>
            </c:numRef>
          </c:val>
          <c:extLst>
            <c:ext xmlns:c16="http://schemas.microsoft.com/office/drawing/2014/chart" uri="{C3380CC4-5D6E-409C-BE32-E72D297353CC}">
              <c16:uniqueId val="{00000002-7042-4ABD-B11E-B5169E52A3CD}"/>
            </c:ext>
          </c:extLst>
        </c:ser>
        <c:ser>
          <c:idx val="3"/>
          <c:order val="3"/>
          <c:tx>
            <c:strRef>
              <c:f>Sheet3!$E$41</c:f>
              <c:strCache>
                <c:ptCount val="1"/>
                <c:pt idx="0">
                  <c:v>Disagree</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Sheet3!$A$42:$A$45</c:f>
              <c:strCache>
                <c:ptCount val="4"/>
                <c:pt idx="0">
                  <c:v>Public Prosecutors</c:v>
                </c:pt>
                <c:pt idx="1">
                  <c:v>Judges</c:v>
                </c:pt>
                <c:pt idx="2">
                  <c:v>Attorneys</c:v>
                </c:pt>
                <c:pt idx="3">
                  <c:v>Court Experts</c:v>
                </c:pt>
              </c:strCache>
            </c:strRef>
          </c:cat>
          <c:val>
            <c:numRef>
              <c:f>Sheet3!$E$42:$E$45</c:f>
              <c:numCache>
                <c:formatCode>0.0%</c:formatCode>
                <c:ptCount val="4"/>
                <c:pt idx="0">
                  <c:v>4.9000000000000002E-2</c:v>
                </c:pt>
                <c:pt idx="1">
                  <c:v>9.5000000000000001E-2</c:v>
                </c:pt>
                <c:pt idx="2">
                  <c:v>2.8000000000000001E-2</c:v>
                </c:pt>
                <c:pt idx="3">
                  <c:v>4.2999999999999997E-2</c:v>
                </c:pt>
              </c:numCache>
            </c:numRef>
          </c:val>
          <c:extLst>
            <c:ext xmlns:c16="http://schemas.microsoft.com/office/drawing/2014/chart" uri="{C3380CC4-5D6E-409C-BE32-E72D297353CC}">
              <c16:uniqueId val="{00000003-7042-4ABD-B11E-B5169E52A3CD}"/>
            </c:ext>
          </c:extLst>
        </c:ser>
        <c:ser>
          <c:idx val="4"/>
          <c:order val="4"/>
          <c:tx>
            <c:strRef>
              <c:f>Sheet3!$F$41</c:f>
              <c:strCache>
                <c:ptCount val="1"/>
                <c:pt idx="0">
                  <c:v>Strongly disagree</c:v>
                </c:pt>
              </c:strCache>
            </c:strRef>
          </c:tx>
          <c:spPr>
            <a:solidFill>
              <a:srgbClr val="9565AB"/>
            </a:solidFill>
            <a:ln>
              <a:noFill/>
            </a:ln>
            <a:effectLst/>
          </c:spPr>
          <c:invertIfNegative val="0"/>
          <c:dLbls>
            <c:dLbl>
              <c:idx val="3"/>
              <c:layout>
                <c:manualLayout>
                  <c:x val="1.3433061716889521E-2"/>
                  <c:y val="2.49351930406072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091-411C-BA1C-25FFF8894081}"/>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Sheet3!$A$42:$A$45</c:f>
              <c:strCache>
                <c:ptCount val="4"/>
                <c:pt idx="0">
                  <c:v>Public Prosecutors</c:v>
                </c:pt>
                <c:pt idx="1">
                  <c:v>Judges</c:v>
                </c:pt>
                <c:pt idx="2">
                  <c:v>Attorneys</c:v>
                </c:pt>
                <c:pt idx="3">
                  <c:v>Court Experts</c:v>
                </c:pt>
              </c:strCache>
            </c:strRef>
          </c:cat>
          <c:val>
            <c:numRef>
              <c:f>Sheet3!$F$42:$F$45</c:f>
              <c:numCache>
                <c:formatCode>0.0%</c:formatCode>
                <c:ptCount val="4"/>
                <c:pt idx="0">
                  <c:v>0.26800000000000002</c:v>
                </c:pt>
                <c:pt idx="1">
                  <c:v>0.27400000000000002</c:v>
                </c:pt>
                <c:pt idx="2">
                  <c:v>8.3000000000000004E-2</c:v>
                </c:pt>
                <c:pt idx="3">
                  <c:v>4.2999999999999997E-2</c:v>
                </c:pt>
              </c:numCache>
            </c:numRef>
          </c:val>
          <c:extLst>
            <c:ext xmlns:c16="http://schemas.microsoft.com/office/drawing/2014/chart" uri="{C3380CC4-5D6E-409C-BE32-E72D297353CC}">
              <c16:uniqueId val="{00000004-7042-4ABD-B11E-B5169E52A3CD}"/>
            </c:ext>
          </c:extLst>
        </c:ser>
        <c:ser>
          <c:idx val="5"/>
          <c:order val="5"/>
          <c:tx>
            <c:strRef>
              <c:f>Sheet3!$G$41</c:f>
              <c:strCache>
                <c:ptCount val="1"/>
                <c:pt idx="0">
                  <c:v>Don’t know/No opinion</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Sheet3!$A$42:$A$45</c:f>
              <c:strCache>
                <c:ptCount val="4"/>
                <c:pt idx="0">
                  <c:v>Public Prosecutors</c:v>
                </c:pt>
                <c:pt idx="1">
                  <c:v>Judges</c:v>
                </c:pt>
                <c:pt idx="2">
                  <c:v>Attorneys</c:v>
                </c:pt>
                <c:pt idx="3">
                  <c:v>Court Experts</c:v>
                </c:pt>
              </c:strCache>
            </c:strRef>
          </c:cat>
          <c:val>
            <c:numRef>
              <c:f>Sheet3!$G$42:$G$45</c:f>
              <c:numCache>
                <c:formatCode>0.0%</c:formatCode>
                <c:ptCount val="4"/>
                <c:pt idx="0">
                  <c:v>0.19500000000000001</c:v>
                </c:pt>
                <c:pt idx="1">
                  <c:v>0.105</c:v>
                </c:pt>
                <c:pt idx="2">
                  <c:v>6.4000000000000001E-2</c:v>
                </c:pt>
                <c:pt idx="3">
                  <c:v>0.16300000000000001</c:v>
                </c:pt>
              </c:numCache>
            </c:numRef>
          </c:val>
          <c:extLst>
            <c:ext xmlns:c16="http://schemas.microsoft.com/office/drawing/2014/chart" uri="{C3380CC4-5D6E-409C-BE32-E72D297353CC}">
              <c16:uniqueId val="{00000005-7042-4ABD-B11E-B5169E52A3CD}"/>
            </c:ext>
          </c:extLst>
        </c:ser>
        <c:dLbls>
          <c:dLblPos val="ctr"/>
          <c:showLegendKey val="0"/>
          <c:showVal val="1"/>
          <c:showCatName val="0"/>
          <c:showSerName val="0"/>
          <c:showPercent val="0"/>
          <c:showBubbleSize val="0"/>
        </c:dLbls>
        <c:gapWidth val="150"/>
        <c:overlap val="100"/>
        <c:axId val="586183384"/>
        <c:axId val="586188088"/>
      </c:barChart>
      <c:catAx>
        <c:axId val="58618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88088"/>
        <c:crosses val="autoZero"/>
        <c:auto val="1"/>
        <c:lblAlgn val="ctr"/>
        <c:lblOffset val="100"/>
        <c:noMultiLvlLbl val="0"/>
      </c:catAx>
      <c:valAx>
        <c:axId val="586188088"/>
        <c:scaling>
          <c:orientation val="minMax"/>
        </c:scaling>
        <c:delete val="1"/>
        <c:axPos val="t"/>
        <c:numFmt formatCode="0.0%" sourceLinked="1"/>
        <c:majorTickMark val="none"/>
        <c:minorTickMark val="none"/>
        <c:tickLblPos val="nextTo"/>
        <c:crossAx val="58618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Sheet3!$B$47</c:f>
              <c:strCache>
                <c:ptCount val="1"/>
                <c:pt idx="0">
                  <c:v>Strongly 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Sheet3!$A$48:$A$51</c:f>
              <c:strCache>
                <c:ptCount val="4"/>
                <c:pt idx="0">
                  <c:v>Public Prosecutors</c:v>
                </c:pt>
                <c:pt idx="1">
                  <c:v>Judges</c:v>
                </c:pt>
                <c:pt idx="2">
                  <c:v>Attorneys</c:v>
                </c:pt>
                <c:pt idx="3">
                  <c:v>Court Experts</c:v>
                </c:pt>
              </c:strCache>
            </c:strRef>
          </c:cat>
          <c:val>
            <c:numRef>
              <c:f>Sheet3!$B$48:$B$51</c:f>
              <c:numCache>
                <c:formatCode>0.0%</c:formatCode>
                <c:ptCount val="4"/>
                <c:pt idx="0">
                  <c:v>7.2999999999999995E-2</c:v>
                </c:pt>
                <c:pt idx="1">
                  <c:v>0.221</c:v>
                </c:pt>
                <c:pt idx="2">
                  <c:v>0.45900000000000002</c:v>
                </c:pt>
                <c:pt idx="3">
                  <c:v>0.41299999999999998</c:v>
                </c:pt>
              </c:numCache>
            </c:numRef>
          </c:val>
          <c:extLst>
            <c:ext xmlns:c16="http://schemas.microsoft.com/office/drawing/2014/chart" uri="{C3380CC4-5D6E-409C-BE32-E72D297353CC}">
              <c16:uniqueId val="{00000000-BEDF-456A-92CE-B63BE70FB55A}"/>
            </c:ext>
          </c:extLst>
        </c:ser>
        <c:ser>
          <c:idx val="1"/>
          <c:order val="1"/>
          <c:tx>
            <c:strRef>
              <c:f>Sheet3!$C$47</c:f>
              <c:strCache>
                <c:ptCount val="1"/>
                <c:pt idx="0">
                  <c:v>Somewhat agree</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Sheet3!$A$48:$A$51</c:f>
              <c:strCache>
                <c:ptCount val="4"/>
                <c:pt idx="0">
                  <c:v>Public Prosecutors</c:v>
                </c:pt>
                <c:pt idx="1">
                  <c:v>Judges</c:v>
                </c:pt>
                <c:pt idx="2">
                  <c:v>Attorneys</c:v>
                </c:pt>
                <c:pt idx="3">
                  <c:v>Court Experts</c:v>
                </c:pt>
              </c:strCache>
            </c:strRef>
          </c:cat>
          <c:val>
            <c:numRef>
              <c:f>Sheet3!$C$48:$C$51</c:f>
              <c:numCache>
                <c:formatCode>0.0%</c:formatCode>
                <c:ptCount val="4"/>
                <c:pt idx="0">
                  <c:v>0.17100000000000001</c:v>
                </c:pt>
                <c:pt idx="1">
                  <c:v>0.2</c:v>
                </c:pt>
                <c:pt idx="2">
                  <c:v>0.26600000000000001</c:v>
                </c:pt>
                <c:pt idx="3">
                  <c:v>0.25</c:v>
                </c:pt>
              </c:numCache>
            </c:numRef>
          </c:val>
          <c:extLst>
            <c:ext xmlns:c16="http://schemas.microsoft.com/office/drawing/2014/chart" uri="{C3380CC4-5D6E-409C-BE32-E72D297353CC}">
              <c16:uniqueId val="{00000001-BEDF-456A-92CE-B63BE70FB55A}"/>
            </c:ext>
          </c:extLst>
        </c:ser>
        <c:ser>
          <c:idx val="2"/>
          <c:order val="2"/>
          <c:tx>
            <c:strRef>
              <c:f>Sheet3!$D$47</c:f>
              <c:strCache>
                <c:ptCount val="1"/>
                <c:pt idx="0">
                  <c:v>Somewhat disagree</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Sheet3!$A$48:$A$51</c:f>
              <c:strCache>
                <c:ptCount val="4"/>
                <c:pt idx="0">
                  <c:v>Public Prosecutors</c:v>
                </c:pt>
                <c:pt idx="1">
                  <c:v>Judges</c:v>
                </c:pt>
                <c:pt idx="2">
                  <c:v>Attorneys</c:v>
                </c:pt>
                <c:pt idx="3">
                  <c:v>Court Experts</c:v>
                </c:pt>
              </c:strCache>
            </c:strRef>
          </c:cat>
          <c:val>
            <c:numRef>
              <c:f>Sheet3!$D$48:$D$51</c:f>
              <c:numCache>
                <c:formatCode>0.0%</c:formatCode>
                <c:ptCount val="4"/>
                <c:pt idx="0">
                  <c:v>9.8000000000000004E-2</c:v>
                </c:pt>
                <c:pt idx="1">
                  <c:v>2.1000000000000001E-2</c:v>
                </c:pt>
                <c:pt idx="2">
                  <c:v>9.1999999999999998E-2</c:v>
                </c:pt>
                <c:pt idx="3">
                  <c:v>5.3999999999999999E-2</c:v>
                </c:pt>
              </c:numCache>
            </c:numRef>
          </c:val>
          <c:extLst>
            <c:ext xmlns:c16="http://schemas.microsoft.com/office/drawing/2014/chart" uri="{C3380CC4-5D6E-409C-BE32-E72D297353CC}">
              <c16:uniqueId val="{00000002-BEDF-456A-92CE-B63BE70FB55A}"/>
            </c:ext>
          </c:extLst>
        </c:ser>
        <c:ser>
          <c:idx val="3"/>
          <c:order val="3"/>
          <c:tx>
            <c:strRef>
              <c:f>Sheet3!$E$47</c:f>
              <c:strCache>
                <c:ptCount val="1"/>
                <c:pt idx="0">
                  <c:v>Strongly disagree</c:v>
                </c:pt>
              </c:strCache>
            </c:strRef>
          </c:tx>
          <c:spPr>
            <a:solidFill>
              <a:srgbClr val="9565AB"/>
            </a:solidFill>
            <a:ln>
              <a:noFill/>
            </a:ln>
            <a:effectLst/>
          </c:spPr>
          <c:invertIfNegative val="0"/>
          <c:dLbls>
            <c:dLbl>
              <c:idx val="3"/>
              <c:layout>
                <c:manualLayout>
                  <c:x val="9.482660597763785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01E-4564-958D-49C7EAB1854F}"/>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Sheet3!$A$48:$A$51</c:f>
              <c:strCache>
                <c:ptCount val="4"/>
                <c:pt idx="0">
                  <c:v>Public Prosecutors</c:v>
                </c:pt>
                <c:pt idx="1">
                  <c:v>Judges</c:v>
                </c:pt>
                <c:pt idx="2">
                  <c:v>Attorneys</c:v>
                </c:pt>
                <c:pt idx="3">
                  <c:v>Court Experts</c:v>
                </c:pt>
              </c:strCache>
            </c:strRef>
          </c:cat>
          <c:val>
            <c:numRef>
              <c:f>Sheet3!$E$48:$E$51</c:f>
              <c:numCache>
                <c:formatCode>0.0%</c:formatCode>
                <c:ptCount val="4"/>
                <c:pt idx="0">
                  <c:v>0.317</c:v>
                </c:pt>
                <c:pt idx="1">
                  <c:v>0.34699999999999998</c:v>
                </c:pt>
                <c:pt idx="2">
                  <c:v>9.1999999999999998E-2</c:v>
                </c:pt>
                <c:pt idx="3">
                  <c:v>2.1999999999999999E-2</c:v>
                </c:pt>
              </c:numCache>
            </c:numRef>
          </c:val>
          <c:extLst>
            <c:ext xmlns:c16="http://schemas.microsoft.com/office/drawing/2014/chart" uri="{C3380CC4-5D6E-409C-BE32-E72D297353CC}">
              <c16:uniqueId val="{00000003-BEDF-456A-92CE-B63BE70FB55A}"/>
            </c:ext>
          </c:extLst>
        </c:ser>
        <c:ser>
          <c:idx val="4"/>
          <c:order val="4"/>
          <c:tx>
            <c:strRef>
              <c:f>Sheet3!$F$47</c:f>
              <c:strCache>
                <c:ptCount val="1"/>
                <c:pt idx="0">
                  <c:v>Don’t know/Cannot estimate</c:v>
                </c:pt>
              </c:strCache>
            </c:strRef>
          </c:tx>
          <c:spPr>
            <a:solidFill>
              <a:srgbClr val="FFFFFF">
                <a:lumMod val="75000"/>
              </a:srgb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Sheet3!$A$48:$A$51</c:f>
              <c:strCache>
                <c:ptCount val="4"/>
                <c:pt idx="0">
                  <c:v>Public Prosecutors</c:v>
                </c:pt>
                <c:pt idx="1">
                  <c:v>Judges</c:v>
                </c:pt>
                <c:pt idx="2">
                  <c:v>Attorneys</c:v>
                </c:pt>
                <c:pt idx="3">
                  <c:v>Court Experts</c:v>
                </c:pt>
              </c:strCache>
            </c:strRef>
          </c:cat>
          <c:val>
            <c:numRef>
              <c:f>Sheet3!$F$48:$F$51</c:f>
              <c:numCache>
                <c:formatCode>0.0%</c:formatCode>
                <c:ptCount val="4"/>
                <c:pt idx="0">
                  <c:v>0.34100000000000003</c:v>
                </c:pt>
                <c:pt idx="1">
                  <c:v>0.21099999999999999</c:v>
                </c:pt>
                <c:pt idx="2">
                  <c:v>9.1999999999999998E-2</c:v>
                </c:pt>
                <c:pt idx="3">
                  <c:v>0.26100000000000001</c:v>
                </c:pt>
              </c:numCache>
            </c:numRef>
          </c:val>
          <c:extLst>
            <c:ext xmlns:c16="http://schemas.microsoft.com/office/drawing/2014/chart" uri="{C3380CC4-5D6E-409C-BE32-E72D297353CC}">
              <c16:uniqueId val="{00000004-BEDF-456A-92CE-B63BE70FB55A}"/>
            </c:ext>
          </c:extLst>
        </c:ser>
        <c:dLbls>
          <c:dLblPos val="ctr"/>
          <c:showLegendKey val="0"/>
          <c:showVal val="1"/>
          <c:showCatName val="0"/>
          <c:showSerName val="0"/>
          <c:showPercent val="0"/>
          <c:showBubbleSize val="0"/>
        </c:dLbls>
        <c:gapWidth val="182"/>
        <c:overlap val="100"/>
        <c:axId val="586182208"/>
        <c:axId val="586187304"/>
      </c:barChart>
      <c:catAx>
        <c:axId val="58618220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87304"/>
        <c:crosses val="autoZero"/>
        <c:auto val="1"/>
        <c:lblAlgn val="ctr"/>
        <c:lblOffset val="100"/>
        <c:noMultiLvlLbl val="0"/>
      </c:catAx>
      <c:valAx>
        <c:axId val="586187304"/>
        <c:scaling>
          <c:orientation val="minMax"/>
        </c:scaling>
        <c:delete val="1"/>
        <c:axPos val="t"/>
        <c:numFmt formatCode="0%" sourceLinked="1"/>
        <c:majorTickMark val="none"/>
        <c:minorTickMark val="none"/>
        <c:tickLblPos val="nextTo"/>
        <c:crossAx val="586182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Sheet3!$B$54</c:f>
              <c:strCache>
                <c:ptCount val="1"/>
                <c:pt idx="0">
                  <c:v>I will accept being part of the vetting process</c:v>
                </c:pt>
              </c:strCache>
            </c:strRef>
          </c:tx>
          <c:spPr>
            <a:solidFill>
              <a:schemeClr val="accent1"/>
            </a:solidFill>
            <a:ln>
              <a:noFill/>
            </a:ln>
            <a:effectLst/>
          </c:spPr>
          <c:invertIfNegative val="0"/>
          <c:dPt>
            <c:idx val="0"/>
            <c:invertIfNegative val="0"/>
            <c:bubble3D val="0"/>
            <c:spPr>
              <a:solidFill>
                <a:srgbClr val="9565AB"/>
              </a:solidFill>
              <a:ln>
                <a:noFill/>
              </a:ln>
              <a:effectLst/>
            </c:spPr>
            <c:extLst>
              <c:ext xmlns:c16="http://schemas.microsoft.com/office/drawing/2014/chart" uri="{C3380CC4-5D6E-409C-BE32-E72D297353CC}">
                <c16:uniqueId val="{00000001-9464-45F0-B2FD-3C823B8AB6C9}"/>
              </c:ext>
            </c:extLst>
          </c:dPt>
          <c:dPt>
            <c:idx val="1"/>
            <c:invertIfNegative val="0"/>
            <c:bubble3D val="0"/>
            <c:spPr>
              <a:solidFill>
                <a:srgbClr val="9565AB"/>
              </a:solidFill>
              <a:ln>
                <a:noFill/>
              </a:ln>
              <a:effectLst/>
            </c:spPr>
            <c:extLst>
              <c:ext xmlns:c16="http://schemas.microsoft.com/office/drawing/2014/chart" uri="{C3380CC4-5D6E-409C-BE32-E72D297353CC}">
                <c16:uniqueId val="{00000003-9464-45F0-B2FD-3C823B8AB6C9}"/>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Sheet3!$A$55:$A$56</c:f>
              <c:strCache>
                <c:ptCount val="2"/>
                <c:pt idx="0">
                  <c:v>State Prosecutors</c:v>
                </c:pt>
                <c:pt idx="1">
                  <c:v>Judges</c:v>
                </c:pt>
              </c:strCache>
            </c:strRef>
          </c:cat>
          <c:val>
            <c:numRef>
              <c:f>Sheet3!$B$55:$B$56</c:f>
              <c:numCache>
                <c:formatCode>0.0%</c:formatCode>
                <c:ptCount val="2"/>
                <c:pt idx="0">
                  <c:v>0.78</c:v>
                </c:pt>
                <c:pt idx="1">
                  <c:v>0.71599999999999997</c:v>
                </c:pt>
              </c:numCache>
            </c:numRef>
          </c:val>
          <c:extLst>
            <c:ext xmlns:c16="http://schemas.microsoft.com/office/drawing/2014/chart" uri="{C3380CC4-5D6E-409C-BE32-E72D297353CC}">
              <c16:uniqueId val="{00000004-9464-45F0-B2FD-3C823B8AB6C9}"/>
            </c:ext>
          </c:extLst>
        </c:ser>
        <c:ser>
          <c:idx val="1"/>
          <c:order val="1"/>
          <c:tx>
            <c:strRef>
              <c:f>Sheet3!$C$54</c:f>
              <c:strCache>
                <c:ptCount val="1"/>
                <c:pt idx="0">
                  <c:v>I will resign because I don't trust the vetting – the process is humiliating and unfair </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Sheet3!$A$55:$A$56</c:f>
              <c:strCache>
                <c:ptCount val="2"/>
                <c:pt idx="0">
                  <c:v>State Prosecutors</c:v>
                </c:pt>
                <c:pt idx="1">
                  <c:v>Judges</c:v>
                </c:pt>
              </c:strCache>
            </c:strRef>
          </c:cat>
          <c:val>
            <c:numRef>
              <c:f>Sheet3!$C$55:$C$56</c:f>
              <c:numCache>
                <c:formatCode>0.0%</c:formatCode>
                <c:ptCount val="2"/>
                <c:pt idx="0">
                  <c:v>7.2999999999999995E-2</c:v>
                </c:pt>
                <c:pt idx="1">
                  <c:v>3.2000000000000001E-2</c:v>
                </c:pt>
              </c:numCache>
            </c:numRef>
          </c:val>
          <c:extLst>
            <c:ext xmlns:c16="http://schemas.microsoft.com/office/drawing/2014/chart" uri="{C3380CC4-5D6E-409C-BE32-E72D297353CC}">
              <c16:uniqueId val="{00000005-9464-45F0-B2FD-3C823B8AB6C9}"/>
            </c:ext>
          </c:extLst>
        </c:ser>
        <c:ser>
          <c:idx val="2"/>
          <c:order val="2"/>
          <c:tx>
            <c:strRef>
              <c:f>Sheet3!$D$54</c:f>
              <c:strCache>
                <c:ptCount val="1"/>
                <c:pt idx="0">
                  <c:v>Don't know/Cannot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Sheet3!$A$55:$A$56</c:f>
              <c:strCache>
                <c:ptCount val="2"/>
                <c:pt idx="0">
                  <c:v>State Prosecutors</c:v>
                </c:pt>
                <c:pt idx="1">
                  <c:v>Judges</c:v>
                </c:pt>
              </c:strCache>
            </c:strRef>
          </c:cat>
          <c:val>
            <c:numRef>
              <c:f>Sheet3!$D$55:$D$56</c:f>
              <c:numCache>
                <c:formatCode>0.0%</c:formatCode>
                <c:ptCount val="2"/>
                <c:pt idx="0">
                  <c:v>0.14599999999999999</c:v>
                </c:pt>
                <c:pt idx="1">
                  <c:v>0.253</c:v>
                </c:pt>
              </c:numCache>
            </c:numRef>
          </c:val>
          <c:extLst>
            <c:ext xmlns:c16="http://schemas.microsoft.com/office/drawing/2014/chart" uri="{C3380CC4-5D6E-409C-BE32-E72D297353CC}">
              <c16:uniqueId val="{00000006-9464-45F0-B2FD-3C823B8AB6C9}"/>
            </c:ext>
          </c:extLst>
        </c:ser>
        <c:dLbls>
          <c:dLblPos val="outEnd"/>
          <c:showLegendKey val="0"/>
          <c:showVal val="1"/>
          <c:showCatName val="0"/>
          <c:showSerName val="0"/>
          <c:showPercent val="0"/>
          <c:showBubbleSize val="0"/>
        </c:dLbls>
        <c:gapWidth val="182"/>
        <c:axId val="586187696"/>
        <c:axId val="586188872"/>
      </c:barChart>
      <c:catAx>
        <c:axId val="586187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586188872"/>
        <c:crosses val="autoZero"/>
        <c:auto val="1"/>
        <c:lblAlgn val="ctr"/>
        <c:lblOffset val="100"/>
        <c:noMultiLvlLbl val="0"/>
      </c:catAx>
      <c:valAx>
        <c:axId val="586188872"/>
        <c:scaling>
          <c:orientation val="minMax"/>
        </c:scaling>
        <c:delete val="1"/>
        <c:axPos val="t"/>
        <c:numFmt formatCode="0.0%" sourceLinked="1"/>
        <c:majorTickMark val="none"/>
        <c:minorTickMark val="none"/>
        <c:tickLblPos val="nextTo"/>
        <c:crossAx val="58618769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Sheet3!$B$59</c:f>
              <c:strCache>
                <c:ptCount val="1"/>
                <c:pt idx="0">
                  <c:v>Definitely would</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Sheet3!$A$60:$A$61</c:f>
              <c:strCache>
                <c:ptCount val="2"/>
                <c:pt idx="0">
                  <c:v>State Prosecutors</c:v>
                </c:pt>
                <c:pt idx="1">
                  <c:v>Judges</c:v>
                </c:pt>
              </c:strCache>
            </c:strRef>
          </c:cat>
          <c:val>
            <c:numRef>
              <c:f>Sheet3!$B$60:$B$61</c:f>
              <c:numCache>
                <c:formatCode>0.0%</c:formatCode>
                <c:ptCount val="2"/>
                <c:pt idx="0">
                  <c:v>0.19500000000000001</c:v>
                </c:pt>
                <c:pt idx="1">
                  <c:v>0.221</c:v>
                </c:pt>
              </c:numCache>
            </c:numRef>
          </c:val>
          <c:extLst>
            <c:ext xmlns:c16="http://schemas.microsoft.com/office/drawing/2014/chart" uri="{C3380CC4-5D6E-409C-BE32-E72D297353CC}">
              <c16:uniqueId val="{00000000-DAD2-4AE5-A314-24768330F603}"/>
            </c:ext>
          </c:extLst>
        </c:ser>
        <c:ser>
          <c:idx val="1"/>
          <c:order val="1"/>
          <c:tx>
            <c:strRef>
              <c:f>Sheet3!$C$59</c:f>
              <c:strCache>
                <c:ptCount val="1"/>
                <c:pt idx="0">
                  <c:v>Probably would</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Sheet3!$A$60:$A$61</c:f>
              <c:strCache>
                <c:ptCount val="2"/>
                <c:pt idx="0">
                  <c:v>State Prosecutors</c:v>
                </c:pt>
                <c:pt idx="1">
                  <c:v>Judges</c:v>
                </c:pt>
              </c:strCache>
            </c:strRef>
          </c:cat>
          <c:val>
            <c:numRef>
              <c:f>Sheet3!$C$60:$C$61</c:f>
              <c:numCache>
                <c:formatCode>0.0%</c:formatCode>
                <c:ptCount val="2"/>
                <c:pt idx="0">
                  <c:v>0.56100000000000005</c:v>
                </c:pt>
                <c:pt idx="1">
                  <c:v>0.36799999999999999</c:v>
                </c:pt>
              </c:numCache>
            </c:numRef>
          </c:val>
          <c:extLst>
            <c:ext xmlns:c16="http://schemas.microsoft.com/office/drawing/2014/chart" uri="{C3380CC4-5D6E-409C-BE32-E72D297353CC}">
              <c16:uniqueId val="{00000001-DAD2-4AE5-A314-24768330F603}"/>
            </c:ext>
          </c:extLst>
        </c:ser>
        <c:ser>
          <c:idx val="2"/>
          <c:order val="2"/>
          <c:tx>
            <c:strRef>
              <c:f>Sheet3!$D$59</c:f>
              <c:strCache>
                <c:ptCount val="1"/>
                <c:pt idx="0">
                  <c:v>Probably would not</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Sheet3!$A$60:$A$61</c:f>
              <c:strCache>
                <c:ptCount val="2"/>
                <c:pt idx="0">
                  <c:v>State Prosecutors</c:v>
                </c:pt>
                <c:pt idx="1">
                  <c:v>Judges</c:v>
                </c:pt>
              </c:strCache>
            </c:strRef>
          </c:cat>
          <c:val>
            <c:numRef>
              <c:f>Sheet3!$D$60:$D$61</c:f>
              <c:numCache>
                <c:formatCode>0.0%</c:formatCode>
                <c:ptCount val="2"/>
                <c:pt idx="0">
                  <c:v>0.122</c:v>
                </c:pt>
                <c:pt idx="1">
                  <c:v>0.16800000000000001</c:v>
                </c:pt>
              </c:numCache>
            </c:numRef>
          </c:val>
          <c:extLst>
            <c:ext xmlns:c16="http://schemas.microsoft.com/office/drawing/2014/chart" uri="{C3380CC4-5D6E-409C-BE32-E72D297353CC}">
              <c16:uniqueId val="{00000002-DAD2-4AE5-A314-24768330F603}"/>
            </c:ext>
          </c:extLst>
        </c:ser>
        <c:ser>
          <c:idx val="3"/>
          <c:order val="3"/>
          <c:tx>
            <c:strRef>
              <c:f>Sheet3!$E$59</c:f>
              <c:strCache>
                <c:ptCount val="1"/>
                <c:pt idx="0">
                  <c:v>Definitely would not</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Sheet3!$A$60:$A$61</c:f>
              <c:strCache>
                <c:ptCount val="2"/>
                <c:pt idx="0">
                  <c:v>State Prosecutors</c:v>
                </c:pt>
                <c:pt idx="1">
                  <c:v>Judges</c:v>
                </c:pt>
              </c:strCache>
            </c:strRef>
          </c:cat>
          <c:val>
            <c:numRef>
              <c:f>Sheet3!$E$60:$E$61</c:f>
              <c:numCache>
                <c:formatCode>0.0%</c:formatCode>
                <c:ptCount val="2"/>
                <c:pt idx="0">
                  <c:v>4.9000000000000002E-2</c:v>
                </c:pt>
                <c:pt idx="1">
                  <c:v>5.2999999999999999E-2</c:v>
                </c:pt>
              </c:numCache>
            </c:numRef>
          </c:val>
          <c:extLst>
            <c:ext xmlns:c16="http://schemas.microsoft.com/office/drawing/2014/chart" uri="{C3380CC4-5D6E-409C-BE32-E72D297353CC}">
              <c16:uniqueId val="{00000003-DAD2-4AE5-A314-24768330F603}"/>
            </c:ext>
          </c:extLst>
        </c:ser>
        <c:ser>
          <c:idx val="4"/>
          <c:order val="4"/>
          <c:tx>
            <c:strRef>
              <c:f>Sheet3!$F$59</c:f>
              <c:strCache>
                <c:ptCount val="1"/>
                <c:pt idx="0">
                  <c:v>Don't know/No opinion</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Sheet3!$A$60:$A$61</c:f>
              <c:strCache>
                <c:ptCount val="2"/>
                <c:pt idx="0">
                  <c:v>State Prosecutors</c:v>
                </c:pt>
                <c:pt idx="1">
                  <c:v>Judges</c:v>
                </c:pt>
              </c:strCache>
            </c:strRef>
          </c:cat>
          <c:val>
            <c:numRef>
              <c:f>Sheet3!$F$60:$F$61</c:f>
              <c:numCache>
                <c:formatCode>0.0%</c:formatCode>
                <c:ptCount val="2"/>
                <c:pt idx="0">
                  <c:v>7.2999999999999995E-2</c:v>
                </c:pt>
                <c:pt idx="1">
                  <c:v>0.189</c:v>
                </c:pt>
              </c:numCache>
            </c:numRef>
          </c:val>
          <c:extLst>
            <c:ext xmlns:c16="http://schemas.microsoft.com/office/drawing/2014/chart" uri="{C3380CC4-5D6E-409C-BE32-E72D297353CC}">
              <c16:uniqueId val="{00000004-DAD2-4AE5-A314-24768330F603}"/>
            </c:ext>
          </c:extLst>
        </c:ser>
        <c:dLbls>
          <c:dLblPos val="outEnd"/>
          <c:showLegendKey val="0"/>
          <c:showVal val="1"/>
          <c:showCatName val="0"/>
          <c:showSerName val="0"/>
          <c:showPercent val="0"/>
          <c:showBubbleSize val="0"/>
        </c:dLbls>
        <c:gapWidth val="182"/>
        <c:axId val="420992624"/>
        <c:axId val="420986352"/>
      </c:barChart>
      <c:catAx>
        <c:axId val="4209926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20986352"/>
        <c:crosses val="autoZero"/>
        <c:auto val="1"/>
        <c:lblAlgn val="ctr"/>
        <c:lblOffset val="100"/>
        <c:noMultiLvlLbl val="0"/>
      </c:catAx>
      <c:valAx>
        <c:axId val="420986352"/>
        <c:scaling>
          <c:orientation val="minMax"/>
        </c:scaling>
        <c:delete val="1"/>
        <c:axPos val="t"/>
        <c:numFmt formatCode="0.0%" sourceLinked="1"/>
        <c:majorTickMark val="none"/>
        <c:minorTickMark val="none"/>
        <c:tickLblPos val="nextTo"/>
        <c:crossAx val="420992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Sheet3!$B$64</c:f>
              <c:strCache>
                <c:ptCount val="1"/>
                <c:pt idx="0">
                  <c:v>Definitely would</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Sheet3!$A$65:$A$66</c:f>
              <c:strCache>
                <c:ptCount val="2"/>
                <c:pt idx="0">
                  <c:v>State Prosecutors</c:v>
                </c:pt>
                <c:pt idx="1">
                  <c:v>Judges</c:v>
                </c:pt>
              </c:strCache>
            </c:strRef>
          </c:cat>
          <c:val>
            <c:numRef>
              <c:f>Sheet3!$B$65:$B$66</c:f>
              <c:numCache>
                <c:formatCode>0.0%</c:formatCode>
                <c:ptCount val="2"/>
                <c:pt idx="0">
                  <c:v>0.19500000000000001</c:v>
                </c:pt>
                <c:pt idx="1">
                  <c:v>0.24199999999999999</c:v>
                </c:pt>
              </c:numCache>
            </c:numRef>
          </c:val>
          <c:extLst>
            <c:ext xmlns:c16="http://schemas.microsoft.com/office/drawing/2014/chart" uri="{C3380CC4-5D6E-409C-BE32-E72D297353CC}">
              <c16:uniqueId val="{00000000-5EA6-486A-BE6A-9B7C4D40E81A}"/>
            </c:ext>
          </c:extLst>
        </c:ser>
        <c:ser>
          <c:idx val="1"/>
          <c:order val="1"/>
          <c:tx>
            <c:strRef>
              <c:f>Sheet3!$C$64</c:f>
              <c:strCache>
                <c:ptCount val="1"/>
                <c:pt idx="0">
                  <c:v>Probably would</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Sheet3!$A$65:$A$66</c:f>
              <c:strCache>
                <c:ptCount val="2"/>
                <c:pt idx="0">
                  <c:v>State Prosecutors</c:v>
                </c:pt>
                <c:pt idx="1">
                  <c:v>Judges</c:v>
                </c:pt>
              </c:strCache>
            </c:strRef>
          </c:cat>
          <c:val>
            <c:numRef>
              <c:f>Sheet3!$C$65:$C$66</c:f>
              <c:numCache>
                <c:formatCode>0.0%</c:formatCode>
                <c:ptCount val="2"/>
                <c:pt idx="0">
                  <c:v>0.56100000000000005</c:v>
                </c:pt>
                <c:pt idx="1">
                  <c:v>0.38900000000000001</c:v>
                </c:pt>
              </c:numCache>
            </c:numRef>
          </c:val>
          <c:extLst>
            <c:ext xmlns:c16="http://schemas.microsoft.com/office/drawing/2014/chart" uri="{C3380CC4-5D6E-409C-BE32-E72D297353CC}">
              <c16:uniqueId val="{00000001-5EA6-486A-BE6A-9B7C4D40E81A}"/>
            </c:ext>
          </c:extLst>
        </c:ser>
        <c:ser>
          <c:idx val="2"/>
          <c:order val="2"/>
          <c:tx>
            <c:strRef>
              <c:f>Sheet3!$D$64</c:f>
              <c:strCache>
                <c:ptCount val="1"/>
                <c:pt idx="0">
                  <c:v>Probably would not</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Sheet3!$A$65:$A$66</c:f>
              <c:strCache>
                <c:ptCount val="2"/>
                <c:pt idx="0">
                  <c:v>State Prosecutors</c:v>
                </c:pt>
                <c:pt idx="1">
                  <c:v>Judges</c:v>
                </c:pt>
              </c:strCache>
            </c:strRef>
          </c:cat>
          <c:val>
            <c:numRef>
              <c:f>Sheet3!$D$65:$D$66</c:f>
              <c:numCache>
                <c:formatCode>0.0%</c:formatCode>
                <c:ptCount val="2"/>
                <c:pt idx="0">
                  <c:v>0.14599999999999999</c:v>
                </c:pt>
                <c:pt idx="1">
                  <c:v>0.2</c:v>
                </c:pt>
              </c:numCache>
            </c:numRef>
          </c:val>
          <c:extLst>
            <c:ext xmlns:c16="http://schemas.microsoft.com/office/drawing/2014/chart" uri="{C3380CC4-5D6E-409C-BE32-E72D297353CC}">
              <c16:uniqueId val="{00000002-5EA6-486A-BE6A-9B7C4D40E81A}"/>
            </c:ext>
          </c:extLst>
        </c:ser>
        <c:ser>
          <c:idx val="3"/>
          <c:order val="3"/>
          <c:tx>
            <c:strRef>
              <c:f>Sheet3!$E$64</c:f>
              <c:strCache>
                <c:ptCount val="1"/>
                <c:pt idx="0">
                  <c:v>Definitely would not</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Sheet3!$A$65:$A$66</c:f>
              <c:strCache>
                <c:ptCount val="2"/>
                <c:pt idx="0">
                  <c:v>State Prosecutors</c:v>
                </c:pt>
                <c:pt idx="1">
                  <c:v>Judges</c:v>
                </c:pt>
              </c:strCache>
            </c:strRef>
          </c:cat>
          <c:val>
            <c:numRef>
              <c:f>Sheet3!$E$65:$E$66</c:f>
              <c:numCache>
                <c:formatCode>0.0%</c:formatCode>
                <c:ptCount val="2"/>
                <c:pt idx="0">
                  <c:v>4.9000000000000002E-2</c:v>
                </c:pt>
                <c:pt idx="1">
                  <c:v>4.2000000000000003E-2</c:v>
                </c:pt>
              </c:numCache>
            </c:numRef>
          </c:val>
          <c:extLst>
            <c:ext xmlns:c16="http://schemas.microsoft.com/office/drawing/2014/chart" uri="{C3380CC4-5D6E-409C-BE32-E72D297353CC}">
              <c16:uniqueId val="{00000003-5EA6-486A-BE6A-9B7C4D40E81A}"/>
            </c:ext>
          </c:extLst>
        </c:ser>
        <c:ser>
          <c:idx val="4"/>
          <c:order val="4"/>
          <c:tx>
            <c:strRef>
              <c:f>Sheet3!$F$64</c:f>
              <c:strCache>
                <c:ptCount val="1"/>
                <c:pt idx="0">
                  <c:v>Don't know/No opinion</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Sheet3!$A$65:$A$66</c:f>
              <c:strCache>
                <c:ptCount val="2"/>
                <c:pt idx="0">
                  <c:v>State Prosecutors</c:v>
                </c:pt>
                <c:pt idx="1">
                  <c:v>Judges</c:v>
                </c:pt>
              </c:strCache>
            </c:strRef>
          </c:cat>
          <c:val>
            <c:numRef>
              <c:f>Sheet3!$F$65:$F$66</c:f>
              <c:numCache>
                <c:formatCode>0.0%</c:formatCode>
                <c:ptCount val="2"/>
                <c:pt idx="0">
                  <c:v>4.9000000000000002E-2</c:v>
                </c:pt>
                <c:pt idx="1">
                  <c:v>0.126</c:v>
                </c:pt>
              </c:numCache>
            </c:numRef>
          </c:val>
          <c:extLst>
            <c:ext xmlns:c16="http://schemas.microsoft.com/office/drawing/2014/chart" uri="{C3380CC4-5D6E-409C-BE32-E72D297353CC}">
              <c16:uniqueId val="{00000004-5EA6-486A-BE6A-9B7C4D40E81A}"/>
            </c:ext>
          </c:extLst>
        </c:ser>
        <c:dLbls>
          <c:dLblPos val="outEnd"/>
          <c:showLegendKey val="0"/>
          <c:showVal val="1"/>
          <c:showCatName val="0"/>
          <c:showSerName val="0"/>
          <c:showPercent val="0"/>
          <c:showBubbleSize val="0"/>
        </c:dLbls>
        <c:gapWidth val="182"/>
        <c:axId val="420996152"/>
        <c:axId val="420986744"/>
      </c:barChart>
      <c:catAx>
        <c:axId val="4209961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20986744"/>
        <c:crosses val="autoZero"/>
        <c:auto val="1"/>
        <c:lblAlgn val="ctr"/>
        <c:lblOffset val="100"/>
        <c:noMultiLvlLbl val="0"/>
      </c:catAx>
      <c:valAx>
        <c:axId val="420986744"/>
        <c:scaling>
          <c:orientation val="minMax"/>
        </c:scaling>
        <c:delete val="1"/>
        <c:axPos val="t"/>
        <c:numFmt formatCode="0.0%" sourceLinked="1"/>
        <c:majorTickMark val="none"/>
        <c:minorTickMark val="none"/>
        <c:tickLblPos val="nextTo"/>
        <c:crossAx val="420996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Sheet3!$B$69</c:f>
              <c:strCache>
                <c:ptCount val="1"/>
                <c:pt idx="0">
                  <c:v>Strongly 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Sheet3!$A$70:$A$73</c:f>
              <c:strCache>
                <c:ptCount val="4"/>
                <c:pt idx="0">
                  <c:v>Public Prosecutors</c:v>
                </c:pt>
                <c:pt idx="1">
                  <c:v>Judges</c:v>
                </c:pt>
                <c:pt idx="2">
                  <c:v>Attorneys</c:v>
                </c:pt>
                <c:pt idx="3">
                  <c:v>Court Experts</c:v>
                </c:pt>
              </c:strCache>
            </c:strRef>
          </c:cat>
          <c:val>
            <c:numRef>
              <c:f>Sheet3!$B$70:$B$73</c:f>
              <c:numCache>
                <c:formatCode>0.0%</c:formatCode>
                <c:ptCount val="4"/>
                <c:pt idx="0">
                  <c:v>0.51200000000000001</c:v>
                </c:pt>
                <c:pt idx="1">
                  <c:v>0.4</c:v>
                </c:pt>
                <c:pt idx="2">
                  <c:v>0.48599999999999999</c:v>
                </c:pt>
                <c:pt idx="3">
                  <c:v>0.46700000000000003</c:v>
                </c:pt>
              </c:numCache>
            </c:numRef>
          </c:val>
          <c:extLst>
            <c:ext xmlns:c16="http://schemas.microsoft.com/office/drawing/2014/chart" uri="{C3380CC4-5D6E-409C-BE32-E72D297353CC}">
              <c16:uniqueId val="{00000000-4E81-4E61-B21B-5D616D44203B}"/>
            </c:ext>
          </c:extLst>
        </c:ser>
        <c:ser>
          <c:idx val="1"/>
          <c:order val="1"/>
          <c:tx>
            <c:strRef>
              <c:f>Sheet3!$C$69</c:f>
              <c:strCache>
                <c:ptCount val="1"/>
                <c:pt idx="0">
                  <c:v>Somewhat agree </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Sheet3!$A$70:$A$73</c:f>
              <c:strCache>
                <c:ptCount val="4"/>
                <c:pt idx="0">
                  <c:v>Public Prosecutors</c:v>
                </c:pt>
                <c:pt idx="1">
                  <c:v>Judges</c:v>
                </c:pt>
                <c:pt idx="2">
                  <c:v>Attorneys</c:v>
                </c:pt>
                <c:pt idx="3">
                  <c:v>Court Experts</c:v>
                </c:pt>
              </c:strCache>
            </c:strRef>
          </c:cat>
          <c:val>
            <c:numRef>
              <c:f>Sheet3!$C$70:$C$73</c:f>
              <c:numCache>
                <c:formatCode>0.0%</c:formatCode>
                <c:ptCount val="4"/>
                <c:pt idx="0">
                  <c:v>0.317</c:v>
                </c:pt>
                <c:pt idx="1">
                  <c:v>0.35799999999999998</c:v>
                </c:pt>
                <c:pt idx="2">
                  <c:v>0.22900000000000001</c:v>
                </c:pt>
                <c:pt idx="3">
                  <c:v>0.22800000000000001</c:v>
                </c:pt>
              </c:numCache>
            </c:numRef>
          </c:val>
          <c:extLst>
            <c:ext xmlns:c16="http://schemas.microsoft.com/office/drawing/2014/chart" uri="{C3380CC4-5D6E-409C-BE32-E72D297353CC}">
              <c16:uniqueId val="{00000001-4E81-4E61-B21B-5D616D44203B}"/>
            </c:ext>
          </c:extLst>
        </c:ser>
        <c:ser>
          <c:idx val="2"/>
          <c:order val="2"/>
          <c:tx>
            <c:strRef>
              <c:f>Sheet3!$D$69</c:f>
              <c:strCache>
                <c:ptCount val="1"/>
                <c:pt idx="0">
                  <c:v>Mostly disagree</c:v>
                </c:pt>
              </c:strCache>
            </c:strRef>
          </c:tx>
          <c:spPr>
            <a:solidFill>
              <a:srgbClr val="AF8BBF"/>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4E81-4E61-B21B-5D616D44203B}"/>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Sheet3!$A$70:$A$73</c:f>
              <c:strCache>
                <c:ptCount val="4"/>
                <c:pt idx="0">
                  <c:v>Public Prosecutors</c:v>
                </c:pt>
                <c:pt idx="1">
                  <c:v>Judges</c:v>
                </c:pt>
                <c:pt idx="2">
                  <c:v>Attorneys</c:v>
                </c:pt>
                <c:pt idx="3">
                  <c:v>Court Experts</c:v>
                </c:pt>
              </c:strCache>
            </c:strRef>
          </c:cat>
          <c:val>
            <c:numRef>
              <c:f>Sheet3!$D$70:$D$73</c:f>
              <c:numCache>
                <c:formatCode>0.0%</c:formatCode>
                <c:ptCount val="4"/>
                <c:pt idx="0">
                  <c:v>0</c:v>
                </c:pt>
                <c:pt idx="1">
                  <c:v>6.3E-2</c:v>
                </c:pt>
                <c:pt idx="2">
                  <c:v>0.11899999999999999</c:v>
                </c:pt>
                <c:pt idx="3">
                  <c:v>4.2999999999999997E-2</c:v>
                </c:pt>
              </c:numCache>
            </c:numRef>
          </c:val>
          <c:extLst>
            <c:ext xmlns:c16="http://schemas.microsoft.com/office/drawing/2014/chart" uri="{C3380CC4-5D6E-409C-BE32-E72D297353CC}">
              <c16:uniqueId val="{00000002-4E81-4E61-B21B-5D616D44203B}"/>
            </c:ext>
          </c:extLst>
        </c:ser>
        <c:ser>
          <c:idx val="3"/>
          <c:order val="3"/>
          <c:tx>
            <c:strRef>
              <c:f>Sheet3!$E$69</c:f>
              <c:strCache>
                <c:ptCount val="1"/>
                <c:pt idx="0">
                  <c:v>Completely disagree</c:v>
                </c:pt>
              </c:strCache>
            </c:strRef>
          </c:tx>
          <c:spPr>
            <a:solidFill>
              <a:srgbClr val="9565AB"/>
            </a:solidFill>
            <a:ln>
              <a:noFill/>
            </a:ln>
            <a:effectLst/>
          </c:spPr>
          <c:invertIfNegative val="0"/>
          <c:dLbls>
            <c:dLbl>
              <c:idx val="3"/>
              <c:layout>
                <c:manualLayout>
                  <c:x val="2.1108690329383867E-2"/>
                  <c:y val="-5.123334185205397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81-4E61-B21B-5D616D44203B}"/>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Sheet3!$A$70:$A$73</c:f>
              <c:strCache>
                <c:ptCount val="4"/>
                <c:pt idx="0">
                  <c:v>Public Prosecutors</c:v>
                </c:pt>
                <c:pt idx="1">
                  <c:v>Judges</c:v>
                </c:pt>
                <c:pt idx="2">
                  <c:v>Attorneys</c:v>
                </c:pt>
                <c:pt idx="3">
                  <c:v>Court Experts</c:v>
                </c:pt>
              </c:strCache>
            </c:strRef>
          </c:cat>
          <c:val>
            <c:numRef>
              <c:f>Sheet3!$E$70:$E$73</c:f>
              <c:numCache>
                <c:formatCode>0.0%</c:formatCode>
                <c:ptCount val="4"/>
                <c:pt idx="0">
                  <c:v>7.2999999999999995E-2</c:v>
                </c:pt>
                <c:pt idx="1">
                  <c:v>6.3E-2</c:v>
                </c:pt>
                <c:pt idx="2">
                  <c:v>0.10100000000000001</c:v>
                </c:pt>
                <c:pt idx="3">
                  <c:v>2.1999999999999999E-2</c:v>
                </c:pt>
              </c:numCache>
            </c:numRef>
          </c:val>
          <c:extLst>
            <c:ext xmlns:c16="http://schemas.microsoft.com/office/drawing/2014/chart" uri="{C3380CC4-5D6E-409C-BE32-E72D297353CC}">
              <c16:uniqueId val="{00000003-4E81-4E61-B21B-5D616D44203B}"/>
            </c:ext>
          </c:extLst>
        </c:ser>
        <c:ser>
          <c:idx val="4"/>
          <c:order val="4"/>
          <c:tx>
            <c:strRef>
              <c:f>Sheet3!$F$69</c:f>
              <c:strCache>
                <c:ptCount val="1"/>
                <c:pt idx="0">
                  <c:v>Don't know</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Sheet3!$A$70:$A$73</c:f>
              <c:strCache>
                <c:ptCount val="4"/>
                <c:pt idx="0">
                  <c:v>Public Prosecutors</c:v>
                </c:pt>
                <c:pt idx="1">
                  <c:v>Judges</c:v>
                </c:pt>
                <c:pt idx="2">
                  <c:v>Attorneys</c:v>
                </c:pt>
                <c:pt idx="3">
                  <c:v>Court Experts</c:v>
                </c:pt>
              </c:strCache>
            </c:strRef>
          </c:cat>
          <c:val>
            <c:numRef>
              <c:f>Sheet3!$F$70:$F$73</c:f>
              <c:numCache>
                <c:formatCode>0.0%</c:formatCode>
                <c:ptCount val="4"/>
                <c:pt idx="0">
                  <c:v>9.8000000000000004E-2</c:v>
                </c:pt>
                <c:pt idx="1">
                  <c:v>0.11600000000000001</c:v>
                </c:pt>
                <c:pt idx="2">
                  <c:v>6.4000000000000001E-2</c:v>
                </c:pt>
                <c:pt idx="3">
                  <c:v>0.23899999999999999</c:v>
                </c:pt>
              </c:numCache>
            </c:numRef>
          </c:val>
          <c:extLst>
            <c:ext xmlns:c16="http://schemas.microsoft.com/office/drawing/2014/chart" uri="{C3380CC4-5D6E-409C-BE32-E72D297353CC}">
              <c16:uniqueId val="{00000004-4E81-4E61-B21B-5D616D44203B}"/>
            </c:ext>
          </c:extLst>
        </c:ser>
        <c:dLbls>
          <c:dLblPos val="ctr"/>
          <c:showLegendKey val="0"/>
          <c:showVal val="1"/>
          <c:showCatName val="0"/>
          <c:showSerName val="0"/>
          <c:showPercent val="0"/>
          <c:showBubbleSize val="0"/>
        </c:dLbls>
        <c:gapWidth val="182"/>
        <c:overlap val="100"/>
        <c:axId val="338889528"/>
        <c:axId val="338888352"/>
      </c:barChart>
      <c:catAx>
        <c:axId val="3388895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338888352"/>
        <c:crosses val="autoZero"/>
        <c:auto val="1"/>
        <c:lblAlgn val="ctr"/>
        <c:lblOffset val="100"/>
        <c:noMultiLvlLbl val="0"/>
      </c:catAx>
      <c:valAx>
        <c:axId val="338888352"/>
        <c:scaling>
          <c:orientation val="minMax"/>
        </c:scaling>
        <c:delete val="1"/>
        <c:axPos val="t"/>
        <c:numFmt formatCode="0%" sourceLinked="1"/>
        <c:majorTickMark val="none"/>
        <c:minorTickMark val="none"/>
        <c:tickLblPos val="nextTo"/>
        <c:crossAx val="338889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Sheet4!$B$1</c:f>
              <c:strCache>
                <c:ptCount val="1"/>
                <c:pt idx="0">
                  <c:v>5-High level of expertise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Public Prosecutors</c:v>
                </c:pt>
                <c:pt idx="1">
                  <c:v>Judges</c:v>
                </c:pt>
                <c:pt idx="2">
                  <c:v>Attorneys</c:v>
                </c:pt>
                <c:pt idx="3">
                  <c:v>Court Experts</c:v>
                </c:pt>
              </c:strCache>
            </c:strRef>
          </c:cat>
          <c:val>
            <c:numRef>
              <c:f>Sheet4!$B$2:$B$5</c:f>
              <c:numCache>
                <c:formatCode>0.0%</c:formatCode>
                <c:ptCount val="4"/>
                <c:pt idx="0">
                  <c:v>0.317</c:v>
                </c:pt>
                <c:pt idx="1">
                  <c:v>0.17100000000000001</c:v>
                </c:pt>
                <c:pt idx="2">
                  <c:v>7.2999999999999995E-2</c:v>
                </c:pt>
                <c:pt idx="3">
                  <c:v>0.17100000000000001</c:v>
                </c:pt>
              </c:numCache>
            </c:numRef>
          </c:val>
          <c:extLst>
            <c:ext xmlns:c16="http://schemas.microsoft.com/office/drawing/2014/chart" uri="{C3380CC4-5D6E-409C-BE32-E72D297353CC}">
              <c16:uniqueId val="{00000000-2DE0-44AA-9867-648B982233AC}"/>
            </c:ext>
          </c:extLst>
        </c:ser>
        <c:ser>
          <c:idx val="1"/>
          <c:order val="1"/>
          <c:tx>
            <c:strRef>
              <c:f>Sheet4!$C$1</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Public Prosecutors</c:v>
                </c:pt>
                <c:pt idx="1">
                  <c:v>Judges</c:v>
                </c:pt>
                <c:pt idx="2">
                  <c:v>Attorneys</c:v>
                </c:pt>
                <c:pt idx="3">
                  <c:v>Court Experts</c:v>
                </c:pt>
              </c:strCache>
            </c:strRef>
          </c:cat>
          <c:val>
            <c:numRef>
              <c:f>Sheet4!$C$2:$C$5</c:f>
              <c:numCache>
                <c:formatCode>0.0%</c:formatCode>
                <c:ptCount val="4"/>
                <c:pt idx="0">
                  <c:v>0.41499999999999998</c:v>
                </c:pt>
                <c:pt idx="1">
                  <c:v>0.36599999999999999</c:v>
                </c:pt>
                <c:pt idx="2">
                  <c:v>0.122</c:v>
                </c:pt>
                <c:pt idx="3">
                  <c:v>0.317</c:v>
                </c:pt>
              </c:numCache>
            </c:numRef>
          </c:val>
          <c:extLst>
            <c:ext xmlns:c16="http://schemas.microsoft.com/office/drawing/2014/chart" uri="{C3380CC4-5D6E-409C-BE32-E72D297353CC}">
              <c16:uniqueId val="{00000001-2DE0-44AA-9867-648B982233AC}"/>
            </c:ext>
          </c:extLst>
        </c:ser>
        <c:ser>
          <c:idx val="2"/>
          <c:order val="2"/>
          <c:tx>
            <c:strRef>
              <c:f>Sheet4!$D$1</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Public Prosecutors</c:v>
                </c:pt>
                <c:pt idx="1">
                  <c:v>Judges</c:v>
                </c:pt>
                <c:pt idx="2">
                  <c:v>Attorneys</c:v>
                </c:pt>
                <c:pt idx="3">
                  <c:v>Court Experts</c:v>
                </c:pt>
              </c:strCache>
            </c:strRef>
          </c:cat>
          <c:val>
            <c:numRef>
              <c:f>Sheet4!$D$2:$D$5</c:f>
              <c:numCache>
                <c:formatCode>0.0%</c:formatCode>
                <c:ptCount val="4"/>
                <c:pt idx="0">
                  <c:v>0.24399999999999999</c:v>
                </c:pt>
                <c:pt idx="1">
                  <c:v>0.41499999999999998</c:v>
                </c:pt>
                <c:pt idx="2">
                  <c:v>0.53700000000000003</c:v>
                </c:pt>
                <c:pt idx="3">
                  <c:v>0.29299999999999998</c:v>
                </c:pt>
              </c:numCache>
            </c:numRef>
          </c:val>
          <c:extLst>
            <c:ext xmlns:c16="http://schemas.microsoft.com/office/drawing/2014/chart" uri="{C3380CC4-5D6E-409C-BE32-E72D297353CC}">
              <c16:uniqueId val="{00000002-2DE0-44AA-9867-648B982233AC}"/>
            </c:ext>
          </c:extLst>
        </c:ser>
        <c:ser>
          <c:idx val="3"/>
          <c:order val="3"/>
          <c:tx>
            <c:strRef>
              <c:f>Sheet4!$E$1</c:f>
              <c:strCache>
                <c:ptCount val="1"/>
                <c:pt idx="0">
                  <c:v>2</c:v>
                </c:pt>
              </c:strCache>
            </c:strRef>
          </c:tx>
          <c:spPr>
            <a:solidFill>
              <a:srgbClr val="AF8BBF"/>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2DE0-44AA-9867-648B982233AC}"/>
                </c:ext>
              </c:extLst>
            </c:dLbl>
            <c:dLbl>
              <c:idx val="1"/>
              <c:layout>
                <c:manualLayout>
                  <c:x val="-2.1258655625309208E-2"/>
                  <c:y val="8.3794324322011338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DE0-44AA-9867-648B982233AC}"/>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Public Prosecutors</c:v>
                </c:pt>
                <c:pt idx="1">
                  <c:v>Judges</c:v>
                </c:pt>
                <c:pt idx="2">
                  <c:v>Attorneys</c:v>
                </c:pt>
                <c:pt idx="3">
                  <c:v>Court Experts</c:v>
                </c:pt>
              </c:strCache>
            </c:strRef>
          </c:cat>
          <c:val>
            <c:numRef>
              <c:f>Sheet4!$E$2:$E$5</c:f>
              <c:numCache>
                <c:formatCode>0.0%</c:formatCode>
                <c:ptCount val="4"/>
                <c:pt idx="0">
                  <c:v>0</c:v>
                </c:pt>
                <c:pt idx="1">
                  <c:v>2.4E-2</c:v>
                </c:pt>
                <c:pt idx="2">
                  <c:v>0.19500000000000001</c:v>
                </c:pt>
                <c:pt idx="3">
                  <c:v>0.14599999999999999</c:v>
                </c:pt>
              </c:numCache>
            </c:numRef>
          </c:val>
          <c:extLst>
            <c:ext xmlns:c16="http://schemas.microsoft.com/office/drawing/2014/chart" uri="{C3380CC4-5D6E-409C-BE32-E72D297353CC}">
              <c16:uniqueId val="{00000003-2DE0-44AA-9867-648B982233AC}"/>
            </c:ext>
          </c:extLst>
        </c:ser>
        <c:ser>
          <c:idx val="4"/>
          <c:order val="4"/>
          <c:tx>
            <c:strRef>
              <c:f>Sheet4!$F$1</c:f>
              <c:strCache>
                <c:ptCount val="1"/>
                <c:pt idx="0">
                  <c:v>1-Low level of expertise</c:v>
                </c:pt>
              </c:strCache>
            </c:strRef>
          </c:tx>
          <c:spPr>
            <a:solidFill>
              <a:srgbClr val="9565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2DE0-44AA-9867-648B982233AC}"/>
                </c:ext>
              </c:extLst>
            </c:dLbl>
            <c:dLbl>
              <c:idx val="1"/>
              <c:delete val="1"/>
              <c:extLst>
                <c:ext xmlns:c15="http://schemas.microsoft.com/office/drawing/2012/chart" uri="{CE6537A1-D6FC-4f65-9D91-7224C49458BB}"/>
                <c:ext xmlns:c16="http://schemas.microsoft.com/office/drawing/2014/chart" uri="{C3380CC4-5D6E-409C-BE32-E72D297353CC}">
                  <c16:uniqueId val="{00000009-2DE0-44AA-9867-648B982233AC}"/>
                </c:ext>
              </c:extLst>
            </c:dLbl>
            <c:dLbl>
              <c:idx val="2"/>
              <c:layout>
                <c:manualLayout>
                  <c:x val="-4.7241456945132055E-3"/>
                  <c:y val="9.7549432326496891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45-4127-97D2-A12C6F97BA23}"/>
                </c:ext>
              </c:extLst>
            </c:dLbl>
            <c:dLbl>
              <c:idx val="3"/>
              <c:delete val="1"/>
              <c:extLst>
                <c:ext xmlns:c15="http://schemas.microsoft.com/office/drawing/2012/chart" uri="{CE6537A1-D6FC-4f65-9D91-7224C49458BB}"/>
                <c:ext xmlns:c16="http://schemas.microsoft.com/office/drawing/2014/chart" uri="{C3380CC4-5D6E-409C-BE32-E72D297353CC}">
                  <c16:uniqueId val="{0000000A-2DE0-44AA-9867-648B982233AC}"/>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Public Prosecutors</c:v>
                </c:pt>
                <c:pt idx="1">
                  <c:v>Judges</c:v>
                </c:pt>
                <c:pt idx="2">
                  <c:v>Attorneys</c:v>
                </c:pt>
                <c:pt idx="3">
                  <c:v>Court Experts</c:v>
                </c:pt>
              </c:strCache>
            </c:strRef>
          </c:cat>
          <c:val>
            <c:numRef>
              <c:f>Sheet4!$F$2:$F$5</c:f>
              <c:numCache>
                <c:formatCode>0.0%</c:formatCode>
                <c:ptCount val="4"/>
                <c:pt idx="0">
                  <c:v>0</c:v>
                </c:pt>
                <c:pt idx="1">
                  <c:v>0</c:v>
                </c:pt>
                <c:pt idx="2">
                  <c:v>2.4E-2</c:v>
                </c:pt>
                <c:pt idx="3">
                  <c:v>0</c:v>
                </c:pt>
              </c:numCache>
            </c:numRef>
          </c:val>
          <c:extLst>
            <c:ext xmlns:c16="http://schemas.microsoft.com/office/drawing/2014/chart" uri="{C3380CC4-5D6E-409C-BE32-E72D297353CC}">
              <c16:uniqueId val="{00000004-2DE0-44AA-9867-648B982233AC}"/>
            </c:ext>
          </c:extLst>
        </c:ser>
        <c:ser>
          <c:idx val="5"/>
          <c:order val="5"/>
          <c:tx>
            <c:strRef>
              <c:f>Sheet4!$G$1</c:f>
              <c:strCache>
                <c:ptCount val="1"/>
                <c:pt idx="0">
                  <c:v>Don't know/Cannot judge</c:v>
                </c:pt>
              </c:strCache>
            </c:strRef>
          </c:tx>
          <c:spPr>
            <a:solidFill>
              <a:schemeClr val="bg1">
                <a:lumMod val="65000"/>
              </a:schemeClr>
            </a:solidFill>
            <a:ln>
              <a:noFill/>
            </a:ln>
            <a:effectLst/>
          </c:spPr>
          <c:invertIfNegative val="0"/>
          <c:dLbls>
            <c:dLbl>
              <c:idx val="2"/>
              <c:layout>
                <c:manualLayout>
                  <c:x val="5.9051821181412252E-3"/>
                  <c:y val="9.7549432326496891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45-4127-97D2-A12C6F97BA23}"/>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Public Prosecutors</c:v>
                </c:pt>
                <c:pt idx="1">
                  <c:v>Judges</c:v>
                </c:pt>
                <c:pt idx="2">
                  <c:v>Attorneys</c:v>
                </c:pt>
                <c:pt idx="3">
                  <c:v>Court Experts</c:v>
                </c:pt>
              </c:strCache>
            </c:strRef>
          </c:cat>
          <c:val>
            <c:numRef>
              <c:f>Sheet4!$G$2:$G$5</c:f>
              <c:numCache>
                <c:formatCode>0.0%</c:formatCode>
                <c:ptCount val="4"/>
                <c:pt idx="0">
                  <c:v>2.4E-2</c:v>
                </c:pt>
                <c:pt idx="1">
                  <c:v>2.4E-2</c:v>
                </c:pt>
                <c:pt idx="2">
                  <c:v>4.9000000000000002E-2</c:v>
                </c:pt>
                <c:pt idx="3">
                  <c:v>7.2999999999999995E-2</c:v>
                </c:pt>
              </c:numCache>
            </c:numRef>
          </c:val>
          <c:extLst>
            <c:ext xmlns:c16="http://schemas.microsoft.com/office/drawing/2014/chart" uri="{C3380CC4-5D6E-409C-BE32-E72D297353CC}">
              <c16:uniqueId val="{00000005-2DE0-44AA-9867-648B982233AC}"/>
            </c:ext>
          </c:extLst>
        </c:ser>
        <c:dLbls>
          <c:dLblPos val="ctr"/>
          <c:showLegendKey val="0"/>
          <c:showVal val="1"/>
          <c:showCatName val="0"/>
          <c:showSerName val="0"/>
          <c:showPercent val="0"/>
          <c:showBubbleSize val="0"/>
        </c:dLbls>
        <c:gapWidth val="150"/>
        <c:overlap val="100"/>
        <c:axId val="421000464"/>
        <c:axId val="409691656"/>
      </c:barChart>
      <c:catAx>
        <c:axId val="4210004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09691656"/>
        <c:crosses val="autoZero"/>
        <c:auto val="1"/>
        <c:lblAlgn val="ctr"/>
        <c:lblOffset val="100"/>
        <c:noMultiLvlLbl val="0"/>
      </c:catAx>
      <c:valAx>
        <c:axId val="409691656"/>
        <c:scaling>
          <c:orientation val="minMax"/>
        </c:scaling>
        <c:delete val="1"/>
        <c:axPos val="t"/>
        <c:numFmt formatCode="0.0%" sourceLinked="1"/>
        <c:majorTickMark val="none"/>
        <c:minorTickMark val="none"/>
        <c:tickLblPos val="nextTo"/>
        <c:crossAx val="421000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During the last three years (2021, 2022, 2023, and up to now), I have been under improper pressure to decide or act in a certain way in a case or part of a case.</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Sheet1!$A$26</c:f>
              <c:strCache>
                <c:ptCount val="1"/>
                <c:pt idx="0">
                  <c:v>Strongly agree</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Sheet1!$B$25:$E$25</c:f>
              <c:strCache>
                <c:ptCount val="4"/>
                <c:pt idx="0">
                  <c:v>Public Prosecutors</c:v>
                </c:pt>
                <c:pt idx="1">
                  <c:v>Judges</c:v>
                </c:pt>
                <c:pt idx="2">
                  <c:v>Attorneys</c:v>
                </c:pt>
                <c:pt idx="3">
                  <c:v>Court Experts</c:v>
                </c:pt>
              </c:strCache>
            </c:strRef>
          </c:cat>
          <c:val>
            <c:numRef>
              <c:f>Sheet1!$B$26:$E$26</c:f>
              <c:numCache>
                <c:formatCode>0.0%</c:formatCode>
                <c:ptCount val="4"/>
                <c:pt idx="0">
                  <c:v>0</c:v>
                </c:pt>
                <c:pt idx="1">
                  <c:v>1.0999999999999999E-2</c:v>
                </c:pt>
                <c:pt idx="2">
                  <c:v>5.5E-2</c:v>
                </c:pt>
                <c:pt idx="3">
                  <c:v>0</c:v>
                </c:pt>
              </c:numCache>
            </c:numRef>
          </c:val>
          <c:extLst>
            <c:ext xmlns:c16="http://schemas.microsoft.com/office/drawing/2014/chart" uri="{C3380CC4-5D6E-409C-BE32-E72D297353CC}">
              <c16:uniqueId val="{00000000-EC85-4764-A504-39D92B453308}"/>
            </c:ext>
          </c:extLst>
        </c:ser>
        <c:ser>
          <c:idx val="1"/>
          <c:order val="1"/>
          <c:tx>
            <c:strRef>
              <c:f>Sheet1!$A$27</c:f>
              <c:strCache>
                <c:ptCount val="1"/>
                <c:pt idx="0">
                  <c:v>Somewhat agree</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Sheet1!$B$25:$E$25</c:f>
              <c:strCache>
                <c:ptCount val="4"/>
                <c:pt idx="0">
                  <c:v>Public Prosecutors</c:v>
                </c:pt>
                <c:pt idx="1">
                  <c:v>Judges</c:v>
                </c:pt>
                <c:pt idx="2">
                  <c:v>Attorneys</c:v>
                </c:pt>
                <c:pt idx="3">
                  <c:v>Court Experts</c:v>
                </c:pt>
              </c:strCache>
            </c:strRef>
          </c:cat>
          <c:val>
            <c:numRef>
              <c:f>Sheet1!$B$27:$E$27</c:f>
              <c:numCache>
                <c:formatCode>0.0%</c:formatCode>
                <c:ptCount val="4"/>
                <c:pt idx="0">
                  <c:v>2.4E-2</c:v>
                </c:pt>
                <c:pt idx="1">
                  <c:v>4.2000000000000003E-2</c:v>
                </c:pt>
                <c:pt idx="2">
                  <c:v>6.4000000000000001E-2</c:v>
                </c:pt>
                <c:pt idx="3">
                  <c:v>8.6999999999999994E-2</c:v>
                </c:pt>
              </c:numCache>
            </c:numRef>
          </c:val>
          <c:extLst>
            <c:ext xmlns:c16="http://schemas.microsoft.com/office/drawing/2014/chart" uri="{C3380CC4-5D6E-409C-BE32-E72D297353CC}">
              <c16:uniqueId val="{00000001-EC85-4764-A504-39D92B453308}"/>
            </c:ext>
          </c:extLst>
        </c:ser>
        <c:ser>
          <c:idx val="2"/>
          <c:order val="2"/>
          <c:tx>
            <c:strRef>
              <c:f>Sheet1!$A$28</c:f>
              <c:strCache>
                <c:ptCount val="1"/>
                <c:pt idx="0">
                  <c:v>Somewhat disagree</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Sheet1!$B$25:$E$25</c:f>
              <c:strCache>
                <c:ptCount val="4"/>
                <c:pt idx="0">
                  <c:v>Public Prosecutors</c:v>
                </c:pt>
                <c:pt idx="1">
                  <c:v>Judges</c:v>
                </c:pt>
                <c:pt idx="2">
                  <c:v>Attorneys</c:v>
                </c:pt>
                <c:pt idx="3">
                  <c:v>Court Experts</c:v>
                </c:pt>
              </c:strCache>
            </c:strRef>
          </c:cat>
          <c:val>
            <c:numRef>
              <c:f>Sheet1!$B$28:$E$28</c:f>
              <c:numCache>
                <c:formatCode>0.0%</c:formatCode>
                <c:ptCount val="4"/>
                <c:pt idx="0">
                  <c:v>2.4E-2</c:v>
                </c:pt>
                <c:pt idx="1">
                  <c:v>1.0999999999999999E-2</c:v>
                </c:pt>
                <c:pt idx="2">
                  <c:v>5.5E-2</c:v>
                </c:pt>
                <c:pt idx="3">
                  <c:v>7.5999999999999998E-2</c:v>
                </c:pt>
              </c:numCache>
            </c:numRef>
          </c:val>
          <c:extLst>
            <c:ext xmlns:c16="http://schemas.microsoft.com/office/drawing/2014/chart" uri="{C3380CC4-5D6E-409C-BE32-E72D297353CC}">
              <c16:uniqueId val="{00000002-EC85-4764-A504-39D92B453308}"/>
            </c:ext>
          </c:extLst>
        </c:ser>
        <c:ser>
          <c:idx val="3"/>
          <c:order val="3"/>
          <c:tx>
            <c:strRef>
              <c:f>Sheet1!$A$29</c:f>
              <c:strCache>
                <c:ptCount val="1"/>
                <c:pt idx="0">
                  <c:v>Strongly disagree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Sheet1!$B$25:$E$25</c:f>
              <c:strCache>
                <c:ptCount val="4"/>
                <c:pt idx="0">
                  <c:v>Public Prosecutors</c:v>
                </c:pt>
                <c:pt idx="1">
                  <c:v>Judges</c:v>
                </c:pt>
                <c:pt idx="2">
                  <c:v>Attorneys</c:v>
                </c:pt>
                <c:pt idx="3">
                  <c:v>Court Experts</c:v>
                </c:pt>
              </c:strCache>
            </c:strRef>
          </c:cat>
          <c:val>
            <c:numRef>
              <c:f>Sheet1!$B$29:$E$29</c:f>
              <c:numCache>
                <c:formatCode>0.0%</c:formatCode>
                <c:ptCount val="4"/>
                <c:pt idx="0">
                  <c:v>0.82899999999999996</c:v>
                </c:pt>
                <c:pt idx="1">
                  <c:v>0.8</c:v>
                </c:pt>
                <c:pt idx="2">
                  <c:v>0.63300000000000001</c:v>
                </c:pt>
                <c:pt idx="3">
                  <c:v>0.73899999999999999</c:v>
                </c:pt>
              </c:numCache>
            </c:numRef>
          </c:val>
          <c:extLst>
            <c:ext xmlns:c16="http://schemas.microsoft.com/office/drawing/2014/chart" uri="{C3380CC4-5D6E-409C-BE32-E72D297353CC}">
              <c16:uniqueId val="{00000003-EC85-4764-A504-39D92B453308}"/>
            </c:ext>
          </c:extLst>
        </c:ser>
        <c:ser>
          <c:idx val="4"/>
          <c:order val="4"/>
          <c:tx>
            <c:strRef>
              <c:f>Sheet1!$A$30</c:f>
              <c:strCache>
                <c:ptCount val="1"/>
                <c:pt idx="0">
                  <c:v>Don't know/Cannot assess</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Sheet1!$B$25:$E$25</c:f>
              <c:strCache>
                <c:ptCount val="4"/>
                <c:pt idx="0">
                  <c:v>Public Prosecutors</c:v>
                </c:pt>
                <c:pt idx="1">
                  <c:v>Judges</c:v>
                </c:pt>
                <c:pt idx="2">
                  <c:v>Attorneys</c:v>
                </c:pt>
                <c:pt idx="3">
                  <c:v>Court Experts</c:v>
                </c:pt>
              </c:strCache>
            </c:strRef>
          </c:cat>
          <c:val>
            <c:numRef>
              <c:f>Sheet1!$B$30:$E$30</c:f>
              <c:numCache>
                <c:formatCode>0.0%</c:formatCode>
                <c:ptCount val="4"/>
                <c:pt idx="0">
                  <c:v>0.122</c:v>
                </c:pt>
                <c:pt idx="1">
                  <c:v>0.13700000000000001</c:v>
                </c:pt>
                <c:pt idx="2">
                  <c:v>0.193</c:v>
                </c:pt>
                <c:pt idx="3">
                  <c:v>9.8000000000000004E-2</c:v>
                </c:pt>
              </c:numCache>
            </c:numRef>
          </c:val>
          <c:extLst>
            <c:ext xmlns:c16="http://schemas.microsoft.com/office/drawing/2014/chart" uri="{C3380CC4-5D6E-409C-BE32-E72D297353CC}">
              <c16:uniqueId val="{00000004-EC85-4764-A504-39D92B453308}"/>
            </c:ext>
          </c:extLst>
        </c:ser>
        <c:dLbls>
          <c:dLblPos val="outEnd"/>
          <c:showLegendKey val="0"/>
          <c:showVal val="1"/>
          <c:showCatName val="0"/>
          <c:showSerName val="0"/>
          <c:showPercent val="0"/>
          <c:showBubbleSize val="0"/>
        </c:dLbls>
        <c:gapWidth val="219"/>
        <c:overlap val="-27"/>
        <c:axId val="555728896"/>
        <c:axId val="555726152"/>
      </c:barChart>
      <c:catAx>
        <c:axId val="555728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26152"/>
        <c:crosses val="autoZero"/>
        <c:auto val="1"/>
        <c:lblAlgn val="ctr"/>
        <c:lblOffset val="100"/>
        <c:noMultiLvlLbl val="0"/>
      </c:catAx>
      <c:valAx>
        <c:axId val="555726152"/>
        <c:scaling>
          <c:orientation val="minMax"/>
        </c:scaling>
        <c:delete val="1"/>
        <c:axPos val="l"/>
        <c:numFmt formatCode="0.0%" sourceLinked="1"/>
        <c:majorTickMark val="none"/>
        <c:minorTickMark val="none"/>
        <c:tickLblPos val="nextTo"/>
        <c:crossAx val="555728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Sheet4!$B$10</c:f>
              <c:strCache>
                <c:ptCount val="1"/>
                <c:pt idx="0">
                  <c:v>5-High level of expertise</c:v>
                </c:pt>
              </c:strCache>
            </c:strRef>
          </c:tx>
          <c:spPr>
            <a:solidFill>
              <a:srgbClr val="2BAEAB"/>
            </a:solidFill>
            <a:ln>
              <a:noFill/>
            </a:ln>
            <a:effectLst/>
          </c:spPr>
          <c:invertIfNegative val="0"/>
          <c:dLbls>
            <c:dLbl>
              <c:idx val="2"/>
              <c:layout>
                <c:manualLayout>
                  <c:x val="4.9551326395367076E-3"/>
                  <c:y val="-5.1953258430643421E-3"/>
                </c:manualLayout>
              </c:layout>
              <c:tx>
                <c:rich>
                  <a:bodyPr/>
                  <a:lstStyle/>
                  <a:p>
                    <a:r>
                      <a:rPr lang="en-US" dirty="0"/>
                      <a:t>1%</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BA25-483E-ACC4-3B9EC5A4FD83}"/>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Sheet4!$A$11:$A$14</c:f>
              <c:strCache>
                <c:ptCount val="4"/>
                <c:pt idx="0">
                  <c:v>Public Prosecutors</c:v>
                </c:pt>
                <c:pt idx="1">
                  <c:v>Judges</c:v>
                </c:pt>
                <c:pt idx="2">
                  <c:v>Attorneys</c:v>
                </c:pt>
                <c:pt idx="3">
                  <c:v>Court Experts</c:v>
                </c:pt>
              </c:strCache>
            </c:strRef>
          </c:cat>
          <c:val>
            <c:numRef>
              <c:f>Sheet4!$B$11:$B$14</c:f>
              <c:numCache>
                <c:formatCode>0.0%</c:formatCode>
                <c:ptCount val="4"/>
                <c:pt idx="0">
                  <c:v>7.3999999999999996E-2</c:v>
                </c:pt>
                <c:pt idx="1">
                  <c:v>0.13700000000000001</c:v>
                </c:pt>
                <c:pt idx="2">
                  <c:v>0.01</c:v>
                </c:pt>
                <c:pt idx="3">
                  <c:v>5.2999999999999999E-2</c:v>
                </c:pt>
              </c:numCache>
            </c:numRef>
          </c:val>
          <c:extLst>
            <c:ext xmlns:c16="http://schemas.microsoft.com/office/drawing/2014/chart" uri="{C3380CC4-5D6E-409C-BE32-E72D297353CC}">
              <c16:uniqueId val="{00000000-25AA-492F-A3D7-BC05234C9BCB}"/>
            </c:ext>
          </c:extLst>
        </c:ser>
        <c:ser>
          <c:idx val="1"/>
          <c:order val="1"/>
          <c:tx>
            <c:strRef>
              <c:f>Sheet4!$C$10</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Sheet4!$A$11:$A$14</c:f>
              <c:strCache>
                <c:ptCount val="4"/>
                <c:pt idx="0">
                  <c:v>Public Prosecutors</c:v>
                </c:pt>
                <c:pt idx="1">
                  <c:v>Judges</c:v>
                </c:pt>
                <c:pt idx="2">
                  <c:v>Attorneys</c:v>
                </c:pt>
                <c:pt idx="3">
                  <c:v>Court Experts</c:v>
                </c:pt>
              </c:strCache>
            </c:strRef>
          </c:cat>
          <c:val>
            <c:numRef>
              <c:f>Sheet4!$C$11:$C$14</c:f>
              <c:numCache>
                <c:formatCode>0.0%</c:formatCode>
                <c:ptCount val="4"/>
                <c:pt idx="0">
                  <c:v>0.30499999999999999</c:v>
                </c:pt>
                <c:pt idx="1">
                  <c:v>0.495</c:v>
                </c:pt>
                <c:pt idx="2">
                  <c:v>0.17899999999999999</c:v>
                </c:pt>
                <c:pt idx="3">
                  <c:v>0.42099999999999999</c:v>
                </c:pt>
              </c:numCache>
            </c:numRef>
          </c:val>
          <c:extLst>
            <c:ext xmlns:c16="http://schemas.microsoft.com/office/drawing/2014/chart" uri="{C3380CC4-5D6E-409C-BE32-E72D297353CC}">
              <c16:uniqueId val="{00000001-25AA-492F-A3D7-BC05234C9BCB}"/>
            </c:ext>
          </c:extLst>
        </c:ser>
        <c:ser>
          <c:idx val="2"/>
          <c:order val="2"/>
          <c:tx>
            <c:strRef>
              <c:f>Sheet4!$D$10</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Sheet4!$A$11:$A$14</c:f>
              <c:strCache>
                <c:ptCount val="4"/>
                <c:pt idx="0">
                  <c:v>Public Prosecutors</c:v>
                </c:pt>
                <c:pt idx="1">
                  <c:v>Judges</c:v>
                </c:pt>
                <c:pt idx="2">
                  <c:v>Attorneys</c:v>
                </c:pt>
                <c:pt idx="3">
                  <c:v>Court Experts</c:v>
                </c:pt>
              </c:strCache>
            </c:strRef>
          </c:cat>
          <c:val>
            <c:numRef>
              <c:f>Sheet4!$D$11:$D$14</c:f>
              <c:numCache>
                <c:formatCode>0.0%</c:formatCode>
                <c:ptCount val="4"/>
                <c:pt idx="0">
                  <c:v>0.28399999999999997</c:v>
                </c:pt>
                <c:pt idx="1">
                  <c:v>0.28399999999999997</c:v>
                </c:pt>
                <c:pt idx="2">
                  <c:v>0.54700000000000004</c:v>
                </c:pt>
                <c:pt idx="3">
                  <c:v>0.42099999999999999</c:v>
                </c:pt>
              </c:numCache>
            </c:numRef>
          </c:val>
          <c:extLst>
            <c:ext xmlns:c16="http://schemas.microsoft.com/office/drawing/2014/chart" uri="{C3380CC4-5D6E-409C-BE32-E72D297353CC}">
              <c16:uniqueId val="{00000002-25AA-492F-A3D7-BC05234C9BCB}"/>
            </c:ext>
          </c:extLst>
        </c:ser>
        <c:ser>
          <c:idx val="3"/>
          <c:order val="3"/>
          <c:tx>
            <c:strRef>
              <c:f>Sheet4!$E$10</c:f>
              <c:strCache>
                <c:ptCount val="1"/>
                <c:pt idx="0">
                  <c:v>2</c:v>
                </c:pt>
              </c:strCache>
            </c:strRef>
          </c:tx>
          <c:spPr>
            <a:solidFill>
              <a:srgbClr val="AF8BBF"/>
            </a:solidFill>
            <a:ln>
              <a:noFill/>
            </a:ln>
            <a:effectLst/>
          </c:spPr>
          <c:invertIfNegative val="0"/>
          <c:dLbls>
            <c:dLbl>
              <c:idx val="1"/>
              <c:layout>
                <c:manualLayout>
                  <c:x val="-2.4775663197683651E-3"/>
                  <c:y val="3.11727732199361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A25-483E-ACC4-3B9EC5A4FD83}"/>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Sheet4!$A$11:$A$14</c:f>
              <c:strCache>
                <c:ptCount val="4"/>
                <c:pt idx="0">
                  <c:v>Public Prosecutors</c:v>
                </c:pt>
                <c:pt idx="1">
                  <c:v>Judges</c:v>
                </c:pt>
                <c:pt idx="2">
                  <c:v>Attorneys</c:v>
                </c:pt>
                <c:pt idx="3">
                  <c:v>Court Experts</c:v>
                </c:pt>
              </c:strCache>
            </c:strRef>
          </c:cat>
          <c:val>
            <c:numRef>
              <c:f>Sheet4!$E$11:$E$14</c:f>
              <c:numCache>
                <c:formatCode>0.0%</c:formatCode>
                <c:ptCount val="4"/>
                <c:pt idx="0">
                  <c:v>0.158</c:v>
                </c:pt>
                <c:pt idx="1">
                  <c:v>2.1000000000000001E-2</c:v>
                </c:pt>
                <c:pt idx="2">
                  <c:v>0.2</c:v>
                </c:pt>
                <c:pt idx="3">
                  <c:v>7.3999999999999996E-2</c:v>
                </c:pt>
              </c:numCache>
            </c:numRef>
          </c:val>
          <c:extLst>
            <c:ext xmlns:c16="http://schemas.microsoft.com/office/drawing/2014/chart" uri="{C3380CC4-5D6E-409C-BE32-E72D297353CC}">
              <c16:uniqueId val="{00000003-25AA-492F-A3D7-BC05234C9BCB}"/>
            </c:ext>
          </c:extLst>
        </c:ser>
        <c:ser>
          <c:idx val="4"/>
          <c:order val="4"/>
          <c:tx>
            <c:strRef>
              <c:f>Sheet4!$F$10</c:f>
              <c:strCache>
                <c:ptCount val="1"/>
                <c:pt idx="0">
                  <c:v>1-Low level of expertise</c:v>
                </c:pt>
              </c:strCache>
            </c:strRef>
          </c:tx>
          <c:spPr>
            <a:solidFill>
              <a:srgbClr val="9565AB"/>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8-25AA-492F-A3D7-BC05234C9BCB}"/>
                </c:ext>
              </c:extLst>
            </c:dLbl>
            <c:dLbl>
              <c:idx val="2"/>
              <c:layout>
                <c:manualLayout>
                  <c:x val="-1.2387831598841917E-2"/>
                  <c:y val="2.597724283648427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5AA-492F-A3D7-BC05234C9BCB}"/>
                </c:ext>
              </c:extLst>
            </c:dLbl>
            <c:dLbl>
              <c:idx val="3"/>
              <c:delete val="1"/>
              <c:extLst>
                <c:ext xmlns:c15="http://schemas.microsoft.com/office/drawing/2012/chart" uri="{CE6537A1-D6FC-4f65-9D91-7224C49458BB}"/>
                <c:ext xmlns:c16="http://schemas.microsoft.com/office/drawing/2014/chart" uri="{C3380CC4-5D6E-409C-BE32-E72D297353CC}">
                  <c16:uniqueId val="{00000006-25AA-492F-A3D7-BC05234C9BCB}"/>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Sheet4!$A$11:$A$14</c:f>
              <c:strCache>
                <c:ptCount val="4"/>
                <c:pt idx="0">
                  <c:v>Public Prosecutors</c:v>
                </c:pt>
                <c:pt idx="1">
                  <c:v>Judges</c:v>
                </c:pt>
                <c:pt idx="2">
                  <c:v>Attorneys</c:v>
                </c:pt>
                <c:pt idx="3">
                  <c:v>Court Experts</c:v>
                </c:pt>
              </c:strCache>
            </c:strRef>
          </c:cat>
          <c:val>
            <c:numRef>
              <c:f>Sheet4!$F$11:$F$14</c:f>
              <c:numCache>
                <c:formatCode>0.0%</c:formatCode>
                <c:ptCount val="4"/>
                <c:pt idx="0">
                  <c:v>2.1000000000000001E-2</c:v>
                </c:pt>
                <c:pt idx="1">
                  <c:v>0</c:v>
                </c:pt>
                <c:pt idx="2">
                  <c:v>1.0999999999999999E-2</c:v>
                </c:pt>
                <c:pt idx="3">
                  <c:v>0</c:v>
                </c:pt>
              </c:numCache>
            </c:numRef>
          </c:val>
          <c:extLst>
            <c:ext xmlns:c16="http://schemas.microsoft.com/office/drawing/2014/chart" uri="{C3380CC4-5D6E-409C-BE32-E72D297353CC}">
              <c16:uniqueId val="{00000004-25AA-492F-A3D7-BC05234C9BCB}"/>
            </c:ext>
          </c:extLst>
        </c:ser>
        <c:ser>
          <c:idx val="5"/>
          <c:order val="5"/>
          <c:tx>
            <c:strRef>
              <c:f>Sheet4!$G$10</c:f>
              <c:strCache>
                <c:ptCount val="1"/>
                <c:pt idx="0">
                  <c:v>Don't know/Cannot judge</c:v>
                </c:pt>
              </c:strCache>
            </c:strRef>
          </c:tx>
          <c:spPr>
            <a:solidFill>
              <a:schemeClr val="bg1">
                <a:lumMod val="75000"/>
              </a:schemeClr>
            </a:solidFill>
            <a:ln>
              <a:noFill/>
            </a:ln>
            <a:effectLst/>
          </c:spPr>
          <c:invertIfNegative val="0"/>
          <c:dLbls>
            <c:dLbl>
              <c:idx val="1"/>
              <c:layout>
                <c:manualLayout>
                  <c:x val="0"/>
                  <c:y val="-1.039065168612863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25-483E-ACC4-3B9EC5A4FD83}"/>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Sheet4!$A$11:$A$14</c:f>
              <c:strCache>
                <c:ptCount val="4"/>
                <c:pt idx="0">
                  <c:v>Public Prosecutors</c:v>
                </c:pt>
                <c:pt idx="1">
                  <c:v>Judges</c:v>
                </c:pt>
                <c:pt idx="2">
                  <c:v>Attorneys</c:v>
                </c:pt>
                <c:pt idx="3">
                  <c:v>Court Experts</c:v>
                </c:pt>
              </c:strCache>
            </c:strRef>
          </c:cat>
          <c:val>
            <c:numRef>
              <c:f>Sheet4!$G$11:$G$14</c:f>
              <c:numCache>
                <c:formatCode>0.0%</c:formatCode>
                <c:ptCount val="4"/>
                <c:pt idx="0">
                  <c:v>0.158</c:v>
                </c:pt>
                <c:pt idx="1">
                  <c:v>6.3E-2</c:v>
                </c:pt>
                <c:pt idx="2">
                  <c:v>5.2999999999999999E-2</c:v>
                </c:pt>
                <c:pt idx="3">
                  <c:v>3.2000000000000001E-2</c:v>
                </c:pt>
              </c:numCache>
            </c:numRef>
          </c:val>
          <c:extLst>
            <c:ext xmlns:c16="http://schemas.microsoft.com/office/drawing/2014/chart" uri="{C3380CC4-5D6E-409C-BE32-E72D297353CC}">
              <c16:uniqueId val="{00000005-25AA-492F-A3D7-BC05234C9BCB}"/>
            </c:ext>
          </c:extLst>
        </c:ser>
        <c:dLbls>
          <c:dLblPos val="ctr"/>
          <c:showLegendKey val="0"/>
          <c:showVal val="1"/>
          <c:showCatName val="0"/>
          <c:showSerName val="0"/>
          <c:showPercent val="0"/>
          <c:showBubbleSize val="0"/>
        </c:dLbls>
        <c:gapWidth val="150"/>
        <c:overlap val="100"/>
        <c:axId val="409688520"/>
        <c:axId val="409684600"/>
      </c:barChart>
      <c:catAx>
        <c:axId val="4096885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09684600"/>
        <c:crosses val="autoZero"/>
        <c:auto val="1"/>
        <c:lblAlgn val="ctr"/>
        <c:lblOffset val="100"/>
        <c:noMultiLvlLbl val="0"/>
      </c:catAx>
      <c:valAx>
        <c:axId val="409684600"/>
        <c:scaling>
          <c:orientation val="minMax"/>
        </c:scaling>
        <c:delete val="1"/>
        <c:axPos val="t"/>
        <c:numFmt formatCode="0.0%" sourceLinked="1"/>
        <c:majorTickMark val="none"/>
        <c:minorTickMark val="none"/>
        <c:tickLblPos val="nextTo"/>
        <c:crossAx val="409688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Sheet4!$B$17</c:f>
              <c:strCache>
                <c:ptCount val="1"/>
                <c:pt idx="0">
                  <c:v>5-High level of expertise</c:v>
                </c:pt>
              </c:strCache>
            </c:strRef>
          </c:tx>
          <c:spPr>
            <a:solidFill>
              <a:srgbClr val="2BAEAB"/>
            </a:solidFill>
            <a:ln>
              <a:noFill/>
            </a:ln>
            <a:effectLst/>
          </c:spPr>
          <c:invertIfNegative val="0"/>
          <c:dLbls>
            <c:dLbl>
              <c:idx val="0"/>
              <c:layout>
                <c:manualLayout>
                  <c:x val="1.4324051398155242E-2"/>
                  <c:y val="2.05729568482230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B7-4814-B8B4-F78ADBC95B99}"/>
                </c:ext>
              </c:extLst>
            </c:dLbl>
            <c:dLbl>
              <c:idx val="1"/>
              <c:layout>
                <c:manualLayout>
                  <c:x val="1.6711393297847783E-2"/>
                  <c:y val="2.0572956853013026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CB7-4814-B8B4-F78ADBC95B99}"/>
                </c:ext>
              </c:extLst>
            </c:dLbl>
            <c:dLbl>
              <c:idx val="3"/>
              <c:layout>
                <c:manualLayout>
                  <c:x val="2.0292406147386616E-2"/>
                  <c:y val="9.5800295696700968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CB7-4814-B8B4-F78ADBC95B99}"/>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Sheet4!$A$18:$A$21</c:f>
              <c:strCache>
                <c:ptCount val="4"/>
                <c:pt idx="0">
                  <c:v>Public Prosecutors</c:v>
                </c:pt>
                <c:pt idx="1">
                  <c:v>Judges</c:v>
                </c:pt>
                <c:pt idx="2">
                  <c:v>Attorneys</c:v>
                </c:pt>
                <c:pt idx="3">
                  <c:v>Court Experts</c:v>
                </c:pt>
              </c:strCache>
            </c:strRef>
          </c:cat>
          <c:val>
            <c:numRef>
              <c:f>Sheet4!$B$18:$B$21</c:f>
              <c:numCache>
                <c:formatCode>0.0%</c:formatCode>
                <c:ptCount val="4"/>
                <c:pt idx="0">
                  <c:v>2.8000000000000001E-2</c:v>
                </c:pt>
                <c:pt idx="1">
                  <c:v>2.8000000000000001E-2</c:v>
                </c:pt>
                <c:pt idx="2">
                  <c:v>4.5999999999999999E-2</c:v>
                </c:pt>
                <c:pt idx="3">
                  <c:v>1.7999999999999999E-2</c:v>
                </c:pt>
              </c:numCache>
            </c:numRef>
          </c:val>
          <c:extLst>
            <c:ext xmlns:c16="http://schemas.microsoft.com/office/drawing/2014/chart" uri="{C3380CC4-5D6E-409C-BE32-E72D297353CC}">
              <c16:uniqueId val="{00000000-CCB7-4814-B8B4-F78ADBC95B99}"/>
            </c:ext>
          </c:extLst>
        </c:ser>
        <c:ser>
          <c:idx val="1"/>
          <c:order val="1"/>
          <c:tx>
            <c:strRef>
              <c:f>Sheet4!$C$17</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Sheet4!$A$18:$A$21</c:f>
              <c:strCache>
                <c:ptCount val="4"/>
                <c:pt idx="0">
                  <c:v>Public Prosecutors</c:v>
                </c:pt>
                <c:pt idx="1">
                  <c:v>Judges</c:v>
                </c:pt>
                <c:pt idx="2">
                  <c:v>Attorneys</c:v>
                </c:pt>
                <c:pt idx="3">
                  <c:v>Court Experts</c:v>
                </c:pt>
              </c:strCache>
            </c:strRef>
          </c:cat>
          <c:val>
            <c:numRef>
              <c:f>Sheet4!$C$18:$C$21</c:f>
              <c:numCache>
                <c:formatCode>0.0%</c:formatCode>
                <c:ptCount val="4"/>
                <c:pt idx="0">
                  <c:v>0.156</c:v>
                </c:pt>
                <c:pt idx="1">
                  <c:v>0.248</c:v>
                </c:pt>
                <c:pt idx="2">
                  <c:v>0.22</c:v>
                </c:pt>
                <c:pt idx="3">
                  <c:v>0.248</c:v>
                </c:pt>
              </c:numCache>
            </c:numRef>
          </c:val>
          <c:extLst>
            <c:ext xmlns:c16="http://schemas.microsoft.com/office/drawing/2014/chart" uri="{C3380CC4-5D6E-409C-BE32-E72D297353CC}">
              <c16:uniqueId val="{00000001-CCB7-4814-B8B4-F78ADBC95B99}"/>
            </c:ext>
          </c:extLst>
        </c:ser>
        <c:ser>
          <c:idx val="2"/>
          <c:order val="2"/>
          <c:tx>
            <c:strRef>
              <c:f>Sheet4!$D$17</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Sheet4!$A$18:$A$21</c:f>
              <c:strCache>
                <c:ptCount val="4"/>
                <c:pt idx="0">
                  <c:v>Public Prosecutors</c:v>
                </c:pt>
                <c:pt idx="1">
                  <c:v>Judges</c:v>
                </c:pt>
                <c:pt idx="2">
                  <c:v>Attorneys</c:v>
                </c:pt>
                <c:pt idx="3">
                  <c:v>Court Experts</c:v>
                </c:pt>
              </c:strCache>
            </c:strRef>
          </c:cat>
          <c:val>
            <c:numRef>
              <c:f>Sheet4!$D$18:$D$21</c:f>
              <c:numCache>
                <c:formatCode>0.0%</c:formatCode>
                <c:ptCount val="4"/>
                <c:pt idx="0">
                  <c:v>0.45</c:v>
                </c:pt>
                <c:pt idx="1">
                  <c:v>0.505</c:v>
                </c:pt>
                <c:pt idx="2">
                  <c:v>0.505</c:v>
                </c:pt>
                <c:pt idx="3">
                  <c:v>0.44</c:v>
                </c:pt>
              </c:numCache>
            </c:numRef>
          </c:val>
          <c:extLst>
            <c:ext xmlns:c16="http://schemas.microsoft.com/office/drawing/2014/chart" uri="{C3380CC4-5D6E-409C-BE32-E72D297353CC}">
              <c16:uniqueId val="{00000002-CCB7-4814-B8B4-F78ADBC95B99}"/>
            </c:ext>
          </c:extLst>
        </c:ser>
        <c:ser>
          <c:idx val="3"/>
          <c:order val="3"/>
          <c:tx>
            <c:strRef>
              <c:f>Sheet4!$E$17</c:f>
              <c:strCache>
                <c:ptCount val="1"/>
                <c:pt idx="0">
                  <c:v>2</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Sheet4!$A$18:$A$21</c:f>
              <c:strCache>
                <c:ptCount val="4"/>
                <c:pt idx="0">
                  <c:v>Public Prosecutors</c:v>
                </c:pt>
                <c:pt idx="1">
                  <c:v>Judges</c:v>
                </c:pt>
                <c:pt idx="2">
                  <c:v>Attorneys</c:v>
                </c:pt>
                <c:pt idx="3">
                  <c:v>Court Experts</c:v>
                </c:pt>
              </c:strCache>
            </c:strRef>
          </c:cat>
          <c:val>
            <c:numRef>
              <c:f>Sheet4!$E$18:$E$21</c:f>
              <c:numCache>
                <c:formatCode>0.0%</c:formatCode>
                <c:ptCount val="4"/>
                <c:pt idx="0">
                  <c:v>0.30299999999999999</c:v>
                </c:pt>
                <c:pt idx="1">
                  <c:v>0.183</c:v>
                </c:pt>
                <c:pt idx="2">
                  <c:v>0.16500000000000001</c:v>
                </c:pt>
                <c:pt idx="3">
                  <c:v>0.21099999999999999</c:v>
                </c:pt>
              </c:numCache>
            </c:numRef>
          </c:val>
          <c:extLst>
            <c:ext xmlns:c16="http://schemas.microsoft.com/office/drawing/2014/chart" uri="{C3380CC4-5D6E-409C-BE32-E72D297353CC}">
              <c16:uniqueId val="{00000003-CCB7-4814-B8B4-F78ADBC95B99}"/>
            </c:ext>
          </c:extLst>
        </c:ser>
        <c:ser>
          <c:idx val="4"/>
          <c:order val="4"/>
          <c:tx>
            <c:strRef>
              <c:f>Sheet4!$F$17</c:f>
              <c:strCache>
                <c:ptCount val="1"/>
                <c:pt idx="0">
                  <c:v>1-Low level of expertise</c:v>
                </c:pt>
              </c:strCache>
            </c:strRef>
          </c:tx>
          <c:spPr>
            <a:solidFill>
              <a:srgbClr val="9565AB"/>
            </a:solidFill>
            <a:ln>
              <a:noFill/>
            </a:ln>
            <a:effectLst/>
          </c:spPr>
          <c:invertIfNegative val="0"/>
          <c:dLbls>
            <c:dLbl>
              <c:idx val="0"/>
              <c:layout>
                <c:manualLayout>
                  <c:x val="-1.3130380448309061E-2"/>
                  <c:y val="-7.838296559172966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F9E-4C98-9C68-4AD8B252C8C7}"/>
                </c:ext>
              </c:extLst>
            </c:dLbl>
            <c:dLbl>
              <c:idx val="1"/>
              <c:layout>
                <c:manualLayout>
                  <c:x val="-2.2679748047079135E-2"/>
                  <c:y val="-2.090191842822609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CB7-4814-B8B4-F78ADBC95B99}"/>
                </c:ext>
              </c:extLst>
            </c:dLbl>
            <c:dLbl>
              <c:idx val="2"/>
              <c:layout>
                <c:manualLayout>
                  <c:x val="2.3873418996925404E-3"/>
                  <c:y val="-1.828915290850177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F9E-4C98-9C68-4AD8B252C8C7}"/>
                </c:ext>
              </c:extLst>
            </c:dLbl>
            <c:dLbl>
              <c:idx val="3"/>
              <c:layout>
                <c:manualLayout>
                  <c:x val="-2.3873418996925404E-3"/>
                  <c:y val="-2.351488967751880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F9E-4C98-9C68-4AD8B252C8C7}"/>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Sheet4!$A$18:$A$21</c:f>
              <c:strCache>
                <c:ptCount val="4"/>
                <c:pt idx="0">
                  <c:v>Public Prosecutors</c:v>
                </c:pt>
                <c:pt idx="1">
                  <c:v>Judges</c:v>
                </c:pt>
                <c:pt idx="2">
                  <c:v>Attorneys</c:v>
                </c:pt>
                <c:pt idx="3">
                  <c:v>Court Experts</c:v>
                </c:pt>
              </c:strCache>
            </c:strRef>
          </c:cat>
          <c:val>
            <c:numRef>
              <c:f>Sheet4!$F$18:$F$21</c:f>
              <c:numCache>
                <c:formatCode>0.0%</c:formatCode>
                <c:ptCount val="4"/>
                <c:pt idx="0">
                  <c:v>3.6999999999999998E-2</c:v>
                </c:pt>
                <c:pt idx="1">
                  <c:v>2.8000000000000001E-2</c:v>
                </c:pt>
                <c:pt idx="2">
                  <c:v>2.8000000000000001E-2</c:v>
                </c:pt>
                <c:pt idx="3">
                  <c:v>4.5999999999999999E-2</c:v>
                </c:pt>
              </c:numCache>
            </c:numRef>
          </c:val>
          <c:extLst>
            <c:ext xmlns:c16="http://schemas.microsoft.com/office/drawing/2014/chart" uri="{C3380CC4-5D6E-409C-BE32-E72D297353CC}">
              <c16:uniqueId val="{00000004-CCB7-4814-B8B4-F78ADBC95B99}"/>
            </c:ext>
          </c:extLst>
        </c:ser>
        <c:ser>
          <c:idx val="5"/>
          <c:order val="5"/>
          <c:tx>
            <c:strRef>
              <c:f>Sheet4!$G$17</c:f>
              <c:strCache>
                <c:ptCount val="1"/>
                <c:pt idx="0">
                  <c:v>Don't know/Cannot judge</c:v>
                </c:pt>
              </c:strCache>
            </c:strRef>
          </c:tx>
          <c:spPr>
            <a:solidFill>
              <a:schemeClr val="bg1">
                <a:lumMod val="75000"/>
              </a:schemeClr>
            </a:solidFill>
            <a:ln>
              <a:noFill/>
            </a:ln>
            <a:effectLst/>
          </c:spPr>
          <c:invertIfNegative val="0"/>
          <c:dLbls>
            <c:dLbl>
              <c:idx val="0"/>
              <c:layout>
                <c:manualLayout>
                  <c:x val="1.1936709498460952E-3"/>
                  <c:y val="1.567659311834594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F9E-4C98-9C68-4AD8B252C8C7}"/>
                </c:ext>
              </c:extLst>
            </c:dLbl>
            <c:dLbl>
              <c:idx val="1"/>
              <c:layout>
                <c:manualLayout>
                  <c:x val="0"/>
                  <c:y val="1.045106207889733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F9E-4C98-9C68-4AD8B252C8C7}"/>
                </c:ext>
              </c:extLst>
            </c:dLbl>
            <c:dLbl>
              <c:idx val="2"/>
              <c:layout>
                <c:manualLayout>
                  <c:x val="1.1936709498462702E-3"/>
                  <c:y val="1.828956436763883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F9E-4C98-9C68-4AD8B252C8C7}"/>
                </c:ext>
              </c:extLst>
            </c:dLbl>
            <c:dLbl>
              <c:idx val="3"/>
              <c:layout>
                <c:manualLayout>
                  <c:x val="-1.750697168904775E-16"/>
                  <c:y val="1.30638275986216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F9E-4C98-9C68-4AD8B252C8C7}"/>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Sheet4!$A$18:$A$21</c:f>
              <c:strCache>
                <c:ptCount val="4"/>
                <c:pt idx="0">
                  <c:v>Public Prosecutors</c:v>
                </c:pt>
                <c:pt idx="1">
                  <c:v>Judges</c:v>
                </c:pt>
                <c:pt idx="2">
                  <c:v>Attorneys</c:v>
                </c:pt>
                <c:pt idx="3">
                  <c:v>Court Experts</c:v>
                </c:pt>
              </c:strCache>
            </c:strRef>
          </c:cat>
          <c:val>
            <c:numRef>
              <c:f>Sheet4!$G$18:$G$21</c:f>
              <c:numCache>
                <c:formatCode>0.0%</c:formatCode>
                <c:ptCount val="4"/>
                <c:pt idx="0">
                  <c:v>1.7999999999999999E-2</c:v>
                </c:pt>
                <c:pt idx="1">
                  <c:v>8.9999999999999993E-3</c:v>
                </c:pt>
                <c:pt idx="2">
                  <c:v>3.6999999999999998E-2</c:v>
                </c:pt>
                <c:pt idx="3">
                  <c:v>3.6999999999999998E-2</c:v>
                </c:pt>
              </c:numCache>
            </c:numRef>
          </c:val>
          <c:extLst>
            <c:ext xmlns:c16="http://schemas.microsoft.com/office/drawing/2014/chart" uri="{C3380CC4-5D6E-409C-BE32-E72D297353CC}">
              <c16:uniqueId val="{00000005-CCB7-4814-B8B4-F78ADBC95B99}"/>
            </c:ext>
          </c:extLst>
        </c:ser>
        <c:dLbls>
          <c:dLblPos val="ctr"/>
          <c:showLegendKey val="0"/>
          <c:showVal val="1"/>
          <c:showCatName val="0"/>
          <c:showSerName val="0"/>
          <c:showPercent val="0"/>
          <c:showBubbleSize val="0"/>
        </c:dLbls>
        <c:gapWidth val="150"/>
        <c:overlap val="100"/>
        <c:axId val="416117232"/>
        <c:axId val="416118016"/>
      </c:barChart>
      <c:catAx>
        <c:axId val="4161172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416118016"/>
        <c:crosses val="autoZero"/>
        <c:auto val="1"/>
        <c:lblAlgn val="ctr"/>
        <c:lblOffset val="100"/>
        <c:noMultiLvlLbl val="0"/>
      </c:catAx>
      <c:valAx>
        <c:axId val="416118016"/>
        <c:scaling>
          <c:orientation val="minMax"/>
        </c:scaling>
        <c:delete val="1"/>
        <c:axPos val="t"/>
        <c:numFmt formatCode="0.0%" sourceLinked="1"/>
        <c:majorTickMark val="none"/>
        <c:minorTickMark val="none"/>
        <c:tickLblPos val="nextTo"/>
        <c:crossAx val="41611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Sheet4!$B$25</c:f>
              <c:strCache>
                <c:ptCount val="1"/>
                <c:pt idx="0">
                  <c:v>5-High level of expertise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Sheet4!$A$26:$A$29</c:f>
              <c:strCache>
                <c:ptCount val="4"/>
                <c:pt idx="0">
                  <c:v>Public Prosecutors</c:v>
                </c:pt>
                <c:pt idx="1">
                  <c:v>Judges</c:v>
                </c:pt>
                <c:pt idx="2">
                  <c:v>Attorneys</c:v>
                </c:pt>
                <c:pt idx="3">
                  <c:v>Court Experts</c:v>
                </c:pt>
              </c:strCache>
            </c:strRef>
          </c:cat>
          <c:val>
            <c:numRef>
              <c:f>Sheet4!$B$26:$B$29</c:f>
              <c:numCache>
                <c:formatCode>0.0%</c:formatCode>
                <c:ptCount val="4"/>
                <c:pt idx="0">
                  <c:v>7.5999999999999998E-2</c:v>
                </c:pt>
                <c:pt idx="1">
                  <c:v>0.109</c:v>
                </c:pt>
                <c:pt idx="2">
                  <c:v>5.3999999999999999E-2</c:v>
                </c:pt>
                <c:pt idx="3">
                  <c:v>0.12</c:v>
                </c:pt>
              </c:numCache>
            </c:numRef>
          </c:val>
          <c:extLst>
            <c:ext xmlns:c16="http://schemas.microsoft.com/office/drawing/2014/chart" uri="{C3380CC4-5D6E-409C-BE32-E72D297353CC}">
              <c16:uniqueId val="{00000000-142D-4A82-BB33-FDBA313D2D80}"/>
            </c:ext>
          </c:extLst>
        </c:ser>
        <c:ser>
          <c:idx val="1"/>
          <c:order val="1"/>
          <c:tx>
            <c:strRef>
              <c:f>Sheet4!$C$25</c:f>
              <c:strCache>
                <c:ptCount val="1"/>
                <c:pt idx="0">
                  <c:v>4</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Sheet4!$A$26:$A$29</c:f>
              <c:strCache>
                <c:ptCount val="4"/>
                <c:pt idx="0">
                  <c:v>Public Prosecutors</c:v>
                </c:pt>
                <c:pt idx="1">
                  <c:v>Judges</c:v>
                </c:pt>
                <c:pt idx="2">
                  <c:v>Attorneys</c:v>
                </c:pt>
                <c:pt idx="3">
                  <c:v>Court Experts</c:v>
                </c:pt>
              </c:strCache>
            </c:strRef>
          </c:cat>
          <c:val>
            <c:numRef>
              <c:f>Sheet4!$C$26:$C$29</c:f>
              <c:numCache>
                <c:formatCode>0.0%</c:formatCode>
                <c:ptCount val="4"/>
                <c:pt idx="0">
                  <c:v>0.22800000000000001</c:v>
                </c:pt>
                <c:pt idx="1">
                  <c:v>0.28299999999999997</c:v>
                </c:pt>
                <c:pt idx="2">
                  <c:v>0.26100000000000001</c:v>
                </c:pt>
                <c:pt idx="3">
                  <c:v>0.38</c:v>
                </c:pt>
              </c:numCache>
            </c:numRef>
          </c:val>
          <c:extLst>
            <c:ext xmlns:c16="http://schemas.microsoft.com/office/drawing/2014/chart" uri="{C3380CC4-5D6E-409C-BE32-E72D297353CC}">
              <c16:uniqueId val="{00000001-142D-4A82-BB33-FDBA313D2D80}"/>
            </c:ext>
          </c:extLst>
        </c:ser>
        <c:ser>
          <c:idx val="2"/>
          <c:order val="2"/>
          <c:tx>
            <c:strRef>
              <c:f>Sheet4!$D$25</c:f>
              <c:strCache>
                <c:ptCount val="1"/>
                <c:pt idx="0">
                  <c:v>3</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Sheet4!$A$26:$A$29</c:f>
              <c:strCache>
                <c:ptCount val="4"/>
                <c:pt idx="0">
                  <c:v>Public Prosecutors</c:v>
                </c:pt>
                <c:pt idx="1">
                  <c:v>Judges</c:v>
                </c:pt>
                <c:pt idx="2">
                  <c:v>Attorneys</c:v>
                </c:pt>
                <c:pt idx="3">
                  <c:v>Court Experts</c:v>
                </c:pt>
              </c:strCache>
            </c:strRef>
          </c:cat>
          <c:val>
            <c:numRef>
              <c:f>Sheet4!$D$26:$D$29</c:f>
              <c:numCache>
                <c:formatCode>0.0%</c:formatCode>
                <c:ptCount val="4"/>
                <c:pt idx="0">
                  <c:v>0.38</c:v>
                </c:pt>
                <c:pt idx="1">
                  <c:v>0.38</c:v>
                </c:pt>
                <c:pt idx="2">
                  <c:v>0.39100000000000001</c:v>
                </c:pt>
                <c:pt idx="3">
                  <c:v>0.28000000000000003</c:v>
                </c:pt>
              </c:numCache>
            </c:numRef>
          </c:val>
          <c:extLst>
            <c:ext xmlns:c16="http://schemas.microsoft.com/office/drawing/2014/chart" uri="{C3380CC4-5D6E-409C-BE32-E72D297353CC}">
              <c16:uniqueId val="{00000002-142D-4A82-BB33-FDBA313D2D80}"/>
            </c:ext>
          </c:extLst>
        </c:ser>
        <c:ser>
          <c:idx val="3"/>
          <c:order val="3"/>
          <c:tx>
            <c:strRef>
              <c:f>Sheet4!$E$25</c:f>
              <c:strCache>
                <c:ptCount val="1"/>
                <c:pt idx="0">
                  <c:v>2</c:v>
                </c:pt>
              </c:strCache>
            </c:strRef>
          </c:tx>
          <c:spPr>
            <a:solidFill>
              <a:srgbClr val="AF8BBF"/>
            </a:solidFill>
            <a:ln>
              <a:noFill/>
            </a:ln>
            <a:effectLst/>
          </c:spPr>
          <c:invertIfNegative val="0"/>
          <c:dLbls>
            <c:dLbl>
              <c:idx val="3"/>
              <c:layout>
                <c:manualLayout>
                  <c:x val="-6.6788674323698932E-3"/>
                  <c:y val="-2.533856681942418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ECD-4842-B05A-9349FCA560DE}"/>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Sheet4!$A$26:$A$29</c:f>
              <c:strCache>
                <c:ptCount val="4"/>
                <c:pt idx="0">
                  <c:v>Public Prosecutors</c:v>
                </c:pt>
                <c:pt idx="1">
                  <c:v>Judges</c:v>
                </c:pt>
                <c:pt idx="2">
                  <c:v>Attorneys</c:v>
                </c:pt>
                <c:pt idx="3">
                  <c:v>Court Experts</c:v>
                </c:pt>
              </c:strCache>
            </c:strRef>
          </c:cat>
          <c:val>
            <c:numRef>
              <c:f>Sheet4!$E$26:$E$29</c:f>
              <c:numCache>
                <c:formatCode>0.0%</c:formatCode>
                <c:ptCount val="4"/>
                <c:pt idx="0">
                  <c:v>0.109</c:v>
                </c:pt>
                <c:pt idx="1">
                  <c:v>6.5000000000000002E-2</c:v>
                </c:pt>
                <c:pt idx="2">
                  <c:v>0.16300000000000001</c:v>
                </c:pt>
                <c:pt idx="3">
                  <c:v>4.2999999999999997E-2</c:v>
                </c:pt>
              </c:numCache>
            </c:numRef>
          </c:val>
          <c:extLst>
            <c:ext xmlns:c16="http://schemas.microsoft.com/office/drawing/2014/chart" uri="{C3380CC4-5D6E-409C-BE32-E72D297353CC}">
              <c16:uniqueId val="{00000003-142D-4A82-BB33-FDBA313D2D80}"/>
            </c:ext>
          </c:extLst>
        </c:ser>
        <c:ser>
          <c:idx val="4"/>
          <c:order val="4"/>
          <c:tx>
            <c:strRef>
              <c:f>Sheet4!$F$25</c:f>
              <c:strCache>
                <c:ptCount val="1"/>
                <c:pt idx="0">
                  <c:v>1-Low level of expertise</c:v>
                </c:pt>
              </c:strCache>
            </c:strRef>
          </c:tx>
          <c:spPr>
            <a:solidFill>
              <a:srgbClr val="9565AB"/>
            </a:solidFill>
            <a:ln>
              <a:noFill/>
            </a:ln>
            <a:effectLst/>
          </c:spPr>
          <c:invertIfNegative val="0"/>
          <c:dLbls>
            <c:dLbl>
              <c:idx val="3"/>
              <c:layout>
                <c:manualLayout>
                  <c:x val="0"/>
                  <c:y val="1.773713643608854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ECD-4842-B05A-9349FCA560DE}"/>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Sheet4!$A$26:$A$29</c:f>
              <c:strCache>
                <c:ptCount val="4"/>
                <c:pt idx="0">
                  <c:v>Public Prosecutors</c:v>
                </c:pt>
                <c:pt idx="1">
                  <c:v>Judges</c:v>
                </c:pt>
                <c:pt idx="2">
                  <c:v>Attorneys</c:v>
                </c:pt>
                <c:pt idx="3">
                  <c:v>Court Experts</c:v>
                </c:pt>
              </c:strCache>
            </c:strRef>
          </c:cat>
          <c:val>
            <c:numRef>
              <c:f>Sheet4!$F$26:$F$29</c:f>
              <c:numCache>
                <c:formatCode>0.0%</c:formatCode>
                <c:ptCount val="4"/>
                <c:pt idx="0">
                  <c:v>3.3000000000000002E-2</c:v>
                </c:pt>
                <c:pt idx="1">
                  <c:v>4.2999999999999997E-2</c:v>
                </c:pt>
                <c:pt idx="2">
                  <c:v>5.3999999999999999E-2</c:v>
                </c:pt>
                <c:pt idx="3">
                  <c:v>1.0999999999999999E-2</c:v>
                </c:pt>
              </c:numCache>
            </c:numRef>
          </c:val>
          <c:extLst>
            <c:ext xmlns:c16="http://schemas.microsoft.com/office/drawing/2014/chart" uri="{C3380CC4-5D6E-409C-BE32-E72D297353CC}">
              <c16:uniqueId val="{00000004-142D-4A82-BB33-FDBA313D2D80}"/>
            </c:ext>
          </c:extLst>
        </c:ser>
        <c:ser>
          <c:idx val="5"/>
          <c:order val="5"/>
          <c:tx>
            <c:strRef>
              <c:f>Sheet4!$G$25</c:f>
              <c:strCache>
                <c:ptCount val="1"/>
                <c:pt idx="0">
                  <c:v>Don't know/Cannot judge</c:v>
                </c:pt>
              </c:strCache>
            </c:strRef>
          </c:tx>
          <c:spPr>
            <a:solidFill>
              <a:schemeClr val="bg1">
                <a:lumMod val="75000"/>
              </a:schemeClr>
            </a:solidFill>
            <a:ln>
              <a:noFill/>
            </a:ln>
            <a:effectLst/>
          </c:spPr>
          <c:invertIfNegative val="0"/>
          <c:dLbls>
            <c:dLbl>
              <c:idx val="3"/>
              <c:layout>
                <c:manualLayout>
                  <c:x val="1.2021961378265809E-2"/>
                  <c:y val="-1.266938316863467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ECD-4842-B05A-9349FCA560DE}"/>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Franklin Gothic Book" panose="020B05030201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Sheet4!$A$26:$A$29</c:f>
              <c:strCache>
                <c:ptCount val="4"/>
                <c:pt idx="0">
                  <c:v>Public Prosecutors</c:v>
                </c:pt>
                <c:pt idx="1">
                  <c:v>Judges</c:v>
                </c:pt>
                <c:pt idx="2">
                  <c:v>Attorneys</c:v>
                </c:pt>
                <c:pt idx="3">
                  <c:v>Court Experts</c:v>
                </c:pt>
              </c:strCache>
            </c:strRef>
          </c:cat>
          <c:val>
            <c:numRef>
              <c:f>Sheet4!$G$26:$G$29</c:f>
              <c:numCache>
                <c:formatCode>0.0%</c:formatCode>
                <c:ptCount val="4"/>
                <c:pt idx="0">
                  <c:v>0.17399999999999999</c:v>
                </c:pt>
                <c:pt idx="1">
                  <c:v>0.12</c:v>
                </c:pt>
                <c:pt idx="2">
                  <c:v>7.5999999999999998E-2</c:v>
                </c:pt>
                <c:pt idx="3">
                  <c:v>6.5000000000000002E-2</c:v>
                </c:pt>
              </c:numCache>
            </c:numRef>
          </c:val>
          <c:extLst>
            <c:ext xmlns:c16="http://schemas.microsoft.com/office/drawing/2014/chart" uri="{C3380CC4-5D6E-409C-BE32-E72D297353CC}">
              <c16:uniqueId val="{00000005-142D-4A82-BB33-FDBA313D2D80}"/>
            </c:ext>
          </c:extLst>
        </c:ser>
        <c:dLbls>
          <c:dLblPos val="ctr"/>
          <c:showLegendKey val="0"/>
          <c:showVal val="1"/>
          <c:showCatName val="0"/>
          <c:showSerName val="0"/>
          <c:showPercent val="0"/>
          <c:showBubbleSize val="0"/>
        </c:dLbls>
        <c:gapWidth val="182"/>
        <c:overlap val="100"/>
        <c:axId val="366909440"/>
        <c:axId val="366909832"/>
      </c:barChart>
      <c:catAx>
        <c:axId val="3669094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366909832"/>
        <c:crosses val="autoZero"/>
        <c:auto val="1"/>
        <c:lblAlgn val="ctr"/>
        <c:lblOffset val="100"/>
        <c:noMultiLvlLbl val="0"/>
      </c:catAx>
      <c:valAx>
        <c:axId val="366909832"/>
        <c:scaling>
          <c:orientation val="minMax"/>
        </c:scaling>
        <c:delete val="1"/>
        <c:axPos val="t"/>
        <c:numFmt formatCode="0%" sourceLinked="1"/>
        <c:majorTickMark val="none"/>
        <c:minorTickMark val="none"/>
        <c:tickLblPos val="nextTo"/>
        <c:crossAx val="366909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latin typeface="Franklin Gothic Book" panose="020B050302010202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Sheet1!$B$34</c:f>
              <c:strCache>
                <c:ptCount val="1"/>
                <c:pt idx="0">
                  <c:v>Completely agree</c:v>
                </c:pt>
              </c:strCache>
            </c:strRef>
          </c:tx>
          <c:spPr>
            <a:solidFill>
              <a:srgbClr val="9565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691E-4A2F-8E2F-52EEF42E1EF1}"/>
                </c:ext>
              </c:extLst>
            </c:dLbl>
            <c:dLbl>
              <c:idx val="1"/>
              <c:delete val="1"/>
              <c:extLst>
                <c:ext xmlns:c15="http://schemas.microsoft.com/office/drawing/2012/chart" uri="{CE6537A1-D6FC-4f65-9D91-7224C49458BB}"/>
                <c:ext xmlns:c16="http://schemas.microsoft.com/office/drawing/2014/chart" uri="{C3380CC4-5D6E-409C-BE32-E72D297353CC}">
                  <c16:uniqueId val="{00000007-691E-4A2F-8E2F-52EEF42E1EF1}"/>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Sheet1!$A$35:$A$38</c:f>
              <c:strCache>
                <c:ptCount val="4"/>
                <c:pt idx="0">
                  <c:v>Public Prosecutors</c:v>
                </c:pt>
                <c:pt idx="1">
                  <c:v>Judges</c:v>
                </c:pt>
                <c:pt idx="2">
                  <c:v>Attorneys</c:v>
                </c:pt>
                <c:pt idx="3">
                  <c:v>Court Experts</c:v>
                </c:pt>
              </c:strCache>
            </c:strRef>
          </c:cat>
          <c:val>
            <c:numRef>
              <c:f>Sheet1!$B$35:$B$38</c:f>
              <c:numCache>
                <c:formatCode>0.0%</c:formatCode>
                <c:ptCount val="4"/>
                <c:pt idx="0">
                  <c:v>0</c:v>
                </c:pt>
                <c:pt idx="1">
                  <c:v>0</c:v>
                </c:pt>
                <c:pt idx="2">
                  <c:v>0.248</c:v>
                </c:pt>
                <c:pt idx="3">
                  <c:v>8.6999999999999994E-2</c:v>
                </c:pt>
              </c:numCache>
            </c:numRef>
          </c:val>
          <c:extLst>
            <c:ext xmlns:c16="http://schemas.microsoft.com/office/drawing/2014/chart" uri="{C3380CC4-5D6E-409C-BE32-E72D297353CC}">
              <c16:uniqueId val="{00000000-691E-4A2F-8E2F-52EEF42E1EF1}"/>
            </c:ext>
          </c:extLst>
        </c:ser>
        <c:ser>
          <c:idx val="1"/>
          <c:order val="1"/>
          <c:tx>
            <c:strRef>
              <c:f>Sheet1!$C$34</c:f>
              <c:strCache>
                <c:ptCount val="1"/>
                <c:pt idx="0">
                  <c:v>Somewhat agree</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Sheet1!$A$35:$A$38</c:f>
              <c:strCache>
                <c:ptCount val="4"/>
                <c:pt idx="0">
                  <c:v>Public Prosecutors</c:v>
                </c:pt>
                <c:pt idx="1">
                  <c:v>Judges</c:v>
                </c:pt>
                <c:pt idx="2">
                  <c:v>Attorneys</c:v>
                </c:pt>
                <c:pt idx="3">
                  <c:v>Court Experts</c:v>
                </c:pt>
              </c:strCache>
            </c:strRef>
          </c:cat>
          <c:val>
            <c:numRef>
              <c:f>Sheet1!$C$35:$C$38</c:f>
              <c:numCache>
                <c:formatCode>0.0%</c:formatCode>
                <c:ptCount val="4"/>
                <c:pt idx="0">
                  <c:v>7.2999999999999995E-2</c:v>
                </c:pt>
                <c:pt idx="1">
                  <c:v>9.5000000000000001E-2</c:v>
                </c:pt>
                <c:pt idx="2">
                  <c:v>0.36699999999999999</c:v>
                </c:pt>
                <c:pt idx="3">
                  <c:v>8.6999999999999994E-2</c:v>
                </c:pt>
              </c:numCache>
            </c:numRef>
          </c:val>
          <c:extLst>
            <c:ext xmlns:c16="http://schemas.microsoft.com/office/drawing/2014/chart" uri="{C3380CC4-5D6E-409C-BE32-E72D297353CC}">
              <c16:uniqueId val="{00000001-691E-4A2F-8E2F-52EEF42E1EF1}"/>
            </c:ext>
          </c:extLst>
        </c:ser>
        <c:ser>
          <c:idx val="2"/>
          <c:order val="2"/>
          <c:tx>
            <c:strRef>
              <c:f>Sheet1!$D$34</c:f>
              <c:strCache>
                <c:ptCount val="1"/>
                <c:pt idx="0">
                  <c:v>Somewhat disagree</c:v>
                </c:pt>
              </c:strCache>
            </c:strRef>
          </c:tx>
          <c:spPr>
            <a:solidFill>
              <a:srgbClr val="7AE0D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691E-4A2F-8E2F-52EEF42E1EF1}"/>
                </c:ext>
              </c:extLst>
            </c:dLbl>
            <c:dLbl>
              <c:idx val="2"/>
              <c:layout>
                <c:manualLayout>
                  <c:x val="-5.8015093517362537E-3"/>
                  <c:y val="2.061157426463571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2A-4D52-8E87-15ED82AD01DF}"/>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Sheet1!$A$35:$A$38</c:f>
              <c:strCache>
                <c:ptCount val="4"/>
                <c:pt idx="0">
                  <c:v>Public Prosecutors</c:v>
                </c:pt>
                <c:pt idx="1">
                  <c:v>Judges</c:v>
                </c:pt>
                <c:pt idx="2">
                  <c:v>Attorneys</c:v>
                </c:pt>
                <c:pt idx="3">
                  <c:v>Court Experts</c:v>
                </c:pt>
              </c:strCache>
            </c:strRef>
          </c:cat>
          <c:val>
            <c:numRef>
              <c:f>Sheet1!$D$35:$D$38</c:f>
              <c:numCache>
                <c:formatCode>0.0%</c:formatCode>
                <c:ptCount val="4"/>
                <c:pt idx="0">
                  <c:v>0</c:v>
                </c:pt>
                <c:pt idx="1">
                  <c:v>2.1000000000000001E-2</c:v>
                </c:pt>
                <c:pt idx="2">
                  <c:v>8.9999999999999993E-3</c:v>
                </c:pt>
                <c:pt idx="3">
                  <c:v>8.6999999999999994E-2</c:v>
                </c:pt>
              </c:numCache>
            </c:numRef>
          </c:val>
          <c:extLst>
            <c:ext xmlns:c16="http://schemas.microsoft.com/office/drawing/2014/chart" uri="{C3380CC4-5D6E-409C-BE32-E72D297353CC}">
              <c16:uniqueId val="{00000002-691E-4A2F-8E2F-52EEF42E1EF1}"/>
            </c:ext>
          </c:extLst>
        </c:ser>
        <c:ser>
          <c:idx val="3"/>
          <c:order val="3"/>
          <c:tx>
            <c:strRef>
              <c:f>Sheet1!$E$34</c:f>
              <c:strCache>
                <c:ptCount val="1"/>
                <c:pt idx="0">
                  <c:v>Completely disagree</c:v>
                </c:pt>
              </c:strCache>
            </c:strRef>
          </c:tx>
          <c:spPr>
            <a:solidFill>
              <a:srgbClr val="2BAEAB"/>
            </a:solidFill>
            <a:ln>
              <a:noFill/>
            </a:ln>
            <a:effectLst/>
          </c:spPr>
          <c:invertIfNegative val="0"/>
          <c:dLbls>
            <c:dLbl>
              <c:idx val="2"/>
              <c:layout>
                <c:manualLayout>
                  <c:x val="1.0152641365538152E-2"/>
                  <c:y val="2.061157426463571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D2A-4D52-8E87-15ED82AD01DF}"/>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Sheet1!$A$35:$A$38</c:f>
              <c:strCache>
                <c:ptCount val="4"/>
                <c:pt idx="0">
                  <c:v>Public Prosecutors</c:v>
                </c:pt>
                <c:pt idx="1">
                  <c:v>Judges</c:v>
                </c:pt>
                <c:pt idx="2">
                  <c:v>Attorneys</c:v>
                </c:pt>
                <c:pt idx="3">
                  <c:v>Court Experts</c:v>
                </c:pt>
              </c:strCache>
            </c:strRef>
          </c:cat>
          <c:val>
            <c:numRef>
              <c:f>Sheet1!$E$35:$E$38</c:f>
              <c:numCache>
                <c:formatCode>0.0%</c:formatCode>
                <c:ptCount val="4"/>
                <c:pt idx="0">
                  <c:v>0.48799999999999999</c:v>
                </c:pt>
                <c:pt idx="1">
                  <c:v>0.32600000000000001</c:v>
                </c:pt>
                <c:pt idx="2">
                  <c:v>5.5E-2</c:v>
                </c:pt>
                <c:pt idx="3">
                  <c:v>0.16300000000000001</c:v>
                </c:pt>
              </c:numCache>
            </c:numRef>
          </c:val>
          <c:extLst>
            <c:ext xmlns:c16="http://schemas.microsoft.com/office/drawing/2014/chart" uri="{C3380CC4-5D6E-409C-BE32-E72D297353CC}">
              <c16:uniqueId val="{00000003-691E-4A2F-8E2F-52EEF42E1EF1}"/>
            </c:ext>
          </c:extLst>
        </c:ser>
        <c:ser>
          <c:idx val="4"/>
          <c:order val="4"/>
          <c:tx>
            <c:strRef>
              <c:f>Sheet1!$F$34</c:f>
              <c:strCache>
                <c:ptCount val="1"/>
                <c:pt idx="0">
                  <c:v>Don't know/Cannot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Sheet1!$A$35:$A$38</c:f>
              <c:strCache>
                <c:ptCount val="4"/>
                <c:pt idx="0">
                  <c:v>Public Prosecutors</c:v>
                </c:pt>
                <c:pt idx="1">
                  <c:v>Judges</c:v>
                </c:pt>
                <c:pt idx="2">
                  <c:v>Attorneys</c:v>
                </c:pt>
                <c:pt idx="3">
                  <c:v>Court Experts</c:v>
                </c:pt>
              </c:strCache>
            </c:strRef>
          </c:cat>
          <c:val>
            <c:numRef>
              <c:f>Sheet1!$F$35:$F$38</c:f>
              <c:numCache>
                <c:formatCode>0.0%</c:formatCode>
                <c:ptCount val="4"/>
                <c:pt idx="0">
                  <c:v>0.439</c:v>
                </c:pt>
                <c:pt idx="1">
                  <c:v>0.55800000000000005</c:v>
                </c:pt>
                <c:pt idx="2">
                  <c:v>0.32100000000000001</c:v>
                </c:pt>
                <c:pt idx="3">
                  <c:v>0.57599999999999996</c:v>
                </c:pt>
              </c:numCache>
            </c:numRef>
          </c:val>
          <c:extLst>
            <c:ext xmlns:c16="http://schemas.microsoft.com/office/drawing/2014/chart" uri="{C3380CC4-5D6E-409C-BE32-E72D297353CC}">
              <c16:uniqueId val="{00000004-691E-4A2F-8E2F-52EEF42E1EF1}"/>
            </c:ext>
          </c:extLst>
        </c:ser>
        <c:dLbls>
          <c:dLblPos val="ctr"/>
          <c:showLegendKey val="0"/>
          <c:showVal val="1"/>
          <c:showCatName val="0"/>
          <c:showSerName val="0"/>
          <c:showPercent val="0"/>
          <c:showBubbleSize val="0"/>
        </c:dLbls>
        <c:gapWidth val="182"/>
        <c:overlap val="100"/>
        <c:axId val="555726544"/>
        <c:axId val="555725368"/>
      </c:barChart>
      <c:catAx>
        <c:axId val="5557265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25368"/>
        <c:crosses val="autoZero"/>
        <c:auto val="1"/>
        <c:lblAlgn val="ctr"/>
        <c:lblOffset val="100"/>
        <c:noMultiLvlLbl val="0"/>
      </c:catAx>
      <c:valAx>
        <c:axId val="555725368"/>
        <c:scaling>
          <c:orientation val="minMax"/>
        </c:scaling>
        <c:delete val="1"/>
        <c:axPos val="t"/>
        <c:numFmt formatCode="0%" sourceLinked="1"/>
        <c:majorTickMark val="none"/>
        <c:minorTickMark val="none"/>
        <c:tickLblPos val="nextTo"/>
        <c:crossAx val="555726544"/>
        <c:crosses val="autoZero"/>
        <c:crossBetween val="between"/>
      </c:valAx>
      <c:spPr>
        <a:noFill/>
        <a:ln>
          <a:noFill/>
        </a:ln>
        <a:effectLst/>
      </c:spPr>
    </c:plotArea>
    <c:legend>
      <c:legendPos val="b"/>
      <c:layout>
        <c:manualLayout>
          <c:xMode val="edge"/>
          <c:yMode val="edge"/>
          <c:x val="7.1071915646967647E-3"/>
          <c:y val="0.85938660367219932"/>
          <c:w val="0.9915870120194028"/>
          <c:h val="0.1100191749870948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440169642890604"/>
          <c:y val="2.9236565672504843E-2"/>
          <c:w val="0.82559830357109398"/>
          <c:h val="0.80773515396703777"/>
        </c:manualLayout>
      </c:layout>
      <c:barChart>
        <c:barDir val="bar"/>
        <c:grouping val="stacked"/>
        <c:varyColors val="0"/>
        <c:ser>
          <c:idx val="0"/>
          <c:order val="0"/>
          <c:tx>
            <c:strRef>
              <c:f>Sheet1!$B$41</c:f>
              <c:strCache>
                <c:ptCount val="1"/>
                <c:pt idx="0">
                  <c:v>Completely agree</c:v>
                </c:pt>
              </c:strCache>
            </c:strRef>
          </c:tx>
          <c:spPr>
            <a:solidFill>
              <a:srgbClr val="9565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8-9625-468A-8D1E-0C24BF1B0D16}"/>
                </c:ext>
              </c:extLst>
            </c:dLbl>
            <c:dLbl>
              <c:idx val="1"/>
              <c:delete val="1"/>
              <c:extLst>
                <c:ext xmlns:c15="http://schemas.microsoft.com/office/drawing/2012/chart" uri="{CE6537A1-D6FC-4f65-9D91-7224C49458BB}"/>
                <c:ext xmlns:c16="http://schemas.microsoft.com/office/drawing/2014/chart" uri="{C3380CC4-5D6E-409C-BE32-E72D297353CC}">
                  <c16:uniqueId val="{00000006-9625-468A-8D1E-0C24BF1B0D16}"/>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Sheet1!$A$42:$A$45</c:f>
              <c:strCache>
                <c:ptCount val="4"/>
                <c:pt idx="0">
                  <c:v>Public Prosecutors</c:v>
                </c:pt>
                <c:pt idx="1">
                  <c:v>Judges</c:v>
                </c:pt>
                <c:pt idx="2">
                  <c:v>Attorneys</c:v>
                </c:pt>
                <c:pt idx="3">
                  <c:v>Court Experts</c:v>
                </c:pt>
              </c:strCache>
            </c:strRef>
          </c:cat>
          <c:val>
            <c:numRef>
              <c:f>Sheet1!$B$42:$B$45</c:f>
              <c:numCache>
                <c:formatCode>0.0%</c:formatCode>
                <c:ptCount val="4"/>
                <c:pt idx="0">
                  <c:v>0</c:v>
                </c:pt>
                <c:pt idx="1">
                  <c:v>0</c:v>
                </c:pt>
                <c:pt idx="2">
                  <c:v>0.22900000000000001</c:v>
                </c:pt>
                <c:pt idx="3">
                  <c:v>7.5999999999999998E-2</c:v>
                </c:pt>
              </c:numCache>
            </c:numRef>
          </c:val>
          <c:extLst>
            <c:ext xmlns:c16="http://schemas.microsoft.com/office/drawing/2014/chart" uri="{C3380CC4-5D6E-409C-BE32-E72D297353CC}">
              <c16:uniqueId val="{00000000-9625-468A-8D1E-0C24BF1B0D16}"/>
            </c:ext>
          </c:extLst>
        </c:ser>
        <c:ser>
          <c:idx val="1"/>
          <c:order val="1"/>
          <c:tx>
            <c:strRef>
              <c:f>Sheet1!$C$41</c:f>
              <c:strCache>
                <c:ptCount val="1"/>
                <c:pt idx="0">
                  <c:v>Somewhat agree</c:v>
                </c:pt>
              </c:strCache>
            </c:strRef>
          </c:tx>
          <c:spPr>
            <a:solidFill>
              <a:srgbClr val="AF8BBF"/>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9625-468A-8D1E-0C24BF1B0D16}"/>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Sheet1!$A$42:$A$45</c:f>
              <c:strCache>
                <c:ptCount val="4"/>
                <c:pt idx="0">
                  <c:v>Public Prosecutors</c:v>
                </c:pt>
                <c:pt idx="1">
                  <c:v>Judges</c:v>
                </c:pt>
                <c:pt idx="2">
                  <c:v>Attorneys</c:v>
                </c:pt>
                <c:pt idx="3">
                  <c:v>Court Experts</c:v>
                </c:pt>
              </c:strCache>
            </c:strRef>
          </c:cat>
          <c:val>
            <c:numRef>
              <c:f>Sheet1!$C$42:$C$45</c:f>
              <c:numCache>
                <c:formatCode>0.0%</c:formatCode>
                <c:ptCount val="4"/>
                <c:pt idx="0">
                  <c:v>0</c:v>
                </c:pt>
                <c:pt idx="1">
                  <c:v>7.3999999999999996E-2</c:v>
                </c:pt>
                <c:pt idx="2">
                  <c:v>0.248</c:v>
                </c:pt>
                <c:pt idx="3">
                  <c:v>6.5000000000000002E-2</c:v>
                </c:pt>
              </c:numCache>
            </c:numRef>
          </c:val>
          <c:extLst>
            <c:ext xmlns:c16="http://schemas.microsoft.com/office/drawing/2014/chart" uri="{C3380CC4-5D6E-409C-BE32-E72D297353CC}">
              <c16:uniqueId val="{00000001-9625-468A-8D1E-0C24BF1B0D16}"/>
            </c:ext>
          </c:extLst>
        </c:ser>
        <c:ser>
          <c:idx val="2"/>
          <c:order val="2"/>
          <c:tx>
            <c:strRef>
              <c:f>Sheet1!$D$41</c:f>
              <c:strCache>
                <c:ptCount val="1"/>
                <c:pt idx="0">
                  <c:v>Somewhat disagree</c:v>
                </c:pt>
              </c:strCache>
            </c:strRef>
          </c:tx>
          <c:spPr>
            <a:solidFill>
              <a:srgbClr val="7AE0D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9625-468A-8D1E-0C24BF1B0D16}"/>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Sheet1!$A$42:$A$45</c:f>
              <c:strCache>
                <c:ptCount val="4"/>
                <c:pt idx="0">
                  <c:v>Public Prosecutors</c:v>
                </c:pt>
                <c:pt idx="1">
                  <c:v>Judges</c:v>
                </c:pt>
                <c:pt idx="2">
                  <c:v>Attorneys</c:v>
                </c:pt>
                <c:pt idx="3">
                  <c:v>Court Experts</c:v>
                </c:pt>
              </c:strCache>
            </c:strRef>
          </c:cat>
          <c:val>
            <c:numRef>
              <c:f>Sheet1!$D$42:$D$45</c:f>
              <c:numCache>
                <c:formatCode>0.0%</c:formatCode>
                <c:ptCount val="4"/>
                <c:pt idx="0">
                  <c:v>0</c:v>
                </c:pt>
                <c:pt idx="1">
                  <c:v>3.2000000000000001E-2</c:v>
                </c:pt>
                <c:pt idx="2">
                  <c:v>9.1999999999999998E-2</c:v>
                </c:pt>
                <c:pt idx="3">
                  <c:v>6.5000000000000002E-2</c:v>
                </c:pt>
              </c:numCache>
            </c:numRef>
          </c:val>
          <c:extLst>
            <c:ext xmlns:c16="http://schemas.microsoft.com/office/drawing/2014/chart" uri="{C3380CC4-5D6E-409C-BE32-E72D297353CC}">
              <c16:uniqueId val="{00000002-9625-468A-8D1E-0C24BF1B0D16}"/>
            </c:ext>
          </c:extLst>
        </c:ser>
        <c:ser>
          <c:idx val="3"/>
          <c:order val="3"/>
          <c:tx>
            <c:strRef>
              <c:f>Sheet1!$E$41</c:f>
              <c:strCache>
                <c:ptCount val="1"/>
                <c:pt idx="0">
                  <c:v>Completely disagree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Sheet1!$A$42:$A$45</c:f>
              <c:strCache>
                <c:ptCount val="4"/>
                <c:pt idx="0">
                  <c:v>Public Prosecutors</c:v>
                </c:pt>
                <c:pt idx="1">
                  <c:v>Judges</c:v>
                </c:pt>
                <c:pt idx="2">
                  <c:v>Attorneys</c:v>
                </c:pt>
                <c:pt idx="3">
                  <c:v>Court Experts</c:v>
                </c:pt>
              </c:strCache>
            </c:strRef>
          </c:cat>
          <c:val>
            <c:numRef>
              <c:f>Sheet1!$E$42:$E$45</c:f>
              <c:numCache>
                <c:formatCode>0.0%</c:formatCode>
                <c:ptCount val="4"/>
                <c:pt idx="0">
                  <c:v>0.56100000000000005</c:v>
                </c:pt>
                <c:pt idx="1">
                  <c:v>0.24199999999999999</c:v>
                </c:pt>
                <c:pt idx="2">
                  <c:v>4.5999999999999999E-2</c:v>
                </c:pt>
                <c:pt idx="3">
                  <c:v>0.152</c:v>
                </c:pt>
              </c:numCache>
            </c:numRef>
          </c:val>
          <c:extLst>
            <c:ext xmlns:c16="http://schemas.microsoft.com/office/drawing/2014/chart" uri="{C3380CC4-5D6E-409C-BE32-E72D297353CC}">
              <c16:uniqueId val="{00000003-9625-468A-8D1E-0C24BF1B0D16}"/>
            </c:ext>
          </c:extLst>
        </c:ser>
        <c:ser>
          <c:idx val="4"/>
          <c:order val="4"/>
          <c:tx>
            <c:strRef>
              <c:f>Sheet1!$F$41</c:f>
              <c:strCache>
                <c:ptCount val="1"/>
                <c:pt idx="0">
                  <c:v>Don't know/Cannot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Sheet1!$A$42:$A$45</c:f>
              <c:strCache>
                <c:ptCount val="4"/>
                <c:pt idx="0">
                  <c:v>Public Prosecutors</c:v>
                </c:pt>
                <c:pt idx="1">
                  <c:v>Judges</c:v>
                </c:pt>
                <c:pt idx="2">
                  <c:v>Attorneys</c:v>
                </c:pt>
                <c:pt idx="3">
                  <c:v>Court Experts</c:v>
                </c:pt>
              </c:strCache>
            </c:strRef>
          </c:cat>
          <c:val>
            <c:numRef>
              <c:f>Sheet1!$F$42:$F$45</c:f>
              <c:numCache>
                <c:formatCode>0.0%</c:formatCode>
                <c:ptCount val="4"/>
                <c:pt idx="0">
                  <c:v>0.439</c:v>
                </c:pt>
                <c:pt idx="1">
                  <c:v>0.65300000000000002</c:v>
                </c:pt>
                <c:pt idx="2">
                  <c:v>0.38500000000000001</c:v>
                </c:pt>
                <c:pt idx="3">
                  <c:v>0.64100000000000001</c:v>
                </c:pt>
              </c:numCache>
            </c:numRef>
          </c:val>
          <c:extLst>
            <c:ext xmlns:c16="http://schemas.microsoft.com/office/drawing/2014/chart" uri="{C3380CC4-5D6E-409C-BE32-E72D297353CC}">
              <c16:uniqueId val="{00000004-9625-468A-8D1E-0C24BF1B0D16}"/>
            </c:ext>
          </c:extLst>
        </c:ser>
        <c:dLbls>
          <c:dLblPos val="ctr"/>
          <c:showLegendKey val="0"/>
          <c:showVal val="1"/>
          <c:showCatName val="0"/>
          <c:showSerName val="0"/>
          <c:showPercent val="0"/>
          <c:showBubbleSize val="0"/>
        </c:dLbls>
        <c:gapWidth val="150"/>
        <c:overlap val="100"/>
        <c:axId val="555730072"/>
        <c:axId val="555718704"/>
      </c:barChart>
      <c:catAx>
        <c:axId val="5557300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18704"/>
        <c:crosses val="autoZero"/>
        <c:auto val="1"/>
        <c:lblAlgn val="ctr"/>
        <c:lblOffset val="100"/>
        <c:noMultiLvlLbl val="0"/>
      </c:catAx>
      <c:valAx>
        <c:axId val="555718704"/>
        <c:scaling>
          <c:orientation val="minMax"/>
        </c:scaling>
        <c:delete val="1"/>
        <c:axPos val="t"/>
        <c:numFmt formatCode="0.0%" sourceLinked="1"/>
        <c:majorTickMark val="none"/>
        <c:minorTickMark val="none"/>
        <c:tickLblPos val="nextTo"/>
        <c:crossAx val="555730072"/>
        <c:crosses val="autoZero"/>
        <c:crossBetween val="between"/>
      </c:valAx>
      <c:spPr>
        <a:noFill/>
        <a:ln>
          <a:noFill/>
        </a:ln>
        <a:effectLst/>
      </c:spPr>
    </c:plotArea>
    <c:legend>
      <c:legendPos val="b"/>
      <c:layout>
        <c:manualLayout>
          <c:xMode val="edge"/>
          <c:yMode val="edge"/>
          <c:x val="4.7564605192117283E-2"/>
          <c:y val="0.88858471016006246"/>
          <c:w val="0.899999913706653"/>
          <c:h val="6.09157144716756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Sheet1!$B$49</c:f>
              <c:strCache>
                <c:ptCount val="1"/>
                <c:pt idx="0">
                  <c:v>Completely agree</c:v>
                </c:pt>
              </c:strCache>
            </c:strRef>
          </c:tx>
          <c:spPr>
            <a:solidFill>
              <a:srgbClr val="9565AB"/>
            </a:solidFill>
            <a:ln>
              <a:noFill/>
            </a:ln>
            <a:effectLst/>
          </c:spPr>
          <c:invertIfNegative val="0"/>
          <c:dLbls>
            <c:dLbl>
              <c:idx val="1"/>
              <c:layout>
                <c:manualLayout>
                  <c:x val="8.4579775044437682E-3"/>
                  <c:y val="2.599327800979369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A20-4B40-9858-80808A58D391}"/>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Sheet1!$A$50:$A$53</c:f>
              <c:strCache>
                <c:ptCount val="4"/>
                <c:pt idx="0">
                  <c:v>Public Prosecutors</c:v>
                </c:pt>
                <c:pt idx="1">
                  <c:v>Judges</c:v>
                </c:pt>
                <c:pt idx="2">
                  <c:v>Attorneys</c:v>
                </c:pt>
                <c:pt idx="3">
                  <c:v>Court Experts</c:v>
                </c:pt>
              </c:strCache>
            </c:strRef>
          </c:cat>
          <c:val>
            <c:numRef>
              <c:f>Sheet1!$B$50:$B$53</c:f>
              <c:numCache>
                <c:formatCode>0.0%</c:formatCode>
                <c:ptCount val="4"/>
                <c:pt idx="0">
                  <c:v>0.14599999999999999</c:v>
                </c:pt>
                <c:pt idx="1">
                  <c:v>3.2000000000000001E-2</c:v>
                </c:pt>
                <c:pt idx="2">
                  <c:v>0.27500000000000002</c:v>
                </c:pt>
                <c:pt idx="3">
                  <c:v>4.2999999999999997E-2</c:v>
                </c:pt>
              </c:numCache>
            </c:numRef>
          </c:val>
          <c:extLst>
            <c:ext xmlns:c16="http://schemas.microsoft.com/office/drawing/2014/chart" uri="{C3380CC4-5D6E-409C-BE32-E72D297353CC}">
              <c16:uniqueId val="{00000000-DA20-4B40-9858-80808A58D391}"/>
            </c:ext>
          </c:extLst>
        </c:ser>
        <c:ser>
          <c:idx val="1"/>
          <c:order val="1"/>
          <c:tx>
            <c:strRef>
              <c:f>Sheet1!$C$49</c:f>
              <c:strCache>
                <c:ptCount val="1"/>
                <c:pt idx="0">
                  <c:v>Somewhat agree</c:v>
                </c:pt>
              </c:strCache>
            </c:strRef>
          </c:tx>
          <c:spPr>
            <a:solidFill>
              <a:srgbClr val="AF8BBF"/>
            </a:solidFill>
            <a:ln>
              <a:noFill/>
            </a:ln>
            <a:effectLst/>
          </c:spPr>
          <c:invertIfNegative val="0"/>
          <c:dPt>
            <c:idx val="0"/>
            <c:invertIfNegative val="0"/>
            <c:bubble3D val="0"/>
            <c:spPr>
              <a:solidFill>
                <a:srgbClr val="7AE0D4"/>
              </a:solidFill>
              <a:ln>
                <a:noFill/>
              </a:ln>
              <a:effectLst/>
            </c:spPr>
            <c:extLst>
              <c:ext xmlns:c16="http://schemas.microsoft.com/office/drawing/2014/chart" uri="{C3380CC4-5D6E-409C-BE32-E72D297353CC}">
                <c16:uniqueId val="{00000001-E10A-4CBF-BB87-D5235C379FD5}"/>
              </c:ext>
            </c:extLst>
          </c:dPt>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Sheet1!$A$50:$A$53</c:f>
              <c:strCache>
                <c:ptCount val="4"/>
                <c:pt idx="0">
                  <c:v>Public Prosecutors</c:v>
                </c:pt>
                <c:pt idx="1">
                  <c:v>Judges</c:v>
                </c:pt>
                <c:pt idx="2">
                  <c:v>Attorneys</c:v>
                </c:pt>
                <c:pt idx="3">
                  <c:v>Court Experts</c:v>
                </c:pt>
              </c:strCache>
            </c:strRef>
          </c:cat>
          <c:val>
            <c:numRef>
              <c:f>Sheet1!$C$50:$C$53</c:f>
              <c:numCache>
                <c:formatCode>0.0%</c:formatCode>
                <c:ptCount val="4"/>
                <c:pt idx="0">
                  <c:v>2.4E-2</c:v>
                </c:pt>
                <c:pt idx="1">
                  <c:v>0.11600000000000001</c:v>
                </c:pt>
                <c:pt idx="2">
                  <c:v>0.33900000000000002</c:v>
                </c:pt>
                <c:pt idx="3">
                  <c:v>0.12</c:v>
                </c:pt>
              </c:numCache>
            </c:numRef>
          </c:val>
          <c:extLst>
            <c:ext xmlns:c16="http://schemas.microsoft.com/office/drawing/2014/chart" uri="{C3380CC4-5D6E-409C-BE32-E72D297353CC}">
              <c16:uniqueId val="{00000001-DA20-4B40-9858-80808A58D391}"/>
            </c:ext>
          </c:extLst>
        </c:ser>
        <c:ser>
          <c:idx val="2"/>
          <c:order val="2"/>
          <c:tx>
            <c:strRef>
              <c:f>Sheet1!$D$49</c:f>
              <c:strCache>
                <c:ptCount val="1"/>
                <c:pt idx="0">
                  <c:v>Somewhat disagree</c:v>
                </c:pt>
              </c:strCache>
            </c:strRef>
          </c:tx>
          <c:spPr>
            <a:solidFill>
              <a:srgbClr val="7AE0D4"/>
            </a:solidFill>
            <a:ln>
              <a:noFill/>
            </a:ln>
            <a:effectLst/>
          </c:spPr>
          <c:invertIfNegative val="0"/>
          <c:dPt>
            <c:idx val="0"/>
            <c:invertIfNegative val="0"/>
            <c:bubble3D val="0"/>
            <c:spPr>
              <a:solidFill>
                <a:srgbClr val="2BAEAB"/>
              </a:solidFill>
              <a:ln>
                <a:noFill/>
              </a:ln>
              <a:effectLst/>
            </c:spPr>
            <c:extLst>
              <c:ext xmlns:c16="http://schemas.microsoft.com/office/drawing/2014/chart" uri="{C3380CC4-5D6E-409C-BE32-E72D297353CC}">
                <c16:uniqueId val="{00000000-E10A-4CBF-BB87-D5235C379FD5}"/>
              </c:ext>
            </c:extLst>
          </c:dPt>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Sheet1!$A$50:$A$53</c:f>
              <c:strCache>
                <c:ptCount val="4"/>
                <c:pt idx="0">
                  <c:v>Public Prosecutors</c:v>
                </c:pt>
                <c:pt idx="1">
                  <c:v>Judges</c:v>
                </c:pt>
                <c:pt idx="2">
                  <c:v>Attorneys</c:v>
                </c:pt>
                <c:pt idx="3">
                  <c:v>Court Experts</c:v>
                </c:pt>
              </c:strCache>
            </c:strRef>
          </c:cat>
          <c:val>
            <c:numRef>
              <c:f>Sheet1!$D$50:$D$53</c:f>
              <c:numCache>
                <c:formatCode>0.0%</c:formatCode>
                <c:ptCount val="4"/>
                <c:pt idx="0">
                  <c:v>0.24399999999999999</c:v>
                </c:pt>
                <c:pt idx="1">
                  <c:v>3.2000000000000001E-2</c:v>
                </c:pt>
                <c:pt idx="2">
                  <c:v>8.3000000000000004E-2</c:v>
                </c:pt>
                <c:pt idx="3">
                  <c:v>8.6999999999999994E-2</c:v>
                </c:pt>
              </c:numCache>
            </c:numRef>
          </c:val>
          <c:extLst>
            <c:ext xmlns:c16="http://schemas.microsoft.com/office/drawing/2014/chart" uri="{C3380CC4-5D6E-409C-BE32-E72D297353CC}">
              <c16:uniqueId val="{00000002-DA20-4B40-9858-80808A58D391}"/>
            </c:ext>
          </c:extLst>
        </c:ser>
        <c:ser>
          <c:idx val="3"/>
          <c:order val="3"/>
          <c:tx>
            <c:strRef>
              <c:f>Sheet1!$E$49</c:f>
              <c:strCache>
                <c:ptCount val="1"/>
                <c:pt idx="0">
                  <c:v>Completely disagree</c:v>
                </c:pt>
              </c:strCache>
            </c:strRef>
          </c:tx>
          <c:spPr>
            <a:solidFill>
              <a:srgbClr val="2BAE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DA20-4B40-9858-80808A58D391}"/>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Sheet1!$A$50:$A$53</c:f>
              <c:strCache>
                <c:ptCount val="4"/>
                <c:pt idx="0">
                  <c:v>Public Prosecutors</c:v>
                </c:pt>
                <c:pt idx="1">
                  <c:v>Judges</c:v>
                </c:pt>
                <c:pt idx="2">
                  <c:v>Attorneys</c:v>
                </c:pt>
                <c:pt idx="3">
                  <c:v>Court Experts</c:v>
                </c:pt>
              </c:strCache>
            </c:strRef>
          </c:cat>
          <c:val>
            <c:numRef>
              <c:f>Sheet1!$E$50:$E$53</c:f>
              <c:numCache>
                <c:formatCode>0.0%</c:formatCode>
                <c:ptCount val="4"/>
                <c:pt idx="0">
                  <c:v>0</c:v>
                </c:pt>
                <c:pt idx="1">
                  <c:v>0.17899999999999999</c:v>
                </c:pt>
                <c:pt idx="2">
                  <c:v>2.8000000000000001E-2</c:v>
                </c:pt>
                <c:pt idx="3">
                  <c:v>0.22800000000000001</c:v>
                </c:pt>
              </c:numCache>
            </c:numRef>
          </c:val>
          <c:extLst>
            <c:ext xmlns:c16="http://schemas.microsoft.com/office/drawing/2014/chart" uri="{C3380CC4-5D6E-409C-BE32-E72D297353CC}">
              <c16:uniqueId val="{00000003-DA20-4B40-9858-80808A58D391}"/>
            </c:ext>
          </c:extLst>
        </c:ser>
        <c:ser>
          <c:idx val="4"/>
          <c:order val="4"/>
          <c:tx>
            <c:strRef>
              <c:f>Sheet1!$F$49</c:f>
              <c:strCache>
                <c:ptCount val="1"/>
                <c:pt idx="0">
                  <c:v>Don't know/Cannot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Sheet1!$A$50:$A$53</c:f>
              <c:strCache>
                <c:ptCount val="4"/>
                <c:pt idx="0">
                  <c:v>Public Prosecutors</c:v>
                </c:pt>
                <c:pt idx="1">
                  <c:v>Judges</c:v>
                </c:pt>
                <c:pt idx="2">
                  <c:v>Attorneys</c:v>
                </c:pt>
                <c:pt idx="3">
                  <c:v>Court Experts</c:v>
                </c:pt>
              </c:strCache>
            </c:strRef>
          </c:cat>
          <c:val>
            <c:numRef>
              <c:f>Sheet1!$F$50:$F$53</c:f>
              <c:numCache>
                <c:formatCode>0.0%</c:formatCode>
                <c:ptCount val="4"/>
                <c:pt idx="0">
                  <c:v>0.58499999999999996</c:v>
                </c:pt>
                <c:pt idx="1">
                  <c:v>0.64200000000000002</c:v>
                </c:pt>
                <c:pt idx="2">
                  <c:v>0.27500000000000002</c:v>
                </c:pt>
                <c:pt idx="3">
                  <c:v>0.52200000000000002</c:v>
                </c:pt>
              </c:numCache>
            </c:numRef>
          </c:val>
          <c:extLst>
            <c:ext xmlns:c16="http://schemas.microsoft.com/office/drawing/2014/chart" uri="{C3380CC4-5D6E-409C-BE32-E72D297353CC}">
              <c16:uniqueId val="{00000004-DA20-4B40-9858-80808A58D391}"/>
            </c:ext>
          </c:extLst>
        </c:ser>
        <c:dLbls>
          <c:dLblPos val="ctr"/>
          <c:showLegendKey val="0"/>
          <c:showVal val="1"/>
          <c:showCatName val="0"/>
          <c:showSerName val="0"/>
          <c:showPercent val="0"/>
          <c:showBubbleSize val="0"/>
        </c:dLbls>
        <c:gapWidth val="150"/>
        <c:overlap val="100"/>
        <c:axId val="555720272"/>
        <c:axId val="555721056"/>
      </c:barChart>
      <c:catAx>
        <c:axId val="5557202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21056"/>
        <c:crosses val="autoZero"/>
        <c:auto val="1"/>
        <c:lblAlgn val="ctr"/>
        <c:lblOffset val="100"/>
        <c:noMultiLvlLbl val="0"/>
      </c:catAx>
      <c:valAx>
        <c:axId val="555721056"/>
        <c:scaling>
          <c:orientation val="minMax"/>
        </c:scaling>
        <c:delete val="1"/>
        <c:axPos val="t"/>
        <c:numFmt formatCode="0.0%" sourceLinked="1"/>
        <c:majorTickMark val="none"/>
        <c:minorTickMark val="none"/>
        <c:tickLblPos val="nextTo"/>
        <c:crossAx val="555720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Sheet1!$B$58</c:f>
              <c:strCache>
                <c:ptCount val="1"/>
                <c:pt idx="0">
                  <c:v>Completely agree</c:v>
                </c:pt>
              </c:strCache>
            </c:strRef>
          </c:tx>
          <c:spPr>
            <a:solidFill>
              <a:srgbClr val="9565AB"/>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1058-42AF-8439-366ADF6E956A}"/>
                </c:ext>
              </c:extLst>
            </c:dLbl>
            <c:dLbl>
              <c:idx val="1"/>
              <c:delete val="1"/>
              <c:extLst>
                <c:ext xmlns:c15="http://schemas.microsoft.com/office/drawing/2012/chart" uri="{CE6537A1-D6FC-4f65-9D91-7224C49458BB}"/>
                <c:ext xmlns:c16="http://schemas.microsoft.com/office/drawing/2014/chart" uri="{C3380CC4-5D6E-409C-BE32-E72D297353CC}">
                  <c16:uniqueId val="{00000005-1058-42AF-8439-366ADF6E956A}"/>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Sheet1!$A$59:$A$62</c:f>
              <c:strCache>
                <c:ptCount val="4"/>
                <c:pt idx="0">
                  <c:v>Public Prosecutors</c:v>
                </c:pt>
                <c:pt idx="1">
                  <c:v>Judges</c:v>
                </c:pt>
                <c:pt idx="2">
                  <c:v>Lawyers</c:v>
                </c:pt>
                <c:pt idx="3">
                  <c:v>Court Experts</c:v>
                </c:pt>
              </c:strCache>
            </c:strRef>
          </c:cat>
          <c:val>
            <c:numRef>
              <c:f>Sheet1!$B$59:$B$62</c:f>
              <c:numCache>
                <c:formatCode>0.0%</c:formatCode>
                <c:ptCount val="4"/>
                <c:pt idx="0">
                  <c:v>0</c:v>
                </c:pt>
                <c:pt idx="1">
                  <c:v>0</c:v>
                </c:pt>
                <c:pt idx="2">
                  <c:v>0.13800000000000001</c:v>
                </c:pt>
                <c:pt idx="3">
                  <c:v>7.5999999999999998E-2</c:v>
                </c:pt>
              </c:numCache>
            </c:numRef>
          </c:val>
          <c:extLst>
            <c:ext xmlns:c16="http://schemas.microsoft.com/office/drawing/2014/chart" uri="{C3380CC4-5D6E-409C-BE32-E72D297353CC}">
              <c16:uniqueId val="{00000000-1058-42AF-8439-366ADF6E956A}"/>
            </c:ext>
          </c:extLst>
        </c:ser>
        <c:ser>
          <c:idx val="1"/>
          <c:order val="1"/>
          <c:tx>
            <c:strRef>
              <c:f>Sheet1!$C$58</c:f>
              <c:strCache>
                <c:ptCount val="1"/>
                <c:pt idx="0">
                  <c:v>Somewhat agree</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Sheet1!$A$59:$A$62</c:f>
              <c:strCache>
                <c:ptCount val="4"/>
                <c:pt idx="0">
                  <c:v>Public Prosecutors</c:v>
                </c:pt>
                <c:pt idx="1">
                  <c:v>Judges</c:v>
                </c:pt>
                <c:pt idx="2">
                  <c:v>Lawyers</c:v>
                </c:pt>
                <c:pt idx="3">
                  <c:v>Court Experts</c:v>
                </c:pt>
              </c:strCache>
            </c:strRef>
          </c:cat>
          <c:val>
            <c:numRef>
              <c:f>Sheet1!$C$59:$C$62</c:f>
              <c:numCache>
                <c:formatCode>0.0%</c:formatCode>
                <c:ptCount val="4"/>
                <c:pt idx="0">
                  <c:v>4.9000000000000002E-2</c:v>
                </c:pt>
                <c:pt idx="1">
                  <c:v>9.5000000000000001E-2</c:v>
                </c:pt>
                <c:pt idx="2">
                  <c:v>0.22900000000000001</c:v>
                </c:pt>
                <c:pt idx="3">
                  <c:v>7.5999999999999998E-2</c:v>
                </c:pt>
              </c:numCache>
            </c:numRef>
          </c:val>
          <c:extLst>
            <c:ext xmlns:c16="http://schemas.microsoft.com/office/drawing/2014/chart" uri="{C3380CC4-5D6E-409C-BE32-E72D297353CC}">
              <c16:uniqueId val="{00000001-1058-42AF-8439-366ADF6E956A}"/>
            </c:ext>
          </c:extLst>
        </c:ser>
        <c:ser>
          <c:idx val="2"/>
          <c:order val="2"/>
          <c:tx>
            <c:strRef>
              <c:f>Sheet1!$D$58</c:f>
              <c:strCache>
                <c:ptCount val="1"/>
                <c:pt idx="0">
                  <c:v>Somewhat disagree</c:v>
                </c:pt>
              </c:strCache>
            </c:strRef>
          </c:tx>
          <c:spPr>
            <a:solidFill>
              <a:srgbClr val="7AE0D4"/>
            </a:solidFill>
            <a:ln>
              <a:noFill/>
            </a:ln>
            <a:effectLst/>
          </c:spPr>
          <c:invertIfNegative val="0"/>
          <c:dLbls>
            <c:dLbl>
              <c:idx val="0"/>
              <c:layout>
                <c:manualLayout>
                  <c:x val="1.242411750123801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058-42AF-8439-366ADF6E956A}"/>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Sheet1!$A$59:$A$62</c:f>
              <c:strCache>
                <c:ptCount val="4"/>
                <c:pt idx="0">
                  <c:v>Public Prosecutors</c:v>
                </c:pt>
                <c:pt idx="1">
                  <c:v>Judges</c:v>
                </c:pt>
                <c:pt idx="2">
                  <c:v>Lawyers</c:v>
                </c:pt>
                <c:pt idx="3">
                  <c:v>Court Experts</c:v>
                </c:pt>
              </c:strCache>
            </c:strRef>
          </c:cat>
          <c:val>
            <c:numRef>
              <c:f>Sheet1!$D$59:$D$62</c:f>
              <c:numCache>
                <c:formatCode>0.0%</c:formatCode>
                <c:ptCount val="4"/>
                <c:pt idx="0">
                  <c:v>2.4E-2</c:v>
                </c:pt>
                <c:pt idx="1">
                  <c:v>5.2999999999999999E-2</c:v>
                </c:pt>
                <c:pt idx="2">
                  <c:v>9.1999999999999998E-2</c:v>
                </c:pt>
                <c:pt idx="3">
                  <c:v>9.8000000000000004E-2</c:v>
                </c:pt>
              </c:numCache>
            </c:numRef>
          </c:val>
          <c:extLst>
            <c:ext xmlns:c16="http://schemas.microsoft.com/office/drawing/2014/chart" uri="{C3380CC4-5D6E-409C-BE32-E72D297353CC}">
              <c16:uniqueId val="{00000002-1058-42AF-8439-366ADF6E956A}"/>
            </c:ext>
          </c:extLst>
        </c:ser>
        <c:ser>
          <c:idx val="3"/>
          <c:order val="3"/>
          <c:tx>
            <c:strRef>
              <c:f>Sheet1!$E$58</c:f>
              <c:strCache>
                <c:ptCount val="1"/>
                <c:pt idx="0">
                  <c:v>Completely disagree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Sheet1!$A$59:$A$62</c:f>
              <c:strCache>
                <c:ptCount val="4"/>
                <c:pt idx="0">
                  <c:v>Public Prosecutors</c:v>
                </c:pt>
                <c:pt idx="1">
                  <c:v>Judges</c:v>
                </c:pt>
                <c:pt idx="2">
                  <c:v>Lawyers</c:v>
                </c:pt>
                <c:pt idx="3">
                  <c:v>Court Experts</c:v>
                </c:pt>
              </c:strCache>
            </c:strRef>
          </c:cat>
          <c:val>
            <c:numRef>
              <c:f>Sheet1!$E$59:$E$62</c:f>
              <c:numCache>
                <c:formatCode>0.0%</c:formatCode>
                <c:ptCount val="4"/>
                <c:pt idx="0">
                  <c:v>0.29299999999999998</c:v>
                </c:pt>
                <c:pt idx="1">
                  <c:v>0.30499999999999999</c:v>
                </c:pt>
                <c:pt idx="2">
                  <c:v>9.1999999999999998E-2</c:v>
                </c:pt>
                <c:pt idx="3">
                  <c:v>0.14099999999999999</c:v>
                </c:pt>
              </c:numCache>
            </c:numRef>
          </c:val>
          <c:extLst>
            <c:ext xmlns:c16="http://schemas.microsoft.com/office/drawing/2014/chart" uri="{C3380CC4-5D6E-409C-BE32-E72D297353CC}">
              <c16:uniqueId val="{00000003-1058-42AF-8439-366ADF6E956A}"/>
            </c:ext>
          </c:extLst>
        </c:ser>
        <c:ser>
          <c:idx val="4"/>
          <c:order val="4"/>
          <c:tx>
            <c:strRef>
              <c:f>Sheet1!$F$58</c:f>
              <c:strCache>
                <c:ptCount val="1"/>
                <c:pt idx="0">
                  <c:v>Don't know/Cannot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Sheet1!$A$59:$A$62</c:f>
              <c:strCache>
                <c:ptCount val="4"/>
                <c:pt idx="0">
                  <c:v>Public Prosecutors</c:v>
                </c:pt>
                <c:pt idx="1">
                  <c:v>Judges</c:v>
                </c:pt>
                <c:pt idx="2">
                  <c:v>Lawyers</c:v>
                </c:pt>
                <c:pt idx="3">
                  <c:v>Court Experts</c:v>
                </c:pt>
              </c:strCache>
            </c:strRef>
          </c:cat>
          <c:val>
            <c:numRef>
              <c:f>Sheet1!$F$59:$F$62</c:f>
              <c:numCache>
                <c:formatCode>0.0%</c:formatCode>
                <c:ptCount val="4"/>
                <c:pt idx="0">
                  <c:v>0.63400000000000001</c:v>
                </c:pt>
                <c:pt idx="1">
                  <c:v>0.54700000000000004</c:v>
                </c:pt>
                <c:pt idx="2">
                  <c:v>0.45</c:v>
                </c:pt>
                <c:pt idx="3">
                  <c:v>0.60899999999999999</c:v>
                </c:pt>
              </c:numCache>
            </c:numRef>
          </c:val>
          <c:extLst>
            <c:ext xmlns:c16="http://schemas.microsoft.com/office/drawing/2014/chart" uri="{C3380CC4-5D6E-409C-BE32-E72D297353CC}">
              <c16:uniqueId val="{00000004-1058-42AF-8439-366ADF6E956A}"/>
            </c:ext>
          </c:extLst>
        </c:ser>
        <c:dLbls>
          <c:dLblPos val="ctr"/>
          <c:showLegendKey val="0"/>
          <c:showVal val="1"/>
          <c:showCatName val="0"/>
          <c:showSerName val="0"/>
          <c:showPercent val="0"/>
          <c:showBubbleSize val="0"/>
        </c:dLbls>
        <c:gapWidth val="150"/>
        <c:overlap val="100"/>
        <c:axId val="555721840"/>
        <c:axId val="555722624"/>
      </c:barChart>
      <c:catAx>
        <c:axId val="55572184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22624"/>
        <c:crosses val="autoZero"/>
        <c:auto val="1"/>
        <c:lblAlgn val="ctr"/>
        <c:lblOffset val="100"/>
        <c:noMultiLvlLbl val="0"/>
      </c:catAx>
      <c:valAx>
        <c:axId val="555722624"/>
        <c:scaling>
          <c:orientation val="minMax"/>
        </c:scaling>
        <c:delete val="1"/>
        <c:axPos val="t"/>
        <c:numFmt formatCode="0.0%" sourceLinked="1"/>
        <c:majorTickMark val="none"/>
        <c:minorTickMark val="none"/>
        <c:tickLblPos val="nextTo"/>
        <c:crossAx val="555721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Sheet1!$B$66</c:f>
              <c:strCache>
                <c:ptCount val="1"/>
                <c:pt idx="0">
                  <c:v>Completely agree</c:v>
                </c:pt>
              </c:strCache>
            </c:strRef>
          </c:tx>
          <c:spPr>
            <a:solidFill>
              <a:srgbClr val="9565AB"/>
            </a:solidFill>
            <a:ln>
              <a:noFill/>
            </a:ln>
            <a:effectLst/>
          </c:spPr>
          <c:invertIfNegative val="0"/>
          <c:dLbls>
            <c:dLbl>
              <c:idx val="0"/>
              <c:layout>
                <c:manualLayout>
                  <c:x val="5.4269393482908185E-3"/>
                  <c:y val="2.88304637972888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CC1-46E5-9695-A0F3E98C616F}"/>
                </c:ext>
              </c:extLst>
            </c:dLbl>
            <c:dLbl>
              <c:idx val="1"/>
              <c:delete val="1"/>
              <c:extLst>
                <c:ext xmlns:c15="http://schemas.microsoft.com/office/drawing/2012/chart" uri="{CE6537A1-D6FC-4f65-9D91-7224C49458BB}"/>
                <c:ext xmlns:c16="http://schemas.microsoft.com/office/drawing/2014/chart" uri="{C3380CC4-5D6E-409C-BE32-E72D297353CC}">
                  <c16:uniqueId val="{00000006-6CC1-46E5-9695-A0F3E98C616F}"/>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Sheet1!$A$67:$A$70</c:f>
              <c:strCache>
                <c:ptCount val="4"/>
                <c:pt idx="0">
                  <c:v>Public Prosecutors</c:v>
                </c:pt>
                <c:pt idx="1">
                  <c:v>Judges</c:v>
                </c:pt>
                <c:pt idx="2">
                  <c:v>Attorneys</c:v>
                </c:pt>
                <c:pt idx="3">
                  <c:v>Court Experts</c:v>
                </c:pt>
              </c:strCache>
            </c:strRef>
          </c:cat>
          <c:val>
            <c:numRef>
              <c:f>Sheet1!$B$67:$B$70</c:f>
              <c:numCache>
                <c:formatCode>0.0%</c:formatCode>
                <c:ptCount val="4"/>
                <c:pt idx="0">
                  <c:v>2.4E-2</c:v>
                </c:pt>
                <c:pt idx="1">
                  <c:v>0</c:v>
                </c:pt>
                <c:pt idx="2">
                  <c:v>0.39400000000000002</c:v>
                </c:pt>
                <c:pt idx="3">
                  <c:v>0.13</c:v>
                </c:pt>
              </c:numCache>
            </c:numRef>
          </c:val>
          <c:extLst>
            <c:ext xmlns:c16="http://schemas.microsoft.com/office/drawing/2014/chart" uri="{C3380CC4-5D6E-409C-BE32-E72D297353CC}">
              <c16:uniqueId val="{00000000-6CC1-46E5-9695-A0F3E98C616F}"/>
            </c:ext>
          </c:extLst>
        </c:ser>
        <c:ser>
          <c:idx val="1"/>
          <c:order val="1"/>
          <c:tx>
            <c:strRef>
              <c:f>Sheet1!$C$66</c:f>
              <c:strCache>
                <c:ptCount val="1"/>
                <c:pt idx="0">
                  <c:v>Somewhat agree</c:v>
                </c:pt>
              </c:strCache>
            </c:strRef>
          </c:tx>
          <c:spPr>
            <a:solidFill>
              <a:srgbClr val="AF8BBF"/>
            </a:solidFill>
            <a:ln>
              <a:noFill/>
            </a:ln>
            <a:effectLst/>
          </c:spPr>
          <c:invertIfNegative val="0"/>
          <c:dLbls>
            <c:dLbl>
              <c:idx val="0"/>
              <c:layout>
                <c:manualLayout>
                  <c:x val="8.1404090224362034E-3"/>
                  <c:y val="2.620894971658219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12-41EB-BA8B-D1D6C1E9F2BB}"/>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Sheet1!$A$67:$A$70</c:f>
              <c:strCache>
                <c:ptCount val="4"/>
                <c:pt idx="0">
                  <c:v>Public Prosecutors</c:v>
                </c:pt>
                <c:pt idx="1">
                  <c:v>Judges</c:v>
                </c:pt>
                <c:pt idx="2">
                  <c:v>Attorneys</c:v>
                </c:pt>
                <c:pt idx="3">
                  <c:v>Court Experts</c:v>
                </c:pt>
              </c:strCache>
            </c:strRef>
          </c:cat>
          <c:val>
            <c:numRef>
              <c:f>Sheet1!$C$67:$C$70</c:f>
              <c:numCache>
                <c:formatCode>0.0%</c:formatCode>
                <c:ptCount val="4"/>
                <c:pt idx="0">
                  <c:v>4.9000000000000002E-2</c:v>
                </c:pt>
                <c:pt idx="1">
                  <c:v>0.11600000000000001</c:v>
                </c:pt>
                <c:pt idx="2">
                  <c:v>0.25700000000000001</c:v>
                </c:pt>
                <c:pt idx="3">
                  <c:v>0.185</c:v>
                </c:pt>
              </c:numCache>
            </c:numRef>
          </c:val>
          <c:extLst>
            <c:ext xmlns:c16="http://schemas.microsoft.com/office/drawing/2014/chart" uri="{C3380CC4-5D6E-409C-BE32-E72D297353CC}">
              <c16:uniqueId val="{00000001-6CC1-46E5-9695-A0F3E98C616F}"/>
            </c:ext>
          </c:extLst>
        </c:ser>
        <c:ser>
          <c:idx val="2"/>
          <c:order val="2"/>
          <c:tx>
            <c:strRef>
              <c:f>Sheet1!$D$66</c:f>
              <c:strCache>
                <c:ptCount val="1"/>
                <c:pt idx="0">
                  <c:v>Somewhat disagree</c:v>
                </c:pt>
              </c:strCache>
            </c:strRef>
          </c:tx>
          <c:spPr>
            <a:solidFill>
              <a:srgbClr val="7AE0D4"/>
            </a:solidFill>
            <a:ln>
              <a:noFill/>
            </a:ln>
            <a:effectLst/>
          </c:spPr>
          <c:invertIfNegative val="0"/>
          <c:dLbls>
            <c:dLbl>
              <c:idx val="0"/>
              <c:layout>
                <c:manualLayout>
                  <c:x val="1.2210613533654342E-2"/>
                  <c:y val="2.620894971658219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12-41EB-BA8B-D1D6C1E9F2BB}"/>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Sheet1!$A$67:$A$70</c:f>
              <c:strCache>
                <c:ptCount val="4"/>
                <c:pt idx="0">
                  <c:v>Public Prosecutors</c:v>
                </c:pt>
                <c:pt idx="1">
                  <c:v>Judges</c:v>
                </c:pt>
                <c:pt idx="2">
                  <c:v>Attorneys</c:v>
                </c:pt>
                <c:pt idx="3">
                  <c:v>Court Experts</c:v>
                </c:pt>
              </c:strCache>
            </c:strRef>
          </c:cat>
          <c:val>
            <c:numRef>
              <c:f>Sheet1!$D$67:$D$70</c:f>
              <c:numCache>
                <c:formatCode>0.0%</c:formatCode>
                <c:ptCount val="4"/>
                <c:pt idx="0">
                  <c:v>4.9000000000000002E-2</c:v>
                </c:pt>
                <c:pt idx="1">
                  <c:v>0.105</c:v>
                </c:pt>
                <c:pt idx="2">
                  <c:v>3.6999999999999998E-2</c:v>
                </c:pt>
                <c:pt idx="3">
                  <c:v>7.5999999999999998E-2</c:v>
                </c:pt>
              </c:numCache>
            </c:numRef>
          </c:val>
          <c:extLst>
            <c:ext xmlns:c16="http://schemas.microsoft.com/office/drawing/2014/chart" uri="{C3380CC4-5D6E-409C-BE32-E72D297353CC}">
              <c16:uniqueId val="{00000002-6CC1-46E5-9695-A0F3E98C616F}"/>
            </c:ext>
          </c:extLst>
        </c:ser>
        <c:ser>
          <c:idx val="3"/>
          <c:order val="3"/>
          <c:tx>
            <c:strRef>
              <c:f>Sheet1!$E$66</c:f>
              <c:strCache>
                <c:ptCount val="1"/>
                <c:pt idx="0">
                  <c:v>Completely disagree</c:v>
                </c:pt>
              </c:strCache>
            </c:strRef>
          </c:tx>
          <c:spPr>
            <a:solidFill>
              <a:srgbClr val="2BAEAB"/>
            </a:solidFill>
            <a:ln>
              <a:noFill/>
            </a:ln>
            <a:effectLst/>
          </c:spPr>
          <c:invertIfNegative val="0"/>
          <c:dLbls>
            <c:dLbl>
              <c:idx val="2"/>
              <c:layout>
                <c:manualLayout>
                  <c:x val="1.492408320779965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312-41EB-BA8B-D1D6C1E9F2BB}"/>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Sheet1!$A$67:$A$70</c:f>
              <c:strCache>
                <c:ptCount val="4"/>
                <c:pt idx="0">
                  <c:v>Public Prosecutors</c:v>
                </c:pt>
                <c:pt idx="1">
                  <c:v>Judges</c:v>
                </c:pt>
                <c:pt idx="2">
                  <c:v>Attorneys</c:v>
                </c:pt>
                <c:pt idx="3">
                  <c:v>Court Experts</c:v>
                </c:pt>
              </c:strCache>
            </c:strRef>
          </c:cat>
          <c:val>
            <c:numRef>
              <c:f>Sheet1!$E$67:$E$70</c:f>
              <c:numCache>
                <c:formatCode>0.0%</c:formatCode>
                <c:ptCount val="4"/>
                <c:pt idx="0">
                  <c:v>0.317</c:v>
                </c:pt>
                <c:pt idx="1">
                  <c:v>0.4</c:v>
                </c:pt>
                <c:pt idx="2">
                  <c:v>3.6999999999999998E-2</c:v>
                </c:pt>
                <c:pt idx="3">
                  <c:v>7.5999999999999998E-2</c:v>
                </c:pt>
              </c:numCache>
            </c:numRef>
          </c:val>
          <c:extLst>
            <c:ext xmlns:c16="http://schemas.microsoft.com/office/drawing/2014/chart" uri="{C3380CC4-5D6E-409C-BE32-E72D297353CC}">
              <c16:uniqueId val="{00000003-6CC1-46E5-9695-A0F3E98C616F}"/>
            </c:ext>
          </c:extLst>
        </c:ser>
        <c:ser>
          <c:idx val="4"/>
          <c:order val="4"/>
          <c:tx>
            <c:strRef>
              <c:f>Sheet1!$F$66</c:f>
              <c:strCache>
                <c:ptCount val="1"/>
                <c:pt idx="0">
                  <c:v>Don't know/Cannot assess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Sheet1!$A$67:$A$70</c:f>
              <c:strCache>
                <c:ptCount val="4"/>
                <c:pt idx="0">
                  <c:v>Public Prosecutors</c:v>
                </c:pt>
                <c:pt idx="1">
                  <c:v>Judges</c:v>
                </c:pt>
                <c:pt idx="2">
                  <c:v>Attorneys</c:v>
                </c:pt>
                <c:pt idx="3">
                  <c:v>Court Experts</c:v>
                </c:pt>
              </c:strCache>
            </c:strRef>
          </c:cat>
          <c:val>
            <c:numRef>
              <c:f>Sheet1!$F$67:$F$70</c:f>
              <c:numCache>
                <c:formatCode>0.0%</c:formatCode>
                <c:ptCount val="4"/>
                <c:pt idx="0">
                  <c:v>0.56100000000000005</c:v>
                </c:pt>
                <c:pt idx="1">
                  <c:v>0.379</c:v>
                </c:pt>
                <c:pt idx="2">
                  <c:v>0.27500000000000002</c:v>
                </c:pt>
                <c:pt idx="3">
                  <c:v>0.53300000000000003</c:v>
                </c:pt>
              </c:numCache>
            </c:numRef>
          </c:val>
          <c:extLst>
            <c:ext xmlns:c16="http://schemas.microsoft.com/office/drawing/2014/chart" uri="{C3380CC4-5D6E-409C-BE32-E72D297353CC}">
              <c16:uniqueId val="{00000004-6CC1-46E5-9695-A0F3E98C616F}"/>
            </c:ext>
          </c:extLst>
        </c:ser>
        <c:dLbls>
          <c:dLblPos val="ctr"/>
          <c:showLegendKey val="0"/>
          <c:showVal val="1"/>
          <c:showCatName val="0"/>
          <c:showSerName val="0"/>
          <c:showPercent val="0"/>
          <c:showBubbleSize val="0"/>
        </c:dLbls>
        <c:gapWidth val="150"/>
        <c:overlap val="100"/>
        <c:axId val="555723016"/>
        <c:axId val="555723408"/>
      </c:barChart>
      <c:catAx>
        <c:axId val="5557230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23408"/>
        <c:crosses val="autoZero"/>
        <c:auto val="1"/>
        <c:lblAlgn val="ctr"/>
        <c:lblOffset val="100"/>
        <c:noMultiLvlLbl val="0"/>
      </c:catAx>
      <c:valAx>
        <c:axId val="555723408"/>
        <c:scaling>
          <c:orientation val="minMax"/>
        </c:scaling>
        <c:delete val="1"/>
        <c:axPos val="t"/>
        <c:numFmt formatCode="0%" sourceLinked="1"/>
        <c:majorTickMark val="none"/>
        <c:minorTickMark val="none"/>
        <c:tickLblPos val="nextTo"/>
        <c:crossAx val="555723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Sheet2!$B$3</c:f>
              <c:strCache>
                <c:ptCount val="1"/>
                <c:pt idx="0">
                  <c:v>Completely agree</c:v>
                </c:pt>
              </c:strCache>
            </c:strRef>
          </c:tx>
          <c:spPr>
            <a:solidFill>
              <a:srgbClr val="9565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Sheet2!$A$4:$A$5</c:f>
              <c:strCache>
                <c:ptCount val="2"/>
                <c:pt idx="0">
                  <c:v>Public Prosecutors</c:v>
                </c:pt>
                <c:pt idx="1">
                  <c:v>Judges</c:v>
                </c:pt>
              </c:strCache>
            </c:strRef>
          </c:cat>
          <c:val>
            <c:numRef>
              <c:f>Sheet2!$B$4:$B$5</c:f>
              <c:numCache>
                <c:formatCode>0.0%</c:formatCode>
                <c:ptCount val="2"/>
                <c:pt idx="0">
                  <c:v>0.17100000000000001</c:v>
                </c:pt>
                <c:pt idx="1">
                  <c:v>0.17899999999999999</c:v>
                </c:pt>
              </c:numCache>
            </c:numRef>
          </c:val>
          <c:extLst>
            <c:ext xmlns:c16="http://schemas.microsoft.com/office/drawing/2014/chart" uri="{C3380CC4-5D6E-409C-BE32-E72D297353CC}">
              <c16:uniqueId val="{00000000-DAFB-4426-9570-7A410A958EF0}"/>
            </c:ext>
          </c:extLst>
        </c:ser>
        <c:ser>
          <c:idx val="1"/>
          <c:order val="1"/>
          <c:tx>
            <c:strRef>
              <c:f>Sheet2!$C$3</c:f>
              <c:strCache>
                <c:ptCount val="1"/>
                <c:pt idx="0">
                  <c:v>Somewhat agree</c:v>
                </c:pt>
              </c:strCache>
            </c:strRef>
          </c:tx>
          <c:spPr>
            <a:solidFill>
              <a:srgbClr val="AF8BB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Sheet2!$A$4:$A$5</c:f>
              <c:strCache>
                <c:ptCount val="2"/>
                <c:pt idx="0">
                  <c:v>Public Prosecutors</c:v>
                </c:pt>
                <c:pt idx="1">
                  <c:v>Judges</c:v>
                </c:pt>
              </c:strCache>
            </c:strRef>
          </c:cat>
          <c:val>
            <c:numRef>
              <c:f>Sheet2!$C$4:$C$5</c:f>
              <c:numCache>
                <c:formatCode>0.0%</c:formatCode>
                <c:ptCount val="2"/>
                <c:pt idx="0">
                  <c:v>0.19500000000000001</c:v>
                </c:pt>
                <c:pt idx="1">
                  <c:v>0.21099999999999999</c:v>
                </c:pt>
              </c:numCache>
            </c:numRef>
          </c:val>
          <c:extLst>
            <c:ext xmlns:c16="http://schemas.microsoft.com/office/drawing/2014/chart" uri="{C3380CC4-5D6E-409C-BE32-E72D297353CC}">
              <c16:uniqueId val="{00000001-DAFB-4426-9570-7A410A958EF0}"/>
            </c:ext>
          </c:extLst>
        </c:ser>
        <c:ser>
          <c:idx val="2"/>
          <c:order val="2"/>
          <c:tx>
            <c:strRef>
              <c:f>Sheet2!$D$3</c:f>
              <c:strCache>
                <c:ptCount val="1"/>
                <c:pt idx="0">
                  <c:v>Somewhat disagree</c:v>
                </c:pt>
              </c:strCache>
            </c:strRef>
          </c:tx>
          <c:spPr>
            <a:solidFill>
              <a:srgbClr val="7AE0D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Sheet2!$A$4:$A$5</c:f>
              <c:strCache>
                <c:ptCount val="2"/>
                <c:pt idx="0">
                  <c:v>Public Prosecutors</c:v>
                </c:pt>
                <c:pt idx="1">
                  <c:v>Judges</c:v>
                </c:pt>
              </c:strCache>
            </c:strRef>
          </c:cat>
          <c:val>
            <c:numRef>
              <c:f>Sheet2!$D$4:$D$5</c:f>
              <c:numCache>
                <c:formatCode>0.0%</c:formatCode>
                <c:ptCount val="2"/>
                <c:pt idx="0">
                  <c:v>0.17100000000000001</c:v>
                </c:pt>
                <c:pt idx="1">
                  <c:v>0.189</c:v>
                </c:pt>
              </c:numCache>
            </c:numRef>
          </c:val>
          <c:extLst>
            <c:ext xmlns:c16="http://schemas.microsoft.com/office/drawing/2014/chart" uri="{C3380CC4-5D6E-409C-BE32-E72D297353CC}">
              <c16:uniqueId val="{00000002-DAFB-4426-9570-7A410A958EF0}"/>
            </c:ext>
          </c:extLst>
        </c:ser>
        <c:ser>
          <c:idx val="3"/>
          <c:order val="3"/>
          <c:tx>
            <c:strRef>
              <c:f>Sheet2!$E$3</c:f>
              <c:strCache>
                <c:ptCount val="1"/>
                <c:pt idx="0">
                  <c:v>Completely disagree</c:v>
                </c:pt>
              </c:strCache>
            </c:strRef>
          </c:tx>
          <c:spPr>
            <a:solidFill>
              <a:srgbClr val="2BAEA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Sheet2!$A$4:$A$5</c:f>
              <c:strCache>
                <c:ptCount val="2"/>
                <c:pt idx="0">
                  <c:v>Public Prosecutors</c:v>
                </c:pt>
                <c:pt idx="1">
                  <c:v>Judges</c:v>
                </c:pt>
              </c:strCache>
            </c:strRef>
          </c:cat>
          <c:val>
            <c:numRef>
              <c:f>Sheet2!$E$4:$E$5</c:f>
              <c:numCache>
                <c:formatCode>0.0%</c:formatCode>
                <c:ptCount val="2"/>
                <c:pt idx="0">
                  <c:v>0.122</c:v>
                </c:pt>
                <c:pt idx="1">
                  <c:v>0.158</c:v>
                </c:pt>
              </c:numCache>
            </c:numRef>
          </c:val>
          <c:extLst>
            <c:ext xmlns:c16="http://schemas.microsoft.com/office/drawing/2014/chart" uri="{C3380CC4-5D6E-409C-BE32-E72D297353CC}">
              <c16:uniqueId val="{00000003-DAFB-4426-9570-7A410A958EF0}"/>
            </c:ext>
          </c:extLst>
        </c:ser>
        <c:ser>
          <c:idx val="4"/>
          <c:order val="4"/>
          <c:tx>
            <c:strRef>
              <c:f>Sheet2!$F$3</c:f>
              <c:strCache>
                <c:ptCount val="1"/>
                <c:pt idx="0">
                  <c:v>Don't know/Cannot judge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Sheet2!$A$4:$A$5</c:f>
              <c:strCache>
                <c:ptCount val="2"/>
                <c:pt idx="0">
                  <c:v>Public Prosecutors</c:v>
                </c:pt>
                <c:pt idx="1">
                  <c:v>Judges</c:v>
                </c:pt>
              </c:strCache>
            </c:strRef>
          </c:cat>
          <c:val>
            <c:numRef>
              <c:f>Sheet2!$F$4:$F$5</c:f>
              <c:numCache>
                <c:formatCode>0.0%</c:formatCode>
                <c:ptCount val="2"/>
                <c:pt idx="0">
                  <c:v>0.34100000000000003</c:v>
                </c:pt>
                <c:pt idx="1">
                  <c:v>0.26300000000000001</c:v>
                </c:pt>
              </c:numCache>
            </c:numRef>
          </c:val>
          <c:extLst>
            <c:ext xmlns:c16="http://schemas.microsoft.com/office/drawing/2014/chart" uri="{C3380CC4-5D6E-409C-BE32-E72D297353CC}">
              <c16:uniqueId val="{00000004-DAFB-4426-9570-7A410A958EF0}"/>
            </c:ext>
          </c:extLst>
        </c:ser>
        <c:dLbls>
          <c:dLblPos val="outEnd"/>
          <c:showLegendKey val="0"/>
          <c:showVal val="1"/>
          <c:showCatName val="0"/>
          <c:showSerName val="0"/>
          <c:showPercent val="0"/>
          <c:showBubbleSize val="0"/>
        </c:dLbls>
        <c:gapWidth val="182"/>
        <c:axId val="555723800"/>
        <c:axId val="555732032"/>
      </c:barChart>
      <c:catAx>
        <c:axId val="5557238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5732032"/>
        <c:crosses val="autoZero"/>
        <c:auto val="1"/>
        <c:lblAlgn val="ctr"/>
        <c:lblOffset val="100"/>
        <c:noMultiLvlLbl val="0"/>
      </c:catAx>
      <c:valAx>
        <c:axId val="555732032"/>
        <c:scaling>
          <c:orientation val="minMax"/>
        </c:scaling>
        <c:delete val="1"/>
        <c:axPos val="t"/>
        <c:numFmt formatCode="0.0%" sourceLinked="1"/>
        <c:majorTickMark val="none"/>
        <c:minorTickMark val="none"/>
        <c:tickLblPos val="nextTo"/>
        <c:crossAx val="555723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6250801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latin typeface="+mj-lt"/>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2565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extLst>
      <p:ext uri="{BB962C8B-B14F-4D97-AF65-F5344CB8AC3E}">
        <p14:creationId xmlns:p14="http://schemas.microsoft.com/office/powerpoint/2010/main" val="1600702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extLst>
      <p:ext uri="{BB962C8B-B14F-4D97-AF65-F5344CB8AC3E}">
        <p14:creationId xmlns:p14="http://schemas.microsoft.com/office/powerpoint/2010/main" val="1911918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7" name="Google Shape;13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22624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extLst>
      <p:ext uri="{BB962C8B-B14F-4D97-AF65-F5344CB8AC3E}">
        <p14:creationId xmlns:p14="http://schemas.microsoft.com/office/powerpoint/2010/main" val="2928265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extLst>
      <p:ext uri="{BB962C8B-B14F-4D97-AF65-F5344CB8AC3E}">
        <p14:creationId xmlns:p14="http://schemas.microsoft.com/office/powerpoint/2010/main" val="755412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extLst>
      <p:ext uri="{BB962C8B-B14F-4D97-AF65-F5344CB8AC3E}">
        <p14:creationId xmlns:p14="http://schemas.microsoft.com/office/powerpoint/2010/main" val="899430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extLst>
      <p:ext uri="{BB962C8B-B14F-4D97-AF65-F5344CB8AC3E}">
        <p14:creationId xmlns:p14="http://schemas.microsoft.com/office/powerpoint/2010/main" val="3187603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extLst>
      <p:ext uri="{BB962C8B-B14F-4D97-AF65-F5344CB8AC3E}">
        <p14:creationId xmlns:p14="http://schemas.microsoft.com/office/powerpoint/2010/main" val="875487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extLst>
      <p:ext uri="{BB962C8B-B14F-4D97-AF65-F5344CB8AC3E}">
        <p14:creationId xmlns:p14="http://schemas.microsoft.com/office/powerpoint/2010/main" val="2824236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19</a:t>
            </a:fld>
            <a:endParaRPr/>
          </a:p>
        </p:txBody>
      </p:sp>
    </p:spTree>
    <p:extLst>
      <p:ext uri="{BB962C8B-B14F-4D97-AF65-F5344CB8AC3E}">
        <p14:creationId xmlns:p14="http://schemas.microsoft.com/office/powerpoint/2010/main" val="2082560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7" name="Google Shape;10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22849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20</a:t>
            </a:fld>
            <a:endParaRPr/>
          </a:p>
        </p:txBody>
      </p:sp>
    </p:spTree>
    <p:extLst>
      <p:ext uri="{BB962C8B-B14F-4D97-AF65-F5344CB8AC3E}">
        <p14:creationId xmlns:p14="http://schemas.microsoft.com/office/powerpoint/2010/main" val="16153033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a:extLst>
            <a:ext uri="{FF2B5EF4-FFF2-40B4-BE49-F238E27FC236}">
              <a16:creationId xmlns:a16="http://schemas.microsoft.com/office/drawing/2014/main" id="{05C9C6D3-85F5-76A6-3DB8-D61F7EA2376A}"/>
            </a:ext>
          </a:extLst>
        </p:cNvPr>
        <p:cNvGrpSpPr/>
        <p:nvPr/>
      </p:nvGrpSpPr>
      <p:grpSpPr>
        <a:xfrm>
          <a:off x="0" y="0"/>
          <a:ext cx="0" cy="0"/>
          <a:chOff x="0" y="0"/>
          <a:chExt cx="0" cy="0"/>
        </a:xfrm>
      </p:grpSpPr>
      <p:sp>
        <p:nvSpPr>
          <p:cNvPr id="136" name="Google Shape;136;p5:notes">
            <a:extLst>
              <a:ext uri="{FF2B5EF4-FFF2-40B4-BE49-F238E27FC236}">
                <a16:creationId xmlns:a16="http://schemas.microsoft.com/office/drawing/2014/main" id="{877D26D4-8F0A-707F-8939-1989491A7524}"/>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7" name="Google Shape;137;p5:notes">
            <a:extLst>
              <a:ext uri="{FF2B5EF4-FFF2-40B4-BE49-F238E27FC236}">
                <a16:creationId xmlns:a16="http://schemas.microsoft.com/office/drawing/2014/main" id="{66922887-0858-C6E1-46D5-24F5F076E86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25334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22</a:t>
            </a:fld>
            <a:endParaRPr/>
          </a:p>
        </p:txBody>
      </p:sp>
    </p:spTree>
    <p:extLst>
      <p:ext uri="{BB962C8B-B14F-4D97-AF65-F5344CB8AC3E}">
        <p14:creationId xmlns:p14="http://schemas.microsoft.com/office/powerpoint/2010/main" val="3947416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C7217B3A-73C9-7F7E-A330-B2C548C099F1}"/>
            </a:ext>
          </a:extLst>
        </p:cNvPr>
        <p:cNvGrpSpPr/>
        <p:nvPr/>
      </p:nvGrpSpPr>
      <p:grpSpPr>
        <a:xfrm>
          <a:off x="0" y="0"/>
          <a:ext cx="0" cy="0"/>
          <a:chOff x="0" y="0"/>
          <a:chExt cx="0" cy="0"/>
        </a:xfrm>
      </p:grpSpPr>
      <p:sp>
        <p:nvSpPr>
          <p:cNvPr id="176" name="Google Shape;176;p56:notes">
            <a:extLst>
              <a:ext uri="{FF2B5EF4-FFF2-40B4-BE49-F238E27FC236}">
                <a16:creationId xmlns:a16="http://schemas.microsoft.com/office/drawing/2014/main" id="{B14FA292-E3E4-4BB3-0A9F-85A47B7850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56:notes">
            <a:extLst>
              <a:ext uri="{FF2B5EF4-FFF2-40B4-BE49-F238E27FC236}">
                <a16:creationId xmlns:a16="http://schemas.microsoft.com/office/drawing/2014/main" id="{5FE6DE87-2795-65CD-3C86-028F5DE516F4}"/>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56:notes">
            <a:extLst>
              <a:ext uri="{FF2B5EF4-FFF2-40B4-BE49-F238E27FC236}">
                <a16:creationId xmlns:a16="http://schemas.microsoft.com/office/drawing/2014/main" id="{CC41531D-49E0-642F-4644-997171B64CF2}"/>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23</a:t>
            </a:fld>
            <a:endParaRPr/>
          </a:p>
        </p:txBody>
      </p:sp>
    </p:spTree>
    <p:extLst>
      <p:ext uri="{BB962C8B-B14F-4D97-AF65-F5344CB8AC3E}">
        <p14:creationId xmlns:p14="http://schemas.microsoft.com/office/powerpoint/2010/main" val="4176564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extLst>
      <p:ext uri="{BB962C8B-B14F-4D97-AF65-F5344CB8AC3E}">
        <p14:creationId xmlns:p14="http://schemas.microsoft.com/office/powerpoint/2010/main" val="3990868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AA9716F4-AF93-89C4-352E-F5CA241F4940}"/>
            </a:ext>
          </a:extLst>
        </p:cNvPr>
        <p:cNvGrpSpPr/>
        <p:nvPr/>
      </p:nvGrpSpPr>
      <p:grpSpPr>
        <a:xfrm>
          <a:off x="0" y="0"/>
          <a:ext cx="0" cy="0"/>
          <a:chOff x="0" y="0"/>
          <a:chExt cx="0" cy="0"/>
        </a:xfrm>
      </p:grpSpPr>
      <p:sp>
        <p:nvSpPr>
          <p:cNvPr id="176" name="Google Shape;176;p56:notes">
            <a:extLst>
              <a:ext uri="{FF2B5EF4-FFF2-40B4-BE49-F238E27FC236}">
                <a16:creationId xmlns:a16="http://schemas.microsoft.com/office/drawing/2014/main" id="{FD10EFDE-DEC1-C38A-A061-DF5BD3C2D7D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56:notes">
            <a:extLst>
              <a:ext uri="{FF2B5EF4-FFF2-40B4-BE49-F238E27FC236}">
                <a16:creationId xmlns:a16="http://schemas.microsoft.com/office/drawing/2014/main" id="{8FF6CED0-074E-592F-36B9-4203A6EB996E}"/>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78" name="Google Shape;178;p56:notes">
            <a:extLst>
              <a:ext uri="{FF2B5EF4-FFF2-40B4-BE49-F238E27FC236}">
                <a16:creationId xmlns:a16="http://schemas.microsoft.com/office/drawing/2014/main" id="{3D9229D0-A62F-E628-0D55-CDC21B6DEAE0}"/>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25</a:t>
            </a:fld>
            <a:endParaRPr/>
          </a:p>
        </p:txBody>
      </p:sp>
    </p:spTree>
    <p:extLst>
      <p:ext uri="{BB962C8B-B14F-4D97-AF65-F5344CB8AC3E}">
        <p14:creationId xmlns:p14="http://schemas.microsoft.com/office/powerpoint/2010/main" val="31969714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6508DA65-BF17-85F0-3AB0-3A45FEE4F4F5}"/>
            </a:ext>
          </a:extLst>
        </p:cNvPr>
        <p:cNvGrpSpPr/>
        <p:nvPr/>
      </p:nvGrpSpPr>
      <p:grpSpPr>
        <a:xfrm>
          <a:off x="0" y="0"/>
          <a:ext cx="0" cy="0"/>
          <a:chOff x="0" y="0"/>
          <a:chExt cx="0" cy="0"/>
        </a:xfrm>
      </p:grpSpPr>
      <p:sp>
        <p:nvSpPr>
          <p:cNvPr id="176" name="Google Shape;176;p56:notes">
            <a:extLst>
              <a:ext uri="{FF2B5EF4-FFF2-40B4-BE49-F238E27FC236}">
                <a16:creationId xmlns:a16="http://schemas.microsoft.com/office/drawing/2014/main" id="{8A165A9C-6704-9ABD-39C4-4262D1A6B7DB}"/>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56:notes">
            <a:extLst>
              <a:ext uri="{FF2B5EF4-FFF2-40B4-BE49-F238E27FC236}">
                <a16:creationId xmlns:a16="http://schemas.microsoft.com/office/drawing/2014/main" id="{EC87F314-7AB9-601C-F9D2-E8DCFD50200F}"/>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56:notes">
            <a:extLst>
              <a:ext uri="{FF2B5EF4-FFF2-40B4-BE49-F238E27FC236}">
                <a16:creationId xmlns:a16="http://schemas.microsoft.com/office/drawing/2014/main" id="{9E188671-7700-BA53-3813-97371556E204}"/>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26</a:t>
            </a:fld>
            <a:endParaRPr/>
          </a:p>
        </p:txBody>
      </p:sp>
    </p:spTree>
    <p:extLst>
      <p:ext uri="{BB962C8B-B14F-4D97-AF65-F5344CB8AC3E}">
        <p14:creationId xmlns:p14="http://schemas.microsoft.com/office/powerpoint/2010/main" val="17529143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27</a:t>
            </a:fld>
            <a:endParaRPr/>
          </a:p>
        </p:txBody>
      </p:sp>
    </p:spTree>
    <p:extLst>
      <p:ext uri="{BB962C8B-B14F-4D97-AF65-F5344CB8AC3E}">
        <p14:creationId xmlns:p14="http://schemas.microsoft.com/office/powerpoint/2010/main" val="26489267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3F89B712-B978-D4C0-4C8E-43E7C47EC16D}"/>
            </a:ext>
          </a:extLst>
        </p:cNvPr>
        <p:cNvGrpSpPr/>
        <p:nvPr/>
      </p:nvGrpSpPr>
      <p:grpSpPr>
        <a:xfrm>
          <a:off x="0" y="0"/>
          <a:ext cx="0" cy="0"/>
          <a:chOff x="0" y="0"/>
          <a:chExt cx="0" cy="0"/>
        </a:xfrm>
      </p:grpSpPr>
      <p:sp>
        <p:nvSpPr>
          <p:cNvPr id="176" name="Google Shape;176;p56:notes">
            <a:extLst>
              <a:ext uri="{FF2B5EF4-FFF2-40B4-BE49-F238E27FC236}">
                <a16:creationId xmlns:a16="http://schemas.microsoft.com/office/drawing/2014/main" id="{1EC6EF17-8944-02E2-30AD-D179A3B3C944}"/>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56:notes">
            <a:extLst>
              <a:ext uri="{FF2B5EF4-FFF2-40B4-BE49-F238E27FC236}">
                <a16:creationId xmlns:a16="http://schemas.microsoft.com/office/drawing/2014/main" id="{CC761037-CE7B-CC5A-2B65-89ABC196D6FB}"/>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78" name="Google Shape;178;p56:notes">
            <a:extLst>
              <a:ext uri="{FF2B5EF4-FFF2-40B4-BE49-F238E27FC236}">
                <a16:creationId xmlns:a16="http://schemas.microsoft.com/office/drawing/2014/main" id="{06D3AF11-0BA0-3DCD-48F9-468ADA8E7D41}"/>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28</a:t>
            </a:fld>
            <a:endParaRPr/>
          </a:p>
        </p:txBody>
      </p:sp>
    </p:spTree>
    <p:extLst>
      <p:ext uri="{BB962C8B-B14F-4D97-AF65-F5344CB8AC3E}">
        <p14:creationId xmlns:p14="http://schemas.microsoft.com/office/powerpoint/2010/main" val="17700200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6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56" name="Google Shape;256;p6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29</a:t>
            </a:fld>
            <a:endParaRPr/>
          </a:p>
        </p:txBody>
      </p:sp>
    </p:spTree>
    <p:extLst>
      <p:ext uri="{BB962C8B-B14F-4D97-AF65-F5344CB8AC3E}">
        <p14:creationId xmlns:p14="http://schemas.microsoft.com/office/powerpoint/2010/main" val="368369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a:extLst>
            <a:ext uri="{FF2B5EF4-FFF2-40B4-BE49-F238E27FC236}">
              <a16:creationId xmlns:a16="http://schemas.microsoft.com/office/drawing/2014/main" id="{A4A65B5C-4FF6-675B-D1D3-7A3ED54626F7}"/>
            </a:ext>
          </a:extLst>
        </p:cNvPr>
        <p:cNvGrpSpPr/>
        <p:nvPr/>
      </p:nvGrpSpPr>
      <p:grpSpPr>
        <a:xfrm>
          <a:off x="0" y="0"/>
          <a:ext cx="0" cy="0"/>
          <a:chOff x="0" y="0"/>
          <a:chExt cx="0" cy="0"/>
        </a:xfrm>
      </p:grpSpPr>
      <p:sp>
        <p:nvSpPr>
          <p:cNvPr id="136" name="Google Shape;136;p5:notes">
            <a:extLst>
              <a:ext uri="{FF2B5EF4-FFF2-40B4-BE49-F238E27FC236}">
                <a16:creationId xmlns:a16="http://schemas.microsoft.com/office/drawing/2014/main" id="{2C4D44A8-91A7-D777-369A-2D6FB22123AC}"/>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7" name="Google Shape;137;p5:notes">
            <a:extLst>
              <a:ext uri="{FF2B5EF4-FFF2-40B4-BE49-F238E27FC236}">
                <a16:creationId xmlns:a16="http://schemas.microsoft.com/office/drawing/2014/main" id="{BE15CB3F-648E-F1F8-46B3-0EAE23117E76}"/>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11191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6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6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69" name="Google Shape;269;p6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30</a:t>
            </a:fld>
            <a:endParaRPr/>
          </a:p>
        </p:txBody>
      </p:sp>
    </p:spTree>
    <p:extLst>
      <p:ext uri="{BB962C8B-B14F-4D97-AF65-F5344CB8AC3E}">
        <p14:creationId xmlns:p14="http://schemas.microsoft.com/office/powerpoint/2010/main" val="37371016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31</a:t>
            </a:fld>
            <a:endParaRPr/>
          </a:p>
        </p:txBody>
      </p:sp>
    </p:spTree>
    <p:extLst>
      <p:ext uri="{BB962C8B-B14F-4D97-AF65-F5344CB8AC3E}">
        <p14:creationId xmlns:p14="http://schemas.microsoft.com/office/powerpoint/2010/main" val="1266274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32</a:t>
            </a:fld>
            <a:endParaRPr/>
          </a:p>
        </p:txBody>
      </p:sp>
    </p:spTree>
    <p:extLst>
      <p:ext uri="{BB962C8B-B14F-4D97-AF65-F5344CB8AC3E}">
        <p14:creationId xmlns:p14="http://schemas.microsoft.com/office/powerpoint/2010/main" val="38895638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lang="bs-Latn-BA" baseline="0"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33</a:t>
            </a:fld>
            <a:endParaRPr/>
          </a:p>
        </p:txBody>
      </p:sp>
    </p:spTree>
    <p:extLst>
      <p:ext uri="{BB962C8B-B14F-4D97-AF65-F5344CB8AC3E}">
        <p14:creationId xmlns:p14="http://schemas.microsoft.com/office/powerpoint/2010/main" val="35477371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a:extLst>
            <a:ext uri="{FF2B5EF4-FFF2-40B4-BE49-F238E27FC236}">
              <a16:creationId xmlns:a16="http://schemas.microsoft.com/office/drawing/2014/main" id="{F0B6A8CF-9FAD-22CC-4553-F7FE56B18612}"/>
            </a:ext>
          </a:extLst>
        </p:cNvPr>
        <p:cNvGrpSpPr/>
        <p:nvPr/>
      </p:nvGrpSpPr>
      <p:grpSpPr>
        <a:xfrm>
          <a:off x="0" y="0"/>
          <a:ext cx="0" cy="0"/>
          <a:chOff x="0" y="0"/>
          <a:chExt cx="0" cy="0"/>
        </a:xfrm>
      </p:grpSpPr>
      <p:sp>
        <p:nvSpPr>
          <p:cNvPr id="136" name="Google Shape;136;p5:notes">
            <a:extLst>
              <a:ext uri="{FF2B5EF4-FFF2-40B4-BE49-F238E27FC236}">
                <a16:creationId xmlns:a16="http://schemas.microsoft.com/office/drawing/2014/main" id="{D503D9FE-F268-A9BD-BB9B-E3302D5EC01A}"/>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7" name="Google Shape;137;p5:notes">
            <a:extLst>
              <a:ext uri="{FF2B5EF4-FFF2-40B4-BE49-F238E27FC236}">
                <a16:creationId xmlns:a16="http://schemas.microsoft.com/office/drawing/2014/main" id="{2E91A28B-2F4B-F781-978F-7FF955B2CBB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681471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35</a:t>
            </a:fld>
            <a:endParaRPr/>
          </a:p>
        </p:txBody>
      </p:sp>
    </p:spTree>
    <p:extLst>
      <p:ext uri="{BB962C8B-B14F-4D97-AF65-F5344CB8AC3E}">
        <p14:creationId xmlns:p14="http://schemas.microsoft.com/office/powerpoint/2010/main" val="33589132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36</a:t>
            </a:fld>
            <a:endParaRPr/>
          </a:p>
        </p:txBody>
      </p:sp>
    </p:spTree>
    <p:extLst>
      <p:ext uri="{BB962C8B-B14F-4D97-AF65-F5344CB8AC3E}">
        <p14:creationId xmlns:p14="http://schemas.microsoft.com/office/powerpoint/2010/main" val="24612715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37</a:t>
            </a:fld>
            <a:endParaRPr/>
          </a:p>
        </p:txBody>
      </p:sp>
    </p:spTree>
    <p:extLst>
      <p:ext uri="{BB962C8B-B14F-4D97-AF65-F5344CB8AC3E}">
        <p14:creationId xmlns:p14="http://schemas.microsoft.com/office/powerpoint/2010/main" val="29176651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38</a:t>
            </a:fld>
            <a:endParaRPr/>
          </a:p>
        </p:txBody>
      </p:sp>
    </p:spTree>
    <p:extLst>
      <p:ext uri="{BB962C8B-B14F-4D97-AF65-F5344CB8AC3E}">
        <p14:creationId xmlns:p14="http://schemas.microsoft.com/office/powerpoint/2010/main" val="25102617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62531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extLst>
      <p:ext uri="{BB962C8B-B14F-4D97-AF65-F5344CB8AC3E}">
        <p14:creationId xmlns:p14="http://schemas.microsoft.com/office/powerpoint/2010/main" val="36911572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a:extLst>
            <a:ext uri="{FF2B5EF4-FFF2-40B4-BE49-F238E27FC236}">
              <a16:creationId xmlns:a16="http://schemas.microsoft.com/office/drawing/2014/main" id="{C7AC8C52-1609-746B-2EA1-05D104082EFF}"/>
            </a:ext>
          </a:extLst>
        </p:cNvPr>
        <p:cNvGrpSpPr/>
        <p:nvPr/>
      </p:nvGrpSpPr>
      <p:grpSpPr>
        <a:xfrm>
          <a:off x="0" y="0"/>
          <a:ext cx="0" cy="0"/>
          <a:chOff x="0" y="0"/>
          <a:chExt cx="0" cy="0"/>
        </a:xfrm>
      </p:grpSpPr>
      <p:sp>
        <p:nvSpPr>
          <p:cNvPr id="128" name="Google Shape;128;p53:notes">
            <a:extLst>
              <a:ext uri="{FF2B5EF4-FFF2-40B4-BE49-F238E27FC236}">
                <a16:creationId xmlns:a16="http://schemas.microsoft.com/office/drawing/2014/main" id="{A8D36D99-895F-55ED-FA67-DD32390A1553}"/>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53:notes">
            <a:extLst>
              <a:ext uri="{FF2B5EF4-FFF2-40B4-BE49-F238E27FC236}">
                <a16:creationId xmlns:a16="http://schemas.microsoft.com/office/drawing/2014/main" id="{CA6A1C61-6A15-A331-D772-E99FBF4FF7C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640300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a:extLst>
            <a:ext uri="{FF2B5EF4-FFF2-40B4-BE49-F238E27FC236}">
              <a16:creationId xmlns:a16="http://schemas.microsoft.com/office/drawing/2014/main" id="{39CF2B3F-269F-E667-9C6B-9F4051134A10}"/>
            </a:ext>
          </a:extLst>
        </p:cNvPr>
        <p:cNvGrpSpPr/>
        <p:nvPr/>
      </p:nvGrpSpPr>
      <p:grpSpPr>
        <a:xfrm>
          <a:off x="0" y="0"/>
          <a:ext cx="0" cy="0"/>
          <a:chOff x="0" y="0"/>
          <a:chExt cx="0" cy="0"/>
        </a:xfrm>
      </p:grpSpPr>
      <p:sp>
        <p:nvSpPr>
          <p:cNvPr id="128" name="Google Shape;128;p53:notes">
            <a:extLst>
              <a:ext uri="{FF2B5EF4-FFF2-40B4-BE49-F238E27FC236}">
                <a16:creationId xmlns:a16="http://schemas.microsoft.com/office/drawing/2014/main" id="{E6FF37AA-0967-DDEA-7729-6D8F3E8C5189}"/>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53:notes">
            <a:extLst>
              <a:ext uri="{FF2B5EF4-FFF2-40B4-BE49-F238E27FC236}">
                <a16:creationId xmlns:a16="http://schemas.microsoft.com/office/drawing/2014/main" id="{5B73A65E-0222-E511-7518-D65AC5997C74}"/>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996188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6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0" name="Google Shape;280;p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0882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65" name="Google Shape;165;p5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extLst>
      <p:ext uri="{BB962C8B-B14F-4D97-AF65-F5344CB8AC3E}">
        <p14:creationId xmlns:p14="http://schemas.microsoft.com/office/powerpoint/2010/main" val="826628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extLst>
      <p:ext uri="{BB962C8B-B14F-4D97-AF65-F5344CB8AC3E}">
        <p14:creationId xmlns:p14="http://schemas.microsoft.com/office/powerpoint/2010/main" val="3278071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extLst>
      <p:ext uri="{BB962C8B-B14F-4D97-AF65-F5344CB8AC3E}">
        <p14:creationId xmlns:p14="http://schemas.microsoft.com/office/powerpoint/2010/main" val="1652932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extLst>
      <p:ext uri="{BB962C8B-B14F-4D97-AF65-F5344CB8AC3E}">
        <p14:creationId xmlns:p14="http://schemas.microsoft.com/office/powerpoint/2010/main" val="3427412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7" name="Google Shape;147;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extLst>
      <p:ext uri="{BB962C8B-B14F-4D97-AF65-F5344CB8AC3E}">
        <p14:creationId xmlns:p14="http://schemas.microsoft.com/office/powerpoint/2010/main" val="3751264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5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5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5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4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4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4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4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5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0"/>
          <p:cNvSpPr>
            <a:spLocks noGrp="1"/>
          </p:cNvSpPr>
          <p:nvPr>
            <p:ph type="pic" idx="2"/>
          </p:nvPr>
        </p:nvSpPr>
        <p:spPr>
          <a:xfrm>
            <a:off x="5183188" y="987425"/>
            <a:ext cx="6172200" cy="4873625"/>
          </a:xfrm>
          <a:prstGeom prst="rect">
            <a:avLst/>
          </a:prstGeom>
          <a:noFill/>
          <a:ln>
            <a:noFill/>
          </a:ln>
        </p:spPr>
      </p:sp>
      <p:sp>
        <p:nvSpPr>
          <p:cNvPr id="68" name="Google Shape;68;p5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chart" Target="../charts/chart28.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chart" Target="../charts/chart2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chart" Target="../charts/chart30.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chart" Target="../charts/chart3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chart" Target="../charts/chart3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hyperlink" Target="https://www.defacto.m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9565AB"/>
            </a:gs>
            <a:gs pos="33000">
              <a:srgbClr val="AF8BBF"/>
            </a:gs>
            <a:gs pos="69000">
              <a:srgbClr val="F3F3F3"/>
            </a:gs>
            <a:gs pos="81000">
              <a:srgbClr val="F2F2F2"/>
            </a:gs>
            <a:gs pos="92000">
              <a:schemeClr val="lt1"/>
            </a:gs>
            <a:gs pos="100000">
              <a:schemeClr val="lt1"/>
            </a:gs>
          </a:gsLst>
          <a:path path="circle">
            <a:fillToRect r="100000" b="100000"/>
          </a:path>
          <a:tileRect l="-100000" t="-100000"/>
        </a:gradFill>
        <a:effectLst/>
      </p:bgPr>
    </p:bg>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421829" y="1734423"/>
            <a:ext cx="6964790" cy="169457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BEBEB"/>
              </a:buClr>
              <a:buSzPts val="3500"/>
              <a:buFont typeface="Arial"/>
              <a:buNone/>
            </a:pPr>
            <a:r>
              <a:rPr lang="en-US" sz="3500" b="1" dirty="0">
                <a:solidFill>
                  <a:schemeClr val="lt1"/>
                </a:solidFill>
                <a:latin typeface="Arial"/>
                <a:ea typeface="Arial"/>
                <a:cs typeface="Arial"/>
                <a:sym typeface="Arial"/>
              </a:rPr>
              <a:t>Perception of Corruption among Actors in the Judiciary</a:t>
            </a:r>
            <a:endParaRPr sz="3500" b="1" dirty="0">
              <a:solidFill>
                <a:schemeClr val="lt1"/>
              </a:solidFill>
              <a:latin typeface="Arial"/>
              <a:ea typeface="Arial"/>
              <a:cs typeface="Arial"/>
              <a:sym typeface="Arial"/>
            </a:endParaRPr>
          </a:p>
        </p:txBody>
      </p:sp>
      <p:sp>
        <p:nvSpPr>
          <p:cNvPr id="89" name="Google Shape;89;p1"/>
          <p:cNvSpPr txBox="1">
            <a:spLocks noGrp="1"/>
          </p:cNvSpPr>
          <p:nvPr>
            <p:ph type="subTitle" idx="1"/>
          </p:nvPr>
        </p:nvSpPr>
        <p:spPr>
          <a:xfrm>
            <a:off x="1421829" y="3688137"/>
            <a:ext cx="6447129" cy="73927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EBEBEB"/>
              </a:buClr>
              <a:buSzPts val="2000"/>
              <a:buNone/>
            </a:pPr>
            <a:r>
              <a:rPr lang="en-GB" sz="1600" b="0" i="0" u="none" strike="noStrike" dirty="0">
                <a:solidFill>
                  <a:schemeClr val="bg1"/>
                </a:solidFill>
                <a:effectLst/>
                <a:latin typeface="+mj-lt"/>
              </a:rPr>
              <a:t>Results of Quantitative Research</a:t>
            </a:r>
            <a:endParaRPr dirty="0">
              <a:solidFill>
                <a:schemeClr val="bg1"/>
              </a:solidFill>
              <a:latin typeface="+mj-lt"/>
            </a:endParaRPr>
          </a:p>
        </p:txBody>
      </p:sp>
      <p:cxnSp>
        <p:nvCxnSpPr>
          <p:cNvPr id="90" name="Google Shape;90;p1"/>
          <p:cNvCxnSpPr/>
          <p:nvPr/>
        </p:nvCxnSpPr>
        <p:spPr>
          <a:xfrm>
            <a:off x="1506607" y="3558568"/>
            <a:ext cx="5485320" cy="0"/>
          </a:xfrm>
          <a:prstGeom prst="straightConnector1">
            <a:avLst/>
          </a:prstGeom>
          <a:noFill/>
          <a:ln w="28575" cap="flat" cmpd="sng">
            <a:solidFill>
              <a:schemeClr val="lt1"/>
            </a:solidFill>
            <a:prstDash val="solid"/>
            <a:miter lim="800000"/>
            <a:headEnd type="none" w="sm" len="sm"/>
            <a:tailEnd type="none" w="sm" len="sm"/>
          </a:ln>
        </p:spPr>
      </p:cxnSp>
      <p:sp>
        <p:nvSpPr>
          <p:cNvPr id="91" name="Google Shape;91;p1"/>
          <p:cNvSpPr/>
          <p:nvPr/>
        </p:nvSpPr>
        <p:spPr>
          <a:xfrm>
            <a:off x="385683" y="476408"/>
            <a:ext cx="942109" cy="5244751"/>
          </a:xfrm>
          <a:prstGeom prst="roundRect">
            <a:avLst>
              <a:gd name="adj" fmla="val 16667"/>
            </a:avLst>
          </a:prstGeom>
          <a:gradFill>
            <a:gsLst>
              <a:gs pos="0">
                <a:srgbClr val="F5F7FC"/>
              </a:gs>
              <a:gs pos="52999">
                <a:srgbClr val="D8D8D8"/>
              </a:gs>
              <a:gs pos="80000">
                <a:srgbClr val="AF8BBF"/>
              </a:gs>
              <a:gs pos="100000">
                <a:srgbClr val="9565AB"/>
              </a:gs>
            </a:gsLst>
            <a:lin ang="5400000" scaled="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2" name="Google Shape;92;p1"/>
          <p:cNvPicPr preferRelativeResize="0"/>
          <p:nvPr/>
        </p:nvPicPr>
        <p:blipFill rotWithShape="1">
          <a:blip r:embed="rId3">
            <a:alphaModFix/>
          </a:blip>
          <a:srcRect/>
          <a:stretch/>
        </p:blipFill>
        <p:spPr>
          <a:xfrm>
            <a:off x="5068195" y="138387"/>
            <a:ext cx="1883923" cy="574597"/>
          </a:xfrm>
          <a:prstGeom prst="rect">
            <a:avLst/>
          </a:prstGeom>
          <a:noFill/>
          <a:ln>
            <a:noFill/>
          </a:ln>
        </p:spPr>
      </p:pic>
      <p:sp>
        <p:nvSpPr>
          <p:cNvPr id="93" name="Google Shape;93;p1"/>
          <p:cNvSpPr/>
          <p:nvPr/>
        </p:nvSpPr>
        <p:spPr>
          <a:xfrm>
            <a:off x="8934450" y="476408"/>
            <a:ext cx="561742" cy="182418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4" name="Google Shape;94;p1"/>
          <p:cNvSpPr/>
          <p:nvPr/>
        </p:nvSpPr>
        <p:spPr>
          <a:xfrm>
            <a:off x="8501779" y="1734423"/>
            <a:ext cx="319549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5" name="Google Shape;95;p1"/>
          <p:cNvSpPr/>
          <p:nvPr/>
        </p:nvSpPr>
        <p:spPr>
          <a:xfrm>
            <a:off x="10221784" y="2198575"/>
            <a:ext cx="1096774" cy="130405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6" name="Google Shape;96;p1"/>
          <p:cNvSpPr/>
          <p:nvPr/>
        </p:nvSpPr>
        <p:spPr>
          <a:xfrm>
            <a:off x="8762856" y="3318675"/>
            <a:ext cx="227647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7" name="Google Shape;97;p1"/>
          <p:cNvSpPr/>
          <p:nvPr/>
        </p:nvSpPr>
        <p:spPr>
          <a:xfrm>
            <a:off x="9195914" y="3639524"/>
            <a:ext cx="633885" cy="2150688"/>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8" name="Google Shape;98;p1"/>
          <p:cNvSpPr/>
          <p:nvPr/>
        </p:nvSpPr>
        <p:spPr>
          <a:xfrm>
            <a:off x="9475143" y="4902927"/>
            <a:ext cx="70931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99" name="Google Shape;99;p1"/>
          <p:cNvSpPr/>
          <p:nvPr/>
        </p:nvSpPr>
        <p:spPr>
          <a:xfrm>
            <a:off x="9553458" y="4981885"/>
            <a:ext cx="70931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0" name="Google Shape;100;p1"/>
          <p:cNvSpPr/>
          <p:nvPr/>
        </p:nvSpPr>
        <p:spPr>
          <a:xfrm>
            <a:off x="10336944" y="2317804"/>
            <a:ext cx="1096774" cy="130405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1" name="Google Shape;101;p1"/>
          <p:cNvSpPr/>
          <p:nvPr/>
        </p:nvSpPr>
        <p:spPr>
          <a:xfrm>
            <a:off x="9264485" y="872282"/>
            <a:ext cx="1112573" cy="402357"/>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02" name="Google Shape;102;p1"/>
          <p:cNvSpPr/>
          <p:nvPr/>
        </p:nvSpPr>
        <p:spPr>
          <a:xfrm>
            <a:off x="9928862" y="229234"/>
            <a:ext cx="1389695" cy="84386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03" name="Google Shape;103;p1"/>
          <p:cNvPicPr preferRelativeResize="0"/>
          <p:nvPr/>
        </p:nvPicPr>
        <p:blipFill rotWithShape="1">
          <a:blip r:embed="rId4">
            <a:alphaModFix/>
          </a:blip>
          <a:srcRect l="10586" t="74816" r="10198" b="9420"/>
          <a:stretch/>
        </p:blipFill>
        <p:spPr>
          <a:xfrm>
            <a:off x="-90528" y="6628766"/>
            <a:ext cx="12453216" cy="248520"/>
          </a:xfrm>
          <a:prstGeom prst="rect">
            <a:avLst/>
          </a:prstGeom>
          <a:noFill/>
          <a:ln>
            <a:noFill/>
          </a:ln>
        </p:spPr>
      </p:pic>
      <p:pic>
        <p:nvPicPr>
          <p:cNvPr id="104" name="Google Shape;104;p1"/>
          <p:cNvPicPr preferRelativeResize="0"/>
          <p:nvPr/>
        </p:nvPicPr>
        <p:blipFill rotWithShape="1">
          <a:blip r:embed="rId4">
            <a:alphaModFix/>
          </a:blip>
          <a:srcRect l="11632" r="10920" b="25301"/>
          <a:stretch/>
        </p:blipFill>
        <p:spPr>
          <a:xfrm>
            <a:off x="1106880" y="5406516"/>
            <a:ext cx="10058400" cy="134052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398050"/>
            <a:ext cx="11119428" cy="805873"/>
          </a:xfrm>
          <a:prstGeom prst="rect">
            <a:avLst/>
          </a:prstGeom>
          <a:noFill/>
          <a:ln>
            <a:noFill/>
          </a:ln>
        </p:spPr>
        <p:txBody>
          <a:bodyPr spcFirstLastPara="1" wrap="square" lIns="91425" tIns="45700" rIns="91425" bIns="45700" anchor="ctr" anchorCtr="0">
            <a:noAutofit/>
          </a:bodyPr>
          <a:lstStyle/>
          <a:p>
            <a:pPr algn="ctr"/>
            <a:r>
              <a:rPr lang="en-GB" sz="2800" i="0" u="none" strike="noStrike" dirty="0">
                <a:solidFill>
                  <a:srgbClr val="000000"/>
                </a:solidFill>
                <a:effectLst/>
              </a:rPr>
              <a:t>Some </a:t>
            </a:r>
            <a:r>
              <a:rPr lang="en-GB" sz="2800" i="0" u="sng" strike="noStrike" dirty="0">
                <a:solidFill>
                  <a:srgbClr val="000000"/>
                </a:solidFill>
                <a:effectLst/>
              </a:rPr>
              <a:t>lawyers</a:t>
            </a:r>
            <a:r>
              <a:rPr lang="en-GB" sz="2800" i="0" u="none" strike="noStrike" dirty="0">
                <a:solidFill>
                  <a:srgbClr val="000000"/>
                </a:solidFill>
                <a:effectLst/>
              </a:rPr>
              <a:t> bribe certain judges and state prosecutors.</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5" name="Google Shape;171;p55">
            <a:extLst>
              <a:ext uri="{FF2B5EF4-FFF2-40B4-BE49-F238E27FC236}">
                <a16:creationId xmlns:a16="http://schemas.microsoft.com/office/drawing/2014/main" id="{B081D641-2F00-3137-86B7-A57D543F7C57}"/>
              </a:ext>
            </a:extLst>
          </p:cNvPr>
          <p:cNvGraphicFramePr/>
          <p:nvPr>
            <p:extLst>
              <p:ext uri="{D42A27DB-BD31-4B8C-83A1-F6EECF244321}">
                <p14:modId xmlns:p14="http://schemas.microsoft.com/office/powerpoint/2010/main" val="1157911185"/>
              </p:ext>
            </p:extLst>
          </p:nvPr>
        </p:nvGraphicFramePr>
        <p:xfrm>
          <a:off x="9808243" y="1137768"/>
          <a:ext cx="1950722" cy="3970212"/>
        </p:xfrm>
        <a:graphic>
          <a:graphicData uri="http://schemas.openxmlformats.org/drawingml/2006/table">
            <a:tbl>
              <a:tblPr firstRow="1" bandRow="1">
                <a:noFill/>
                <a:tableStyleId>{9477955C-A1E1-4A4C-BD3D-66FEA38ACCEF}</a:tableStyleId>
              </a:tblPr>
              <a:tblGrid>
                <a:gridCol w="1028287">
                  <a:extLst>
                    <a:ext uri="{9D8B030D-6E8A-4147-A177-3AD203B41FA5}">
                      <a16:colId xmlns:a16="http://schemas.microsoft.com/office/drawing/2014/main" val="20000"/>
                    </a:ext>
                  </a:extLst>
                </a:gridCol>
                <a:gridCol w="922435">
                  <a:extLst>
                    <a:ext uri="{9D8B030D-6E8A-4147-A177-3AD203B41FA5}">
                      <a16:colId xmlns:a16="http://schemas.microsoft.com/office/drawing/2014/main" val="20001"/>
                    </a:ext>
                  </a:extLst>
                </a:gridCol>
              </a:tblGrid>
              <a:tr h="992553">
                <a:tc>
                  <a:txBody>
                    <a:bodyPr/>
                    <a:lstStyle/>
                    <a:p>
                      <a:pPr algn="ctr" fontAlgn="b"/>
                      <a:r>
                        <a:rPr lang="en-US" sz="1600" b="1" i="0" u="none" strike="noStrike" dirty="0">
                          <a:solidFill>
                            <a:srgbClr val="000000"/>
                          </a:solidFill>
                          <a:effectLst/>
                          <a:latin typeface="Franklin Gothic Book" panose="020B0503020102020204" pitchFamily="34" charset="0"/>
                        </a:rPr>
                        <a:t>4,9%</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31,7%</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9,5%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35,8%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36,7%</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18,4%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15,2%</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23,9%</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6C130D69-0C41-2811-326E-B528C0F3159B}"/>
              </a:ext>
            </a:extLst>
          </p:cNvPr>
          <p:cNvSpPr txBox="1"/>
          <p:nvPr/>
        </p:nvSpPr>
        <p:spPr>
          <a:xfrm>
            <a:off x="9880473" y="1189788"/>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Agrees:</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59D87175-65BF-2D20-F56C-64F086CE2833}"/>
              </a:ext>
            </a:extLst>
          </p:cNvPr>
          <p:cNvSpPr txBox="1"/>
          <p:nvPr/>
        </p:nvSpPr>
        <p:spPr>
          <a:xfrm>
            <a:off x="10698261" y="1171018"/>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Disagrees:</a:t>
            </a:r>
            <a:endParaRPr lang="en-US" b="1" dirty="0">
              <a:latin typeface="Franklin Gothic Book" panose="020B0503020102020204" pitchFamily="34" charset="0"/>
            </a:endParaRPr>
          </a:p>
        </p:txBody>
      </p:sp>
      <p:sp>
        <p:nvSpPr>
          <p:cNvPr id="8" name="Google Shape;161;p54">
            <a:extLst>
              <a:ext uri="{FF2B5EF4-FFF2-40B4-BE49-F238E27FC236}">
                <a16:creationId xmlns:a16="http://schemas.microsoft.com/office/drawing/2014/main" id="{9A3337F1-74A4-FED0-BF0A-D2BE1EABDAA1}"/>
              </a:ext>
            </a:extLst>
          </p:cNvPr>
          <p:cNvSpPr txBox="1"/>
          <p:nvPr/>
        </p:nvSpPr>
        <p:spPr>
          <a:xfrm>
            <a:off x="330040" y="6479161"/>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To what extent do you agree with the following statements</a:t>
            </a:r>
            <a:endParaRPr lang="sr-Latn-ME" sz="1000" dirty="0"/>
          </a:p>
        </p:txBody>
      </p:sp>
      <p:graphicFrame>
        <p:nvGraphicFramePr>
          <p:cNvPr id="2" name="Chart 1">
            <a:extLst>
              <a:ext uri="{FF2B5EF4-FFF2-40B4-BE49-F238E27FC236}">
                <a16:creationId xmlns:a16="http://schemas.microsoft.com/office/drawing/2014/main" id="{00000000-0008-0000-0000-000008000000}"/>
              </a:ext>
            </a:extLst>
          </p:cNvPr>
          <p:cNvGraphicFramePr>
            <a:graphicFrameLocks/>
          </p:cNvGraphicFramePr>
          <p:nvPr>
            <p:extLst>
              <p:ext uri="{D42A27DB-BD31-4B8C-83A1-F6EECF244321}">
                <p14:modId xmlns:p14="http://schemas.microsoft.com/office/powerpoint/2010/main" val="1105514992"/>
              </p:ext>
            </p:extLst>
          </p:nvPr>
        </p:nvGraphicFramePr>
        <p:xfrm>
          <a:off x="847023" y="1324906"/>
          <a:ext cx="10222054" cy="47637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4739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253173"/>
            <a:ext cx="11119428" cy="80587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sr-Latn-ME" sz="2800" dirty="0">
                <a:solidFill>
                  <a:schemeClr val="tx1">
                    <a:lumMod val="75000"/>
                    <a:lumOff val="25000"/>
                  </a:schemeClr>
                </a:solidFill>
              </a:rPr>
              <a:t>Some cases are assigned to</a:t>
            </a:r>
            <a:r>
              <a:rPr lang="sr-Latn-ME" sz="2800" u="sng" dirty="0">
                <a:solidFill>
                  <a:schemeClr val="tx1">
                    <a:lumMod val="75000"/>
                    <a:lumOff val="25000"/>
                  </a:schemeClr>
                </a:solidFill>
              </a:rPr>
              <a:t> judges </a:t>
            </a:r>
            <a:r>
              <a:rPr lang="sr-Latn-ME" sz="2800" dirty="0">
                <a:solidFill>
                  <a:schemeClr val="tx1">
                    <a:lumMod val="75000"/>
                    <a:lumOff val="25000"/>
                  </a:schemeClr>
                </a:solidFill>
              </a:rPr>
              <a:t>outside of random allocation to influence the outcome of a specific case.</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5" name="Google Shape;171;p55">
            <a:extLst>
              <a:ext uri="{FF2B5EF4-FFF2-40B4-BE49-F238E27FC236}">
                <a16:creationId xmlns:a16="http://schemas.microsoft.com/office/drawing/2014/main" id="{B081D641-2F00-3137-86B7-A57D543F7C57}"/>
              </a:ext>
            </a:extLst>
          </p:cNvPr>
          <p:cNvGraphicFramePr/>
          <p:nvPr>
            <p:extLst>
              <p:ext uri="{D42A27DB-BD31-4B8C-83A1-F6EECF244321}">
                <p14:modId xmlns:p14="http://schemas.microsoft.com/office/powerpoint/2010/main" val="3029663301"/>
              </p:ext>
            </p:extLst>
          </p:nvPr>
        </p:nvGraphicFramePr>
        <p:xfrm>
          <a:off x="9808243" y="1127065"/>
          <a:ext cx="2040857" cy="4107368"/>
        </p:xfrm>
        <a:graphic>
          <a:graphicData uri="http://schemas.openxmlformats.org/drawingml/2006/table">
            <a:tbl>
              <a:tblPr firstRow="1" bandRow="1">
                <a:noFill/>
                <a:tableStyleId>{9477955C-A1E1-4A4C-BD3D-66FEA38ACCEF}</a:tableStyleId>
              </a:tblPr>
              <a:tblGrid>
                <a:gridCol w="1075800">
                  <a:extLst>
                    <a:ext uri="{9D8B030D-6E8A-4147-A177-3AD203B41FA5}">
                      <a16:colId xmlns:a16="http://schemas.microsoft.com/office/drawing/2014/main" val="20000"/>
                    </a:ext>
                  </a:extLst>
                </a:gridCol>
                <a:gridCol w="965057">
                  <a:extLst>
                    <a:ext uri="{9D8B030D-6E8A-4147-A177-3AD203B41FA5}">
                      <a16:colId xmlns:a16="http://schemas.microsoft.com/office/drawing/2014/main" val="20001"/>
                    </a:ext>
                  </a:extLst>
                </a:gridCol>
              </a:tblGrid>
              <a:tr h="1026842">
                <a:tc>
                  <a:txBody>
                    <a:bodyPr/>
                    <a:lstStyle/>
                    <a:p>
                      <a:pPr algn="ctr" fontAlgn="b"/>
                      <a:r>
                        <a:rPr lang="en-US" sz="1600" b="1" i="0" u="none" strike="noStrike" dirty="0">
                          <a:solidFill>
                            <a:srgbClr val="000000"/>
                          </a:solidFill>
                          <a:effectLst/>
                          <a:latin typeface="Franklin Gothic Book" panose="020B0503020102020204" pitchFamily="34" charset="0"/>
                        </a:rPr>
                        <a:t>7,3%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36,6%</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26842">
                <a:tc>
                  <a:txBody>
                    <a:bodyPr/>
                    <a:lstStyle/>
                    <a:p>
                      <a:pPr algn="ctr" fontAlgn="b"/>
                      <a:r>
                        <a:rPr lang="en-US" sz="1600" b="1" i="0" u="none" strike="noStrike" dirty="0">
                          <a:solidFill>
                            <a:srgbClr val="000000"/>
                          </a:solidFill>
                          <a:effectLst/>
                          <a:latin typeface="Franklin Gothic Book" panose="020B0503020102020204" pitchFamily="34" charset="0"/>
                        </a:rPr>
                        <a:t>11,6%</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50,5%</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26842">
                <a:tc>
                  <a:txBody>
                    <a:bodyPr/>
                    <a:lstStyle/>
                    <a:p>
                      <a:pPr algn="ctr" fontAlgn="b"/>
                      <a:r>
                        <a:rPr lang="en-US" sz="1600" b="1" i="0" u="none" strike="noStrike" dirty="0">
                          <a:solidFill>
                            <a:srgbClr val="000000"/>
                          </a:solidFill>
                          <a:effectLst/>
                          <a:latin typeface="Franklin Gothic Book" panose="020B0503020102020204" pitchFamily="34" charset="0"/>
                        </a:rPr>
                        <a:t>65,1%</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7,4%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26842">
                <a:tc>
                  <a:txBody>
                    <a:bodyPr/>
                    <a:lstStyle/>
                    <a:p>
                      <a:pPr algn="ctr" fontAlgn="b"/>
                      <a:r>
                        <a:rPr lang="en-US" sz="1600" b="1" i="0" u="none" strike="noStrike" dirty="0">
                          <a:solidFill>
                            <a:srgbClr val="000000"/>
                          </a:solidFill>
                          <a:effectLst/>
                          <a:latin typeface="Franklin Gothic Book" panose="020B0503020102020204" pitchFamily="34" charset="0"/>
                        </a:rPr>
                        <a:t>31,5%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15,2%</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6C130D69-0C41-2811-326E-B528C0F3159B}"/>
              </a:ext>
            </a:extLst>
          </p:cNvPr>
          <p:cNvSpPr txBox="1"/>
          <p:nvPr/>
        </p:nvSpPr>
        <p:spPr>
          <a:xfrm>
            <a:off x="9880473" y="1189788"/>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Agrees:</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59D87175-65BF-2D20-F56C-64F086CE2833}"/>
              </a:ext>
            </a:extLst>
          </p:cNvPr>
          <p:cNvSpPr txBox="1"/>
          <p:nvPr/>
        </p:nvSpPr>
        <p:spPr>
          <a:xfrm>
            <a:off x="10788396" y="1177860"/>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Disagrees:</a:t>
            </a:r>
            <a:endParaRPr lang="en-US" b="1" dirty="0">
              <a:latin typeface="Franklin Gothic Book" panose="020B0503020102020204" pitchFamily="34" charset="0"/>
            </a:endParaRPr>
          </a:p>
        </p:txBody>
      </p:sp>
      <p:sp>
        <p:nvSpPr>
          <p:cNvPr id="8" name="Google Shape;161;p54">
            <a:extLst>
              <a:ext uri="{FF2B5EF4-FFF2-40B4-BE49-F238E27FC236}">
                <a16:creationId xmlns:a16="http://schemas.microsoft.com/office/drawing/2014/main" id="{2B76E498-1454-1353-6FCA-81C8608CF9A3}"/>
              </a:ext>
            </a:extLst>
          </p:cNvPr>
          <p:cNvSpPr txBox="1"/>
          <p:nvPr/>
        </p:nvSpPr>
        <p:spPr>
          <a:xfrm>
            <a:off x="281749" y="6500692"/>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To what extent do you agree with the following statements</a:t>
            </a:r>
            <a:endParaRPr lang="sr-Latn-ME" sz="1000" dirty="0"/>
          </a:p>
        </p:txBody>
      </p:sp>
      <p:graphicFrame>
        <p:nvGraphicFramePr>
          <p:cNvPr id="2" name="Chart 1">
            <a:extLst>
              <a:ext uri="{FF2B5EF4-FFF2-40B4-BE49-F238E27FC236}">
                <a16:creationId xmlns:a16="http://schemas.microsoft.com/office/drawing/2014/main" id="{00000000-0008-0000-0000-000009000000}"/>
              </a:ext>
            </a:extLst>
          </p:cNvPr>
          <p:cNvGraphicFramePr>
            <a:graphicFrameLocks/>
          </p:cNvGraphicFramePr>
          <p:nvPr>
            <p:extLst>
              <p:ext uri="{D42A27DB-BD31-4B8C-83A1-F6EECF244321}">
                <p14:modId xmlns:p14="http://schemas.microsoft.com/office/powerpoint/2010/main" val="906825698"/>
              </p:ext>
            </p:extLst>
          </p:nvPr>
        </p:nvGraphicFramePr>
        <p:xfrm>
          <a:off x="519764" y="1357034"/>
          <a:ext cx="9360709" cy="48456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2563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565AB"/>
            </a:gs>
            <a:gs pos="54000">
              <a:srgbClr val="AF8BBF"/>
            </a:gs>
            <a:gs pos="100000">
              <a:schemeClr val="lt1"/>
            </a:gs>
            <a:gs pos="90000">
              <a:schemeClr val="lt1"/>
            </a:gs>
            <a:gs pos="100000">
              <a:srgbClr val="F2F2F2"/>
            </a:gs>
          </a:gsLst>
          <a:path path="circle">
            <a:fillToRect l="100000" b="100000"/>
          </a:path>
          <a:tileRect t="-100000" r="-100000"/>
        </a:gradFill>
        <a:effectLst/>
      </p:bgPr>
    </p:bg>
    <p:spTree>
      <p:nvGrpSpPr>
        <p:cNvPr id="1" name="Shape 138"/>
        <p:cNvGrpSpPr/>
        <p:nvPr/>
      </p:nvGrpSpPr>
      <p:grpSpPr>
        <a:xfrm>
          <a:off x="0" y="0"/>
          <a:ext cx="0" cy="0"/>
          <a:chOff x="0" y="0"/>
          <a:chExt cx="0" cy="0"/>
        </a:xfrm>
      </p:grpSpPr>
      <p:sp>
        <p:nvSpPr>
          <p:cNvPr id="139" name="Google Shape;139;p5"/>
          <p:cNvSpPr txBox="1">
            <a:spLocks noGrp="1"/>
          </p:cNvSpPr>
          <p:nvPr>
            <p:ph type="ctrTitle"/>
          </p:nvPr>
        </p:nvSpPr>
        <p:spPr>
          <a:xfrm>
            <a:off x="3141615" y="2445116"/>
            <a:ext cx="8560075" cy="805873"/>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BEBEB"/>
              </a:buClr>
              <a:buSzPts val="3600"/>
              <a:buFont typeface="Arial"/>
              <a:buNone/>
            </a:pPr>
            <a:r>
              <a:rPr lang="sr-Latn-ME" sz="3600" dirty="0">
                <a:solidFill>
                  <a:srgbClr val="EBEBEB"/>
                </a:solidFill>
                <a:latin typeface="Arial"/>
                <a:ea typeface="Arial"/>
                <a:cs typeface="Arial"/>
                <a:sym typeface="Arial"/>
              </a:rPr>
              <a:t>Perception of the Presence of Corruption</a:t>
            </a:r>
          </a:p>
        </p:txBody>
      </p:sp>
      <p:sp>
        <p:nvSpPr>
          <p:cNvPr id="140" name="Google Shape;140;p5"/>
          <p:cNvSpPr txBox="1">
            <a:spLocks noGrp="1"/>
          </p:cNvSpPr>
          <p:nvPr>
            <p:ph type="subTitle" idx="1"/>
          </p:nvPr>
        </p:nvSpPr>
        <p:spPr>
          <a:xfrm>
            <a:off x="7315146" y="3733802"/>
            <a:ext cx="6447129" cy="29009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EBEBEB"/>
              </a:buClr>
              <a:buSzPts val="2000"/>
              <a:buNone/>
            </a:pPr>
            <a:r>
              <a:rPr lang="sr-Latn-ME" sz="2000" dirty="0">
                <a:solidFill>
                  <a:srgbClr val="EAEAEA"/>
                </a:solidFill>
                <a:latin typeface="Arial"/>
                <a:cs typeface="Arial"/>
                <a:sym typeface="Arial"/>
              </a:rPr>
              <a:t>Overview of Results Among Groups</a:t>
            </a:r>
            <a:endParaRPr lang="en-US" dirty="0"/>
          </a:p>
        </p:txBody>
      </p:sp>
      <p:sp>
        <p:nvSpPr>
          <p:cNvPr id="141" name="Google Shape;141;p5"/>
          <p:cNvSpPr/>
          <p:nvPr/>
        </p:nvSpPr>
        <p:spPr>
          <a:xfrm>
            <a:off x="3339966" y="3283950"/>
            <a:ext cx="8163375" cy="290099"/>
          </a:xfrm>
          <a:prstGeom prst="roundRect">
            <a:avLst>
              <a:gd name="adj" fmla="val 16667"/>
            </a:avLst>
          </a:prstGeom>
          <a:gradFill flip="none" rotWithShape="1">
            <a:gsLst>
              <a:gs pos="0">
                <a:srgbClr val="9565AB"/>
              </a:gs>
              <a:gs pos="11000">
                <a:srgbClr val="9565AB"/>
              </a:gs>
              <a:gs pos="34000">
                <a:srgbClr val="AF8BBF"/>
              </a:gs>
              <a:gs pos="81000">
                <a:srgbClr val="D8D8D8"/>
              </a:gs>
              <a:gs pos="100000">
                <a:schemeClr val="lt1"/>
              </a:gs>
            </a:gsLst>
            <a:path path="circle">
              <a:fillToRect r="100000" b="100000"/>
            </a:path>
            <a:tileRect l="-100000" t="-10000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pic>
        <p:nvPicPr>
          <p:cNvPr id="142" name="Google Shape;142;p5"/>
          <p:cNvPicPr preferRelativeResize="0"/>
          <p:nvPr/>
        </p:nvPicPr>
        <p:blipFill rotWithShape="1">
          <a:blip r:embed="rId3">
            <a:alphaModFix/>
          </a:blip>
          <a:srcRect/>
          <a:stretch/>
        </p:blipFill>
        <p:spPr>
          <a:xfrm>
            <a:off x="5791198" y="3124198"/>
            <a:ext cx="609604" cy="609604"/>
          </a:xfrm>
          <a:prstGeom prst="rect">
            <a:avLst/>
          </a:prstGeom>
          <a:noFill/>
          <a:ln>
            <a:noFill/>
          </a:ln>
        </p:spPr>
      </p:pic>
      <p:pic>
        <p:nvPicPr>
          <p:cNvPr id="143" name="Google Shape;143;p5"/>
          <p:cNvPicPr preferRelativeResize="0"/>
          <p:nvPr/>
        </p:nvPicPr>
        <p:blipFill rotWithShape="1">
          <a:blip r:embed="rId4">
            <a:alphaModFix/>
          </a:blip>
          <a:srcRect/>
          <a:stretch/>
        </p:blipFill>
        <p:spPr>
          <a:xfrm>
            <a:off x="10006687" y="6175674"/>
            <a:ext cx="2071417" cy="606912"/>
          </a:xfrm>
          <a:prstGeom prst="rect">
            <a:avLst/>
          </a:prstGeom>
          <a:noFill/>
          <a:ln>
            <a:noFill/>
          </a:ln>
        </p:spPr>
      </p:pic>
    </p:spTree>
    <p:extLst>
      <p:ext uri="{BB962C8B-B14F-4D97-AF65-F5344CB8AC3E}">
        <p14:creationId xmlns:p14="http://schemas.microsoft.com/office/powerpoint/2010/main" val="1670075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153029"/>
            <a:ext cx="11119428" cy="80587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endParaRPr lang="sr-Latn-ME" sz="2800" dirty="0">
              <a:solidFill>
                <a:schemeClr val="tx1">
                  <a:lumMod val="75000"/>
                  <a:lumOff val="25000"/>
                </a:schemeClr>
              </a:solidFill>
              <a:latin typeface="Libre Franklin"/>
              <a:sym typeface="Libre Franklin"/>
            </a:endParaRPr>
          </a:p>
          <a:p>
            <a:pPr marL="0" marR="0" lvl="0" indent="0" algn="ctr" rtl="0">
              <a:lnSpc>
                <a:spcPct val="90000"/>
              </a:lnSpc>
              <a:spcBef>
                <a:spcPts val="0"/>
              </a:spcBef>
              <a:spcAft>
                <a:spcPts val="0"/>
              </a:spcAft>
              <a:buNone/>
            </a:pPr>
            <a:r>
              <a:rPr lang="sr-Latn-ME" sz="2800" dirty="0">
                <a:solidFill>
                  <a:schemeClr val="tx1">
                    <a:lumMod val="75000"/>
                    <a:lumOff val="25000"/>
                  </a:schemeClr>
                </a:solidFill>
                <a:latin typeface="Libre Franklin"/>
                <a:sym typeface="Libre Franklin"/>
              </a:rPr>
              <a:t>Does the existing procedure for resolving housing issues in the judiciary leave room for suspicion of corruption?</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Table 3">
            <a:extLst>
              <a:ext uri="{FF2B5EF4-FFF2-40B4-BE49-F238E27FC236}">
                <a16:creationId xmlns:a16="http://schemas.microsoft.com/office/drawing/2014/main" id="{AA1DA0A5-8AB9-C283-5D35-956DDF70AD45}"/>
              </a:ext>
            </a:extLst>
          </p:cNvPr>
          <p:cNvGraphicFramePr>
            <a:graphicFrameLocks noGrp="1"/>
          </p:cNvGraphicFramePr>
          <p:nvPr>
            <p:extLst>
              <p:ext uri="{D42A27DB-BD31-4B8C-83A1-F6EECF244321}">
                <p14:modId xmlns:p14="http://schemas.microsoft.com/office/powerpoint/2010/main" val="1765383319"/>
              </p:ext>
            </p:extLst>
          </p:nvPr>
        </p:nvGraphicFramePr>
        <p:xfrm>
          <a:off x="9984866" y="1533046"/>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 </a:t>
                      </a:r>
                    </a:p>
                    <a:p>
                      <a:pPr algn="ctr"/>
                      <a:r>
                        <a:rPr lang="sr-Latn-ME" sz="1600" b="1" dirty="0">
                          <a:solidFill>
                            <a:srgbClr val="9565AB"/>
                          </a:solidFill>
                          <a:latin typeface="Franklin Gothic Book" panose="020B0503020102020204" pitchFamily="34" charset="0"/>
                        </a:rPr>
                        <a:t>36,6%</a:t>
                      </a:r>
                      <a:endParaRPr lang="en-US" sz="1600" b="1" dirty="0">
                        <a:solidFill>
                          <a:srgbClr val="9565AB"/>
                        </a:solidFill>
                        <a:latin typeface="Franklin Gothic Book" panose="020B0503020102020204" pitchFamily="34" charset="0"/>
                      </a:endParaRPr>
                    </a:p>
                  </a:txBody>
                  <a:tcPr anchor="ct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a:t>
                      </a:r>
                      <a:endParaRPr lang="sr-Latn-ME" sz="1600" b="1" dirty="0">
                        <a:solidFill>
                          <a:srgbClr val="9565AB"/>
                        </a:solidFill>
                        <a:latin typeface="Franklin Gothic Book" panose="020B0503020102020204" pitchFamily="34" charset="0"/>
                      </a:endParaRPr>
                    </a:p>
                    <a:p>
                      <a:pPr algn="ctr"/>
                      <a:r>
                        <a:rPr lang="sr-Latn-ME" sz="1600" b="1" dirty="0">
                          <a:solidFill>
                            <a:srgbClr val="9565AB"/>
                          </a:solidFill>
                          <a:latin typeface="Franklin Gothic Book" panose="020B0503020102020204" pitchFamily="34" charset="0"/>
                        </a:rPr>
                        <a:t>29,3%</a:t>
                      </a:r>
                      <a:endParaRPr lang="en-US" sz="1600" b="1" dirty="0">
                        <a:solidFill>
                          <a:srgbClr val="9565AB"/>
                        </a:solidFill>
                        <a:latin typeface="Franklin Gothic Book" panose="020B0503020102020204" pitchFamily="34" charset="0"/>
                      </a:endParaRPr>
                    </a:p>
                  </a:txBody>
                  <a:tcPr anchor="ct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6" name="Table 5">
            <a:extLst>
              <a:ext uri="{FF2B5EF4-FFF2-40B4-BE49-F238E27FC236}">
                <a16:creationId xmlns:a16="http://schemas.microsoft.com/office/drawing/2014/main" id="{16FA9A41-AAE9-2C63-8275-41C5FE3580DC}"/>
              </a:ext>
            </a:extLst>
          </p:cNvPr>
          <p:cNvGraphicFramePr>
            <a:graphicFrameLocks noGrp="1"/>
          </p:cNvGraphicFramePr>
          <p:nvPr>
            <p:extLst>
              <p:ext uri="{D42A27DB-BD31-4B8C-83A1-F6EECF244321}">
                <p14:modId xmlns:p14="http://schemas.microsoft.com/office/powerpoint/2010/main" val="2317342808"/>
              </p:ext>
            </p:extLst>
          </p:nvPr>
        </p:nvGraphicFramePr>
        <p:xfrm>
          <a:off x="9984866" y="3732969"/>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a:t>
                      </a:r>
                    </a:p>
                    <a:p>
                      <a:pPr algn="ctr"/>
                      <a:r>
                        <a:rPr lang="sr-Latn-ME" sz="1600" b="1" dirty="0">
                          <a:solidFill>
                            <a:srgbClr val="9565AB"/>
                          </a:solidFill>
                          <a:latin typeface="Franklin Gothic Book" panose="020B0503020102020204" pitchFamily="34" charset="0"/>
                        </a:rPr>
                        <a:t>39%</a:t>
                      </a:r>
                      <a:endParaRPr lang="en-US" sz="1600" b="1" dirty="0">
                        <a:solidFill>
                          <a:srgbClr val="9565AB"/>
                        </a:solidFill>
                        <a:latin typeface="Franklin Gothic Book" panose="020B0503020102020204" pitchFamily="34" charset="0"/>
                      </a:endParaRPr>
                    </a:p>
                  </a:txBody>
                  <a:tcPr anchor="ct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 </a:t>
                      </a:r>
                    </a:p>
                    <a:p>
                      <a:pPr algn="ctr"/>
                      <a:r>
                        <a:rPr lang="sr-Latn-ME" sz="1600" b="1" dirty="0">
                          <a:solidFill>
                            <a:srgbClr val="9565AB"/>
                          </a:solidFill>
                          <a:latin typeface="Franklin Gothic Book" panose="020B0503020102020204" pitchFamily="34" charset="0"/>
                        </a:rPr>
                        <a:t>34,7%</a:t>
                      </a:r>
                      <a:endParaRPr lang="en-US" sz="1600" b="1" dirty="0">
                        <a:solidFill>
                          <a:srgbClr val="9565AB"/>
                        </a:solidFill>
                        <a:latin typeface="Franklin Gothic Book" panose="020B0503020102020204" pitchFamily="34" charset="0"/>
                      </a:endParaRPr>
                    </a:p>
                  </a:txBody>
                  <a:tcPr anchor="ct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2" name="Chart 1">
            <a:extLst>
              <a:ext uri="{FF2B5EF4-FFF2-40B4-BE49-F238E27FC236}">
                <a16:creationId xmlns:a16="http://schemas.microsoft.com/office/drawing/2014/main" id="{00000000-0008-0000-0100-000005000000}"/>
              </a:ext>
            </a:extLst>
          </p:cNvPr>
          <p:cNvGraphicFramePr>
            <a:graphicFrameLocks/>
          </p:cNvGraphicFramePr>
          <p:nvPr>
            <p:extLst>
              <p:ext uri="{D42A27DB-BD31-4B8C-83A1-F6EECF244321}">
                <p14:modId xmlns:p14="http://schemas.microsoft.com/office/powerpoint/2010/main" val="1245696685"/>
              </p:ext>
            </p:extLst>
          </p:nvPr>
        </p:nvGraphicFramePr>
        <p:xfrm>
          <a:off x="634366" y="1212785"/>
          <a:ext cx="9350500" cy="502868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20350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184074"/>
            <a:ext cx="11119428" cy="80587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en-US" sz="2800" b="0" i="0" u="none" strike="noStrike" cap="none" dirty="0">
                <a:solidFill>
                  <a:schemeClr val="tx1">
                    <a:lumMod val="75000"/>
                    <a:lumOff val="25000"/>
                  </a:schemeClr>
                </a:solidFill>
                <a:latin typeface="Arial"/>
                <a:ea typeface="Arial"/>
                <a:cs typeface="Arial"/>
                <a:sym typeface="Arial"/>
              </a:rPr>
              <a:t>Do you see a risk of corruption in the promotion system within the judicial/prosecutorial profession in Montenegro?</a:t>
            </a:r>
            <a:endParaRPr sz="2800" b="0" i="0" u="none" strike="noStrike" cap="none" dirty="0">
              <a:solidFill>
                <a:schemeClr val="tx1">
                  <a:lumMod val="75000"/>
                  <a:lumOff val="25000"/>
                </a:schemeClr>
              </a:solidFill>
              <a:latin typeface="Arial"/>
              <a:ea typeface="Arial"/>
              <a:cs typeface="Arial"/>
              <a:sym typeface="Arial"/>
            </a:endParaRP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Table 3">
            <a:extLst>
              <a:ext uri="{FF2B5EF4-FFF2-40B4-BE49-F238E27FC236}">
                <a16:creationId xmlns:a16="http://schemas.microsoft.com/office/drawing/2014/main" id="{757467F5-B984-95F9-8E71-30C0FB9B465B}"/>
              </a:ext>
            </a:extLst>
          </p:cNvPr>
          <p:cNvGraphicFramePr>
            <a:graphicFrameLocks noGrp="1"/>
          </p:cNvGraphicFramePr>
          <p:nvPr>
            <p:extLst>
              <p:ext uri="{D42A27DB-BD31-4B8C-83A1-F6EECF244321}">
                <p14:modId xmlns:p14="http://schemas.microsoft.com/office/powerpoint/2010/main" val="1059574984"/>
              </p:ext>
            </p:extLst>
          </p:nvPr>
        </p:nvGraphicFramePr>
        <p:xfrm>
          <a:off x="9984866" y="1533046"/>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 </a:t>
                      </a:r>
                    </a:p>
                    <a:p>
                      <a:pPr algn="ctr"/>
                      <a:r>
                        <a:rPr lang="sr-Latn-ME" sz="1600" b="1" dirty="0">
                          <a:solidFill>
                            <a:srgbClr val="9565AB"/>
                          </a:solidFill>
                          <a:latin typeface="Franklin Gothic Book" panose="020B0503020102020204" pitchFamily="34" charset="0"/>
                        </a:rPr>
                        <a:t>43,9%</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a:t>
                      </a:r>
                    </a:p>
                    <a:p>
                      <a:pPr algn="ctr"/>
                      <a:r>
                        <a:rPr lang="sr-Latn-ME" sz="1600" b="0" dirty="0">
                          <a:solidFill>
                            <a:srgbClr val="9565AB"/>
                          </a:solidFill>
                          <a:latin typeface="Franklin Gothic Book" panose="020B0503020102020204" pitchFamily="34" charset="0"/>
                        </a:rPr>
                        <a:t> </a:t>
                      </a:r>
                      <a:r>
                        <a:rPr lang="sr-Latn-ME" sz="1600" b="1" dirty="0">
                          <a:solidFill>
                            <a:srgbClr val="9565AB"/>
                          </a:solidFill>
                          <a:latin typeface="Franklin Gothic Book" panose="020B0503020102020204" pitchFamily="34" charset="0"/>
                        </a:rPr>
                        <a:t>34,2%</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5" name="Table 4">
            <a:extLst>
              <a:ext uri="{FF2B5EF4-FFF2-40B4-BE49-F238E27FC236}">
                <a16:creationId xmlns:a16="http://schemas.microsoft.com/office/drawing/2014/main" id="{6DEACB69-54FF-5007-71CD-FD51FA1242A5}"/>
              </a:ext>
            </a:extLst>
          </p:cNvPr>
          <p:cNvGraphicFramePr>
            <a:graphicFrameLocks noGrp="1"/>
          </p:cNvGraphicFramePr>
          <p:nvPr>
            <p:extLst>
              <p:ext uri="{D42A27DB-BD31-4B8C-83A1-F6EECF244321}">
                <p14:modId xmlns:p14="http://schemas.microsoft.com/office/powerpoint/2010/main" val="3002477469"/>
              </p:ext>
            </p:extLst>
          </p:nvPr>
        </p:nvGraphicFramePr>
        <p:xfrm>
          <a:off x="9984866" y="3517554"/>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 </a:t>
                      </a:r>
                    </a:p>
                    <a:p>
                      <a:pPr algn="ctr"/>
                      <a:r>
                        <a:rPr lang="sr-Latn-ME" sz="1600" b="1" dirty="0">
                          <a:solidFill>
                            <a:srgbClr val="9565AB"/>
                          </a:solidFill>
                          <a:latin typeface="Franklin Gothic Book" panose="020B0503020102020204" pitchFamily="34" charset="0"/>
                        </a:rPr>
                        <a:t>48,5%</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a:t>
                      </a:r>
                    </a:p>
                    <a:p>
                      <a:pPr algn="ctr"/>
                      <a:r>
                        <a:rPr lang="sr-Latn-ME" sz="1600" b="0" dirty="0">
                          <a:solidFill>
                            <a:srgbClr val="9565AB"/>
                          </a:solidFill>
                          <a:latin typeface="Franklin Gothic Book" panose="020B0503020102020204" pitchFamily="34" charset="0"/>
                        </a:rPr>
                        <a:t> </a:t>
                      </a:r>
                      <a:r>
                        <a:rPr lang="sr-Latn-ME" sz="1600" b="1" dirty="0">
                          <a:solidFill>
                            <a:srgbClr val="9565AB"/>
                          </a:solidFill>
                          <a:latin typeface="Franklin Gothic Book" panose="020B0503020102020204" pitchFamily="34" charset="0"/>
                        </a:rPr>
                        <a:t>33,7%</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2" name="Chart 1">
            <a:extLst>
              <a:ext uri="{FF2B5EF4-FFF2-40B4-BE49-F238E27FC236}">
                <a16:creationId xmlns:a16="http://schemas.microsoft.com/office/drawing/2014/main" id="{00000000-0008-0000-0100-000006000000}"/>
              </a:ext>
            </a:extLst>
          </p:cNvPr>
          <p:cNvGraphicFramePr>
            <a:graphicFrameLocks/>
          </p:cNvGraphicFramePr>
          <p:nvPr>
            <p:extLst>
              <p:ext uri="{D42A27DB-BD31-4B8C-83A1-F6EECF244321}">
                <p14:modId xmlns:p14="http://schemas.microsoft.com/office/powerpoint/2010/main" val="140234975"/>
              </p:ext>
            </p:extLst>
          </p:nvPr>
        </p:nvGraphicFramePr>
        <p:xfrm>
          <a:off x="529389" y="989947"/>
          <a:ext cx="9192127" cy="512209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71758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764867"/>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53231" y="376342"/>
            <a:ext cx="10969377" cy="82265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sr-Latn-ME" sz="2800" dirty="0">
                <a:solidFill>
                  <a:schemeClr val="tx1">
                    <a:lumMod val="75000"/>
                    <a:lumOff val="25000"/>
                  </a:schemeClr>
                </a:solidFill>
              </a:rPr>
              <a:t>Do you see a risk of conflict of interest in the membership of lawyers in the Judicial Council?</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2C3E5ECC-5315-A51D-C991-8909F242BB0A}"/>
              </a:ext>
            </a:extLst>
          </p:cNvPr>
          <p:cNvGraphicFramePr/>
          <p:nvPr>
            <p:extLst>
              <p:ext uri="{D42A27DB-BD31-4B8C-83A1-F6EECF244321}">
                <p14:modId xmlns:p14="http://schemas.microsoft.com/office/powerpoint/2010/main" val="3038495764"/>
              </p:ext>
            </p:extLst>
          </p:nvPr>
        </p:nvGraphicFramePr>
        <p:xfrm>
          <a:off x="10064888" y="1030470"/>
          <a:ext cx="1977760" cy="4224920"/>
        </p:xfrm>
        <a:graphic>
          <a:graphicData uri="http://schemas.openxmlformats.org/drawingml/2006/table">
            <a:tbl>
              <a:tblPr firstRow="1" bandRow="1">
                <a:noFill/>
                <a:tableStyleId>{9477955C-A1E1-4A4C-BD3D-66FEA38ACCEF}</a:tableStyleId>
              </a:tblPr>
              <a:tblGrid>
                <a:gridCol w="1042540">
                  <a:extLst>
                    <a:ext uri="{9D8B030D-6E8A-4147-A177-3AD203B41FA5}">
                      <a16:colId xmlns:a16="http://schemas.microsoft.com/office/drawing/2014/main" val="20000"/>
                    </a:ext>
                  </a:extLst>
                </a:gridCol>
                <a:gridCol w="935220">
                  <a:extLst>
                    <a:ext uri="{9D8B030D-6E8A-4147-A177-3AD203B41FA5}">
                      <a16:colId xmlns:a16="http://schemas.microsoft.com/office/drawing/2014/main" val="20001"/>
                    </a:ext>
                  </a:extLst>
                </a:gridCol>
              </a:tblGrid>
              <a:tr h="1056230">
                <a:tc>
                  <a:txBody>
                    <a:bodyPr/>
                    <a:lstStyle/>
                    <a:p>
                      <a:pPr algn="ctr" fontAlgn="b"/>
                      <a:r>
                        <a:rPr lang="en-US" sz="1600" b="1" i="0" u="none" strike="noStrike" dirty="0">
                          <a:solidFill>
                            <a:srgbClr val="000000"/>
                          </a:solidFill>
                          <a:effectLst/>
                          <a:latin typeface="Franklin Gothic Book" panose="020B0503020102020204" pitchFamily="34" charset="0"/>
                        </a:rPr>
                        <a:t>68,3%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12,2%</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56230">
                <a:tc>
                  <a:txBody>
                    <a:bodyPr/>
                    <a:lstStyle/>
                    <a:p>
                      <a:pPr algn="ctr" fontAlgn="b"/>
                      <a:r>
                        <a:rPr lang="sr-Latn-ME" sz="1600" b="1" i="0" u="none" strike="noStrike" dirty="0">
                          <a:solidFill>
                            <a:srgbClr val="000000"/>
                          </a:solidFill>
                          <a:effectLst/>
                          <a:latin typeface="Franklin Gothic Book" panose="020B0503020102020204" pitchFamily="34" charset="0"/>
                        </a:rPr>
                        <a:t>73,6</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18,9</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56230">
                <a:tc>
                  <a:txBody>
                    <a:bodyPr/>
                    <a:lstStyle/>
                    <a:p>
                      <a:pPr algn="ctr" fontAlgn="b"/>
                      <a:r>
                        <a:rPr lang="en-US" sz="1600" b="1" i="0" u="none" strike="noStrike" dirty="0">
                          <a:solidFill>
                            <a:srgbClr val="000000"/>
                          </a:solidFill>
                          <a:effectLst/>
                          <a:latin typeface="Franklin Gothic Book" panose="020B0503020102020204" pitchFamily="34" charset="0"/>
                        </a:rPr>
                        <a:t>62,4%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33,0%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56230">
                <a:tc>
                  <a:txBody>
                    <a:bodyPr/>
                    <a:lstStyle/>
                    <a:p>
                      <a:pPr algn="ctr" fontAlgn="b"/>
                      <a:r>
                        <a:rPr lang="en-US" sz="1600" b="1" i="0" u="none" strike="noStrike">
                          <a:solidFill>
                            <a:srgbClr val="000000"/>
                          </a:solidFill>
                          <a:effectLst/>
                          <a:latin typeface="Franklin Gothic Book" panose="020B0503020102020204" pitchFamily="34" charset="0"/>
                        </a:rPr>
                        <a:t>41,3%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20,7%</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5E5505B9-E9FE-5427-C319-B861C6E37C97}"/>
              </a:ext>
            </a:extLst>
          </p:cNvPr>
          <p:cNvSpPr txBox="1"/>
          <p:nvPr/>
        </p:nvSpPr>
        <p:spPr>
          <a:xfrm>
            <a:off x="10054330" y="1198999"/>
            <a:ext cx="1060704" cy="307777"/>
          </a:xfrm>
          <a:prstGeom prst="rect">
            <a:avLst/>
          </a:prstGeom>
          <a:noFill/>
        </p:spPr>
        <p:txBody>
          <a:bodyPr wrap="square" rtlCol="0">
            <a:spAutoFit/>
          </a:bodyPr>
          <a:lstStyle/>
          <a:p>
            <a:pPr algn="ctr"/>
            <a:r>
              <a:rPr lang="en-US" b="1" dirty="0">
                <a:latin typeface="Franklin Gothic Book" panose="020B0503020102020204" pitchFamily="34" charset="0"/>
              </a:rPr>
              <a:t>Yes</a:t>
            </a:r>
            <a:r>
              <a:rPr lang="sr-Latn-ME" b="1" dirty="0">
                <a:latin typeface="Franklin Gothic Book" panose="020B0503020102020204" pitchFamily="34" charset="0"/>
              </a:rPr>
              <a:t>:</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CAC49017-D156-D59D-7C05-63A8B7F2951F}"/>
              </a:ext>
            </a:extLst>
          </p:cNvPr>
          <p:cNvSpPr txBox="1"/>
          <p:nvPr/>
        </p:nvSpPr>
        <p:spPr>
          <a:xfrm>
            <a:off x="10992502" y="1213071"/>
            <a:ext cx="1060704" cy="307777"/>
          </a:xfrm>
          <a:prstGeom prst="rect">
            <a:avLst/>
          </a:prstGeom>
          <a:noFill/>
        </p:spPr>
        <p:txBody>
          <a:bodyPr wrap="square" rtlCol="0">
            <a:spAutoFit/>
          </a:bodyPr>
          <a:lstStyle/>
          <a:p>
            <a:pPr algn="ctr"/>
            <a:r>
              <a:rPr lang="sr-Latn-RS" b="1" dirty="0">
                <a:latin typeface="Franklin Gothic Book" panose="020B0503020102020204" pitchFamily="34" charset="0"/>
              </a:rPr>
              <a:t>No:</a:t>
            </a:r>
            <a:endParaRPr lang="en-US" b="1" dirty="0">
              <a:latin typeface="Franklin Gothic Book" panose="020B0503020102020204" pitchFamily="34" charset="0"/>
            </a:endParaRPr>
          </a:p>
        </p:txBody>
      </p:sp>
      <p:graphicFrame>
        <p:nvGraphicFramePr>
          <p:cNvPr id="2" name="Chart 1">
            <a:extLst>
              <a:ext uri="{FF2B5EF4-FFF2-40B4-BE49-F238E27FC236}">
                <a16:creationId xmlns:a16="http://schemas.microsoft.com/office/drawing/2014/main" id="{00000000-0008-0000-0100-000007000000}"/>
              </a:ext>
            </a:extLst>
          </p:cNvPr>
          <p:cNvGraphicFramePr>
            <a:graphicFrameLocks/>
          </p:cNvGraphicFramePr>
          <p:nvPr>
            <p:extLst>
              <p:ext uri="{D42A27DB-BD31-4B8C-83A1-F6EECF244321}">
                <p14:modId xmlns:p14="http://schemas.microsoft.com/office/powerpoint/2010/main" val="4255865762"/>
              </p:ext>
            </p:extLst>
          </p:nvPr>
        </p:nvGraphicFramePr>
        <p:xfrm>
          <a:off x="526252" y="1506776"/>
          <a:ext cx="9538636" cy="49185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74872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764867"/>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53231" y="376342"/>
            <a:ext cx="10969377" cy="82265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sr-Latn-ME" sz="2800" dirty="0">
                <a:solidFill>
                  <a:schemeClr val="tx1">
                    <a:lumMod val="75000"/>
                    <a:lumOff val="25000"/>
                  </a:schemeClr>
                </a:solidFill>
              </a:rPr>
              <a:t>Do you see a risk of conflict of interest in the membership of lawyers in the Prosecutorial Council?</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2C3E5ECC-5315-A51D-C991-8909F242BB0A}"/>
              </a:ext>
            </a:extLst>
          </p:cNvPr>
          <p:cNvGraphicFramePr/>
          <p:nvPr>
            <p:extLst>
              <p:ext uri="{D42A27DB-BD31-4B8C-83A1-F6EECF244321}">
                <p14:modId xmlns:p14="http://schemas.microsoft.com/office/powerpoint/2010/main" val="876239842"/>
              </p:ext>
            </p:extLst>
          </p:nvPr>
        </p:nvGraphicFramePr>
        <p:xfrm>
          <a:off x="10064888" y="1048758"/>
          <a:ext cx="1977760" cy="4172462"/>
        </p:xfrm>
        <a:graphic>
          <a:graphicData uri="http://schemas.openxmlformats.org/drawingml/2006/table">
            <a:tbl>
              <a:tblPr firstRow="1" bandRow="1">
                <a:noFill/>
                <a:tableStyleId>{9477955C-A1E1-4A4C-BD3D-66FEA38ACCEF}</a:tableStyleId>
              </a:tblPr>
              <a:tblGrid>
                <a:gridCol w="1042540">
                  <a:extLst>
                    <a:ext uri="{9D8B030D-6E8A-4147-A177-3AD203B41FA5}">
                      <a16:colId xmlns:a16="http://schemas.microsoft.com/office/drawing/2014/main" val="20000"/>
                    </a:ext>
                  </a:extLst>
                </a:gridCol>
                <a:gridCol w="935220">
                  <a:extLst>
                    <a:ext uri="{9D8B030D-6E8A-4147-A177-3AD203B41FA5}">
                      <a16:colId xmlns:a16="http://schemas.microsoft.com/office/drawing/2014/main" val="20001"/>
                    </a:ext>
                  </a:extLst>
                </a:gridCol>
              </a:tblGrid>
              <a:tr h="1061972">
                <a:tc>
                  <a:txBody>
                    <a:bodyPr/>
                    <a:lstStyle/>
                    <a:p>
                      <a:pPr algn="ctr" fontAlgn="b"/>
                      <a:r>
                        <a:rPr lang="en-US" sz="1600" b="1" i="0" u="none" strike="noStrike" dirty="0">
                          <a:solidFill>
                            <a:srgbClr val="000000"/>
                          </a:solidFill>
                          <a:effectLst/>
                          <a:latin typeface="Franklin Gothic Book" panose="020B0503020102020204" pitchFamily="34" charset="0"/>
                        </a:rPr>
                        <a:t>73,1%</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26,8%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36830">
                <a:tc>
                  <a:txBody>
                    <a:bodyPr/>
                    <a:lstStyle/>
                    <a:p>
                      <a:pPr algn="ctr" fontAlgn="b"/>
                      <a:r>
                        <a:rPr lang="en-US" sz="1600" b="1" i="0" u="none" strike="noStrike" dirty="0">
                          <a:solidFill>
                            <a:srgbClr val="000000"/>
                          </a:solidFill>
                          <a:effectLst/>
                          <a:latin typeface="Franklin Gothic Book" panose="020B0503020102020204" pitchFamily="34" charset="0"/>
                        </a:rPr>
                        <a:t>73,</a:t>
                      </a:r>
                      <a:r>
                        <a:rPr lang="sr-Latn-ME" sz="1600" b="1" i="0" u="none" strike="noStrike" dirty="0">
                          <a:solidFill>
                            <a:srgbClr val="000000"/>
                          </a:solidFill>
                          <a:effectLst/>
                          <a:latin typeface="Franklin Gothic Book" panose="020B0503020102020204" pitchFamily="34" charset="0"/>
                        </a:rPr>
                        <a:t>6</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17,9</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36830">
                <a:tc>
                  <a:txBody>
                    <a:bodyPr/>
                    <a:lstStyle/>
                    <a:p>
                      <a:pPr algn="ctr" fontAlgn="b"/>
                      <a:r>
                        <a:rPr lang="en-US" sz="1600" b="1" i="0" u="none" strike="noStrike">
                          <a:solidFill>
                            <a:srgbClr val="000000"/>
                          </a:solidFill>
                          <a:effectLst/>
                          <a:latin typeface="Franklin Gothic Book" panose="020B0503020102020204" pitchFamily="34" charset="0"/>
                        </a:rPr>
                        <a:t>64,2%</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32,1%</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36830">
                <a:tc>
                  <a:txBody>
                    <a:bodyPr/>
                    <a:lstStyle/>
                    <a:p>
                      <a:pPr algn="ctr" fontAlgn="b"/>
                      <a:r>
                        <a:rPr lang="en-US" sz="1600" b="1" i="0" u="none" strike="noStrike" dirty="0">
                          <a:solidFill>
                            <a:srgbClr val="000000"/>
                          </a:solidFill>
                          <a:effectLst/>
                          <a:latin typeface="Franklin Gothic Book" panose="020B0503020102020204" pitchFamily="34" charset="0"/>
                        </a:rPr>
                        <a:t>43,4%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19,6%</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5E5505B9-E9FE-5427-C319-B861C6E37C97}"/>
              </a:ext>
            </a:extLst>
          </p:cNvPr>
          <p:cNvSpPr txBox="1"/>
          <p:nvPr/>
        </p:nvSpPr>
        <p:spPr>
          <a:xfrm>
            <a:off x="10054330" y="1198999"/>
            <a:ext cx="1060704" cy="307777"/>
          </a:xfrm>
          <a:prstGeom prst="rect">
            <a:avLst/>
          </a:prstGeom>
          <a:noFill/>
        </p:spPr>
        <p:txBody>
          <a:bodyPr wrap="square" rtlCol="0">
            <a:spAutoFit/>
          </a:bodyPr>
          <a:lstStyle/>
          <a:p>
            <a:pPr algn="ctr"/>
            <a:r>
              <a:rPr lang="sr-Latn-RS" b="1" dirty="0" err="1">
                <a:latin typeface="Franklin Gothic Book" panose="020B0503020102020204" pitchFamily="34" charset="0"/>
              </a:rPr>
              <a:t>Yes</a:t>
            </a:r>
            <a:r>
              <a:rPr lang="sr-Latn-RS" b="1" dirty="0">
                <a:latin typeface="Franklin Gothic Book" panose="020B0503020102020204" pitchFamily="34" charset="0"/>
              </a:rPr>
              <a:t>:</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CAC49017-D156-D59D-7C05-63A8B7F2951F}"/>
              </a:ext>
            </a:extLst>
          </p:cNvPr>
          <p:cNvSpPr txBox="1"/>
          <p:nvPr/>
        </p:nvSpPr>
        <p:spPr>
          <a:xfrm>
            <a:off x="10992502" y="1195925"/>
            <a:ext cx="1060704" cy="307777"/>
          </a:xfrm>
          <a:prstGeom prst="rect">
            <a:avLst/>
          </a:prstGeom>
          <a:noFill/>
        </p:spPr>
        <p:txBody>
          <a:bodyPr wrap="square" rtlCol="0">
            <a:spAutoFit/>
          </a:bodyPr>
          <a:lstStyle/>
          <a:p>
            <a:pPr algn="ctr"/>
            <a:r>
              <a:rPr lang="sr-Latn-RS" b="1" dirty="0">
                <a:latin typeface="Franklin Gothic Book" panose="020B0503020102020204" pitchFamily="34" charset="0"/>
              </a:rPr>
              <a:t>No:</a:t>
            </a:r>
            <a:endParaRPr lang="en-US" b="1" dirty="0">
              <a:latin typeface="Franklin Gothic Book" panose="020B0503020102020204" pitchFamily="34" charset="0"/>
            </a:endParaRPr>
          </a:p>
        </p:txBody>
      </p:sp>
      <p:graphicFrame>
        <p:nvGraphicFramePr>
          <p:cNvPr id="2" name="Chart 1">
            <a:extLst>
              <a:ext uri="{FF2B5EF4-FFF2-40B4-BE49-F238E27FC236}">
                <a16:creationId xmlns:a16="http://schemas.microsoft.com/office/drawing/2014/main" id="{00000000-0008-0000-0100-000008000000}"/>
              </a:ext>
            </a:extLst>
          </p:cNvPr>
          <p:cNvGraphicFramePr>
            <a:graphicFrameLocks/>
          </p:cNvGraphicFramePr>
          <p:nvPr>
            <p:extLst>
              <p:ext uri="{D42A27DB-BD31-4B8C-83A1-F6EECF244321}">
                <p14:modId xmlns:p14="http://schemas.microsoft.com/office/powerpoint/2010/main" val="1907050299"/>
              </p:ext>
            </p:extLst>
          </p:nvPr>
        </p:nvGraphicFramePr>
        <p:xfrm>
          <a:off x="929365" y="1457810"/>
          <a:ext cx="10617108" cy="484115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08346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379290"/>
            <a:ext cx="10810055" cy="805873"/>
          </a:xfrm>
          <a:prstGeom prst="rect">
            <a:avLst/>
          </a:prstGeom>
          <a:noFill/>
          <a:ln>
            <a:noFill/>
          </a:ln>
        </p:spPr>
        <p:txBody>
          <a:bodyPr spcFirstLastPara="1" wrap="square" lIns="91425" tIns="45700" rIns="91425" bIns="45700" anchor="ctr" anchorCtr="0">
            <a:noAutofit/>
          </a:bodyPr>
          <a:lstStyle/>
          <a:p>
            <a:pPr algn="just">
              <a:lnSpc>
                <a:spcPct val="90000"/>
              </a:lnSpc>
            </a:pPr>
            <a:r>
              <a:rPr lang="sr-Latn-ME" sz="2800" dirty="0">
                <a:solidFill>
                  <a:schemeClr val="tx1">
                    <a:lumMod val="75000"/>
                    <a:lumOff val="25000"/>
                  </a:schemeClr>
                </a:solidFill>
              </a:rPr>
              <a:t>Are you aware of any case where the lifestyle of a certain judge, state prosecutor, or lawyer significantly deviates from their officially reported income?</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2" name="Chart 1">
            <a:extLst>
              <a:ext uri="{FF2B5EF4-FFF2-40B4-BE49-F238E27FC236}">
                <a16:creationId xmlns:a16="http://schemas.microsoft.com/office/drawing/2014/main" id="{00000000-0008-0000-0100-000009000000}"/>
              </a:ext>
            </a:extLst>
          </p:cNvPr>
          <p:cNvGraphicFramePr>
            <a:graphicFrameLocks/>
          </p:cNvGraphicFramePr>
          <p:nvPr>
            <p:extLst>
              <p:ext uri="{D42A27DB-BD31-4B8C-83A1-F6EECF244321}">
                <p14:modId xmlns:p14="http://schemas.microsoft.com/office/powerpoint/2010/main" val="893059613"/>
              </p:ext>
            </p:extLst>
          </p:nvPr>
        </p:nvGraphicFramePr>
        <p:xfrm>
          <a:off x="1395663" y="1540042"/>
          <a:ext cx="9879052" cy="46008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7525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418094"/>
            <a:ext cx="10810055" cy="805873"/>
          </a:xfrm>
          <a:prstGeom prst="rect">
            <a:avLst/>
          </a:prstGeom>
          <a:noFill/>
          <a:ln>
            <a:noFill/>
          </a:ln>
        </p:spPr>
        <p:txBody>
          <a:bodyPr spcFirstLastPara="1" wrap="square" lIns="91425" tIns="45700" rIns="91425" bIns="45700" anchor="ctr" anchorCtr="0">
            <a:noAutofit/>
          </a:bodyPr>
          <a:lstStyle/>
          <a:p>
            <a:pPr marL="0" marR="0" lvl="0" indent="0" algn="just" rtl="0">
              <a:lnSpc>
                <a:spcPct val="90000"/>
              </a:lnSpc>
              <a:spcBef>
                <a:spcPts val="0"/>
              </a:spcBef>
              <a:spcAft>
                <a:spcPts val="0"/>
              </a:spcAft>
              <a:buNone/>
            </a:pPr>
            <a:r>
              <a:rPr lang="en-US" sz="2800" dirty="0">
                <a:solidFill>
                  <a:schemeClr val="tx1">
                    <a:lumMod val="75000"/>
                    <a:lumOff val="25000"/>
                  </a:schemeClr>
                </a:solidFill>
              </a:rPr>
              <a:t>Do you know if a specific judge or state prosecutor has knowingly concealed information about their assets and income?</a:t>
            </a:r>
            <a:endParaRPr lang="sr-Latn-ME" sz="2800" dirty="0">
              <a:solidFill>
                <a:schemeClr val="tx1">
                  <a:lumMod val="75000"/>
                  <a:lumOff val="25000"/>
                </a:schemeClr>
              </a:solidFill>
            </a:endParaRP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2" name="Chart 1">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3553997102"/>
              </p:ext>
            </p:extLst>
          </p:nvPr>
        </p:nvGraphicFramePr>
        <p:xfrm>
          <a:off x="1212783" y="1472666"/>
          <a:ext cx="9211377" cy="46682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50884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251839"/>
            <a:ext cx="10810055"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dirty="0">
                <a:solidFill>
                  <a:schemeClr val="tx1">
                    <a:lumMod val="75000"/>
                    <a:lumOff val="25000"/>
                  </a:schemeClr>
                </a:solidFill>
              </a:rPr>
              <a:t>Are you aware of any case where a certain lawyer does not pay income taxes to the state?</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2" name="Chart 1">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2263294835"/>
              </p:ext>
            </p:extLst>
          </p:nvPr>
        </p:nvGraphicFramePr>
        <p:xfrm>
          <a:off x="1039045" y="1482293"/>
          <a:ext cx="10810055" cy="45708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7095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9565AB"/>
            </a:gs>
            <a:gs pos="51000">
              <a:srgbClr val="AF8BBF"/>
            </a:gs>
            <a:gs pos="87000">
              <a:srgbClr val="F3F3F3"/>
            </a:gs>
            <a:gs pos="100000">
              <a:schemeClr val="lt1"/>
            </a:gs>
          </a:gsLst>
          <a:path path="circle">
            <a:fillToRect l="100000" b="100000"/>
          </a:path>
          <a:tileRect t="-100000" r="-100000"/>
        </a:gradFill>
        <a:effectLst/>
      </p:bgPr>
    </p:bg>
    <p:spTree>
      <p:nvGrpSpPr>
        <p:cNvPr id="1" name="Shape 108"/>
        <p:cNvGrpSpPr/>
        <p:nvPr/>
      </p:nvGrpSpPr>
      <p:grpSpPr>
        <a:xfrm>
          <a:off x="0" y="0"/>
          <a:ext cx="0" cy="0"/>
          <a:chOff x="0" y="0"/>
          <a:chExt cx="0" cy="0"/>
        </a:xfrm>
      </p:grpSpPr>
      <p:sp>
        <p:nvSpPr>
          <p:cNvPr id="109" name="Google Shape;109;p4"/>
          <p:cNvSpPr txBox="1">
            <a:spLocks noGrp="1"/>
          </p:cNvSpPr>
          <p:nvPr>
            <p:ph type="ctrTitle"/>
          </p:nvPr>
        </p:nvSpPr>
        <p:spPr>
          <a:xfrm>
            <a:off x="3970932" y="1000259"/>
            <a:ext cx="6964790" cy="805873"/>
          </a:xfrm>
          <a:prstGeom prst="rect">
            <a:avLst/>
          </a:prstGeom>
          <a:no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EBEBEB"/>
              </a:buClr>
              <a:buSzPts val="3600"/>
              <a:buFont typeface="Arial"/>
              <a:buNone/>
            </a:pPr>
            <a:r>
              <a:rPr lang="sr-Latn-ME" sz="3600" b="1" dirty="0">
                <a:solidFill>
                  <a:schemeClr val="lt1"/>
                </a:solidFill>
                <a:latin typeface="Arial"/>
                <a:ea typeface="Arial"/>
                <a:cs typeface="Arial"/>
                <a:sym typeface="Arial"/>
              </a:rPr>
              <a:t>Method</a:t>
            </a:r>
            <a:endParaRPr sz="3600" b="1" dirty="0">
              <a:solidFill>
                <a:schemeClr val="lt1"/>
              </a:solidFill>
              <a:latin typeface="Arial"/>
              <a:ea typeface="Arial"/>
              <a:cs typeface="Arial"/>
              <a:sym typeface="Arial"/>
            </a:endParaRPr>
          </a:p>
        </p:txBody>
      </p:sp>
      <p:sp>
        <p:nvSpPr>
          <p:cNvPr id="110" name="Google Shape;110;p4"/>
          <p:cNvSpPr txBox="1">
            <a:spLocks noGrp="1"/>
          </p:cNvSpPr>
          <p:nvPr>
            <p:ph type="subTitle" idx="1"/>
          </p:nvPr>
        </p:nvSpPr>
        <p:spPr>
          <a:xfrm>
            <a:off x="3289908" y="2049783"/>
            <a:ext cx="7723477" cy="739274"/>
          </a:xfrm>
          <a:prstGeom prst="rect">
            <a:avLst/>
          </a:prstGeom>
          <a:noFill/>
          <a:ln>
            <a:noFill/>
          </a:ln>
        </p:spPr>
        <p:txBody>
          <a:bodyPr spcFirstLastPara="1" wrap="square" lIns="91425" tIns="45700" rIns="91425" bIns="45700" anchor="t" anchorCtr="0">
            <a:noAutofit/>
          </a:bodyPr>
          <a:lstStyle/>
          <a:p>
            <a:pPr marL="342900" lvl="0" indent="-342900" algn="r" rtl="0">
              <a:lnSpc>
                <a:spcPct val="90000"/>
              </a:lnSpc>
              <a:spcBef>
                <a:spcPts val="0"/>
              </a:spcBef>
              <a:spcAft>
                <a:spcPts val="0"/>
              </a:spcAft>
              <a:buClr>
                <a:schemeClr val="lt1"/>
              </a:buClr>
              <a:buSzPts val="2000"/>
              <a:buFont typeface="Courier New"/>
              <a:buChar char="o"/>
            </a:pPr>
            <a:r>
              <a:rPr lang="en-GB" sz="1600" b="0" i="0" u="none" strike="noStrike" dirty="0">
                <a:solidFill>
                  <a:schemeClr val="bg1"/>
                </a:solidFill>
                <a:effectLst/>
                <a:latin typeface="+mj-lt"/>
              </a:rPr>
              <a:t>Quantitative Research</a:t>
            </a:r>
            <a:br>
              <a:rPr lang="en-GB" sz="1600" dirty="0">
                <a:solidFill>
                  <a:schemeClr val="bg1"/>
                </a:solidFill>
                <a:latin typeface="+mj-lt"/>
              </a:rPr>
            </a:br>
            <a:endParaRPr lang="en-GB" sz="1600" dirty="0">
              <a:solidFill>
                <a:schemeClr val="bg1"/>
              </a:solidFill>
              <a:latin typeface="+mj-lt"/>
            </a:endParaRPr>
          </a:p>
          <a:p>
            <a:pPr marL="342900" lvl="0" indent="-342900" algn="r" rtl="0">
              <a:lnSpc>
                <a:spcPct val="90000"/>
              </a:lnSpc>
              <a:spcBef>
                <a:spcPts val="0"/>
              </a:spcBef>
              <a:spcAft>
                <a:spcPts val="0"/>
              </a:spcAft>
              <a:buClr>
                <a:schemeClr val="lt1"/>
              </a:buClr>
              <a:buSzPts val="2000"/>
              <a:buFont typeface="Courier New"/>
              <a:buChar char="o"/>
            </a:pPr>
            <a:r>
              <a:rPr lang="en-GB" sz="1600" b="0" i="0" u="none" strike="noStrike" dirty="0">
                <a:solidFill>
                  <a:schemeClr val="bg1"/>
                </a:solidFill>
                <a:effectLst/>
                <a:latin typeface="+mj-lt"/>
              </a:rPr>
              <a:t>The sample included four groups of respondents:</a:t>
            </a:r>
            <a:endParaRPr dirty="0"/>
          </a:p>
          <a:p>
            <a:pPr marL="0" lvl="0" indent="0" algn="r" rtl="0">
              <a:lnSpc>
                <a:spcPct val="90000"/>
              </a:lnSpc>
              <a:spcBef>
                <a:spcPts val="1000"/>
              </a:spcBef>
              <a:spcAft>
                <a:spcPts val="0"/>
              </a:spcAft>
              <a:buClr>
                <a:schemeClr val="lt1"/>
              </a:buClr>
              <a:buSzPts val="2000"/>
            </a:pPr>
            <a:r>
              <a:rPr lang="en-US" sz="1800" dirty="0">
                <a:solidFill>
                  <a:srgbClr val="EBEBEB"/>
                </a:solidFill>
                <a:latin typeface="Arial"/>
                <a:ea typeface="Arial"/>
                <a:cs typeface="Arial"/>
                <a:sym typeface="Arial"/>
              </a:rPr>
              <a:t>State Prosecutors: 41 (40.1%);</a:t>
            </a:r>
          </a:p>
          <a:p>
            <a:pPr marL="0" lvl="0" indent="0" algn="r" rtl="0">
              <a:lnSpc>
                <a:spcPct val="90000"/>
              </a:lnSpc>
              <a:spcBef>
                <a:spcPts val="1000"/>
              </a:spcBef>
              <a:spcAft>
                <a:spcPts val="0"/>
              </a:spcAft>
              <a:buClr>
                <a:schemeClr val="lt1"/>
              </a:buClr>
              <a:buSzPts val="2000"/>
            </a:pPr>
            <a:r>
              <a:rPr lang="en-US" sz="1800" dirty="0">
                <a:solidFill>
                  <a:srgbClr val="EBEBEB"/>
                </a:solidFill>
                <a:latin typeface="Arial"/>
                <a:ea typeface="Arial"/>
                <a:cs typeface="Arial"/>
                <a:sym typeface="Arial"/>
              </a:rPr>
              <a:t>Court Experts: 92 (43.8%);</a:t>
            </a:r>
          </a:p>
          <a:p>
            <a:pPr marL="0" lvl="0" indent="0" algn="r" rtl="0">
              <a:lnSpc>
                <a:spcPct val="90000"/>
              </a:lnSpc>
              <a:spcBef>
                <a:spcPts val="1000"/>
              </a:spcBef>
              <a:spcAft>
                <a:spcPts val="0"/>
              </a:spcAft>
              <a:buClr>
                <a:schemeClr val="lt1"/>
              </a:buClr>
              <a:buSzPts val="2000"/>
            </a:pPr>
            <a:r>
              <a:rPr lang="en-US" sz="1800" dirty="0">
                <a:solidFill>
                  <a:srgbClr val="EBEBEB"/>
                </a:solidFill>
                <a:latin typeface="Arial"/>
                <a:ea typeface="Arial"/>
                <a:cs typeface="Arial"/>
                <a:sym typeface="Arial"/>
              </a:rPr>
              <a:t>Judges: 95 (34.7%),</a:t>
            </a:r>
          </a:p>
          <a:p>
            <a:pPr marL="0" lvl="0" indent="0" algn="r" rtl="0">
              <a:lnSpc>
                <a:spcPct val="90000"/>
              </a:lnSpc>
              <a:spcBef>
                <a:spcPts val="1000"/>
              </a:spcBef>
              <a:spcAft>
                <a:spcPts val="0"/>
              </a:spcAft>
              <a:buClr>
                <a:schemeClr val="lt1"/>
              </a:buClr>
              <a:buSzPts val="2000"/>
            </a:pPr>
            <a:r>
              <a:rPr lang="en-US" sz="1800" dirty="0">
                <a:solidFill>
                  <a:srgbClr val="EBEBEB"/>
                </a:solidFill>
                <a:latin typeface="Arial"/>
                <a:ea typeface="Arial"/>
                <a:cs typeface="Arial"/>
                <a:sym typeface="Arial"/>
              </a:rPr>
              <a:t>Attorneys: 109 (6.8%).</a:t>
            </a:r>
          </a:p>
          <a:p>
            <a:pPr marL="0" lvl="0" indent="0" algn="r" rtl="0">
              <a:lnSpc>
                <a:spcPct val="90000"/>
              </a:lnSpc>
              <a:spcBef>
                <a:spcPts val="1000"/>
              </a:spcBef>
              <a:spcAft>
                <a:spcPts val="0"/>
              </a:spcAft>
              <a:buClr>
                <a:schemeClr val="lt1"/>
              </a:buClr>
              <a:buSzPts val="2000"/>
            </a:pPr>
            <a:br>
              <a:rPr lang="en-US" sz="1800" dirty="0">
                <a:solidFill>
                  <a:srgbClr val="EBEBEB"/>
                </a:solidFill>
                <a:latin typeface="Arial"/>
                <a:ea typeface="Arial"/>
                <a:cs typeface="Arial"/>
                <a:sym typeface="Arial"/>
              </a:rPr>
            </a:br>
            <a:r>
              <a:rPr lang="en-US" sz="1800" dirty="0">
                <a:solidFill>
                  <a:srgbClr val="EBEBEB"/>
                </a:solidFill>
                <a:latin typeface="Arial"/>
                <a:ea typeface="Arial"/>
                <a:cs typeface="Arial"/>
                <a:sym typeface="Arial"/>
              </a:rPr>
              <a:t>Data collection period:</a:t>
            </a:r>
            <a:br>
              <a:rPr lang="en-US" sz="1800" dirty="0">
                <a:solidFill>
                  <a:srgbClr val="EBEBEB"/>
                </a:solidFill>
                <a:latin typeface="Arial"/>
                <a:ea typeface="Arial"/>
                <a:cs typeface="Arial"/>
                <a:sym typeface="Arial"/>
              </a:rPr>
            </a:br>
            <a:r>
              <a:rPr lang="en-US" sz="1800" dirty="0">
                <a:solidFill>
                  <a:srgbClr val="EBEBEB"/>
                </a:solidFill>
                <a:latin typeface="Arial"/>
                <a:ea typeface="Arial"/>
                <a:cs typeface="Arial"/>
                <a:sym typeface="Arial"/>
              </a:rPr>
              <a:t>July 12 – September 18, 2024</a:t>
            </a:r>
          </a:p>
          <a:p>
            <a:pPr marL="0" lvl="0" indent="0" algn="r" rtl="0">
              <a:lnSpc>
                <a:spcPct val="90000"/>
              </a:lnSpc>
              <a:spcBef>
                <a:spcPts val="1000"/>
              </a:spcBef>
              <a:spcAft>
                <a:spcPts val="0"/>
              </a:spcAft>
              <a:buClr>
                <a:schemeClr val="lt1"/>
              </a:buClr>
              <a:buSzPts val="2000"/>
              <a:buNone/>
            </a:pPr>
            <a:r>
              <a:rPr lang="en-US" sz="2000" dirty="0">
                <a:solidFill>
                  <a:srgbClr val="EBEBEB"/>
                </a:solidFill>
                <a:latin typeface="Arial"/>
                <a:ea typeface="Arial"/>
                <a:cs typeface="Arial"/>
                <a:sym typeface="Arial"/>
              </a:rPr>
              <a:t>Method: </a:t>
            </a:r>
            <a:r>
              <a:rPr lang="en-US" sz="2000" b="1" dirty="0">
                <a:solidFill>
                  <a:srgbClr val="EBEBEB"/>
                </a:solidFill>
                <a:latin typeface="Arial"/>
                <a:ea typeface="Arial"/>
                <a:cs typeface="Arial"/>
                <a:sym typeface="Arial"/>
              </a:rPr>
              <a:t>CAWI</a:t>
            </a:r>
            <a:r>
              <a:rPr lang="en-US" sz="2000" dirty="0">
                <a:solidFill>
                  <a:srgbClr val="EBEBEB"/>
                </a:solidFill>
                <a:latin typeface="Arial"/>
                <a:ea typeface="Arial"/>
                <a:cs typeface="Arial"/>
                <a:sym typeface="Arial"/>
              </a:rPr>
              <a:t> (Computer-Assisted Web Interviewing)</a:t>
            </a:r>
            <a:endParaRPr dirty="0"/>
          </a:p>
        </p:txBody>
      </p:sp>
      <p:cxnSp>
        <p:nvCxnSpPr>
          <p:cNvPr id="111" name="Google Shape;111;p4"/>
          <p:cNvCxnSpPr/>
          <p:nvPr/>
        </p:nvCxnSpPr>
        <p:spPr>
          <a:xfrm rot="10800000" flipH="1">
            <a:off x="5719125" y="1777557"/>
            <a:ext cx="5216597" cy="24957"/>
          </a:xfrm>
          <a:prstGeom prst="straightConnector1">
            <a:avLst/>
          </a:prstGeom>
          <a:noFill/>
          <a:ln w="28575" cap="flat" cmpd="sng">
            <a:solidFill>
              <a:srgbClr val="F3F3F3"/>
            </a:solidFill>
            <a:prstDash val="solid"/>
            <a:miter lim="800000"/>
            <a:headEnd type="none" w="sm" len="sm"/>
            <a:tailEnd type="none" w="sm" len="sm"/>
          </a:ln>
        </p:spPr>
      </p:cxnSp>
      <p:sp>
        <p:nvSpPr>
          <p:cNvPr id="112" name="Google Shape;112;p4"/>
          <p:cNvSpPr/>
          <p:nvPr/>
        </p:nvSpPr>
        <p:spPr>
          <a:xfrm>
            <a:off x="563433" y="473505"/>
            <a:ext cx="3122741" cy="52675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3" name="Google Shape;113;p4"/>
          <p:cNvSpPr/>
          <p:nvPr/>
        </p:nvSpPr>
        <p:spPr>
          <a:xfrm>
            <a:off x="2409826" y="625904"/>
            <a:ext cx="914400" cy="2578113"/>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4" name="Google Shape;114;p4"/>
          <p:cNvSpPr/>
          <p:nvPr/>
        </p:nvSpPr>
        <p:spPr>
          <a:xfrm>
            <a:off x="3030841" y="1451624"/>
            <a:ext cx="914400" cy="926671"/>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5" name="Google Shape;115;p4"/>
          <p:cNvSpPr/>
          <p:nvPr/>
        </p:nvSpPr>
        <p:spPr>
          <a:xfrm>
            <a:off x="1019175" y="2221457"/>
            <a:ext cx="1649718" cy="594031"/>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6" name="Google Shape;116;p4"/>
          <p:cNvSpPr/>
          <p:nvPr/>
        </p:nvSpPr>
        <p:spPr>
          <a:xfrm>
            <a:off x="1656405" y="3959928"/>
            <a:ext cx="1570682" cy="805873"/>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7" name="Google Shape;117;p4"/>
          <p:cNvSpPr/>
          <p:nvPr/>
        </p:nvSpPr>
        <p:spPr>
          <a:xfrm>
            <a:off x="1371599" y="2670872"/>
            <a:ext cx="569612" cy="2578113"/>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8" name="Google Shape;118;p4"/>
          <p:cNvSpPr/>
          <p:nvPr/>
        </p:nvSpPr>
        <p:spPr>
          <a:xfrm>
            <a:off x="3030841" y="3810000"/>
            <a:ext cx="914400" cy="2047741"/>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9" name="Google Shape;119;p4"/>
          <p:cNvSpPr/>
          <p:nvPr/>
        </p:nvSpPr>
        <p:spPr>
          <a:xfrm>
            <a:off x="563433" y="5657852"/>
            <a:ext cx="2948460" cy="52675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0" name="Google Shape;120;p4"/>
          <p:cNvSpPr/>
          <p:nvPr/>
        </p:nvSpPr>
        <p:spPr>
          <a:xfrm>
            <a:off x="1753544" y="3833733"/>
            <a:ext cx="1570682" cy="805873"/>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1" name="Google Shape;121;p4"/>
          <p:cNvSpPr/>
          <p:nvPr/>
        </p:nvSpPr>
        <p:spPr>
          <a:xfrm>
            <a:off x="3177534" y="1584389"/>
            <a:ext cx="914400" cy="926671"/>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2" name="Google Shape;122;p4"/>
          <p:cNvSpPr/>
          <p:nvPr/>
        </p:nvSpPr>
        <p:spPr>
          <a:xfrm>
            <a:off x="250100" y="820727"/>
            <a:ext cx="597625" cy="52675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3" name="Google Shape;123;p4"/>
          <p:cNvSpPr/>
          <p:nvPr/>
        </p:nvSpPr>
        <p:spPr>
          <a:xfrm>
            <a:off x="335141" y="861847"/>
            <a:ext cx="597625" cy="52675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4" name="Google Shape;124;p4"/>
          <p:cNvSpPr/>
          <p:nvPr/>
        </p:nvSpPr>
        <p:spPr>
          <a:xfrm>
            <a:off x="3733799" y="5051869"/>
            <a:ext cx="533401" cy="485118"/>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5" name="Google Shape;125;p4"/>
          <p:cNvSpPr/>
          <p:nvPr/>
        </p:nvSpPr>
        <p:spPr>
          <a:xfrm>
            <a:off x="3839520" y="5105195"/>
            <a:ext cx="533401" cy="485118"/>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26" name="Google Shape;126;p4"/>
          <p:cNvPicPr preferRelativeResize="0"/>
          <p:nvPr/>
        </p:nvPicPr>
        <p:blipFill rotWithShape="1">
          <a:blip r:embed="rId3">
            <a:alphaModFix/>
          </a:blip>
          <a:srcRect/>
          <a:stretch/>
        </p:blipFill>
        <p:spPr>
          <a:xfrm>
            <a:off x="53386" y="6251088"/>
            <a:ext cx="2071417" cy="606912"/>
          </a:xfrm>
          <a:prstGeom prst="rect">
            <a:avLst/>
          </a:prstGeom>
          <a:noFill/>
          <a:ln>
            <a:noFill/>
          </a:ln>
        </p:spPr>
      </p:pic>
      <p:sp>
        <p:nvSpPr>
          <p:cNvPr id="2" name="TextBox 1">
            <a:extLst>
              <a:ext uri="{FF2B5EF4-FFF2-40B4-BE49-F238E27FC236}">
                <a16:creationId xmlns:a16="http://schemas.microsoft.com/office/drawing/2014/main" id="{121C9B51-6577-CBD7-75E9-89D11B02DBAC}"/>
              </a:ext>
            </a:extLst>
          </p:cNvPr>
          <p:cNvSpPr txBox="1"/>
          <p:nvPr/>
        </p:nvSpPr>
        <p:spPr>
          <a:xfrm>
            <a:off x="4353671" y="6383364"/>
            <a:ext cx="6710111" cy="430887"/>
          </a:xfrm>
          <a:prstGeom prst="rect">
            <a:avLst/>
          </a:prstGeom>
          <a:noFill/>
        </p:spPr>
        <p:txBody>
          <a:bodyPr wrap="square" rtlCol="0">
            <a:spAutoFit/>
          </a:bodyPr>
          <a:lstStyle/>
          <a:p>
            <a:pPr algn="r"/>
            <a:r>
              <a:rPr lang="sr-Latn-ME" sz="1000" dirty="0">
                <a:solidFill>
                  <a:schemeClr val="bg1"/>
                </a:solidFill>
                <a:latin typeface="+mj-lt"/>
              </a:rPr>
              <a:t>*</a:t>
            </a:r>
            <a:r>
              <a:rPr lang="en-GB" sz="1100" b="0" i="0" u="none" strike="noStrike" dirty="0">
                <a:solidFill>
                  <a:schemeClr val="bg1"/>
                </a:solidFill>
                <a:effectLst/>
                <a:latin typeface="+mj-lt"/>
              </a:rPr>
              <a:t>For ease of reading, all masculine terms in this presentation refer to individuals of all genders. This language has been used solely for simplicity, with no intent to exclude any gender</a:t>
            </a:r>
            <a:r>
              <a:rPr lang="en-US" sz="1000" dirty="0">
                <a:solidFill>
                  <a:schemeClr val="bg1"/>
                </a:solidFill>
                <a:latin typeface="+mj-lt"/>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379290"/>
            <a:ext cx="10810055"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dirty="0">
                <a:solidFill>
                  <a:schemeClr val="tx1">
                    <a:lumMod val="75000"/>
                    <a:lumOff val="25000"/>
                  </a:schemeClr>
                </a:solidFill>
              </a:rPr>
              <a:t>Some state prosecutors submit indictments following the schedule of the duty investigating judge, thereby bypassing the random case allocation system.</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5" name="Google Shape;171;p55">
            <a:extLst>
              <a:ext uri="{FF2B5EF4-FFF2-40B4-BE49-F238E27FC236}">
                <a16:creationId xmlns:a16="http://schemas.microsoft.com/office/drawing/2014/main" id="{B081D641-2F00-3137-86B7-A57D543F7C57}"/>
              </a:ext>
            </a:extLst>
          </p:cNvPr>
          <p:cNvGraphicFramePr/>
          <p:nvPr>
            <p:extLst>
              <p:ext uri="{D42A27DB-BD31-4B8C-83A1-F6EECF244321}">
                <p14:modId xmlns:p14="http://schemas.microsoft.com/office/powerpoint/2010/main" val="2126836823"/>
              </p:ext>
            </p:extLst>
          </p:nvPr>
        </p:nvGraphicFramePr>
        <p:xfrm>
          <a:off x="9808243" y="1137768"/>
          <a:ext cx="1950722" cy="3970212"/>
        </p:xfrm>
        <a:graphic>
          <a:graphicData uri="http://schemas.openxmlformats.org/drawingml/2006/table">
            <a:tbl>
              <a:tblPr firstRow="1" bandRow="1">
                <a:noFill/>
                <a:tableStyleId>{9477955C-A1E1-4A4C-BD3D-66FEA38ACCEF}</a:tableStyleId>
              </a:tblPr>
              <a:tblGrid>
                <a:gridCol w="1028287">
                  <a:extLst>
                    <a:ext uri="{9D8B030D-6E8A-4147-A177-3AD203B41FA5}">
                      <a16:colId xmlns:a16="http://schemas.microsoft.com/office/drawing/2014/main" val="20000"/>
                    </a:ext>
                  </a:extLst>
                </a:gridCol>
                <a:gridCol w="922435">
                  <a:extLst>
                    <a:ext uri="{9D8B030D-6E8A-4147-A177-3AD203B41FA5}">
                      <a16:colId xmlns:a16="http://schemas.microsoft.com/office/drawing/2014/main" val="20001"/>
                    </a:ext>
                  </a:extLst>
                </a:gridCol>
              </a:tblGrid>
              <a:tr h="992553">
                <a:tc>
                  <a:txBody>
                    <a:bodyPr/>
                    <a:lstStyle/>
                    <a:p>
                      <a:pPr algn="ctr" fontAlgn="b"/>
                      <a:r>
                        <a:rPr lang="en-US" sz="1600" b="1" i="0" u="none" strike="noStrike" dirty="0">
                          <a:solidFill>
                            <a:srgbClr val="000000"/>
                          </a:solidFill>
                          <a:effectLst/>
                          <a:latin typeface="Franklin Gothic Book" panose="020B0503020102020204" pitchFamily="34" charset="0"/>
                        </a:rPr>
                        <a:t>10,6%</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26,3%</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7,3%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63,4%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37,6%</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11,9%</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19,5%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15,2%</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6C130D69-0C41-2811-326E-B528C0F3159B}"/>
              </a:ext>
            </a:extLst>
          </p:cNvPr>
          <p:cNvSpPr txBox="1"/>
          <p:nvPr/>
        </p:nvSpPr>
        <p:spPr>
          <a:xfrm>
            <a:off x="9808243" y="1399378"/>
            <a:ext cx="1060704" cy="307777"/>
          </a:xfrm>
          <a:prstGeom prst="rect">
            <a:avLst/>
          </a:prstGeom>
          <a:noFill/>
        </p:spPr>
        <p:txBody>
          <a:bodyPr wrap="square" rtlCol="0">
            <a:spAutoFit/>
          </a:bodyPr>
          <a:lstStyle/>
          <a:p>
            <a:pPr algn="ctr"/>
            <a:r>
              <a:rPr lang="sr-Latn-ME" b="1" dirty="0">
                <a:latin typeface="+mj-lt"/>
              </a:rPr>
              <a:t>Agree:</a:t>
            </a:r>
            <a:endParaRPr lang="en-US" b="1" dirty="0">
              <a:latin typeface="+mj-lt"/>
            </a:endParaRPr>
          </a:p>
        </p:txBody>
      </p:sp>
      <p:sp>
        <p:nvSpPr>
          <p:cNvPr id="7" name="TextBox 6">
            <a:extLst>
              <a:ext uri="{FF2B5EF4-FFF2-40B4-BE49-F238E27FC236}">
                <a16:creationId xmlns:a16="http://schemas.microsoft.com/office/drawing/2014/main" id="{59D87175-65BF-2D20-F56C-64F086CE2833}"/>
              </a:ext>
            </a:extLst>
          </p:cNvPr>
          <p:cNvSpPr txBox="1"/>
          <p:nvPr/>
        </p:nvSpPr>
        <p:spPr>
          <a:xfrm>
            <a:off x="10722646" y="1318098"/>
            <a:ext cx="1060704" cy="523220"/>
          </a:xfrm>
          <a:prstGeom prst="rect">
            <a:avLst/>
          </a:prstGeom>
          <a:noFill/>
        </p:spPr>
        <p:txBody>
          <a:bodyPr wrap="square" rtlCol="0">
            <a:spAutoFit/>
          </a:bodyPr>
          <a:lstStyle/>
          <a:p>
            <a:pPr algn="ctr"/>
            <a:r>
              <a:rPr lang="en-GB" b="1" i="0" u="none" strike="noStrike" dirty="0">
                <a:solidFill>
                  <a:srgbClr val="000000"/>
                </a:solidFill>
                <a:effectLst/>
              </a:rPr>
              <a:t>Does not agree</a:t>
            </a:r>
          </a:p>
        </p:txBody>
      </p:sp>
      <p:sp>
        <p:nvSpPr>
          <p:cNvPr id="8" name="Google Shape;161;p54">
            <a:extLst>
              <a:ext uri="{FF2B5EF4-FFF2-40B4-BE49-F238E27FC236}">
                <a16:creationId xmlns:a16="http://schemas.microsoft.com/office/drawing/2014/main" id="{0A9782EF-ED4F-CBAF-5AFF-207CB92A25A6}"/>
              </a:ext>
            </a:extLst>
          </p:cNvPr>
          <p:cNvSpPr txBox="1"/>
          <p:nvPr/>
        </p:nvSpPr>
        <p:spPr>
          <a:xfrm>
            <a:off x="0" y="6384179"/>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To what extent do you agree with the following statements.</a:t>
            </a:r>
          </a:p>
        </p:txBody>
      </p:sp>
      <p:graphicFrame>
        <p:nvGraphicFramePr>
          <p:cNvPr id="2" name="Chart 1">
            <a:extLst>
              <a:ext uri="{FF2B5EF4-FFF2-40B4-BE49-F238E27FC236}">
                <a16:creationId xmlns:a16="http://schemas.microsoft.com/office/drawing/2014/main" id="{00000000-0008-0000-0100-000004000000}"/>
              </a:ext>
            </a:extLst>
          </p:cNvPr>
          <p:cNvGraphicFramePr>
            <a:graphicFrameLocks/>
          </p:cNvGraphicFramePr>
          <p:nvPr>
            <p:extLst>
              <p:ext uri="{D42A27DB-BD31-4B8C-83A1-F6EECF244321}">
                <p14:modId xmlns:p14="http://schemas.microsoft.com/office/powerpoint/2010/main" val="1463723973"/>
              </p:ext>
            </p:extLst>
          </p:nvPr>
        </p:nvGraphicFramePr>
        <p:xfrm>
          <a:off x="558265" y="1452235"/>
          <a:ext cx="10600947" cy="44661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72306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565AB"/>
            </a:gs>
            <a:gs pos="54000">
              <a:srgbClr val="AF8BBF"/>
            </a:gs>
            <a:gs pos="100000">
              <a:schemeClr val="lt1"/>
            </a:gs>
            <a:gs pos="90000">
              <a:schemeClr val="lt1"/>
            </a:gs>
            <a:gs pos="100000">
              <a:srgbClr val="F2F2F2"/>
            </a:gs>
          </a:gsLst>
          <a:path path="circle">
            <a:fillToRect l="100000" b="100000"/>
          </a:path>
          <a:tileRect t="-100000" r="-100000"/>
        </a:gradFill>
        <a:effectLst/>
      </p:bgPr>
    </p:bg>
    <p:spTree>
      <p:nvGrpSpPr>
        <p:cNvPr id="1" name="Shape 138">
          <a:extLst>
            <a:ext uri="{FF2B5EF4-FFF2-40B4-BE49-F238E27FC236}">
              <a16:creationId xmlns:a16="http://schemas.microsoft.com/office/drawing/2014/main" id="{BEBCF90C-331A-1A49-12F6-D6A1CA8FC579}"/>
            </a:ext>
          </a:extLst>
        </p:cNvPr>
        <p:cNvGrpSpPr/>
        <p:nvPr/>
      </p:nvGrpSpPr>
      <p:grpSpPr>
        <a:xfrm>
          <a:off x="0" y="0"/>
          <a:ext cx="0" cy="0"/>
          <a:chOff x="0" y="0"/>
          <a:chExt cx="0" cy="0"/>
        </a:xfrm>
      </p:grpSpPr>
      <p:sp>
        <p:nvSpPr>
          <p:cNvPr id="139" name="Google Shape;139;p5">
            <a:extLst>
              <a:ext uri="{FF2B5EF4-FFF2-40B4-BE49-F238E27FC236}">
                <a16:creationId xmlns:a16="http://schemas.microsoft.com/office/drawing/2014/main" id="{44B7DE4D-5279-418C-7A32-771584E08263}"/>
              </a:ext>
            </a:extLst>
          </p:cNvPr>
          <p:cNvSpPr txBox="1">
            <a:spLocks noGrp="1"/>
          </p:cNvSpPr>
          <p:nvPr>
            <p:ph type="ctrTitle"/>
          </p:nvPr>
        </p:nvSpPr>
        <p:spPr>
          <a:xfrm>
            <a:off x="4538551" y="2445116"/>
            <a:ext cx="6964790" cy="805873"/>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BEBEB"/>
              </a:buClr>
              <a:buSzPts val="3600"/>
              <a:buFont typeface="Arial"/>
              <a:buNone/>
            </a:pPr>
            <a:r>
              <a:rPr lang="en-US" sz="3600" dirty="0">
                <a:solidFill>
                  <a:srgbClr val="EBEBEB"/>
                </a:solidFill>
                <a:latin typeface="Arial"/>
                <a:ea typeface="Arial"/>
                <a:cs typeface="Arial"/>
                <a:sym typeface="Arial"/>
              </a:rPr>
              <a:t>Perception of Proposed Solutions</a:t>
            </a:r>
          </a:p>
        </p:txBody>
      </p:sp>
      <p:sp>
        <p:nvSpPr>
          <p:cNvPr id="140" name="Google Shape;140;p5">
            <a:extLst>
              <a:ext uri="{FF2B5EF4-FFF2-40B4-BE49-F238E27FC236}">
                <a16:creationId xmlns:a16="http://schemas.microsoft.com/office/drawing/2014/main" id="{69D06A42-8825-3870-8620-D988E4D463B1}"/>
              </a:ext>
            </a:extLst>
          </p:cNvPr>
          <p:cNvSpPr txBox="1">
            <a:spLocks noGrp="1"/>
          </p:cNvSpPr>
          <p:nvPr>
            <p:ph type="subTitle" idx="1"/>
          </p:nvPr>
        </p:nvSpPr>
        <p:spPr>
          <a:xfrm>
            <a:off x="7367357" y="3733802"/>
            <a:ext cx="6447129" cy="29009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EBEBEB"/>
              </a:buClr>
              <a:buSzPts val="2000"/>
              <a:buNone/>
            </a:pPr>
            <a:r>
              <a:rPr lang="sr-Latn-ME" sz="2000" dirty="0">
                <a:solidFill>
                  <a:srgbClr val="EAEAEA"/>
                </a:solidFill>
                <a:latin typeface="Arial"/>
                <a:cs typeface="Arial"/>
                <a:sym typeface="Arial"/>
              </a:rPr>
              <a:t>Overview of Results Among Groups</a:t>
            </a:r>
          </a:p>
        </p:txBody>
      </p:sp>
      <p:sp>
        <p:nvSpPr>
          <p:cNvPr id="141" name="Google Shape;141;p5">
            <a:extLst>
              <a:ext uri="{FF2B5EF4-FFF2-40B4-BE49-F238E27FC236}">
                <a16:creationId xmlns:a16="http://schemas.microsoft.com/office/drawing/2014/main" id="{83F81D96-3D8C-76C7-8CF1-03B2EA6C4BFF}"/>
              </a:ext>
            </a:extLst>
          </p:cNvPr>
          <p:cNvSpPr/>
          <p:nvPr/>
        </p:nvSpPr>
        <p:spPr>
          <a:xfrm>
            <a:off x="3621024" y="3283950"/>
            <a:ext cx="7882317" cy="290099"/>
          </a:xfrm>
          <a:prstGeom prst="roundRect">
            <a:avLst>
              <a:gd name="adj" fmla="val 16667"/>
            </a:avLst>
          </a:prstGeom>
          <a:gradFill flip="none" rotWithShape="1">
            <a:gsLst>
              <a:gs pos="0">
                <a:srgbClr val="9565AB"/>
              </a:gs>
              <a:gs pos="11000">
                <a:srgbClr val="9565AB"/>
              </a:gs>
              <a:gs pos="34000">
                <a:srgbClr val="AF8BBF"/>
              </a:gs>
              <a:gs pos="81000">
                <a:srgbClr val="D8D8D8"/>
              </a:gs>
              <a:gs pos="100000">
                <a:schemeClr val="lt1"/>
              </a:gs>
            </a:gsLst>
            <a:path path="circle">
              <a:fillToRect r="100000" b="100000"/>
            </a:path>
            <a:tileRect l="-100000" t="-10000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pic>
        <p:nvPicPr>
          <p:cNvPr id="142" name="Google Shape;142;p5">
            <a:extLst>
              <a:ext uri="{FF2B5EF4-FFF2-40B4-BE49-F238E27FC236}">
                <a16:creationId xmlns:a16="http://schemas.microsoft.com/office/drawing/2014/main" id="{5E5F2FEC-4083-5ACC-CECD-367DCDF7B7E6}"/>
              </a:ext>
            </a:extLst>
          </p:cNvPr>
          <p:cNvPicPr preferRelativeResize="0"/>
          <p:nvPr/>
        </p:nvPicPr>
        <p:blipFill rotWithShape="1">
          <a:blip r:embed="rId3">
            <a:alphaModFix/>
          </a:blip>
          <a:srcRect/>
          <a:stretch/>
        </p:blipFill>
        <p:spPr>
          <a:xfrm>
            <a:off x="5791198" y="3124198"/>
            <a:ext cx="609604" cy="609604"/>
          </a:xfrm>
          <a:prstGeom prst="rect">
            <a:avLst/>
          </a:prstGeom>
          <a:noFill/>
          <a:ln>
            <a:noFill/>
          </a:ln>
        </p:spPr>
      </p:pic>
      <p:pic>
        <p:nvPicPr>
          <p:cNvPr id="143" name="Google Shape;143;p5">
            <a:extLst>
              <a:ext uri="{FF2B5EF4-FFF2-40B4-BE49-F238E27FC236}">
                <a16:creationId xmlns:a16="http://schemas.microsoft.com/office/drawing/2014/main" id="{798CB593-C789-C2C1-0183-0DFF618597CF}"/>
              </a:ext>
            </a:extLst>
          </p:cNvPr>
          <p:cNvPicPr preferRelativeResize="0"/>
          <p:nvPr/>
        </p:nvPicPr>
        <p:blipFill rotWithShape="1">
          <a:blip r:embed="rId4">
            <a:alphaModFix/>
          </a:blip>
          <a:srcRect/>
          <a:stretch/>
        </p:blipFill>
        <p:spPr>
          <a:xfrm>
            <a:off x="10006687" y="6175674"/>
            <a:ext cx="2071417" cy="606912"/>
          </a:xfrm>
          <a:prstGeom prst="rect">
            <a:avLst/>
          </a:prstGeom>
          <a:noFill/>
          <a:ln>
            <a:noFill/>
          </a:ln>
        </p:spPr>
      </p:pic>
    </p:spTree>
    <p:extLst>
      <p:ext uri="{BB962C8B-B14F-4D97-AF65-F5344CB8AC3E}">
        <p14:creationId xmlns:p14="http://schemas.microsoft.com/office/powerpoint/2010/main" val="950460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alpha val="90000"/>
          </a:schemeClr>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80825" y="203340"/>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dirty="0">
                <a:solidFill>
                  <a:schemeClr val="tx1">
                    <a:lumMod val="75000"/>
                    <a:lumOff val="25000"/>
                  </a:schemeClr>
                </a:solidFill>
                <a:latin typeface="Libre Franklin"/>
                <a:sym typeface="Libre Franklin"/>
              </a:rPr>
              <a:t>Do you feel that you are adequately paid for the work you do?</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10" name="Google Shape;171;p55">
            <a:extLst>
              <a:ext uri="{FF2B5EF4-FFF2-40B4-BE49-F238E27FC236}">
                <a16:creationId xmlns:a16="http://schemas.microsoft.com/office/drawing/2014/main" id="{284D73E2-269A-EF46-3B12-64D1370C1C98}"/>
              </a:ext>
            </a:extLst>
          </p:cNvPr>
          <p:cNvGraphicFramePr/>
          <p:nvPr>
            <p:extLst>
              <p:ext uri="{D42A27DB-BD31-4B8C-83A1-F6EECF244321}">
                <p14:modId xmlns:p14="http://schemas.microsoft.com/office/powerpoint/2010/main" val="765598514"/>
              </p:ext>
            </p:extLst>
          </p:nvPr>
        </p:nvGraphicFramePr>
        <p:xfrm>
          <a:off x="9722078" y="555964"/>
          <a:ext cx="2178175" cy="4336677"/>
        </p:xfrm>
        <a:graphic>
          <a:graphicData uri="http://schemas.openxmlformats.org/drawingml/2006/table">
            <a:tbl>
              <a:tblPr firstRow="1" bandRow="1">
                <a:noFill/>
                <a:tableStyleId>{9477955C-A1E1-4A4C-BD3D-66FEA38ACCEF}</a:tableStyleId>
              </a:tblPr>
              <a:tblGrid>
                <a:gridCol w="1148185">
                  <a:extLst>
                    <a:ext uri="{9D8B030D-6E8A-4147-A177-3AD203B41FA5}">
                      <a16:colId xmlns:a16="http://schemas.microsoft.com/office/drawing/2014/main" val="20000"/>
                    </a:ext>
                  </a:extLst>
                </a:gridCol>
                <a:gridCol w="1029990">
                  <a:extLst>
                    <a:ext uri="{9D8B030D-6E8A-4147-A177-3AD203B41FA5}">
                      <a16:colId xmlns:a16="http://schemas.microsoft.com/office/drawing/2014/main" val="20001"/>
                    </a:ext>
                  </a:extLst>
                </a:gridCol>
              </a:tblGrid>
              <a:tr h="1445559">
                <a:tc>
                  <a:txBody>
                    <a:bodyPr/>
                    <a:lstStyle/>
                    <a:p>
                      <a:pPr algn="ctr" fontAlgn="b"/>
                      <a:r>
                        <a:rPr lang="en-US" sz="1800" b="1" i="0" u="none" strike="noStrike" dirty="0">
                          <a:solidFill>
                            <a:srgbClr val="000000"/>
                          </a:solidFill>
                          <a:effectLst/>
                          <a:latin typeface="Franklin Gothic Book" panose="020B0503020102020204" pitchFamily="34" charset="0"/>
                        </a:rPr>
                        <a:t>56,1%</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rgbClr val="000000"/>
                          </a:solidFill>
                          <a:effectLst/>
                          <a:latin typeface="Franklin Gothic Book" panose="020B0503020102020204" pitchFamily="34" charset="0"/>
                        </a:rPr>
                        <a:t>41,5%</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445559">
                <a:tc>
                  <a:txBody>
                    <a:bodyPr/>
                    <a:lstStyle/>
                    <a:p>
                      <a:pPr algn="ctr" fontAlgn="b"/>
                      <a:r>
                        <a:rPr lang="en-US" sz="1800" b="1" i="0" u="none" strike="noStrike" dirty="0">
                          <a:solidFill>
                            <a:srgbClr val="000000"/>
                          </a:solidFill>
                          <a:effectLst/>
                          <a:latin typeface="Franklin Gothic Book" panose="020B0503020102020204" pitchFamily="34" charset="0"/>
                        </a:rPr>
                        <a:t>22,1%</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rgbClr val="000000"/>
                          </a:solidFill>
                          <a:effectLst/>
                          <a:latin typeface="Franklin Gothic Book" panose="020B0503020102020204" pitchFamily="34" charset="0"/>
                        </a:rPr>
                        <a:t>75,8%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445559">
                <a:tc>
                  <a:txBody>
                    <a:bodyPr/>
                    <a:lstStyle/>
                    <a:p>
                      <a:pPr algn="ctr" fontAlgn="b"/>
                      <a:r>
                        <a:rPr lang="en-US" sz="1800" b="1" i="0" u="none" strike="noStrike" dirty="0">
                          <a:solidFill>
                            <a:srgbClr val="000000"/>
                          </a:solidFill>
                          <a:effectLst/>
                          <a:latin typeface="Franklin Gothic Book" panose="020B0503020102020204" pitchFamily="34" charset="0"/>
                        </a:rPr>
                        <a:t>28,3%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rgbClr val="000000"/>
                          </a:solidFill>
                          <a:effectLst/>
                          <a:latin typeface="Franklin Gothic Book" panose="020B0503020102020204" pitchFamily="34" charset="0"/>
                        </a:rPr>
                        <a:t>68,5%</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11" name="TextBox 10">
            <a:extLst>
              <a:ext uri="{FF2B5EF4-FFF2-40B4-BE49-F238E27FC236}">
                <a16:creationId xmlns:a16="http://schemas.microsoft.com/office/drawing/2014/main" id="{E96FA16F-609A-5D8B-B6AB-31ABF16C5F8B}"/>
              </a:ext>
            </a:extLst>
          </p:cNvPr>
          <p:cNvSpPr txBox="1"/>
          <p:nvPr/>
        </p:nvSpPr>
        <p:spPr>
          <a:xfrm>
            <a:off x="9771318" y="1038158"/>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Yes:</a:t>
            </a:r>
            <a:endParaRPr lang="en-US" b="1" dirty="0">
              <a:latin typeface="Franklin Gothic Book" panose="020B0503020102020204" pitchFamily="34" charset="0"/>
            </a:endParaRPr>
          </a:p>
        </p:txBody>
      </p:sp>
      <p:sp>
        <p:nvSpPr>
          <p:cNvPr id="12" name="TextBox 11">
            <a:extLst>
              <a:ext uri="{FF2B5EF4-FFF2-40B4-BE49-F238E27FC236}">
                <a16:creationId xmlns:a16="http://schemas.microsoft.com/office/drawing/2014/main" id="{80C11A67-C3C4-E84D-E067-EE322AA53BDD}"/>
              </a:ext>
            </a:extLst>
          </p:cNvPr>
          <p:cNvSpPr txBox="1"/>
          <p:nvPr/>
        </p:nvSpPr>
        <p:spPr>
          <a:xfrm>
            <a:off x="10732130" y="1029067"/>
            <a:ext cx="1357603" cy="307777"/>
          </a:xfrm>
          <a:prstGeom prst="rect">
            <a:avLst/>
          </a:prstGeom>
          <a:noFill/>
        </p:spPr>
        <p:txBody>
          <a:bodyPr wrap="square" rtlCol="0">
            <a:spAutoFit/>
          </a:bodyPr>
          <a:lstStyle/>
          <a:p>
            <a:pPr algn="ctr"/>
            <a:r>
              <a:rPr lang="sr-Latn-ME" b="1" dirty="0">
                <a:latin typeface="Franklin Gothic Book" panose="020B0503020102020204" pitchFamily="34" charset="0"/>
              </a:rPr>
              <a:t>N</a:t>
            </a:r>
            <a:r>
              <a:rPr lang="en-US" b="1" dirty="0">
                <a:latin typeface="Franklin Gothic Book" panose="020B0503020102020204" pitchFamily="34" charset="0"/>
              </a:rPr>
              <a:t>o</a:t>
            </a:r>
            <a:r>
              <a:rPr lang="sr-Latn-ME" b="1" dirty="0">
                <a:latin typeface="Franklin Gothic Book" panose="020B0503020102020204" pitchFamily="34" charset="0"/>
              </a:rPr>
              <a:t>:</a:t>
            </a:r>
            <a:endParaRPr lang="en-US" b="1" dirty="0">
              <a:latin typeface="Franklin Gothic Book" panose="020B0503020102020204" pitchFamily="34" charset="0"/>
            </a:endParaRPr>
          </a:p>
        </p:txBody>
      </p:sp>
      <p:graphicFrame>
        <p:nvGraphicFramePr>
          <p:cNvPr id="3" name="Table 2">
            <a:extLst>
              <a:ext uri="{FF2B5EF4-FFF2-40B4-BE49-F238E27FC236}">
                <a16:creationId xmlns:a16="http://schemas.microsoft.com/office/drawing/2014/main" id="{3BA3002C-892B-2943-0794-373303D60C04}"/>
              </a:ext>
            </a:extLst>
          </p:cNvPr>
          <p:cNvGraphicFramePr>
            <a:graphicFrameLocks noGrp="1"/>
          </p:cNvGraphicFramePr>
          <p:nvPr>
            <p:extLst>
              <p:ext uri="{D42A27DB-BD31-4B8C-83A1-F6EECF244321}">
                <p14:modId xmlns:p14="http://schemas.microsoft.com/office/powerpoint/2010/main" val="1771640442"/>
              </p:ext>
            </p:extLst>
          </p:nvPr>
        </p:nvGraphicFramePr>
        <p:xfrm>
          <a:off x="2723948" y="5048698"/>
          <a:ext cx="6998130" cy="365760"/>
        </p:xfrm>
        <a:graphic>
          <a:graphicData uri="http://schemas.openxmlformats.org/drawingml/2006/table">
            <a:tbl>
              <a:tblPr firstRow="1" bandRow="1">
                <a:tableStyleId>{9477955C-A1E1-4A4C-BD3D-66FEA38ACCEF}</a:tableStyleId>
              </a:tblPr>
              <a:tblGrid>
                <a:gridCol w="1399626">
                  <a:extLst>
                    <a:ext uri="{9D8B030D-6E8A-4147-A177-3AD203B41FA5}">
                      <a16:colId xmlns:a16="http://schemas.microsoft.com/office/drawing/2014/main" val="1480412886"/>
                    </a:ext>
                  </a:extLst>
                </a:gridCol>
                <a:gridCol w="1632590">
                  <a:extLst>
                    <a:ext uri="{9D8B030D-6E8A-4147-A177-3AD203B41FA5}">
                      <a16:colId xmlns:a16="http://schemas.microsoft.com/office/drawing/2014/main" val="504312956"/>
                    </a:ext>
                  </a:extLst>
                </a:gridCol>
                <a:gridCol w="1166662">
                  <a:extLst>
                    <a:ext uri="{9D8B030D-6E8A-4147-A177-3AD203B41FA5}">
                      <a16:colId xmlns:a16="http://schemas.microsoft.com/office/drawing/2014/main" val="1043213943"/>
                    </a:ext>
                  </a:extLst>
                </a:gridCol>
                <a:gridCol w="1399626">
                  <a:extLst>
                    <a:ext uri="{9D8B030D-6E8A-4147-A177-3AD203B41FA5}">
                      <a16:colId xmlns:a16="http://schemas.microsoft.com/office/drawing/2014/main" val="1522555060"/>
                    </a:ext>
                  </a:extLst>
                </a:gridCol>
                <a:gridCol w="1399626">
                  <a:extLst>
                    <a:ext uri="{9D8B030D-6E8A-4147-A177-3AD203B41FA5}">
                      <a16:colId xmlns:a16="http://schemas.microsoft.com/office/drawing/2014/main" val="3103077431"/>
                    </a:ext>
                  </a:extLst>
                </a:gridCol>
              </a:tblGrid>
              <a:tr h="152072">
                <a:tc>
                  <a:txBody>
                    <a:bodyPr/>
                    <a:lstStyle/>
                    <a:p>
                      <a:pPr algn="l"/>
                      <a:r>
                        <a:rPr lang="sr-Latn-ME" sz="1800" dirty="0">
                          <a:solidFill>
                            <a:srgbClr val="2BAEAB"/>
                          </a:solidFill>
                          <a:latin typeface="Franklin Gothic Book" panose="020B0503020102020204" pitchFamily="34" charset="0"/>
                        </a:rPr>
                        <a:t>2</a:t>
                      </a:r>
                      <a:endParaRPr lang="en-US" sz="1800" dirty="0">
                        <a:solidFill>
                          <a:srgbClr val="2BAEAB"/>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l"/>
                      <a:r>
                        <a:rPr lang="sr-Latn-ME" sz="1800" dirty="0">
                          <a:solidFill>
                            <a:srgbClr val="7AE0D4"/>
                          </a:solidFill>
                          <a:latin typeface="Franklin Gothic Book" panose="020B0503020102020204" pitchFamily="34" charset="0"/>
                        </a:rPr>
                        <a:t>25</a:t>
                      </a:r>
                      <a:endParaRPr lang="en-US" sz="1800" dirty="0">
                        <a:solidFill>
                          <a:srgbClr val="7AE0D4"/>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l"/>
                      <a:r>
                        <a:rPr lang="sr-Latn-ME" sz="1800" dirty="0">
                          <a:solidFill>
                            <a:srgbClr val="AF8BBF"/>
                          </a:solidFill>
                          <a:latin typeface="Franklin Gothic Book" panose="020B0503020102020204" pitchFamily="34" charset="0"/>
                        </a:rPr>
                        <a:t>26</a:t>
                      </a:r>
                      <a:endParaRPr lang="en-US" sz="1800" dirty="0">
                        <a:solidFill>
                          <a:srgbClr val="AF8BBF"/>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r"/>
                      <a:r>
                        <a:rPr lang="sr-Latn-ME" sz="1800" dirty="0">
                          <a:solidFill>
                            <a:srgbClr val="9565AB"/>
                          </a:solidFill>
                          <a:latin typeface="Franklin Gothic Book" panose="020B0503020102020204" pitchFamily="34" charset="0"/>
                        </a:rPr>
                        <a:t>37</a:t>
                      </a:r>
                      <a:endParaRPr lang="en-US" sz="1800" dirty="0">
                        <a:solidFill>
                          <a:srgbClr val="9565AB"/>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r"/>
                      <a:r>
                        <a:rPr lang="sr-Latn-ME" sz="1800" dirty="0">
                          <a:solidFill>
                            <a:schemeClr val="bg1">
                              <a:lumMod val="75000"/>
                            </a:schemeClr>
                          </a:solidFill>
                          <a:latin typeface="Franklin Gothic Book" panose="020B0503020102020204" pitchFamily="34" charset="0"/>
                        </a:rPr>
                        <a:t>3</a:t>
                      </a:r>
                      <a:endParaRPr lang="en-US" sz="1800" dirty="0">
                        <a:solidFill>
                          <a:schemeClr val="bg1">
                            <a:lumMod val="75000"/>
                          </a:schemeClr>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3772713694"/>
                  </a:ext>
                </a:extLst>
              </a:tr>
            </a:tbl>
          </a:graphicData>
        </a:graphic>
      </p:graphicFrame>
      <p:graphicFrame>
        <p:nvGraphicFramePr>
          <p:cNvPr id="4" name="Table 3">
            <a:extLst>
              <a:ext uri="{FF2B5EF4-FFF2-40B4-BE49-F238E27FC236}">
                <a16:creationId xmlns:a16="http://schemas.microsoft.com/office/drawing/2014/main" id="{4149EFEA-194F-ED15-2522-025CE180D60D}"/>
              </a:ext>
            </a:extLst>
          </p:cNvPr>
          <p:cNvGraphicFramePr>
            <a:graphicFrameLocks noGrp="1"/>
          </p:cNvGraphicFramePr>
          <p:nvPr>
            <p:extLst>
              <p:ext uri="{D42A27DB-BD31-4B8C-83A1-F6EECF244321}">
                <p14:modId xmlns:p14="http://schemas.microsoft.com/office/powerpoint/2010/main" val="3054470408"/>
              </p:ext>
            </p:extLst>
          </p:nvPr>
        </p:nvGraphicFramePr>
        <p:xfrm>
          <a:off x="2673193" y="3574429"/>
          <a:ext cx="6998130" cy="365760"/>
        </p:xfrm>
        <a:graphic>
          <a:graphicData uri="http://schemas.openxmlformats.org/drawingml/2006/table">
            <a:tbl>
              <a:tblPr firstRow="1" bandRow="1">
                <a:tableStyleId>{9477955C-A1E1-4A4C-BD3D-66FEA38ACCEF}</a:tableStyleId>
              </a:tblPr>
              <a:tblGrid>
                <a:gridCol w="1399626">
                  <a:extLst>
                    <a:ext uri="{9D8B030D-6E8A-4147-A177-3AD203B41FA5}">
                      <a16:colId xmlns:a16="http://schemas.microsoft.com/office/drawing/2014/main" val="1480412886"/>
                    </a:ext>
                  </a:extLst>
                </a:gridCol>
                <a:gridCol w="1632590">
                  <a:extLst>
                    <a:ext uri="{9D8B030D-6E8A-4147-A177-3AD203B41FA5}">
                      <a16:colId xmlns:a16="http://schemas.microsoft.com/office/drawing/2014/main" val="504312956"/>
                    </a:ext>
                  </a:extLst>
                </a:gridCol>
                <a:gridCol w="1166662">
                  <a:extLst>
                    <a:ext uri="{9D8B030D-6E8A-4147-A177-3AD203B41FA5}">
                      <a16:colId xmlns:a16="http://schemas.microsoft.com/office/drawing/2014/main" val="1043213943"/>
                    </a:ext>
                  </a:extLst>
                </a:gridCol>
                <a:gridCol w="1399626">
                  <a:extLst>
                    <a:ext uri="{9D8B030D-6E8A-4147-A177-3AD203B41FA5}">
                      <a16:colId xmlns:a16="http://schemas.microsoft.com/office/drawing/2014/main" val="1522555060"/>
                    </a:ext>
                  </a:extLst>
                </a:gridCol>
                <a:gridCol w="1399626">
                  <a:extLst>
                    <a:ext uri="{9D8B030D-6E8A-4147-A177-3AD203B41FA5}">
                      <a16:colId xmlns:a16="http://schemas.microsoft.com/office/drawing/2014/main" val="3103077431"/>
                    </a:ext>
                  </a:extLst>
                </a:gridCol>
              </a:tblGrid>
              <a:tr h="152072">
                <a:tc>
                  <a:txBody>
                    <a:bodyPr/>
                    <a:lstStyle/>
                    <a:p>
                      <a:pPr algn="l"/>
                      <a:r>
                        <a:rPr lang="sr-Latn-ME" sz="1800" dirty="0">
                          <a:solidFill>
                            <a:srgbClr val="2BAEAB"/>
                          </a:solidFill>
                          <a:latin typeface="Franklin Gothic Book" panose="020B0503020102020204" pitchFamily="34" charset="0"/>
                        </a:rPr>
                        <a:t>3</a:t>
                      </a:r>
                      <a:endParaRPr lang="en-US" sz="1800" dirty="0">
                        <a:solidFill>
                          <a:srgbClr val="2BAEAB"/>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l"/>
                      <a:r>
                        <a:rPr lang="sr-Latn-ME" sz="1800" dirty="0">
                          <a:solidFill>
                            <a:srgbClr val="7AE0D4"/>
                          </a:solidFill>
                          <a:latin typeface="Franklin Gothic Book" panose="020B0503020102020204" pitchFamily="34" charset="0"/>
                        </a:rPr>
                        <a:t>18</a:t>
                      </a:r>
                      <a:endParaRPr lang="en-US" sz="1800" dirty="0">
                        <a:solidFill>
                          <a:srgbClr val="7AE0D4"/>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l"/>
                      <a:r>
                        <a:rPr lang="sr-Latn-ME" sz="1800" dirty="0">
                          <a:solidFill>
                            <a:srgbClr val="AF8BBF"/>
                          </a:solidFill>
                          <a:latin typeface="Franklin Gothic Book" panose="020B0503020102020204" pitchFamily="34" charset="0"/>
                        </a:rPr>
                        <a:t>7</a:t>
                      </a:r>
                      <a:endParaRPr lang="en-US" sz="1800" dirty="0">
                        <a:solidFill>
                          <a:srgbClr val="AF8BBF"/>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r"/>
                      <a:r>
                        <a:rPr lang="sr-Latn-ME" sz="1800" dirty="0">
                          <a:solidFill>
                            <a:srgbClr val="9565AB"/>
                          </a:solidFill>
                          <a:latin typeface="Franklin Gothic Book" panose="020B0503020102020204" pitchFamily="34" charset="0"/>
                        </a:rPr>
                        <a:t>67</a:t>
                      </a:r>
                      <a:endParaRPr lang="en-US" sz="1800" dirty="0">
                        <a:solidFill>
                          <a:srgbClr val="9565AB"/>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r"/>
                      <a:r>
                        <a:rPr lang="sr-Latn-ME" sz="1800" dirty="0">
                          <a:solidFill>
                            <a:schemeClr val="bg1">
                              <a:lumMod val="75000"/>
                            </a:schemeClr>
                          </a:solidFill>
                          <a:latin typeface="Franklin Gothic Book" panose="020B0503020102020204" pitchFamily="34" charset="0"/>
                        </a:rPr>
                        <a:t>2</a:t>
                      </a:r>
                      <a:endParaRPr lang="en-US" sz="1800" dirty="0">
                        <a:solidFill>
                          <a:schemeClr val="bg1">
                            <a:lumMod val="75000"/>
                          </a:schemeClr>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3772713694"/>
                  </a:ext>
                </a:extLst>
              </a:tr>
            </a:tbl>
          </a:graphicData>
        </a:graphic>
      </p:graphicFrame>
      <p:graphicFrame>
        <p:nvGraphicFramePr>
          <p:cNvPr id="5" name="Table 4">
            <a:extLst>
              <a:ext uri="{FF2B5EF4-FFF2-40B4-BE49-F238E27FC236}">
                <a16:creationId xmlns:a16="http://schemas.microsoft.com/office/drawing/2014/main" id="{391E5663-B099-60EF-03EE-045C8B52E4F8}"/>
              </a:ext>
            </a:extLst>
          </p:cNvPr>
          <p:cNvGraphicFramePr>
            <a:graphicFrameLocks noGrp="1"/>
          </p:cNvGraphicFramePr>
          <p:nvPr>
            <p:extLst>
              <p:ext uri="{D42A27DB-BD31-4B8C-83A1-F6EECF244321}">
                <p14:modId xmlns:p14="http://schemas.microsoft.com/office/powerpoint/2010/main" val="3650144698"/>
              </p:ext>
            </p:extLst>
          </p:nvPr>
        </p:nvGraphicFramePr>
        <p:xfrm>
          <a:off x="2723948" y="2100160"/>
          <a:ext cx="6998130" cy="365760"/>
        </p:xfrm>
        <a:graphic>
          <a:graphicData uri="http://schemas.openxmlformats.org/drawingml/2006/table">
            <a:tbl>
              <a:tblPr firstRow="1" bandRow="1">
                <a:tableStyleId>{9477955C-A1E1-4A4C-BD3D-66FEA38ACCEF}</a:tableStyleId>
              </a:tblPr>
              <a:tblGrid>
                <a:gridCol w="1399626">
                  <a:extLst>
                    <a:ext uri="{9D8B030D-6E8A-4147-A177-3AD203B41FA5}">
                      <a16:colId xmlns:a16="http://schemas.microsoft.com/office/drawing/2014/main" val="1480412886"/>
                    </a:ext>
                  </a:extLst>
                </a:gridCol>
                <a:gridCol w="1632590">
                  <a:extLst>
                    <a:ext uri="{9D8B030D-6E8A-4147-A177-3AD203B41FA5}">
                      <a16:colId xmlns:a16="http://schemas.microsoft.com/office/drawing/2014/main" val="504312956"/>
                    </a:ext>
                  </a:extLst>
                </a:gridCol>
                <a:gridCol w="1166662">
                  <a:extLst>
                    <a:ext uri="{9D8B030D-6E8A-4147-A177-3AD203B41FA5}">
                      <a16:colId xmlns:a16="http://schemas.microsoft.com/office/drawing/2014/main" val="1043213943"/>
                    </a:ext>
                  </a:extLst>
                </a:gridCol>
                <a:gridCol w="1399626">
                  <a:extLst>
                    <a:ext uri="{9D8B030D-6E8A-4147-A177-3AD203B41FA5}">
                      <a16:colId xmlns:a16="http://schemas.microsoft.com/office/drawing/2014/main" val="1522555060"/>
                    </a:ext>
                  </a:extLst>
                </a:gridCol>
                <a:gridCol w="1399626">
                  <a:extLst>
                    <a:ext uri="{9D8B030D-6E8A-4147-A177-3AD203B41FA5}">
                      <a16:colId xmlns:a16="http://schemas.microsoft.com/office/drawing/2014/main" val="3103077431"/>
                    </a:ext>
                  </a:extLst>
                </a:gridCol>
              </a:tblGrid>
              <a:tr h="152072">
                <a:tc>
                  <a:txBody>
                    <a:bodyPr/>
                    <a:lstStyle/>
                    <a:p>
                      <a:pPr algn="l"/>
                      <a:r>
                        <a:rPr lang="sr-Latn-ME" sz="1800" dirty="0">
                          <a:solidFill>
                            <a:srgbClr val="2BAEAB"/>
                          </a:solidFill>
                          <a:latin typeface="Franklin Gothic Book" panose="020B0503020102020204" pitchFamily="34" charset="0"/>
                        </a:rPr>
                        <a:t>5</a:t>
                      </a:r>
                      <a:endParaRPr lang="en-US" sz="1800" dirty="0">
                        <a:solidFill>
                          <a:srgbClr val="2BAEAB"/>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l"/>
                      <a:r>
                        <a:rPr lang="sr-Latn-ME" sz="1800" dirty="0">
                          <a:solidFill>
                            <a:srgbClr val="7AE0D4"/>
                          </a:solidFill>
                          <a:latin typeface="Franklin Gothic Book" panose="020B0503020102020204" pitchFamily="34" charset="0"/>
                        </a:rPr>
                        <a:t>18</a:t>
                      </a:r>
                      <a:endParaRPr lang="en-US" sz="1800" dirty="0">
                        <a:solidFill>
                          <a:srgbClr val="7AE0D4"/>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l"/>
                      <a:r>
                        <a:rPr lang="sr-Latn-ME" sz="1800" dirty="0">
                          <a:solidFill>
                            <a:srgbClr val="AF8BBF"/>
                          </a:solidFill>
                          <a:latin typeface="Franklin Gothic Book" panose="020B0503020102020204" pitchFamily="34" charset="0"/>
                        </a:rPr>
                        <a:t>7</a:t>
                      </a:r>
                      <a:endParaRPr lang="en-US" sz="1800" dirty="0">
                        <a:solidFill>
                          <a:srgbClr val="AF8BBF"/>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r"/>
                      <a:r>
                        <a:rPr lang="sr-Latn-ME" sz="1800" dirty="0">
                          <a:solidFill>
                            <a:srgbClr val="9565AB"/>
                          </a:solidFill>
                          <a:latin typeface="Franklin Gothic Book" panose="020B0503020102020204" pitchFamily="34" charset="0"/>
                        </a:rPr>
                        <a:t>10</a:t>
                      </a:r>
                      <a:endParaRPr lang="en-US" sz="1800" dirty="0">
                        <a:solidFill>
                          <a:srgbClr val="9565AB"/>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algn="r"/>
                      <a:r>
                        <a:rPr lang="sr-Latn-ME" sz="1800" dirty="0">
                          <a:solidFill>
                            <a:schemeClr val="bg1">
                              <a:lumMod val="75000"/>
                            </a:schemeClr>
                          </a:solidFill>
                          <a:latin typeface="Franklin Gothic Book" panose="020B0503020102020204" pitchFamily="34" charset="0"/>
                        </a:rPr>
                        <a:t>1</a:t>
                      </a:r>
                      <a:endParaRPr lang="en-US" sz="1800" dirty="0">
                        <a:solidFill>
                          <a:schemeClr val="bg1">
                            <a:lumMod val="75000"/>
                          </a:schemeClr>
                        </a:solidFill>
                        <a:latin typeface="Franklin Gothic Book" panose="020B0503020102020204" pitchFamily="34" charset="0"/>
                      </a:endParaRPr>
                    </a:p>
                  </a:txBody>
                  <a:tcPr>
                    <a:lnL w="12700" cap="flat" cmpd="sng">
                      <a:noFill/>
                      <a:prstDash val="solid"/>
                      <a:round/>
                      <a:headEnd type="none" w="sm" len="sm"/>
                      <a:tailEnd type="none" w="sm" len="sm"/>
                    </a:lnL>
                    <a:lnR w="12700" cap="flat" cmpd="sng">
                      <a:noFill/>
                      <a:prstDash val="solid"/>
                      <a:round/>
                      <a:headEnd type="none" w="sm" len="sm"/>
                      <a:tailEnd type="none" w="sm" len="sm"/>
                    </a:lnR>
                    <a:lnT w="12700" cap="flat" cmpd="sng">
                      <a:noFill/>
                      <a:prstDash val="solid"/>
                      <a:round/>
                      <a:headEnd type="none" w="sm" len="sm"/>
                      <a:tailEnd type="none" w="sm" len="sm"/>
                    </a:lnT>
                    <a:lnB w="381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3772713694"/>
                  </a:ext>
                </a:extLst>
              </a:tr>
            </a:tbl>
          </a:graphicData>
        </a:graphic>
      </p:graphicFrame>
      <p:graphicFrame>
        <p:nvGraphicFramePr>
          <p:cNvPr id="2" name="Chart 1">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2209705761"/>
              </p:ext>
            </p:extLst>
          </p:nvPr>
        </p:nvGraphicFramePr>
        <p:xfrm>
          <a:off x="415562" y="1082779"/>
          <a:ext cx="9355756" cy="473562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08953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a:extLst>
            <a:ext uri="{FF2B5EF4-FFF2-40B4-BE49-F238E27FC236}">
              <a16:creationId xmlns:a16="http://schemas.microsoft.com/office/drawing/2014/main" id="{76D7FCC4-6EFE-A356-1845-D1D81B805F25}"/>
            </a:ext>
          </a:extLst>
        </p:cNvPr>
        <p:cNvGrpSpPr/>
        <p:nvPr/>
      </p:nvGrpSpPr>
      <p:grpSpPr>
        <a:xfrm>
          <a:off x="0" y="0"/>
          <a:ext cx="0" cy="0"/>
          <a:chOff x="0" y="0"/>
          <a:chExt cx="0" cy="0"/>
        </a:xfrm>
      </p:grpSpPr>
      <p:cxnSp>
        <p:nvCxnSpPr>
          <p:cNvPr id="180" name="Google Shape;180;p56">
            <a:extLst>
              <a:ext uri="{FF2B5EF4-FFF2-40B4-BE49-F238E27FC236}">
                <a16:creationId xmlns:a16="http://schemas.microsoft.com/office/drawing/2014/main" id="{37A79B7D-6403-FBF4-74D8-1BD080A60B31}"/>
              </a:ext>
            </a:extLst>
          </p:cNvPr>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81" name="Google Shape;181;p56">
            <a:extLst>
              <a:ext uri="{FF2B5EF4-FFF2-40B4-BE49-F238E27FC236}">
                <a16:creationId xmlns:a16="http://schemas.microsoft.com/office/drawing/2014/main" id="{CE1D8E0C-40C3-8AE9-DB74-B9017544D4B3}"/>
              </a:ext>
            </a:extLst>
          </p:cNvPr>
          <p:cNvSpPr txBox="1"/>
          <p:nvPr/>
        </p:nvSpPr>
        <p:spPr>
          <a:xfrm>
            <a:off x="729673" y="213588"/>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A9BD5"/>
              </a:buClr>
              <a:buSzPts val="3200"/>
              <a:buFont typeface="Arial"/>
              <a:buNone/>
            </a:pPr>
            <a:r>
              <a:rPr lang="en-US" sz="2800" b="0" i="0" u="none" strike="noStrike" cap="none" dirty="0">
                <a:solidFill>
                  <a:schemeClr val="tx1">
                    <a:lumMod val="75000"/>
                    <a:lumOff val="25000"/>
                  </a:schemeClr>
                </a:solidFill>
                <a:latin typeface="Arial"/>
                <a:ea typeface="Arial"/>
                <a:cs typeface="Arial"/>
                <a:sym typeface="Arial"/>
              </a:rPr>
              <a:t>Perceptions of Judicial Reform</a:t>
            </a:r>
          </a:p>
        </p:txBody>
      </p:sp>
      <p:cxnSp>
        <p:nvCxnSpPr>
          <p:cNvPr id="182" name="Google Shape;182;p56">
            <a:extLst>
              <a:ext uri="{FF2B5EF4-FFF2-40B4-BE49-F238E27FC236}">
                <a16:creationId xmlns:a16="http://schemas.microsoft.com/office/drawing/2014/main" id="{5A07309A-10CE-5B33-0535-4959C51D5A8D}"/>
              </a:ext>
            </a:extLst>
          </p:cNvPr>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83" name="Google Shape;183;p56">
            <a:extLst>
              <a:ext uri="{FF2B5EF4-FFF2-40B4-BE49-F238E27FC236}">
                <a16:creationId xmlns:a16="http://schemas.microsoft.com/office/drawing/2014/main" id="{52B29A91-2C29-1379-2DCE-A940F557CB21}"/>
              </a:ext>
            </a:extLst>
          </p:cNvPr>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184" name="Google Shape;184;p56">
            <a:extLst>
              <a:ext uri="{FF2B5EF4-FFF2-40B4-BE49-F238E27FC236}">
                <a16:creationId xmlns:a16="http://schemas.microsoft.com/office/drawing/2014/main" id="{43B93048-BE05-CC00-7051-8C570732947F}"/>
              </a:ext>
            </a:extLst>
          </p:cNvPr>
          <p:cNvGraphicFramePr/>
          <p:nvPr>
            <p:extLst>
              <p:ext uri="{D42A27DB-BD31-4B8C-83A1-F6EECF244321}">
                <p14:modId xmlns:p14="http://schemas.microsoft.com/office/powerpoint/2010/main" val="1718835013"/>
              </p:ext>
            </p:extLst>
          </p:nvPr>
        </p:nvGraphicFramePr>
        <p:xfrm>
          <a:off x="10187675" y="320042"/>
          <a:ext cx="1661425" cy="5248651"/>
        </p:xfrm>
        <a:graphic>
          <a:graphicData uri="http://schemas.openxmlformats.org/drawingml/2006/table">
            <a:tbl>
              <a:tblPr firstRow="1" bandRow="1">
                <a:noFill/>
                <a:tableStyleId>{9477955C-A1E1-4A4C-BD3D-66FEA38ACCEF}</a:tableStyleId>
              </a:tblPr>
              <a:tblGrid>
                <a:gridCol w="875775">
                  <a:extLst>
                    <a:ext uri="{9D8B030D-6E8A-4147-A177-3AD203B41FA5}">
                      <a16:colId xmlns:a16="http://schemas.microsoft.com/office/drawing/2014/main" val="20000"/>
                    </a:ext>
                  </a:extLst>
                </a:gridCol>
                <a:gridCol w="785650">
                  <a:extLst>
                    <a:ext uri="{9D8B030D-6E8A-4147-A177-3AD203B41FA5}">
                      <a16:colId xmlns:a16="http://schemas.microsoft.com/office/drawing/2014/main" val="20001"/>
                    </a:ext>
                  </a:extLst>
                </a:gridCol>
              </a:tblGrid>
              <a:tr h="1028119">
                <a:tc>
                  <a:txBody>
                    <a:bodyPr/>
                    <a:lstStyle/>
                    <a:p>
                      <a:pPr marL="0" marR="0" lvl="0" indent="0" algn="ctr" rtl="0">
                        <a:lnSpc>
                          <a:spcPct val="100000"/>
                        </a:lnSpc>
                        <a:spcBef>
                          <a:spcPts val="0"/>
                        </a:spcBef>
                        <a:spcAft>
                          <a:spcPts val="0"/>
                        </a:spcAft>
                        <a:buClr>
                          <a:srgbClr val="000000"/>
                        </a:buClr>
                        <a:buSzPts val="1400"/>
                        <a:buFont typeface="Arial"/>
                        <a:buNone/>
                      </a:pPr>
                      <a:r>
                        <a:rPr lang="sr-Latn-RS" sz="1400" u="none" strike="noStrike" cap="none" dirty="0" err="1">
                          <a:solidFill>
                            <a:srgbClr val="312C30"/>
                          </a:solidFill>
                          <a:latin typeface="Libre Franklin"/>
                          <a:ea typeface="Libre Franklin"/>
                          <a:cs typeface="Libre Franklin"/>
                          <a:sym typeface="Libre Franklin"/>
                        </a:rPr>
                        <a:t>Agree</a:t>
                      </a:r>
                      <a:r>
                        <a:rPr lang="sr-Latn-RS" sz="1400" u="none" strike="noStrike" cap="none" dirty="0">
                          <a:solidFill>
                            <a:srgbClr val="312C30"/>
                          </a:solidFill>
                          <a:latin typeface="Libre Franklin"/>
                          <a:ea typeface="Libre Franklin"/>
                          <a:cs typeface="Libre Franklin"/>
                          <a:sym typeface="Libre Franklin"/>
                        </a:rPr>
                        <a:t>:</a:t>
                      </a:r>
                      <a:endParaRPr sz="1400" u="none" strike="noStrike" cap="none" dirty="0">
                        <a:solidFill>
                          <a:srgbClr val="312C30"/>
                        </a:solidFill>
                        <a:latin typeface="Libre Franklin"/>
                        <a:ea typeface="Libre Franklin"/>
                        <a:cs typeface="Libre Franklin"/>
                        <a:sym typeface="Libre Franklin"/>
                      </a:endParaRPr>
                    </a:p>
                    <a:p>
                      <a:pPr marL="0" marR="0" lvl="0" indent="0" algn="ctr" rtl="0">
                        <a:lnSpc>
                          <a:spcPct val="100000"/>
                        </a:lnSpc>
                        <a:spcBef>
                          <a:spcPts val="0"/>
                        </a:spcBef>
                        <a:spcAft>
                          <a:spcPts val="0"/>
                        </a:spcAft>
                        <a:buClr>
                          <a:srgbClr val="000000"/>
                        </a:buClr>
                        <a:buSzPts val="1400"/>
                        <a:buFont typeface="Arial"/>
                        <a:buNone/>
                      </a:pP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solidFill>
                            <a:srgbClr val="312C30"/>
                          </a:solidFill>
                          <a:latin typeface="Libre Franklin"/>
                          <a:ea typeface="Libre Franklin"/>
                          <a:cs typeface="Libre Franklin"/>
                          <a:sym typeface="Libre Franklin"/>
                        </a:rPr>
                        <a:t>Does not agree:</a:t>
                      </a: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r h="1055133">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68,3%</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4,9%</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55133">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61,1%</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11,6%</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55133">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58,7%</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16,6%</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55133">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51,1%</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16,3%</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188" name="Google Shape;188;p56">
            <a:extLst>
              <a:ext uri="{FF2B5EF4-FFF2-40B4-BE49-F238E27FC236}">
                <a16:creationId xmlns:a16="http://schemas.microsoft.com/office/drawing/2014/main" id="{49150FED-491C-9CC2-D181-E9613C88EEFA}"/>
              </a:ext>
            </a:extLst>
          </p:cNvPr>
          <p:cNvSpPr txBox="1"/>
          <p:nvPr/>
        </p:nvSpPr>
        <p:spPr>
          <a:xfrm>
            <a:off x="102049" y="6458749"/>
            <a:ext cx="9739181" cy="26157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100" b="0" i="0" u="none" strike="noStrike" dirty="0">
                <a:solidFill>
                  <a:srgbClr val="9565AB"/>
                </a:solidFill>
                <a:effectLst/>
                <a:latin typeface="+mj-lt"/>
              </a:rPr>
              <a:t>Please rate the following statements regarding potential reforms from 1 to 5, where 1 means "Strongly Disagree" and 5 means "Strongly Agree."</a:t>
            </a:r>
            <a:endParaRPr sz="1000" b="0" i="0" u="none" strike="noStrike" cap="none" dirty="0">
              <a:solidFill>
                <a:srgbClr val="9565AB"/>
              </a:solidFill>
              <a:latin typeface="+mj-lt"/>
              <a:ea typeface="Libre Franklin"/>
              <a:cs typeface="Libre Franklin"/>
              <a:sym typeface="Libre Franklin"/>
            </a:endParaRPr>
          </a:p>
        </p:txBody>
      </p:sp>
      <p:graphicFrame>
        <p:nvGraphicFramePr>
          <p:cNvPr id="2" name="Chart 1">
            <a:extLst>
              <a:ext uri="{FF2B5EF4-FFF2-40B4-BE49-F238E27FC236}">
                <a16:creationId xmlns:a16="http://schemas.microsoft.com/office/drawing/2014/main" id="{00000000-0008-0000-0200-000003000000}"/>
              </a:ext>
            </a:extLst>
          </p:cNvPr>
          <p:cNvGraphicFramePr>
            <a:graphicFrameLocks/>
          </p:cNvGraphicFramePr>
          <p:nvPr>
            <p:extLst>
              <p:ext uri="{D42A27DB-BD31-4B8C-83A1-F6EECF244321}">
                <p14:modId xmlns:p14="http://schemas.microsoft.com/office/powerpoint/2010/main" val="3686516655"/>
              </p:ext>
            </p:extLst>
          </p:nvPr>
        </p:nvGraphicFramePr>
        <p:xfrm>
          <a:off x="587141" y="990851"/>
          <a:ext cx="9600533" cy="50634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4088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195569"/>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dirty="0">
                <a:solidFill>
                  <a:schemeClr val="tx1">
                    <a:lumMod val="75000"/>
                    <a:lumOff val="25000"/>
                  </a:schemeClr>
                </a:solidFill>
                <a:latin typeface="Libre Franklin"/>
                <a:sym typeface="Libre Franklin"/>
              </a:rPr>
              <a:t>Is the current administrative and professional support sufficient to maintain the quality and timeliness of work?</a:t>
            </a:r>
            <a:endParaRPr sz="2800" b="0" i="0" u="none" strike="noStrike" cap="none" dirty="0">
              <a:solidFill>
                <a:schemeClr val="tx1">
                  <a:lumMod val="75000"/>
                  <a:lumOff val="25000"/>
                </a:schemeClr>
              </a:solidFill>
              <a:latin typeface="Arial"/>
              <a:ea typeface="Arial"/>
              <a:cs typeface="Arial"/>
              <a:sym typeface="Arial"/>
            </a:endParaRP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3" name="Google Shape;171;p55">
            <a:extLst>
              <a:ext uri="{FF2B5EF4-FFF2-40B4-BE49-F238E27FC236}">
                <a16:creationId xmlns:a16="http://schemas.microsoft.com/office/drawing/2014/main" id="{248206D5-3878-1FF3-0CEA-913894E76FC6}"/>
              </a:ext>
            </a:extLst>
          </p:cNvPr>
          <p:cNvGraphicFramePr/>
          <p:nvPr>
            <p:extLst>
              <p:ext uri="{D42A27DB-BD31-4B8C-83A1-F6EECF244321}">
                <p14:modId xmlns:p14="http://schemas.microsoft.com/office/powerpoint/2010/main" val="1884215643"/>
              </p:ext>
            </p:extLst>
          </p:nvPr>
        </p:nvGraphicFramePr>
        <p:xfrm>
          <a:off x="9713149" y="874311"/>
          <a:ext cx="1948718" cy="4543212"/>
        </p:xfrm>
        <a:graphic>
          <a:graphicData uri="http://schemas.openxmlformats.org/drawingml/2006/table">
            <a:tbl>
              <a:tblPr firstRow="1" bandRow="1">
                <a:noFill/>
                <a:tableStyleId>{9477955C-A1E1-4A4C-BD3D-66FEA38ACCEF}</a:tableStyleId>
              </a:tblPr>
              <a:tblGrid>
                <a:gridCol w="1027230">
                  <a:extLst>
                    <a:ext uri="{9D8B030D-6E8A-4147-A177-3AD203B41FA5}">
                      <a16:colId xmlns:a16="http://schemas.microsoft.com/office/drawing/2014/main" val="20000"/>
                    </a:ext>
                  </a:extLst>
                </a:gridCol>
                <a:gridCol w="921488">
                  <a:extLst>
                    <a:ext uri="{9D8B030D-6E8A-4147-A177-3AD203B41FA5}">
                      <a16:colId xmlns:a16="http://schemas.microsoft.com/office/drawing/2014/main" val="20001"/>
                    </a:ext>
                  </a:extLst>
                </a:gridCol>
              </a:tblGrid>
              <a:tr h="1135803">
                <a:tc>
                  <a:txBody>
                    <a:bodyPr/>
                    <a:lstStyle/>
                    <a:p>
                      <a:pPr algn="ctr" fontAlgn="b"/>
                      <a:r>
                        <a:rPr lang="en-US" sz="1600" b="1" i="0" u="none" strike="noStrike">
                          <a:solidFill>
                            <a:srgbClr val="000000"/>
                          </a:solidFill>
                          <a:effectLst/>
                          <a:latin typeface="Franklin Gothic Book" panose="020B0503020102020204" pitchFamily="34" charset="0"/>
                        </a:rPr>
                        <a:t>39,0%</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53,6%</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135803">
                <a:tc>
                  <a:txBody>
                    <a:bodyPr/>
                    <a:lstStyle/>
                    <a:p>
                      <a:pPr algn="ctr" fontAlgn="b"/>
                      <a:r>
                        <a:rPr lang="en-US" sz="1600" b="1" i="0" u="none" strike="noStrike">
                          <a:solidFill>
                            <a:srgbClr val="000000"/>
                          </a:solidFill>
                          <a:effectLst/>
                          <a:latin typeface="Franklin Gothic Book" panose="020B0503020102020204" pitchFamily="34" charset="0"/>
                        </a:rPr>
                        <a:t>25,3%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42,1%</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135803">
                <a:tc>
                  <a:txBody>
                    <a:bodyPr/>
                    <a:lstStyle/>
                    <a:p>
                      <a:pPr algn="ctr" fontAlgn="b"/>
                      <a:r>
                        <a:rPr lang="en-US" sz="1600" b="1" i="0" u="none" strike="noStrike">
                          <a:solidFill>
                            <a:srgbClr val="000000"/>
                          </a:solidFill>
                          <a:effectLst/>
                          <a:latin typeface="Franklin Gothic Book" panose="020B0503020102020204" pitchFamily="34" charset="0"/>
                        </a:rPr>
                        <a:t>29,4%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67,0%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135803">
                <a:tc>
                  <a:txBody>
                    <a:bodyPr/>
                    <a:lstStyle/>
                    <a:p>
                      <a:pPr algn="ctr" fontAlgn="b"/>
                      <a:r>
                        <a:rPr lang="en-US" sz="1600" b="1" i="0" u="none" strike="noStrike">
                          <a:solidFill>
                            <a:srgbClr val="000000"/>
                          </a:solidFill>
                          <a:effectLst/>
                          <a:latin typeface="Franklin Gothic Book" panose="020B0503020102020204" pitchFamily="34" charset="0"/>
                        </a:rPr>
                        <a:t>34,8%</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43,5%</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4" name="TextBox 3">
            <a:extLst>
              <a:ext uri="{FF2B5EF4-FFF2-40B4-BE49-F238E27FC236}">
                <a16:creationId xmlns:a16="http://schemas.microsoft.com/office/drawing/2014/main" id="{895949C3-30C6-487F-FBC3-B8E9B3E99842}"/>
              </a:ext>
            </a:extLst>
          </p:cNvPr>
          <p:cNvSpPr txBox="1"/>
          <p:nvPr/>
        </p:nvSpPr>
        <p:spPr>
          <a:xfrm>
            <a:off x="9701702" y="1058179"/>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Yes:</a:t>
            </a:r>
            <a:endParaRPr lang="en-US" b="1" dirty="0">
              <a:latin typeface="Franklin Gothic Book" panose="020B0503020102020204" pitchFamily="34" charset="0"/>
            </a:endParaRPr>
          </a:p>
        </p:txBody>
      </p:sp>
      <p:sp>
        <p:nvSpPr>
          <p:cNvPr id="5" name="TextBox 4">
            <a:extLst>
              <a:ext uri="{FF2B5EF4-FFF2-40B4-BE49-F238E27FC236}">
                <a16:creationId xmlns:a16="http://schemas.microsoft.com/office/drawing/2014/main" id="{A40751EF-ABA4-0E22-6EEA-ED8CDE94C331}"/>
              </a:ext>
            </a:extLst>
          </p:cNvPr>
          <p:cNvSpPr txBox="1"/>
          <p:nvPr/>
        </p:nvSpPr>
        <p:spPr>
          <a:xfrm>
            <a:off x="10601163" y="1058179"/>
            <a:ext cx="1247937" cy="307777"/>
          </a:xfrm>
          <a:prstGeom prst="rect">
            <a:avLst/>
          </a:prstGeom>
          <a:noFill/>
        </p:spPr>
        <p:txBody>
          <a:bodyPr wrap="square" rtlCol="0">
            <a:spAutoFit/>
          </a:bodyPr>
          <a:lstStyle/>
          <a:p>
            <a:pPr algn="ctr"/>
            <a:r>
              <a:rPr lang="sr-Latn-ME" b="1" dirty="0">
                <a:latin typeface="Franklin Gothic Book" panose="020B0503020102020204" pitchFamily="34" charset="0"/>
              </a:rPr>
              <a:t>No:</a:t>
            </a:r>
            <a:endParaRPr lang="en-US" b="1" dirty="0">
              <a:latin typeface="Franklin Gothic Book" panose="020B0503020102020204" pitchFamily="34" charset="0"/>
            </a:endParaRPr>
          </a:p>
        </p:txBody>
      </p:sp>
      <p:graphicFrame>
        <p:nvGraphicFramePr>
          <p:cNvPr id="2" name="Chart 1">
            <a:extLst>
              <a:ext uri="{FF2B5EF4-FFF2-40B4-BE49-F238E27FC236}">
                <a16:creationId xmlns:a16="http://schemas.microsoft.com/office/drawing/2014/main" id="{00000000-0008-0000-0200-000004000000}"/>
              </a:ext>
            </a:extLst>
          </p:cNvPr>
          <p:cNvGraphicFramePr>
            <a:graphicFrameLocks/>
          </p:cNvGraphicFramePr>
          <p:nvPr>
            <p:extLst>
              <p:ext uri="{D42A27DB-BD31-4B8C-83A1-F6EECF244321}">
                <p14:modId xmlns:p14="http://schemas.microsoft.com/office/powerpoint/2010/main" val="2529475777"/>
              </p:ext>
            </p:extLst>
          </p:nvPr>
        </p:nvGraphicFramePr>
        <p:xfrm>
          <a:off x="654517" y="1289786"/>
          <a:ext cx="9058631" cy="495168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49738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a:extLst>
            <a:ext uri="{FF2B5EF4-FFF2-40B4-BE49-F238E27FC236}">
              <a16:creationId xmlns:a16="http://schemas.microsoft.com/office/drawing/2014/main" id="{6A5E083B-FAE0-15CC-388F-5AE503826A3E}"/>
            </a:ext>
          </a:extLst>
        </p:cNvPr>
        <p:cNvGrpSpPr/>
        <p:nvPr/>
      </p:nvGrpSpPr>
      <p:grpSpPr>
        <a:xfrm>
          <a:off x="0" y="0"/>
          <a:ext cx="0" cy="0"/>
          <a:chOff x="0" y="0"/>
          <a:chExt cx="0" cy="0"/>
        </a:xfrm>
      </p:grpSpPr>
      <p:cxnSp>
        <p:nvCxnSpPr>
          <p:cNvPr id="180" name="Google Shape;180;p56">
            <a:extLst>
              <a:ext uri="{FF2B5EF4-FFF2-40B4-BE49-F238E27FC236}">
                <a16:creationId xmlns:a16="http://schemas.microsoft.com/office/drawing/2014/main" id="{EF7B5570-EE35-9B63-3A13-30B646CFF6C9}"/>
              </a:ext>
            </a:extLst>
          </p:cNvPr>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81" name="Google Shape;181;p56">
            <a:extLst>
              <a:ext uri="{FF2B5EF4-FFF2-40B4-BE49-F238E27FC236}">
                <a16:creationId xmlns:a16="http://schemas.microsoft.com/office/drawing/2014/main" id="{5A464544-ECAB-6C6C-2831-E8B31F0F30B5}"/>
              </a:ext>
            </a:extLst>
          </p:cNvPr>
          <p:cNvSpPr txBox="1"/>
          <p:nvPr/>
        </p:nvSpPr>
        <p:spPr>
          <a:xfrm>
            <a:off x="729673" y="213588"/>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A9BD5"/>
              </a:buClr>
              <a:buSzPts val="3200"/>
              <a:buFont typeface="Arial"/>
              <a:buNone/>
            </a:pPr>
            <a:r>
              <a:rPr lang="en-US" sz="2800" b="0" i="0" u="none" strike="noStrike" cap="none" dirty="0">
                <a:solidFill>
                  <a:schemeClr val="tx1">
                    <a:lumMod val="75000"/>
                    <a:lumOff val="25000"/>
                  </a:schemeClr>
                </a:solidFill>
                <a:latin typeface="Arial"/>
                <a:ea typeface="Arial"/>
                <a:cs typeface="Arial"/>
                <a:sym typeface="Arial"/>
              </a:rPr>
              <a:t>Perceptions of Judicial Reform</a:t>
            </a:r>
          </a:p>
        </p:txBody>
      </p:sp>
      <p:cxnSp>
        <p:nvCxnSpPr>
          <p:cNvPr id="182" name="Google Shape;182;p56">
            <a:extLst>
              <a:ext uri="{FF2B5EF4-FFF2-40B4-BE49-F238E27FC236}">
                <a16:creationId xmlns:a16="http://schemas.microsoft.com/office/drawing/2014/main" id="{DCF21FB9-751E-CB6A-1B53-EEDDA4CF099C}"/>
              </a:ext>
            </a:extLst>
          </p:cNvPr>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83" name="Google Shape;183;p56">
            <a:extLst>
              <a:ext uri="{FF2B5EF4-FFF2-40B4-BE49-F238E27FC236}">
                <a16:creationId xmlns:a16="http://schemas.microsoft.com/office/drawing/2014/main" id="{D587B337-C6E9-DA26-7ADE-54E60E1F883D}"/>
              </a:ext>
            </a:extLst>
          </p:cNvPr>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184" name="Google Shape;184;p56">
            <a:extLst>
              <a:ext uri="{FF2B5EF4-FFF2-40B4-BE49-F238E27FC236}">
                <a16:creationId xmlns:a16="http://schemas.microsoft.com/office/drawing/2014/main" id="{9CDE0AC3-A6BB-3C72-E7F4-6FB13914438F}"/>
              </a:ext>
            </a:extLst>
          </p:cNvPr>
          <p:cNvGraphicFramePr/>
          <p:nvPr>
            <p:extLst>
              <p:ext uri="{D42A27DB-BD31-4B8C-83A1-F6EECF244321}">
                <p14:modId xmlns:p14="http://schemas.microsoft.com/office/powerpoint/2010/main" val="3736395797"/>
              </p:ext>
            </p:extLst>
          </p:nvPr>
        </p:nvGraphicFramePr>
        <p:xfrm>
          <a:off x="10187675" y="320043"/>
          <a:ext cx="1661425" cy="5093206"/>
        </p:xfrm>
        <a:graphic>
          <a:graphicData uri="http://schemas.openxmlformats.org/drawingml/2006/table">
            <a:tbl>
              <a:tblPr firstRow="1" bandRow="1">
                <a:noFill/>
                <a:tableStyleId>{9477955C-A1E1-4A4C-BD3D-66FEA38ACCEF}</a:tableStyleId>
              </a:tblPr>
              <a:tblGrid>
                <a:gridCol w="875775">
                  <a:extLst>
                    <a:ext uri="{9D8B030D-6E8A-4147-A177-3AD203B41FA5}">
                      <a16:colId xmlns:a16="http://schemas.microsoft.com/office/drawing/2014/main" val="20000"/>
                    </a:ext>
                  </a:extLst>
                </a:gridCol>
                <a:gridCol w="785650">
                  <a:extLst>
                    <a:ext uri="{9D8B030D-6E8A-4147-A177-3AD203B41FA5}">
                      <a16:colId xmlns:a16="http://schemas.microsoft.com/office/drawing/2014/main" val="20001"/>
                    </a:ext>
                  </a:extLst>
                </a:gridCol>
              </a:tblGrid>
              <a:tr h="997670">
                <a:tc>
                  <a:txBody>
                    <a:bodyPr/>
                    <a:lstStyle/>
                    <a:p>
                      <a:pPr marL="0" marR="0" lvl="0" indent="0" algn="ctr" rtl="0">
                        <a:lnSpc>
                          <a:spcPct val="100000"/>
                        </a:lnSpc>
                        <a:spcBef>
                          <a:spcPts val="0"/>
                        </a:spcBef>
                        <a:spcAft>
                          <a:spcPts val="0"/>
                        </a:spcAft>
                        <a:buClr>
                          <a:srgbClr val="000000"/>
                        </a:buClr>
                        <a:buSzPts val="1400"/>
                        <a:buFont typeface="Arial"/>
                        <a:buNone/>
                      </a:pPr>
                      <a:r>
                        <a:rPr lang="sr-Latn-RS" sz="1400" u="none" strike="noStrike" cap="none" dirty="0" err="1">
                          <a:solidFill>
                            <a:srgbClr val="312C30"/>
                          </a:solidFill>
                          <a:latin typeface="Libre Franklin"/>
                          <a:ea typeface="Libre Franklin"/>
                          <a:cs typeface="Libre Franklin"/>
                          <a:sym typeface="Libre Franklin"/>
                        </a:rPr>
                        <a:t>Agree</a:t>
                      </a:r>
                      <a:r>
                        <a:rPr lang="sr-Latn-RS" sz="1400" u="none" strike="noStrike" cap="none" dirty="0">
                          <a:solidFill>
                            <a:srgbClr val="312C30"/>
                          </a:solidFill>
                          <a:latin typeface="Libre Franklin"/>
                          <a:ea typeface="Libre Franklin"/>
                          <a:cs typeface="Libre Franklin"/>
                          <a:sym typeface="Libre Franklin"/>
                        </a:rPr>
                        <a:t>:</a:t>
                      </a:r>
                      <a:endParaRPr sz="1400" u="none" strike="noStrike" cap="none" dirty="0">
                        <a:solidFill>
                          <a:srgbClr val="312C30"/>
                        </a:solidFill>
                        <a:latin typeface="Libre Franklin"/>
                        <a:ea typeface="Libre Franklin"/>
                        <a:cs typeface="Libre Franklin"/>
                        <a:sym typeface="Libre Franklin"/>
                      </a:endParaRPr>
                    </a:p>
                    <a:p>
                      <a:pPr marL="0" marR="0" lvl="0" indent="0" algn="ctr" rtl="0">
                        <a:lnSpc>
                          <a:spcPct val="100000"/>
                        </a:lnSpc>
                        <a:spcBef>
                          <a:spcPts val="0"/>
                        </a:spcBef>
                        <a:spcAft>
                          <a:spcPts val="0"/>
                        </a:spcAft>
                        <a:buClr>
                          <a:srgbClr val="000000"/>
                        </a:buClr>
                        <a:buSzPts val="1400"/>
                        <a:buFont typeface="Arial"/>
                        <a:buNone/>
                      </a:pP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solidFill>
                            <a:srgbClr val="312C30"/>
                          </a:solidFill>
                          <a:latin typeface="Libre Franklin"/>
                          <a:ea typeface="Libre Franklin"/>
                          <a:cs typeface="Libre Franklin"/>
                          <a:sym typeface="Libre Franklin"/>
                        </a:rPr>
                        <a:t>Does not agree:</a:t>
                      </a: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41,5%</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29,3%</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45,3%</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21,1%</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79,8%</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5,6%</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74,0%</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10,8%</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188" name="Google Shape;188;p56">
            <a:extLst>
              <a:ext uri="{FF2B5EF4-FFF2-40B4-BE49-F238E27FC236}">
                <a16:creationId xmlns:a16="http://schemas.microsoft.com/office/drawing/2014/main" id="{2FD4BF83-BD0E-F461-284D-8CA538179EB3}"/>
              </a:ext>
            </a:extLst>
          </p:cNvPr>
          <p:cNvSpPr txBox="1"/>
          <p:nvPr/>
        </p:nvSpPr>
        <p:spPr>
          <a:xfrm>
            <a:off x="193964" y="6466834"/>
            <a:ext cx="9739181"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00" b="0" i="0" u="none" strike="noStrike" dirty="0">
                <a:solidFill>
                  <a:srgbClr val="9565AB"/>
                </a:solidFill>
                <a:effectLst/>
                <a:latin typeface="+mj-lt"/>
              </a:rPr>
              <a:t>Please rate the following statements regarding potential reforms from 1 to 5, where 1 means "Strongly Disagree" and 5 means "Strongly Agree."</a:t>
            </a:r>
            <a:endParaRPr lang="en-GB" sz="800" b="0" i="0" u="none" strike="noStrike" cap="none" dirty="0">
              <a:solidFill>
                <a:srgbClr val="9565AB"/>
              </a:solidFill>
              <a:latin typeface="+mj-lt"/>
              <a:ea typeface="Libre Franklin"/>
              <a:cs typeface="Libre Franklin"/>
              <a:sym typeface="Libre Franklin"/>
            </a:endParaRPr>
          </a:p>
        </p:txBody>
      </p:sp>
      <p:graphicFrame>
        <p:nvGraphicFramePr>
          <p:cNvPr id="2" name="Chart 1">
            <a:extLst>
              <a:ext uri="{FF2B5EF4-FFF2-40B4-BE49-F238E27FC236}">
                <a16:creationId xmlns:a16="http://schemas.microsoft.com/office/drawing/2014/main" id="{00000000-0008-0000-0200-000005000000}"/>
              </a:ext>
            </a:extLst>
          </p:cNvPr>
          <p:cNvGraphicFramePr>
            <a:graphicFrameLocks/>
          </p:cNvGraphicFramePr>
          <p:nvPr>
            <p:extLst>
              <p:ext uri="{D42A27DB-BD31-4B8C-83A1-F6EECF244321}">
                <p14:modId xmlns:p14="http://schemas.microsoft.com/office/powerpoint/2010/main" val="364751986"/>
              </p:ext>
            </p:extLst>
          </p:nvPr>
        </p:nvGraphicFramePr>
        <p:xfrm>
          <a:off x="500514" y="959707"/>
          <a:ext cx="9687160" cy="49578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01919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a:extLst>
            <a:ext uri="{FF2B5EF4-FFF2-40B4-BE49-F238E27FC236}">
              <a16:creationId xmlns:a16="http://schemas.microsoft.com/office/drawing/2014/main" id="{47B211AF-FDFF-DCC3-1826-31B3F5502E62}"/>
            </a:ext>
          </a:extLst>
        </p:cNvPr>
        <p:cNvGrpSpPr/>
        <p:nvPr/>
      </p:nvGrpSpPr>
      <p:grpSpPr>
        <a:xfrm>
          <a:off x="0" y="0"/>
          <a:ext cx="0" cy="0"/>
          <a:chOff x="0" y="0"/>
          <a:chExt cx="0" cy="0"/>
        </a:xfrm>
      </p:grpSpPr>
      <p:cxnSp>
        <p:nvCxnSpPr>
          <p:cNvPr id="180" name="Google Shape;180;p56">
            <a:extLst>
              <a:ext uri="{FF2B5EF4-FFF2-40B4-BE49-F238E27FC236}">
                <a16:creationId xmlns:a16="http://schemas.microsoft.com/office/drawing/2014/main" id="{D3AD2FFF-6BA0-E037-D6F5-0CC5D7D02C88}"/>
              </a:ext>
            </a:extLst>
          </p:cNvPr>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81" name="Google Shape;181;p56">
            <a:extLst>
              <a:ext uri="{FF2B5EF4-FFF2-40B4-BE49-F238E27FC236}">
                <a16:creationId xmlns:a16="http://schemas.microsoft.com/office/drawing/2014/main" id="{DED23D22-D97F-0E36-59EE-024FC2B5DB1A}"/>
              </a:ext>
            </a:extLst>
          </p:cNvPr>
          <p:cNvSpPr txBox="1"/>
          <p:nvPr/>
        </p:nvSpPr>
        <p:spPr>
          <a:xfrm>
            <a:off x="729673" y="213588"/>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A9BD5"/>
              </a:buClr>
              <a:buSzPts val="3200"/>
              <a:buFont typeface="Arial"/>
              <a:buNone/>
            </a:pPr>
            <a:r>
              <a:rPr lang="en-US" sz="2800" b="0" i="0" u="none" strike="noStrike" cap="none" dirty="0">
                <a:solidFill>
                  <a:schemeClr val="tx1">
                    <a:lumMod val="75000"/>
                    <a:lumOff val="25000"/>
                  </a:schemeClr>
                </a:solidFill>
                <a:latin typeface="Arial"/>
                <a:ea typeface="Arial"/>
                <a:cs typeface="Arial"/>
                <a:sym typeface="Arial"/>
              </a:rPr>
              <a:t>Perceptions of Judicial Reform</a:t>
            </a:r>
          </a:p>
        </p:txBody>
      </p:sp>
      <p:cxnSp>
        <p:nvCxnSpPr>
          <p:cNvPr id="182" name="Google Shape;182;p56">
            <a:extLst>
              <a:ext uri="{FF2B5EF4-FFF2-40B4-BE49-F238E27FC236}">
                <a16:creationId xmlns:a16="http://schemas.microsoft.com/office/drawing/2014/main" id="{B07A98AB-97A9-9C85-38A2-B08952A1ACA9}"/>
              </a:ext>
            </a:extLst>
          </p:cNvPr>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83" name="Google Shape;183;p56">
            <a:extLst>
              <a:ext uri="{FF2B5EF4-FFF2-40B4-BE49-F238E27FC236}">
                <a16:creationId xmlns:a16="http://schemas.microsoft.com/office/drawing/2014/main" id="{D4197B4D-77D7-A17D-67B1-6CD08FB26DB8}"/>
              </a:ext>
            </a:extLst>
          </p:cNvPr>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184" name="Google Shape;184;p56">
            <a:extLst>
              <a:ext uri="{FF2B5EF4-FFF2-40B4-BE49-F238E27FC236}">
                <a16:creationId xmlns:a16="http://schemas.microsoft.com/office/drawing/2014/main" id="{B445D1D9-0BBF-0C18-C6C5-BBF5F23A6D55}"/>
              </a:ext>
            </a:extLst>
          </p:cNvPr>
          <p:cNvGraphicFramePr/>
          <p:nvPr>
            <p:extLst>
              <p:ext uri="{D42A27DB-BD31-4B8C-83A1-F6EECF244321}">
                <p14:modId xmlns:p14="http://schemas.microsoft.com/office/powerpoint/2010/main" val="556637605"/>
              </p:ext>
            </p:extLst>
          </p:nvPr>
        </p:nvGraphicFramePr>
        <p:xfrm>
          <a:off x="10187675" y="320043"/>
          <a:ext cx="1661425" cy="5093206"/>
        </p:xfrm>
        <a:graphic>
          <a:graphicData uri="http://schemas.openxmlformats.org/drawingml/2006/table">
            <a:tbl>
              <a:tblPr firstRow="1" bandRow="1">
                <a:noFill/>
                <a:tableStyleId>{9477955C-A1E1-4A4C-BD3D-66FEA38ACCEF}</a:tableStyleId>
              </a:tblPr>
              <a:tblGrid>
                <a:gridCol w="875775">
                  <a:extLst>
                    <a:ext uri="{9D8B030D-6E8A-4147-A177-3AD203B41FA5}">
                      <a16:colId xmlns:a16="http://schemas.microsoft.com/office/drawing/2014/main" val="20000"/>
                    </a:ext>
                  </a:extLst>
                </a:gridCol>
                <a:gridCol w="785650">
                  <a:extLst>
                    <a:ext uri="{9D8B030D-6E8A-4147-A177-3AD203B41FA5}">
                      <a16:colId xmlns:a16="http://schemas.microsoft.com/office/drawing/2014/main" val="20001"/>
                    </a:ext>
                  </a:extLst>
                </a:gridCol>
              </a:tblGrid>
              <a:tr h="997670">
                <a:tc>
                  <a:txBody>
                    <a:bodyPr/>
                    <a:lstStyle/>
                    <a:p>
                      <a:pPr marL="0" marR="0" lvl="0" indent="0" algn="ctr" rtl="0">
                        <a:lnSpc>
                          <a:spcPct val="100000"/>
                        </a:lnSpc>
                        <a:spcBef>
                          <a:spcPts val="0"/>
                        </a:spcBef>
                        <a:spcAft>
                          <a:spcPts val="0"/>
                        </a:spcAft>
                        <a:buClr>
                          <a:srgbClr val="000000"/>
                        </a:buClr>
                        <a:buSzPts val="1400"/>
                        <a:buFont typeface="Arial"/>
                        <a:buNone/>
                      </a:pPr>
                      <a:r>
                        <a:rPr lang="sr-Latn-RS" sz="1400" u="none" strike="noStrike" cap="none" dirty="0" err="1">
                          <a:solidFill>
                            <a:srgbClr val="312C30"/>
                          </a:solidFill>
                          <a:latin typeface="Libre Franklin"/>
                          <a:ea typeface="Libre Franklin"/>
                          <a:cs typeface="Libre Franklin"/>
                          <a:sym typeface="Libre Franklin"/>
                        </a:rPr>
                        <a:t>Agree</a:t>
                      </a:r>
                      <a:r>
                        <a:rPr lang="sr-Latn-RS" sz="1400" u="none" strike="noStrike" cap="none" dirty="0">
                          <a:solidFill>
                            <a:srgbClr val="312C30"/>
                          </a:solidFill>
                          <a:latin typeface="Libre Franklin"/>
                          <a:ea typeface="Libre Franklin"/>
                          <a:cs typeface="Libre Franklin"/>
                          <a:sym typeface="Libre Franklin"/>
                        </a:rPr>
                        <a:t>:</a:t>
                      </a:r>
                      <a:endParaRPr sz="1400" u="none" strike="noStrike" cap="none" dirty="0">
                        <a:solidFill>
                          <a:srgbClr val="312C30"/>
                        </a:solidFill>
                        <a:latin typeface="Libre Franklin"/>
                        <a:ea typeface="Libre Franklin"/>
                        <a:cs typeface="Libre Franklin"/>
                        <a:sym typeface="Libre Franklin"/>
                      </a:endParaRPr>
                    </a:p>
                    <a:p>
                      <a:pPr marL="0" marR="0" lvl="0" indent="0" algn="ctr" rtl="0">
                        <a:lnSpc>
                          <a:spcPct val="100000"/>
                        </a:lnSpc>
                        <a:spcBef>
                          <a:spcPts val="0"/>
                        </a:spcBef>
                        <a:spcAft>
                          <a:spcPts val="0"/>
                        </a:spcAft>
                        <a:buClr>
                          <a:srgbClr val="000000"/>
                        </a:buClr>
                        <a:buSzPts val="1400"/>
                        <a:buFont typeface="Arial"/>
                        <a:buNone/>
                      </a:pP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solidFill>
                            <a:srgbClr val="312C30"/>
                          </a:solidFill>
                          <a:latin typeface="Libre Franklin"/>
                          <a:ea typeface="Libre Franklin"/>
                          <a:cs typeface="Libre Franklin"/>
                          <a:sym typeface="Libre Franklin"/>
                        </a:rPr>
                        <a:t>Does not agree:</a:t>
                      </a: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22,0%</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14,7%</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31,6%</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21,1%</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66,1%</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11,1%</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58,7%</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11,9%</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188" name="Google Shape;188;p56">
            <a:extLst>
              <a:ext uri="{FF2B5EF4-FFF2-40B4-BE49-F238E27FC236}">
                <a16:creationId xmlns:a16="http://schemas.microsoft.com/office/drawing/2014/main" id="{6A257AA6-3374-AEF9-84B4-98C185F5297B}"/>
              </a:ext>
            </a:extLst>
          </p:cNvPr>
          <p:cNvSpPr txBox="1"/>
          <p:nvPr/>
        </p:nvSpPr>
        <p:spPr>
          <a:xfrm>
            <a:off x="342900" y="6485633"/>
            <a:ext cx="9739181"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00" b="0" i="0" u="none" strike="noStrike" dirty="0">
                <a:solidFill>
                  <a:srgbClr val="9565AB"/>
                </a:solidFill>
                <a:effectLst/>
                <a:latin typeface="+mj-lt"/>
              </a:rPr>
              <a:t>Please rate the following statements regarding potential reforms from 1 to 5, where 1 means "Strongly Disagree" and 5 means "Strongly Agree."</a:t>
            </a:r>
            <a:endParaRPr lang="en-GB" sz="800" b="0" i="0" u="none" strike="noStrike" cap="none" dirty="0">
              <a:solidFill>
                <a:srgbClr val="9565AB"/>
              </a:solidFill>
              <a:latin typeface="+mj-lt"/>
              <a:ea typeface="Libre Franklin"/>
              <a:cs typeface="Libre Franklin"/>
              <a:sym typeface="Libre Franklin"/>
            </a:endParaRPr>
          </a:p>
        </p:txBody>
      </p:sp>
      <p:graphicFrame>
        <p:nvGraphicFramePr>
          <p:cNvPr id="2" name="Chart 1">
            <a:extLst>
              <a:ext uri="{FF2B5EF4-FFF2-40B4-BE49-F238E27FC236}">
                <a16:creationId xmlns:a16="http://schemas.microsoft.com/office/drawing/2014/main" id="{00000000-0008-0000-0200-000006000000}"/>
              </a:ext>
            </a:extLst>
          </p:cNvPr>
          <p:cNvGraphicFramePr>
            <a:graphicFrameLocks/>
          </p:cNvGraphicFramePr>
          <p:nvPr>
            <p:extLst>
              <p:ext uri="{D42A27DB-BD31-4B8C-83A1-F6EECF244321}">
                <p14:modId xmlns:p14="http://schemas.microsoft.com/office/powerpoint/2010/main" val="3444530770"/>
              </p:ext>
            </p:extLst>
          </p:nvPr>
        </p:nvGraphicFramePr>
        <p:xfrm>
          <a:off x="772305" y="832232"/>
          <a:ext cx="10647389" cy="49750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86194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764867"/>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53231" y="376342"/>
            <a:ext cx="10969377" cy="82265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dirty="0">
                <a:solidFill>
                  <a:schemeClr val="tx1">
                    <a:lumMod val="75000"/>
                    <a:lumOff val="25000"/>
                  </a:schemeClr>
                </a:solidFill>
              </a:rPr>
              <a:t>Would the documentation of exceptions for judges and prosecutors, along with the transparency of these procedures, contribute to reducing the risk of corruption?</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2C3E5ECC-5315-A51D-C991-8909F242BB0A}"/>
              </a:ext>
            </a:extLst>
          </p:cNvPr>
          <p:cNvGraphicFramePr/>
          <p:nvPr>
            <p:extLst>
              <p:ext uri="{D42A27DB-BD31-4B8C-83A1-F6EECF244321}">
                <p14:modId xmlns:p14="http://schemas.microsoft.com/office/powerpoint/2010/main" val="1073996307"/>
              </p:ext>
            </p:extLst>
          </p:nvPr>
        </p:nvGraphicFramePr>
        <p:xfrm>
          <a:off x="10077888" y="1057710"/>
          <a:ext cx="1964760" cy="4126936"/>
        </p:xfrm>
        <a:graphic>
          <a:graphicData uri="http://schemas.openxmlformats.org/drawingml/2006/table">
            <a:tbl>
              <a:tblPr firstRow="1" bandRow="1">
                <a:noFill/>
                <a:tableStyleId>{9477955C-A1E1-4A4C-BD3D-66FEA38ACCEF}</a:tableStyleId>
              </a:tblPr>
              <a:tblGrid>
                <a:gridCol w="1035687">
                  <a:extLst>
                    <a:ext uri="{9D8B030D-6E8A-4147-A177-3AD203B41FA5}">
                      <a16:colId xmlns:a16="http://schemas.microsoft.com/office/drawing/2014/main" val="20000"/>
                    </a:ext>
                  </a:extLst>
                </a:gridCol>
                <a:gridCol w="929073">
                  <a:extLst>
                    <a:ext uri="{9D8B030D-6E8A-4147-A177-3AD203B41FA5}">
                      <a16:colId xmlns:a16="http://schemas.microsoft.com/office/drawing/2014/main" val="20001"/>
                    </a:ext>
                  </a:extLst>
                </a:gridCol>
              </a:tblGrid>
              <a:tr h="1031734">
                <a:tc>
                  <a:txBody>
                    <a:bodyPr/>
                    <a:lstStyle/>
                    <a:p>
                      <a:pPr algn="ctr" fontAlgn="b"/>
                      <a:r>
                        <a:rPr lang="sr-Latn-ME" sz="1600" b="1" i="0" u="none" strike="noStrike" dirty="0">
                          <a:solidFill>
                            <a:srgbClr val="000000"/>
                          </a:solidFill>
                          <a:effectLst/>
                          <a:latin typeface="Franklin Gothic Book" panose="020B0503020102020204" pitchFamily="34" charset="0"/>
                        </a:rPr>
                        <a:t>34,2</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34,2</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31734">
                <a:tc>
                  <a:txBody>
                    <a:bodyPr/>
                    <a:lstStyle/>
                    <a:p>
                      <a:pPr algn="ctr" fontAlgn="b"/>
                      <a:r>
                        <a:rPr lang="sr-Latn-ME" sz="1600" b="1" i="0" u="none" strike="noStrike" dirty="0">
                          <a:solidFill>
                            <a:srgbClr val="000000"/>
                          </a:solidFill>
                          <a:effectLst/>
                          <a:latin typeface="Franklin Gothic Book" panose="020B0503020102020204" pitchFamily="34" charset="0"/>
                        </a:rPr>
                        <a:t>47,4</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33,7</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31734">
                <a:tc>
                  <a:txBody>
                    <a:bodyPr/>
                    <a:lstStyle/>
                    <a:p>
                      <a:pPr algn="ctr" fontAlgn="b"/>
                      <a:r>
                        <a:rPr lang="en-US" sz="1600" b="1" i="0" u="none" strike="noStrike" dirty="0">
                          <a:solidFill>
                            <a:srgbClr val="000000"/>
                          </a:solidFill>
                          <a:effectLst/>
                          <a:latin typeface="Franklin Gothic Book" panose="020B0503020102020204" pitchFamily="34" charset="0"/>
                        </a:rPr>
                        <a:t>67,0%</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23,8%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31734">
                <a:tc>
                  <a:txBody>
                    <a:bodyPr/>
                    <a:lstStyle/>
                    <a:p>
                      <a:pPr algn="ctr" fontAlgn="b"/>
                      <a:r>
                        <a:rPr lang="en-US" sz="1600" b="1" i="0" u="none" strike="noStrike" dirty="0">
                          <a:solidFill>
                            <a:srgbClr val="000000"/>
                          </a:solidFill>
                          <a:effectLst/>
                          <a:latin typeface="Franklin Gothic Book" panose="020B0503020102020204" pitchFamily="34" charset="0"/>
                        </a:rPr>
                        <a:t>55,5%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11,9%</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5E5505B9-E9FE-5427-C319-B861C6E37C97}"/>
              </a:ext>
            </a:extLst>
          </p:cNvPr>
          <p:cNvSpPr txBox="1"/>
          <p:nvPr/>
        </p:nvSpPr>
        <p:spPr>
          <a:xfrm>
            <a:off x="10054330" y="1198999"/>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CAC49017-D156-D59D-7C05-63A8B7F2951F}"/>
              </a:ext>
            </a:extLst>
          </p:cNvPr>
          <p:cNvSpPr txBox="1"/>
          <p:nvPr/>
        </p:nvSpPr>
        <p:spPr>
          <a:xfrm>
            <a:off x="10981944" y="1091277"/>
            <a:ext cx="1060704" cy="523220"/>
          </a:xfrm>
          <a:prstGeom prst="rect">
            <a:avLst/>
          </a:prstGeom>
          <a:noFill/>
        </p:spPr>
        <p:txBody>
          <a:bodyPr wrap="square" rtlCol="0">
            <a:spAutoFit/>
          </a:bodyPr>
          <a:lstStyle/>
          <a:p>
            <a:pPr algn="ctr"/>
            <a:r>
              <a:rPr lang="sr-Latn-ME" b="1" dirty="0">
                <a:latin typeface="Franklin Gothic Book" panose="020B0503020102020204" pitchFamily="34" charset="0"/>
              </a:rPr>
              <a:t>Does not agree:</a:t>
            </a:r>
            <a:endParaRPr lang="en-US" b="1" dirty="0">
              <a:latin typeface="Franklin Gothic Book" panose="020B0503020102020204" pitchFamily="34" charset="0"/>
            </a:endParaRPr>
          </a:p>
        </p:txBody>
      </p:sp>
      <p:graphicFrame>
        <p:nvGraphicFramePr>
          <p:cNvPr id="2" name="Chart 1">
            <a:extLst>
              <a:ext uri="{FF2B5EF4-FFF2-40B4-BE49-F238E27FC236}">
                <a16:creationId xmlns:a16="http://schemas.microsoft.com/office/drawing/2014/main" id="{00000000-0008-0000-0200-000007000000}"/>
              </a:ext>
            </a:extLst>
          </p:cNvPr>
          <p:cNvGraphicFramePr>
            <a:graphicFrameLocks/>
          </p:cNvGraphicFramePr>
          <p:nvPr>
            <p:extLst>
              <p:ext uri="{D42A27DB-BD31-4B8C-83A1-F6EECF244321}">
                <p14:modId xmlns:p14="http://schemas.microsoft.com/office/powerpoint/2010/main" val="2575824050"/>
              </p:ext>
            </p:extLst>
          </p:nvPr>
        </p:nvGraphicFramePr>
        <p:xfrm>
          <a:off x="1074617" y="1494189"/>
          <a:ext cx="10429539" cy="44874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319436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a:extLst>
            <a:ext uri="{FF2B5EF4-FFF2-40B4-BE49-F238E27FC236}">
              <a16:creationId xmlns:a16="http://schemas.microsoft.com/office/drawing/2014/main" id="{29633859-9EC9-73D0-E33C-F3446EB9067A}"/>
            </a:ext>
          </a:extLst>
        </p:cNvPr>
        <p:cNvGrpSpPr/>
        <p:nvPr/>
      </p:nvGrpSpPr>
      <p:grpSpPr>
        <a:xfrm>
          <a:off x="0" y="0"/>
          <a:ext cx="0" cy="0"/>
          <a:chOff x="0" y="0"/>
          <a:chExt cx="0" cy="0"/>
        </a:xfrm>
      </p:grpSpPr>
      <p:cxnSp>
        <p:nvCxnSpPr>
          <p:cNvPr id="180" name="Google Shape;180;p56">
            <a:extLst>
              <a:ext uri="{FF2B5EF4-FFF2-40B4-BE49-F238E27FC236}">
                <a16:creationId xmlns:a16="http://schemas.microsoft.com/office/drawing/2014/main" id="{DB8163B0-4C65-0D24-EDD7-11B9B0EDF6AF}"/>
              </a:ext>
            </a:extLst>
          </p:cNvPr>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81" name="Google Shape;181;p56">
            <a:extLst>
              <a:ext uri="{FF2B5EF4-FFF2-40B4-BE49-F238E27FC236}">
                <a16:creationId xmlns:a16="http://schemas.microsoft.com/office/drawing/2014/main" id="{6B89FA1E-8072-2927-9537-63DD0612CF8A}"/>
              </a:ext>
            </a:extLst>
          </p:cNvPr>
          <p:cNvSpPr txBox="1"/>
          <p:nvPr/>
        </p:nvSpPr>
        <p:spPr>
          <a:xfrm>
            <a:off x="729673" y="213588"/>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7A9BD5"/>
              </a:buClr>
              <a:buSzPts val="3200"/>
              <a:buFont typeface="Arial"/>
              <a:buNone/>
            </a:pPr>
            <a:r>
              <a:rPr lang="en-US" sz="2800" b="0" i="0" u="none" strike="noStrike" cap="none" dirty="0">
                <a:solidFill>
                  <a:schemeClr val="tx1">
                    <a:lumMod val="75000"/>
                    <a:lumOff val="25000"/>
                  </a:schemeClr>
                </a:solidFill>
                <a:latin typeface="Arial"/>
                <a:ea typeface="Arial"/>
                <a:cs typeface="Arial"/>
                <a:sym typeface="Arial"/>
              </a:rPr>
              <a:t>Perceptions of Judicial Reform</a:t>
            </a:r>
          </a:p>
        </p:txBody>
      </p:sp>
      <p:cxnSp>
        <p:nvCxnSpPr>
          <p:cNvPr id="182" name="Google Shape;182;p56">
            <a:extLst>
              <a:ext uri="{FF2B5EF4-FFF2-40B4-BE49-F238E27FC236}">
                <a16:creationId xmlns:a16="http://schemas.microsoft.com/office/drawing/2014/main" id="{3FF9B89E-B86C-AD3D-BE36-066C6F9E7CC1}"/>
              </a:ext>
            </a:extLst>
          </p:cNvPr>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83" name="Google Shape;183;p56">
            <a:extLst>
              <a:ext uri="{FF2B5EF4-FFF2-40B4-BE49-F238E27FC236}">
                <a16:creationId xmlns:a16="http://schemas.microsoft.com/office/drawing/2014/main" id="{5BC2DC59-21C6-2301-05B4-2BC9A7744254}"/>
              </a:ext>
            </a:extLst>
          </p:cNvPr>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184" name="Google Shape;184;p56">
            <a:extLst>
              <a:ext uri="{FF2B5EF4-FFF2-40B4-BE49-F238E27FC236}">
                <a16:creationId xmlns:a16="http://schemas.microsoft.com/office/drawing/2014/main" id="{75F06FF0-845B-9A4A-DE42-B104AA930ADE}"/>
              </a:ext>
            </a:extLst>
          </p:cNvPr>
          <p:cNvGraphicFramePr/>
          <p:nvPr>
            <p:extLst>
              <p:ext uri="{D42A27DB-BD31-4B8C-83A1-F6EECF244321}">
                <p14:modId xmlns:p14="http://schemas.microsoft.com/office/powerpoint/2010/main" val="1947364914"/>
              </p:ext>
            </p:extLst>
          </p:nvPr>
        </p:nvGraphicFramePr>
        <p:xfrm>
          <a:off x="10187675" y="320043"/>
          <a:ext cx="1661425" cy="5093206"/>
        </p:xfrm>
        <a:graphic>
          <a:graphicData uri="http://schemas.openxmlformats.org/drawingml/2006/table">
            <a:tbl>
              <a:tblPr firstRow="1" bandRow="1">
                <a:noFill/>
                <a:tableStyleId>{9477955C-A1E1-4A4C-BD3D-66FEA38ACCEF}</a:tableStyleId>
              </a:tblPr>
              <a:tblGrid>
                <a:gridCol w="875775">
                  <a:extLst>
                    <a:ext uri="{9D8B030D-6E8A-4147-A177-3AD203B41FA5}">
                      <a16:colId xmlns:a16="http://schemas.microsoft.com/office/drawing/2014/main" val="20000"/>
                    </a:ext>
                  </a:extLst>
                </a:gridCol>
                <a:gridCol w="785650">
                  <a:extLst>
                    <a:ext uri="{9D8B030D-6E8A-4147-A177-3AD203B41FA5}">
                      <a16:colId xmlns:a16="http://schemas.microsoft.com/office/drawing/2014/main" val="20001"/>
                    </a:ext>
                  </a:extLst>
                </a:gridCol>
              </a:tblGrid>
              <a:tr h="997670">
                <a:tc>
                  <a:txBody>
                    <a:bodyPr/>
                    <a:lstStyle/>
                    <a:p>
                      <a:pPr marL="0" marR="0" lvl="0" indent="0" algn="ctr" rtl="0">
                        <a:lnSpc>
                          <a:spcPct val="100000"/>
                        </a:lnSpc>
                        <a:spcBef>
                          <a:spcPts val="0"/>
                        </a:spcBef>
                        <a:spcAft>
                          <a:spcPts val="0"/>
                        </a:spcAft>
                        <a:buClr>
                          <a:srgbClr val="000000"/>
                        </a:buClr>
                        <a:buSzPts val="1400"/>
                        <a:buFont typeface="Arial"/>
                        <a:buNone/>
                      </a:pPr>
                      <a:r>
                        <a:rPr lang="sr-Latn-RS" sz="1400" u="none" strike="noStrike" cap="none" dirty="0" err="1">
                          <a:solidFill>
                            <a:srgbClr val="312C30"/>
                          </a:solidFill>
                          <a:latin typeface="Libre Franklin"/>
                          <a:ea typeface="Libre Franklin"/>
                          <a:cs typeface="Libre Franklin"/>
                          <a:sym typeface="Libre Franklin"/>
                        </a:rPr>
                        <a:t>Agree</a:t>
                      </a:r>
                      <a:r>
                        <a:rPr lang="sr-Latn-RS" sz="1400" u="none" strike="noStrike" cap="none" dirty="0">
                          <a:solidFill>
                            <a:srgbClr val="312C30"/>
                          </a:solidFill>
                          <a:latin typeface="Libre Franklin"/>
                          <a:ea typeface="Libre Franklin"/>
                          <a:cs typeface="Libre Franklin"/>
                          <a:sym typeface="Libre Franklin"/>
                        </a:rPr>
                        <a:t>:</a:t>
                      </a:r>
                      <a:endParaRPr sz="1400" u="none" strike="noStrike" cap="none" dirty="0">
                        <a:solidFill>
                          <a:srgbClr val="312C30"/>
                        </a:solidFill>
                        <a:latin typeface="Libre Franklin"/>
                        <a:ea typeface="Libre Franklin"/>
                        <a:cs typeface="Libre Franklin"/>
                        <a:sym typeface="Libre Franklin"/>
                      </a:endParaRPr>
                    </a:p>
                    <a:p>
                      <a:pPr marL="0" marR="0" lvl="0" indent="0" algn="ctr" rtl="0">
                        <a:lnSpc>
                          <a:spcPct val="100000"/>
                        </a:lnSpc>
                        <a:spcBef>
                          <a:spcPts val="0"/>
                        </a:spcBef>
                        <a:spcAft>
                          <a:spcPts val="0"/>
                        </a:spcAft>
                        <a:buClr>
                          <a:srgbClr val="000000"/>
                        </a:buClr>
                        <a:buSzPts val="1400"/>
                        <a:buFont typeface="Arial"/>
                        <a:buNone/>
                      </a:pP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solidFill>
                            <a:srgbClr val="312C30"/>
                          </a:solidFill>
                          <a:latin typeface="Libre Franklin"/>
                          <a:ea typeface="Libre Franklin"/>
                          <a:cs typeface="Libre Franklin"/>
                          <a:sym typeface="Libre Franklin"/>
                        </a:rPr>
                        <a:t>Does not agree:</a:t>
                      </a:r>
                      <a:endParaRPr sz="1400" u="none" strike="noStrike" cap="none" dirty="0">
                        <a:solidFill>
                          <a:srgbClr val="312C30"/>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19,6%</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31,7%</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28,4%</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3A3838"/>
                          </a:solidFill>
                          <a:latin typeface="Libre Franklin"/>
                          <a:ea typeface="Libre Franklin"/>
                          <a:cs typeface="Libre Franklin"/>
                          <a:sym typeface="Libre Franklin"/>
                        </a:rPr>
                        <a:t>36,9%</a:t>
                      </a:r>
                      <a:endParaRPr sz="1600"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59,7%</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11,0%</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23884">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52,2%</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600" b="1" i="0" u="none" strike="noStrike" cap="none" dirty="0">
                          <a:solidFill>
                            <a:srgbClr val="000000"/>
                          </a:solidFill>
                          <a:latin typeface="Libre Franklin"/>
                          <a:ea typeface="Libre Franklin"/>
                          <a:cs typeface="Libre Franklin"/>
                          <a:sym typeface="Libre Franklin"/>
                        </a:rPr>
                        <a:t>8,6%</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188" name="Google Shape;188;p56">
            <a:extLst>
              <a:ext uri="{FF2B5EF4-FFF2-40B4-BE49-F238E27FC236}">
                <a16:creationId xmlns:a16="http://schemas.microsoft.com/office/drawing/2014/main" id="{B5904DA4-EA39-510F-0939-CB54B88495D3}"/>
              </a:ext>
            </a:extLst>
          </p:cNvPr>
          <p:cNvSpPr txBox="1"/>
          <p:nvPr/>
        </p:nvSpPr>
        <p:spPr>
          <a:xfrm>
            <a:off x="342900" y="6458752"/>
            <a:ext cx="9739181"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00" b="0" i="0" u="none" strike="noStrike" dirty="0">
                <a:solidFill>
                  <a:srgbClr val="9565AB"/>
                </a:solidFill>
                <a:effectLst/>
                <a:latin typeface="+mj-lt"/>
              </a:rPr>
              <a:t>Please rate the following statements regarding potential reforms from 1 to 5, where 1 means "Strongly Disagree" and 5 means "Strongly Agree."</a:t>
            </a:r>
            <a:endParaRPr lang="en-GB" sz="800" b="0" i="0" u="none" strike="noStrike" cap="none" dirty="0">
              <a:solidFill>
                <a:srgbClr val="9565AB"/>
              </a:solidFill>
              <a:latin typeface="+mj-lt"/>
              <a:ea typeface="Libre Franklin"/>
              <a:cs typeface="Libre Franklin"/>
              <a:sym typeface="Libre Franklin"/>
            </a:endParaRPr>
          </a:p>
        </p:txBody>
      </p:sp>
      <p:graphicFrame>
        <p:nvGraphicFramePr>
          <p:cNvPr id="4" name="Chart 3">
            <a:extLst>
              <a:ext uri="{FF2B5EF4-FFF2-40B4-BE49-F238E27FC236}">
                <a16:creationId xmlns:a16="http://schemas.microsoft.com/office/drawing/2014/main" id="{00000000-0008-0000-0200-000008000000}"/>
              </a:ext>
            </a:extLst>
          </p:cNvPr>
          <p:cNvGraphicFramePr>
            <a:graphicFrameLocks/>
          </p:cNvGraphicFramePr>
          <p:nvPr>
            <p:extLst>
              <p:ext uri="{D42A27DB-BD31-4B8C-83A1-F6EECF244321}">
                <p14:modId xmlns:p14="http://schemas.microsoft.com/office/powerpoint/2010/main" val="993937513"/>
              </p:ext>
            </p:extLst>
          </p:nvPr>
        </p:nvGraphicFramePr>
        <p:xfrm>
          <a:off x="904776" y="941105"/>
          <a:ext cx="10399714" cy="50932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37856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7"/>
        <p:cNvGrpSpPr/>
        <p:nvPr/>
      </p:nvGrpSpPr>
      <p:grpSpPr>
        <a:xfrm>
          <a:off x="0" y="0"/>
          <a:ext cx="0" cy="0"/>
          <a:chOff x="0" y="0"/>
          <a:chExt cx="0" cy="0"/>
        </a:xfrm>
      </p:grpSpPr>
      <p:cxnSp>
        <p:nvCxnSpPr>
          <p:cNvPr id="258" name="Google Shape;258;p61"/>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259" name="Google Shape;259;p61"/>
          <p:cNvSpPr txBox="1"/>
          <p:nvPr/>
        </p:nvSpPr>
        <p:spPr>
          <a:xfrm>
            <a:off x="729673" y="195569"/>
            <a:ext cx="11119428" cy="805873"/>
          </a:xfrm>
          <a:prstGeom prst="rect">
            <a:avLst/>
          </a:prstGeom>
          <a:noFill/>
          <a:ln>
            <a:noFill/>
          </a:ln>
        </p:spPr>
        <p:txBody>
          <a:bodyPr spcFirstLastPara="1" wrap="square" lIns="91425" tIns="45700" rIns="91425" bIns="45700" anchor="ctr" anchorCtr="0">
            <a:noAutofit/>
          </a:bodyPr>
          <a:lstStyle/>
          <a:p>
            <a:pPr>
              <a:lnSpc>
                <a:spcPct val="90000"/>
              </a:lnSpc>
              <a:buClr>
                <a:srgbClr val="7A9BD5"/>
              </a:buClr>
              <a:buSzPts val="3200"/>
            </a:pPr>
            <a:r>
              <a:rPr lang="en-US" sz="2800" b="0" i="0" u="none" strike="noStrike" cap="none" dirty="0">
                <a:solidFill>
                  <a:schemeClr val="tx1">
                    <a:lumMod val="75000"/>
                    <a:lumOff val="25000"/>
                  </a:schemeClr>
                </a:solidFill>
                <a:latin typeface="Arial"/>
                <a:ea typeface="Arial"/>
                <a:cs typeface="Arial"/>
                <a:sym typeface="Arial"/>
              </a:rPr>
              <a:t>Agreement with the Introduction of Phased Vetting*</a:t>
            </a:r>
            <a:endParaRPr sz="2800" b="0" i="0" u="none" strike="noStrike" cap="none" dirty="0">
              <a:solidFill>
                <a:schemeClr val="tx1">
                  <a:lumMod val="75000"/>
                  <a:lumOff val="25000"/>
                </a:schemeClr>
              </a:solidFill>
              <a:latin typeface="Arial"/>
              <a:ea typeface="Arial"/>
              <a:cs typeface="Arial"/>
              <a:sym typeface="Arial"/>
            </a:endParaRPr>
          </a:p>
        </p:txBody>
      </p:sp>
      <p:cxnSp>
        <p:nvCxnSpPr>
          <p:cNvPr id="260" name="Google Shape;260;p61"/>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261" name="Google Shape;261;p61"/>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263" name="Google Shape;263;p61"/>
          <p:cNvGraphicFramePr/>
          <p:nvPr>
            <p:extLst>
              <p:ext uri="{D42A27DB-BD31-4B8C-83A1-F6EECF244321}">
                <p14:modId xmlns:p14="http://schemas.microsoft.com/office/powerpoint/2010/main" val="2322140141"/>
              </p:ext>
            </p:extLst>
          </p:nvPr>
        </p:nvGraphicFramePr>
        <p:xfrm>
          <a:off x="9680802" y="-10182"/>
          <a:ext cx="1904645" cy="5341136"/>
        </p:xfrm>
        <a:graphic>
          <a:graphicData uri="http://schemas.openxmlformats.org/drawingml/2006/table">
            <a:tbl>
              <a:tblPr firstRow="1" bandRow="1">
                <a:noFill/>
                <a:tableStyleId>{9477955C-A1E1-4A4C-BD3D-66FEA38ACCEF}</a:tableStyleId>
              </a:tblPr>
              <a:tblGrid>
                <a:gridCol w="1003991">
                  <a:extLst>
                    <a:ext uri="{9D8B030D-6E8A-4147-A177-3AD203B41FA5}">
                      <a16:colId xmlns:a16="http://schemas.microsoft.com/office/drawing/2014/main" val="20000"/>
                    </a:ext>
                  </a:extLst>
                </a:gridCol>
                <a:gridCol w="900654">
                  <a:extLst>
                    <a:ext uri="{9D8B030D-6E8A-4147-A177-3AD203B41FA5}">
                      <a16:colId xmlns:a16="http://schemas.microsoft.com/office/drawing/2014/main" val="20001"/>
                    </a:ext>
                  </a:extLst>
                </a:gridCol>
              </a:tblGrid>
              <a:tr h="1346680">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solidFill>
                            <a:schemeClr val="tx1"/>
                          </a:solidFill>
                          <a:latin typeface="Libre Franklin"/>
                          <a:ea typeface="Libre Franklin"/>
                          <a:cs typeface="Libre Franklin"/>
                          <a:sym typeface="Libre Franklin"/>
                        </a:rPr>
                        <a:t>Agree:</a:t>
                      </a:r>
                      <a:endParaRPr sz="1400" u="none" strike="noStrike" cap="none" dirty="0">
                        <a:solidFill>
                          <a:schemeClr val="tx1"/>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solidFill>
                            <a:schemeClr val="tx1"/>
                          </a:solidFill>
                          <a:latin typeface="Libre Franklin"/>
                          <a:ea typeface="Libre Franklin"/>
                          <a:cs typeface="Libre Franklin"/>
                          <a:sym typeface="Libre Franklin"/>
                        </a:rPr>
                        <a:t>Does not agree:</a:t>
                      </a:r>
                      <a:endParaRPr sz="1400" u="none" strike="noStrike" cap="none" dirty="0">
                        <a:solidFill>
                          <a:schemeClr val="tx1"/>
                        </a:solidFill>
                        <a:latin typeface="Libre Franklin"/>
                        <a:ea typeface="Libre Franklin"/>
                        <a:cs typeface="Libre Franklin"/>
                        <a:sym typeface="Libre Franklin"/>
                      </a:endParaRPr>
                    </a:p>
                  </a:txBody>
                  <a:tcPr marL="9525" marR="9525" marT="9525"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r h="998614">
                <a:tc>
                  <a:txBody>
                    <a:bodyPr/>
                    <a:lstStyle/>
                    <a:p>
                      <a:pPr marL="0" marR="0" lvl="0" indent="0" algn="ctr" rtl="0">
                        <a:lnSpc>
                          <a:spcPct val="100000"/>
                        </a:lnSpc>
                        <a:spcBef>
                          <a:spcPts val="0"/>
                        </a:spcBef>
                        <a:spcAft>
                          <a:spcPts val="0"/>
                        </a:spcAft>
                        <a:buNone/>
                      </a:pPr>
                      <a:r>
                        <a:rPr lang="sr-Latn-ME" sz="1400" b="1" i="0" u="none" strike="noStrike" cap="none" dirty="0">
                          <a:solidFill>
                            <a:srgbClr val="000000"/>
                          </a:solidFill>
                          <a:latin typeface="Libre Franklin"/>
                          <a:ea typeface="Libre Franklin"/>
                          <a:cs typeface="Libre Franklin"/>
                          <a:sym typeface="Libre Franklin"/>
                        </a:rPr>
                        <a:t>24,4</a:t>
                      </a:r>
                      <a:r>
                        <a:rPr lang="en-US" sz="1400" b="1" i="0" u="none" strike="noStrike" cap="none" dirty="0">
                          <a:solidFill>
                            <a:srgbClr val="000000"/>
                          </a:solidFill>
                          <a:latin typeface="Libre Franklin"/>
                          <a:ea typeface="Libre Franklin"/>
                          <a:cs typeface="Libre Franklin"/>
                          <a:sym typeface="Libre Franklin"/>
                        </a:rPr>
                        <a:t>%</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sr-Latn-ME" sz="1400" b="1" i="0" u="none" strike="noStrike" cap="none" dirty="0">
                          <a:solidFill>
                            <a:srgbClr val="000000"/>
                          </a:solidFill>
                          <a:latin typeface="Libre Franklin"/>
                          <a:ea typeface="Libre Franklin"/>
                          <a:cs typeface="Libre Franklin"/>
                          <a:sym typeface="Libre Franklin"/>
                        </a:rPr>
                        <a:t>41,5</a:t>
                      </a:r>
                      <a:r>
                        <a:rPr lang="en-US" sz="1400" b="1" i="0" u="none" strike="noStrike" cap="none" dirty="0">
                          <a:solidFill>
                            <a:srgbClr val="000000"/>
                          </a:solidFill>
                          <a:latin typeface="Libre Franklin"/>
                          <a:ea typeface="Libre Franklin"/>
                          <a:cs typeface="Libre Franklin"/>
                          <a:sym typeface="Libre Franklin"/>
                        </a:rPr>
                        <a:t>%</a:t>
                      </a:r>
                      <a:endParaRPr dirty="0"/>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998614">
                <a:tc>
                  <a:txBody>
                    <a:bodyPr/>
                    <a:lstStyle/>
                    <a:p>
                      <a:pPr marL="0" marR="0" lvl="0" indent="0" algn="ctr" rtl="0">
                        <a:lnSpc>
                          <a:spcPct val="100000"/>
                        </a:lnSpc>
                        <a:spcBef>
                          <a:spcPts val="0"/>
                        </a:spcBef>
                        <a:spcAft>
                          <a:spcPts val="0"/>
                        </a:spcAft>
                        <a:buNone/>
                      </a:pPr>
                      <a:r>
                        <a:rPr lang="sr-Latn-ME" sz="1400" b="1" i="0" u="none" strike="noStrike" cap="none" dirty="0">
                          <a:solidFill>
                            <a:srgbClr val="000000"/>
                          </a:solidFill>
                          <a:latin typeface="Libre Franklin"/>
                          <a:ea typeface="Libre Franklin"/>
                          <a:cs typeface="Libre Franklin"/>
                          <a:sym typeface="Libre Franklin"/>
                        </a:rPr>
                        <a:t>42,1</a:t>
                      </a:r>
                      <a:r>
                        <a:rPr lang="en-US" sz="1400" b="1" i="0" u="none" strike="noStrike" cap="none" dirty="0">
                          <a:solidFill>
                            <a:srgbClr val="000000"/>
                          </a:solidFill>
                          <a:latin typeface="Libre Franklin"/>
                          <a:ea typeface="Libre Franklin"/>
                          <a:cs typeface="Libre Franklin"/>
                          <a:sym typeface="Libre Franklin"/>
                        </a:rPr>
                        <a:t>%</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sr-Latn-ME" sz="1400" b="1" i="0" u="none" strike="noStrike" cap="none" dirty="0">
                          <a:solidFill>
                            <a:srgbClr val="000000"/>
                          </a:solidFill>
                          <a:latin typeface="Libre Franklin"/>
                          <a:ea typeface="Libre Franklin"/>
                          <a:cs typeface="Libre Franklin"/>
                          <a:sym typeface="Libre Franklin"/>
                        </a:rPr>
                        <a:t>36,8</a:t>
                      </a:r>
                      <a:r>
                        <a:rPr lang="en-US" sz="1400" b="1" i="0" u="none" strike="noStrike" cap="none" dirty="0">
                          <a:solidFill>
                            <a:srgbClr val="000000"/>
                          </a:solidFill>
                          <a:latin typeface="Libre Franklin"/>
                          <a:ea typeface="Libre Franklin"/>
                          <a:cs typeface="Libre Franklin"/>
                          <a:sym typeface="Libre Franklin"/>
                        </a:rPr>
                        <a:t>%</a:t>
                      </a:r>
                      <a:endParaRPr dirty="0"/>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998614">
                <a:tc>
                  <a:txBody>
                    <a:bodyPr/>
                    <a:lstStyle/>
                    <a:p>
                      <a:pPr marL="0" marR="0" lvl="0" indent="0" algn="ctr" rtl="0">
                        <a:lnSpc>
                          <a:spcPct val="100000"/>
                        </a:lnSpc>
                        <a:spcBef>
                          <a:spcPts val="0"/>
                        </a:spcBef>
                        <a:spcAft>
                          <a:spcPts val="0"/>
                        </a:spcAft>
                        <a:buNone/>
                      </a:pPr>
                      <a:r>
                        <a:rPr lang="en-US" sz="1400" b="1" i="0" u="none" strike="noStrike" cap="none" dirty="0">
                          <a:solidFill>
                            <a:srgbClr val="000000"/>
                          </a:solidFill>
                          <a:latin typeface="Libre Franklin"/>
                          <a:ea typeface="Libre Franklin"/>
                          <a:cs typeface="Libre Franklin"/>
                          <a:sym typeface="Libre Franklin"/>
                        </a:rPr>
                        <a:t>72,5%</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400" b="1" i="0" u="none" strike="noStrike" cap="none" dirty="0">
                          <a:solidFill>
                            <a:srgbClr val="000000"/>
                          </a:solidFill>
                          <a:latin typeface="Libre Franklin"/>
                          <a:ea typeface="Libre Franklin"/>
                          <a:cs typeface="Libre Franklin"/>
                          <a:sym typeface="Libre Franklin"/>
                        </a:rPr>
                        <a:t>18,4%</a:t>
                      </a:r>
                      <a:endParaRPr dirty="0"/>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998614">
                <a:tc>
                  <a:txBody>
                    <a:bodyPr/>
                    <a:lstStyle/>
                    <a:p>
                      <a:pPr marL="0" marR="0" lvl="0" indent="0" algn="ctr" rtl="0">
                        <a:lnSpc>
                          <a:spcPct val="100000"/>
                        </a:lnSpc>
                        <a:spcBef>
                          <a:spcPts val="0"/>
                        </a:spcBef>
                        <a:spcAft>
                          <a:spcPts val="0"/>
                        </a:spcAft>
                        <a:buNone/>
                      </a:pPr>
                      <a:r>
                        <a:rPr lang="en-US" sz="1400" b="1" i="0" u="none" strike="noStrike" cap="none" dirty="0">
                          <a:solidFill>
                            <a:srgbClr val="000000"/>
                          </a:solidFill>
                          <a:latin typeface="Libre Franklin"/>
                          <a:ea typeface="Libre Franklin"/>
                          <a:cs typeface="Libre Franklin"/>
                          <a:sym typeface="Libre Franklin"/>
                        </a:rPr>
                        <a:t>66,3%</a:t>
                      </a:r>
                      <a:endParaRPr dirty="0"/>
                    </a:p>
                  </a:txBody>
                  <a:tcPr marL="9525" marR="9525" marT="952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US" sz="1400" b="1" i="0" u="none" strike="noStrike" cap="none" dirty="0">
                          <a:solidFill>
                            <a:srgbClr val="000000"/>
                          </a:solidFill>
                          <a:latin typeface="Libre Franklin"/>
                          <a:ea typeface="Libre Franklin"/>
                          <a:cs typeface="Libre Franklin"/>
                          <a:sym typeface="Libre Franklin"/>
                        </a:rPr>
                        <a:t>7,6%</a:t>
                      </a:r>
                      <a:endParaRPr dirty="0"/>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265" name="Google Shape;265;p61"/>
          <p:cNvSpPr txBox="1"/>
          <p:nvPr/>
        </p:nvSpPr>
        <p:spPr>
          <a:xfrm>
            <a:off x="174822" y="6460233"/>
            <a:ext cx="9180943" cy="26157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00" b="0" i="0" u="none" strike="noStrike" cap="none" dirty="0">
                <a:solidFill>
                  <a:srgbClr val="9565AB"/>
                </a:solidFill>
                <a:latin typeface="+mj-lt"/>
                <a:ea typeface="Libre Franklin"/>
                <a:cs typeface="Libre Franklin"/>
                <a:sym typeface="Libre Franklin"/>
              </a:rPr>
              <a:t>*</a:t>
            </a:r>
            <a:r>
              <a:rPr lang="en-GB" sz="1100" b="0" i="0" u="none" strike="noStrike" dirty="0">
                <a:solidFill>
                  <a:srgbClr val="9565AB"/>
                </a:solidFill>
                <a:effectLst/>
                <a:latin typeface="+mj-lt"/>
              </a:rPr>
              <a:t>Do you agree with the proposal to introduce phased vetting by a credible commission?</a:t>
            </a:r>
            <a:endParaRPr sz="1000" b="0" i="0" u="none" strike="noStrike" cap="none" dirty="0">
              <a:solidFill>
                <a:srgbClr val="9565AB"/>
              </a:solidFill>
              <a:latin typeface="+mj-lt"/>
              <a:ea typeface="Libre Franklin"/>
              <a:cs typeface="Libre Franklin"/>
              <a:sym typeface="Libre Franklin"/>
            </a:endParaRPr>
          </a:p>
        </p:txBody>
      </p:sp>
      <p:graphicFrame>
        <p:nvGraphicFramePr>
          <p:cNvPr id="2" name="Chart 1">
            <a:extLst>
              <a:ext uri="{FF2B5EF4-FFF2-40B4-BE49-F238E27FC236}">
                <a16:creationId xmlns:a16="http://schemas.microsoft.com/office/drawing/2014/main" id="{00000000-0008-0000-0200-000009000000}"/>
              </a:ext>
            </a:extLst>
          </p:cNvPr>
          <p:cNvGraphicFramePr>
            <a:graphicFrameLocks/>
          </p:cNvGraphicFramePr>
          <p:nvPr>
            <p:extLst>
              <p:ext uri="{D42A27DB-BD31-4B8C-83A1-F6EECF244321}">
                <p14:modId xmlns:p14="http://schemas.microsoft.com/office/powerpoint/2010/main" val="606096089"/>
              </p:ext>
            </p:extLst>
          </p:nvPr>
        </p:nvGraphicFramePr>
        <p:xfrm>
          <a:off x="305796" y="1174529"/>
          <a:ext cx="9375006" cy="470992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565AB"/>
            </a:gs>
            <a:gs pos="54000">
              <a:srgbClr val="AF8BBF"/>
            </a:gs>
            <a:gs pos="100000">
              <a:schemeClr val="lt1"/>
            </a:gs>
            <a:gs pos="90000">
              <a:schemeClr val="lt1"/>
            </a:gs>
            <a:gs pos="100000">
              <a:srgbClr val="F2F2F2"/>
            </a:gs>
          </a:gsLst>
          <a:path path="circle">
            <a:fillToRect l="100000" b="100000"/>
          </a:path>
          <a:tileRect t="-100000" r="-100000"/>
        </a:gradFill>
        <a:effectLst/>
      </p:bgPr>
    </p:bg>
    <p:spTree>
      <p:nvGrpSpPr>
        <p:cNvPr id="1" name="Shape 138">
          <a:extLst>
            <a:ext uri="{FF2B5EF4-FFF2-40B4-BE49-F238E27FC236}">
              <a16:creationId xmlns:a16="http://schemas.microsoft.com/office/drawing/2014/main" id="{5B7F4622-8B68-94CF-BC69-2670E066CA1C}"/>
            </a:ext>
          </a:extLst>
        </p:cNvPr>
        <p:cNvGrpSpPr/>
        <p:nvPr/>
      </p:nvGrpSpPr>
      <p:grpSpPr>
        <a:xfrm>
          <a:off x="0" y="0"/>
          <a:ext cx="0" cy="0"/>
          <a:chOff x="0" y="0"/>
          <a:chExt cx="0" cy="0"/>
        </a:xfrm>
      </p:grpSpPr>
      <p:sp>
        <p:nvSpPr>
          <p:cNvPr id="139" name="Google Shape;139;p5">
            <a:extLst>
              <a:ext uri="{FF2B5EF4-FFF2-40B4-BE49-F238E27FC236}">
                <a16:creationId xmlns:a16="http://schemas.microsoft.com/office/drawing/2014/main" id="{A87042F1-2FAF-9955-641B-6B480D358F8C}"/>
              </a:ext>
            </a:extLst>
          </p:cNvPr>
          <p:cNvSpPr txBox="1">
            <a:spLocks noGrp="1"/>
          </p:cNvSpPr>
          <p:nvPr>
            <p:ph type="ctrTitle"/>
          </p:nvPr>
        </p:nvSpPr>
        <p:spPr>
          <a:xfrm>
            <a:off x="4195787" y="2445116"/>
            <a:ext cx="7882317" cy="805873"/>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BEBEB"/>
              </a:buClr>
              <a:buSzPts val="3600"/>
              <a:buFont typeface="Arial"/>
              <a:buNone/>
            </a:pPr>
            <a:r>
              <a:rPr lang="en-US" sz="3600" dirty="0">
                <a:solidFill>
                  <a:srgbClr val="EBEBEB"/>
                </a:solidFill>
                <a:latin typeface="Arial"/>
                <a:ea typeface="Arial"/>
                <a:cs typeface="Arial"/>
                <a:sym typeface="Arial"/>
              </a:rPr>
              <a:t>Perception of the Risk of Corruption</a:t>
            </a:r>
          </a:p>
        </p:txBody>
      </p:sp>
      <p:sp>
        <p:nvSpPr>
          <p:cNvPr id="140" name="Google Shape;140;p5">
            <a:extLst>
              <a:ext uri="{FF2B5EF4-FFF2-40B4-BE49-F238E27FC236}">
                <a16:creationId xmlns:a16="http://schemas.microsoft.com/office/drawing/2014/main" id="{78BF0711-819A-2984-949A-5C2942D5077D}"/>
              </a:ext>
            </a:extLst>
          </p:cNvPr>
          <p:cNvSpPr txBox="1">
            <a:spLocks noGrp="1"/>
          </p:cNvSpPr>
          <p:nvPr>
            <p:ph type="subTitle" idx="1"/>
          </p:nvPr>
        </p:nvSpPr>
        <p:spPr>
          <a:xfrm>
            <a:off x="7365946" y="3733802"/>
            <a:ext cx="6447129" cy="26144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EBEBEB"/>
              </a:buClr>
              <a:buSzPts val="2000"/>
              <a:buNone/>
            </a:pPr>
            <a:r>
              <a:rPr lang="sr-Latn-ME" sz="2000" dirty="0">
                <a:solidFill>
                  <a:srgbClr val="EAEAEA"/>
                </a:solidFill>
                <a:latin typeface="Arial"/>
                <a:cs typeface="Arial"/>
                <a:sym typeface="Arial"/>
              </a:rPr>
              <a:t>Overview of Results Among Groups</a:t>
            </a:r>
          </a:p>
        </p:txBody>
      </p:sp>
      <p:sp>
        <p:nvSpPr>
          <p:cNvPr id="141" name="Google Shape;141;p5">
            <a:extLst>
              <a:ext uri="{FF2B5EF4-FFF2-40B4-BE49-F238E27FC236}">
                <a16:creationId xmlns:a16="http://schemas.microsoft.com/office/drawing/2014/main" id="{716E1C20-EFDE-5FDC-F965-9161D6A13F17}"/>
              </a:ext>
            </a:extLst>
          </p:cNvPr>
          <p:cNvSpPr/>
          <p:nvPr/>
        </p:nvSpPr>
        <p:spPr>
          <a:xfrm>
            <a:off x="3621024" y="3283950"/>
            <a:ext cx="7882317" cy="290099"/>
          </a:xfrm>
          <a:prstGeom prst="roundRect">
            <a:avLst>
              <a:gd name="adj" fmla="val 16667"/>
            </a:avLst>
          </a:prstGeom>
          <a:gradFill flip="none" rotWithShape="1">
            <a:gsLst>
              <a:gs pos="0">
                <a:srgbClr val="9565AB"/>
              </a:gs>
              <a:gs pos="11000">
                <a:srgbClr val="9565AB"/>
              </a:gs>
              <a:gs pos="34000">
                <a:srgbClr val="AF8BBF"/>
              </a:gs>
              <a:gs pos="81000">
                <a:srgbClr val="D8D8D8"/>
              </a:gs>
              <a:gs pos="100000">
                <a:schemeClr val="lt1"/>
              </a:gs>
            </a:gsLst>
            <a:path path="circle">
              <a:fillToRect r="100000" b="100000"/>
            </a:path>
            <a:tileRect l="-100000" t="-10000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pic>
        <p:nvPicPr>
          <p:cNvPr id="142" name="Google Shape;142;p5">
            <a:extLst>
              <a:ext uri="{FF2B5EF4-FFF2-40B4-BE49-F238E27FC236}">
                <a16:creationId xmlns:a16="http://schemas.microsoft.com/office/drawing/2014/main" id="{DEB93704-4700-4636-7ED1-B762A7952A5B}"/>
              </a:ext>
            </a:extLst>
          </p:cNvPr>
          <p:cNvPicPr preferRelativeResize="0"/>
          <p:nvPr/>
        </p:nvPicPr>
        <p:blipFill rotWithShape="1">
          <a:blip r:embed="rId3">
            <a:alphaModFix/>
          </a:blip>
          <a:srcRect/>
          <a:stretch/>
        </p:blipFill>
        <p:spPr>
          <a:xfrm>
            <a:off x="5791198" y="3124198"/>
            <a:ext cx="609604" cy="609604"/>
          </a:xfrm>
          <a:prstGeom prst="rect">
            <a:avLst/>
          </a:prstGeom>
          <a:noFill/>
          <a:ln>
            <a:noFill/>
          </a:ln>
        </p:spPr>
      </p:pic>
      <p:pic>
        <p:nvPicPr>
          <p:cNvPr id="143" name="Google Shape;143;p5">
            <a:extLst>
              <a:ext uri="{FF2B5EF4-FFF2-40B4-BE49-F238E27FC236}">
                <a16:creationId xmlns:a16="http://schemas.microsoft.com/office/drawing/2014/main" id="{5ADE0B9C-FE7E-9C7A-F05B-2779E9374BEE}"/>
              </a:ext>
            </a:extLst>
          </p:cNvPr>
          <p:cNvPicPr preferRelativeResize="0"/>
          <p:nvPr/>
        </p:nvPicPr>
        <p:blipFill rotWithShape="1">
          <a:blip r:embed="rId4">
            <a:alphaModFix/>
          </a:blip>
          <a:srcRect/>
          <a:stretch/>
        </p:blipFill>
        <p:spPr>
          <a:xfrm>
            <a:off x="10006687" y="6175674"/>
            <a:ext cx="2071417" cy="606912"/>
          </a:xfrm>
          <a:prstGeom prst="rect">
            <a:avLst/>
          </a:prstGeom>
          <a:noFill/>
          <a:ln>
            <a:noFill/>
          </a:ln>
        </p:spPr>
      </p:pic>
    </p:spTree>
    <p:extLst>
      <p:ext uri="{BB962C8B-B14F-4D97-AF65-F5344CB8AC3E}">
        <p14:creationId xmlns:p14="http://schemas.microsoft.com/office/powerpoint/2010/main" val="3325067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0"/>
        <p:cNvGrpSpPr/>
        <p:nvPr/>
      </p:nvGrpSpPr>
      <p:grpSpPr>
        <a:xfrm>
          <a:off x="0" y="0"/>
          <a:ext cx="0" cy="0"/>
          <a:chOff x="0" y="0"/>
          <a:chExt cx="0" cy="0"/>
        </a:xfrm>
      </p:grpSpPr>
      <p:cxnSp>
        <p:nvCxnSpPr>
          <p:cNvPr id="271" name="Google Shape;271;p62"/>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272" name="Google Shape;272;p62"/>
          <p:cNvSpPr txBox="1"/>
          <p:nvPr/>
        </p:nvSpPr>
        <p:spPr>
          <a:xfrm>
            <a:off x="729673" y="195569"/>
            <a:ext cx="11119428" cy="805873"/>
          </a:xfrm>
          <a:prstGeom prst="rect">
            <a:avLst/>
          </a:prstGeom>
          <a:noFill/>
          <a:ln>
            <a:noFill/>
          </a:ln>
        </p:spPr>
        <p:txBody>
          <a:bodyPr spcFirstLastPara="1" wrap="square" lIns="91425" tIns="45700" rIns="91425" bIns="45700" anchor="ctr" anchorCtr="0">
            <a:noAutofit/>
          </a:bodyPr>
          <a:lstStyle/>
          <a:p>
            <a:pPr>
              <a:lnSpc>
                <a:spcPct val="90000"/>
              </a:lnSpc>
              <a:buClr>
                <a:srgbClr val="7A9BD5"/>
              </a:buClr>
              <a:buSzPts val="3200"/>
            </a:pPr>
            <a:r>
              <a:rPr lang="en-US" sz="2800" b="0" i="0" u="none" strike="noStrike" cap="none" dirty="0">
                <a:solidFill>
                  <a:schemeClr val="tx1">
                    <a:lumMod val="75000"/>
                    <a:lumOff val="25000"/>
                  </a:schemeClr>
                </a:solidFill>
                <a:latin typeface="Arial"/>
                <a:ea typeface="Arial"/>
                <a:cs typeface="Arial"/>
                <a:sym typeface="Arial"/>
              </a:rPr>
              <a:t>Procedures in the case of introducing phased vetting*</a:t>
            </a:r>
            <a:endParaRPr sz="2800" b="0" i="0" u="none" strike="noStrike" cap="none" dirty="0">
              <a:solidFill>
                <a:schemeClr val="tx1">
                  <a:lumMod val="75000"/>
                  <a:lumOff val="25000"/>
                </a:schemeClr>
              </a:solidFill>
              <a:latin typeface="Arial"/>
              <a:ea typeface="Arial"/>
              <a:cs typeface="Arial"/>
              <a:sym typeface="Arial"/>
            </a:endParaRPr>
          </a:p>
        </p:txBody>
      </p:sp>
      <p:cxnSp>
        <p:nvCxnSpPr>
          <p:cNvPr id="273" name="Google Shape;273;p62"/>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274" name="Google Shape;274;p62"/>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sp>
        <p:nvSpPr>
          <p:cNvPr id="277" name="Google Shape;277;p62"/>
          <p:cNvSpPr txBox="1"/>
          <p:nvPr/>
        </p:nvSpPr>
        <p:spPr>
          <a:xfrm>
            <a:off x="202531" y="6457931"/>
            <a:ext cx="9180943" cy="246181"/>
          </a:xfrm>
          <a:prstGeom prst="rect">
            <a:avLst/>
          </a:prstGeom>
          <a:noFill/>
          <a:ln>
            <a:noFill/>
          </a:ln>
        </p:spPr>
        <p:txBody>
          <a:bodyPr spcFirstLastPara="1" wrap="square" lIns="91425" tIns="45700" rIns="91425" bIns="45700" anchor="t" anchorCtr="0">
            <a:spAutoFit/>
          </a:bodyPr>
          <a:lstStyle/>
          <a:p>
            <a:r>
              <a:rPr lang="en-US" sz="1000" b="0" i="0" u="none" strike="noStrike" cap="none" dirty="0">
                <a:solidFill>
                  <a:srgbClr val="9565AB"/>
                </a:solidFill>
                <a:latin typeface="Libre Franklin"/>
                <a:ea typeface="Libre Franklin"/>
                <a:cs typeface="Libre Franklin"/>
                <a:sym typeface="Libre Franklin"/>
              </a:rPr>
              <a:t>*If vetting were to be introduced, how would you proceed:</a:t>
            </a:r>
          </a:p>
        </p:txBody>
      </p:sp>
      <p:graphicFrame>
        <p:nvGraphicFramePr>
          <p:cNvPr id="2" name="Chart 1">
            <a:extLst>
              <a:ext uri="{FF2B5EF4-FFF2-40B4-BE49-F238E27FC236}">
                <a16:creationId xmlns:a16="http://schemas.microsoft.com/office/drawing/2014/main" id="{00000000-0008-0000-0200-00000A000000}"/>
              </a:ext>
            </a:extLst>
          </p:cNvPr>
          <p:cNvGraphicFramePr>
            <a:graphicFrameLocks/>
          </p:cNvGraphicFramePr>
          <p:nvPr>
            <p:extLst>
              <p:ext uri="{D42A27DB-BD31-4B8C-83A1-F6EECF244321}">
                <p14:modId xmlns:p14="http://schemas.microsoft.com/office/powerpoint/2010/main" val="2422679473"/>
              </p:ext>
            </p:extLst>
          </p:nvPr>
        </p:nvGraphicFramePr>
        <p:xfrm>
          <a:off x="634052" y="1037482"/>
          <a:ext cx="10923896" cy="4880007"/>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288540"/>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b="0" i="0" u="none" strike="noStrike" cap="none" dirty="0">
                <a:solidFill>
                  <a:schemeClr val="tx1">
                    <a:lumMod val="75000"/>
                    <a:lumOff val="25000"/>
                  </a:schemeClr>
                </a:solidFill>
                <a:latin typeface="Arial"/>
                <a:ea typeface="Arial"/>
                <a:cs typeface="Arial"/>
                <a:sym typeface="Arial"/>
              </a:rPr>
              <a:t>The impact of integrity criteria on reducing corruption among state prosecutors:</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sp>
        <p:nvSpPr>
          <p:cNvPr id="161" name="Google Shape;161;p54"/>
          <p:cNvSpPr txBox="1"/>
          <p:nvPr/>
        </p:nvSpPr>
        <p:spPr>
          <a:xfrm>
            <a:off x="161214" y="6458790"/>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In your opinion, could the introduction of the "integrity" criteria (worthy/unworthy) contribute to preventing corruption?</a:t>
            </a:r>
            <a:endParaRPr lang="sr-Latn-ME" dirty="0"/>
          </a:p>
        </p:txBody>
      </p:sp>
      <p:graphicFrame>
        <p:nvGraphicFramePr>
          <p:cNvPr id="2" name="Table 1">
            <a:extLst>
              <a:ext uri="{FF2B5EF4-FFF2-40B4-BE49-F238E27FC236}">
                <a16:creationId xmlns:a16="http://schemas.microsoft.com/office/drawing/2014/main" id="{30C038ED-BBCA-B212-D15F-D905B440EDB9}"/>
              </a:ext>
            </a:extLst>
          </p:cNvPr>
          <p:cNvGraphicFramePr>
            <a:graphicFrameLocks noGrp="1"/>
          </p:cNvGraphicFramePr>
          <p:nvPr>
            <p:extLst>
              <p:ext uri="{D42A27DB-BD31-4B8C-83A1-F6EECF244321}">
                <p14:modId xmlns:p14="http://schemas.microsoft.com/office/powerpoint/2010/main" val="3027615348"/>
              </p:ext>
            </p:extLst>
          </p:nvPr>
        </p:nvGraphicFramePr>
        <p:xfrm>
          <a:off x="9984866" y="1533046"/>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a:t>
                      </a:r>
                    </a:p>
                    <a:p>
                      <a:pPr algn="ctr"/>
                      <a:r>
                        <a:rPr lang="sr-Latn-ME" sz="1600" b="1" dirty="0">
                          <a:solidFill>
                            <a:srgbClr val="9565AB"/>
                          </a:solidFill>
                          <a:latin typeface="Franklin Gothic Book" panose="020B0503020102020204" pitchFamily="34" charset="0"/>
                        </a:rPr>
                        <a:t>75,6%</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a:t>
                      </a:r>
                    </a:p>
                    <a:p>
                      <a:pPr algn="ctr"/>
                      <a:r>
                        <a:rPr lang="sr-Latn-ME" sz="1600" b="1" dirty="0">
                          <a:solidFill>
                            <a:srgbClr val="9565AB"/>
                          </a:solidFill>
                          <a:latin typeface="Franklin Gothic Book" panose="020B0503020102020204" pitchFamily="34" charset="0"/>
                        </a:rPr>
                        <a:t>17,9%</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5" name="Table 4">
            <a:extLst>
              <a:ext uri="{FF2B5EF4-FFF2-40B4-BE49-F238E27FC236}">
                <a16:creationId xmlns:a16="http://schemas.microsoft.com/office/drawing/2014/main" id="{D73D0467-D23F-8AEE-9F04-6BB4EC21091F}"/>
              </a:ext>
            </a:extLst>
          </p:cNvPr>
          <p:cNvGraphicFramePr>
            <a:graphicFrameLocks noGrp="1"/>
          </p:cNvGraphicFramePr>
          <p:nvPr>
            <p:extLst>
              <p:ext uri="{D42A27DB-BD31-4B8C-83A1-F6EECF244321}">
                <p14:modId xmlns:p14="http://schemas.microsoft.com/office/powerpoint/2010/main" val="3615623006"/>
              </p:ext>
            </p:extLst>
          </p:nvPr>
        </p:nvGraphicFramePr>
        <p:xfrm>
          <a:off x="9970110" y="3774544"/>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a:t>
                      </a:r>
                    </a:p>
                    <a:p>
                      <a:pPr algn="ctr"/>
                      <a:r>
                        <a:rPr lang="sr-Latn-ME" sz="1600" b="1" dirty="0">
                          <a:solidFill>
                            <a:srgbClr val="9565AB"/>
                          </a:solidFill>
                          <a:latin typeface="Franklin Gothic Book" panose="020B0503020102020204" pitchFamily="34" charset="0"/>
                        </a:rPr>
                        <a:t>58,9%</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a:t>
                      </a:r>
                    </a:p>
                    <a:p>
                      <a:pPr algn="ctr"/>
                      <a:r>
                        <a:rPr lang="sr-Latn-ME" sz="1600" b="1" dirty="0">
                          <a:solidFill>
                            <a:srgbClr val="9565AB"/>
                          </a:solidFill>
                          <a:latin typeface="Franklin Gothic Book" panose="020B0503020102020204" pitchFamily="34" charset="0"/>
                        </a:rPr>
                        <a:t>22,1%</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3" name="Chart 2">
            <a:extLst>
              <a:ext uri="{FF2B5EF4-FFF2-40B4-BE49-F238E27FC236}">
                <a16:creationId xmlns:a16="http://schemas.microsoft.com/office/drawing/2014/main" id="{00000000-0008-0000-0200-00000B000000}"/>
              </a:ext>
            </a:extLst>
          </p:cNvPr>
          <p:cNvGraphicFramePr>
            <a:graphicFrameLocks/>
          </p:cNvGraphicFramePr>
          <p:nvPr>
            <p:extLst>
              <p:ext uri="{D42A27DB-BD31-4B8C-83A1-F6EECF244321}">
                <p14:modId xmlns:p14="http://schemas.microsoft.com/office/powerpoint/2010/main" val="4198214821"/>
              </p:ext>
            </p:extLst>
          </p:nvPr>
        </p:nvGraphicFramePr>
        <p:xfrm>
          <a:off x="385011" y="1251167"/>
          <a:ext cx="9307629" cy="47838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70713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188652"/>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b="0" i="0" u="none" strike="noStrike" cap="none" dirty="0">
                <a:solidFill>
                  <a:schemeClr val="tx1">
                    <a:lumMod val="75000"/>
                    <a:lumOff val="25000"/>
                  </a:schemeClr>
                </a:solidFill>
                <a:latin typeface="Arial"/>
                <a:ea typeface="Arial"/>
                <a:cs typeface="Arial"/>
                <a:sym typeface="Arial"/>
              </a:rPr>
              <a:t>The impact of integrity criteria on reducing corruption among judges:</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sp>
        <p:nvSpPr>
          <p:cNvPr id="161" name="Google Shape;161;p54"/>
          <p:cNvSpPr txBox="1"/>
          <p:nvPr/>
        </p:nvSpPr>
        <p:spPr>
          <a:xfrm>
            <a:off x="106541" y="6461188"/>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In your opinion, could the introduction of the "integrity" criteria (worthy/unworthy) contribute to preventing corruption?</a:t>
            </a:r>
            <a:endParaRPr lang="sr-Latn-ME" dirty="0"/>
          </a:p>
        </p:txBody>
      </p:sp>
      <p:graphicFrame>
        <p:nvGraphicFramePr>
          <p:cNvPr id="4" name="Table 3">
            <a:extLst>
              <a:ext uri="{FF2B5EF4-FFF2-40B4-BE49-F238E27FC236}">
                <a16:creationId xmlns:a16="http://schemas.microsoft.com/office/drawing/2014/main" id="{2BB85AC0-60C0-C97C-65C1-09D0DB44F2ED}"/>
              </a:ext>
            </a:extLst>
          </p:cNvPr>
          <p:cNvGraphicFramePr>
            <a:graphicFrameLocks noGrp="1"/>
          </p:cNvGraphicFramePr>
          <p:nvPr>
            <p:extLst>
              <p:ext uri="{D42A27DB-BD31-4B8C-83A1-F6EECF244321}">
                <p14:modId xmlns:p14="http://schemas.microsoft.com/office/powerpoint/2010/main" val="1239382379"/>
              </p:ext>
            </p:extLst>
          </p:nvPr>
        </p:nvGraphicFramePr>
        <p:xfrm>
          <a:off x="9984866" y="1533046"/>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a:t>
                      </a:r>
                    </a:p>
                    <a:p>
                      <a:pPr algn="ctr"/>
                      <a:r>
                        <a:rPr lang="sr-Latn-ME" sz="1600" b="1" dirty="0">
                          <a:solidFill>
                            <a:srgbClr val="9565AB"/>
                          </a:solidFill>
                          <a:latin typeface="Franklin Gothic Book" panose="020B0503020102020204" pitchFamily="34" charset="0"/>
                        </a:rPr>
                        <a:t>75,6%</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 </a:t>
                      </a:r>
                    </a:p>
                    <a:p>
                      <a:pPr algn="ctr"/>
                      <a:r>
                        <a:rPr lang="sr-Latn-ME" sz="1600" b="1" dirty="0">
                          <a:solidFill>
                            <a:srgbClr val="9565AB"/>
                          </a:solidFill>
                          <a:latin typeface="Franklin Gothic Book" panose="020B0503020102020204" pitchFamily="34" charset="0"/>
                        </a:rPr>
                        <a:t>19,5%</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5" name="Table 4">
            <a:extLst>
              <a:ext uri="{FF2B5EF4-FFF2-40B4-BE49-F238E27FC236}">
                <a16:creationId xmlns:a16="http://schemas.microsoft.com/office/drawing/2014/main" id="{172D2B0C-3DD4-C0EC-1467-6EF9F909DB96}"/>
              </a:ext>
            </a:extLst>
          </p:cNvPr>
          <p:cNvGraphicFramePr>
            <a:graphicFrameLocks noGrp="1"/>
          </p:cNvGraphicFramePr>
          <p:nvPr>
            <p:extLst>
              <p:ext uri="{D42A27DB-BD31-4B8C-83A1-F6EECF244321}">
                <p14:modId xmlns:p14="http://schemas.microsoft.com/office/powerpoint/2010/main" val="4094352515"/>
              </p:ext>
            </p:extLst>
          </p:nvPr>
        </p:nvGraphicFramePr>
        <p:xfrm>
          <a:off x="9984866" y="3593409"/>
          <a:ext cx="1572768" cy="1364232"/>
        </p:xfrm>
        <a:graphic>
          <a:graphicData uri="http://schemas.openxmlformats.org/drawingml/2006/table">
            <a:tbl>
              <a:tblPr firstRow="1" bandRow="1">
                <a:tableStyleId>{9477955C-A1E1-4A4C-BD3D-66FEA38ACCEF}</a:tableStyleId>
              </a:tblPr>
              <a:tblGrid>
                <a:gridCol w="1572768">
                  <a:extLst>
                    <a:ext uri="{9D8B030D-6E8A-4147-A177-3AD203B41FA5}">
                      <a16:colId xmlns:a16="http://schemas.microsoft.com/office/drawing/2014/main" val="1292491488"/>
                    </a:ext>
                  </a:extLst>
                </a:gridCol>
              </a:tblGrid>
              <a:tr h="682116">
                <a:tc>
                  <a:txBody>
                    <a:bodyPr/>
                    <a:lstStyle/>
                    <a:p>
                      <a:pPr algn="ctr"/>
                      <a:r>
                        <a:rPr lang="sr-Latn-ME" sz="1600" b="0" dirty="0">
                          <a:solidFill>
                            <a:srgbClr val="9565AB"/>
                          </a:solidFill>
                          <a:latin typeface="Franklin Gothic Book" panose="020B0503020102020204" pitchFamily="34" charset="0"/>
                        </a:rPr>
                        <a:t>Yes:</a:t>
                      </a:r>
                    </a:p>
                    <a:p>
                      <a:pPr algn="ctr"/>
                      <a:r>
                        <a:rPr lang="sr-Latn-ME" sz="1600" b="1" dirty="0">
                          <a:solidFill>
                            <a:srgbClr val="9565AB"/>
                          </a:solidFill>
                          <a:latin typeface="Franklin Gothic Book" panose="020B0503020102020204" pitchFamily="34" charset="0"/>
                        </a:rPr>
                        <a:t>63,1%</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257078"/>
                  </a:ext>
                </a:extLst>
              </a:tr>
              <a:tr h="682116">
                <a:tc>
                  <a:txBody>
                    <a:bodyPr/>
                    <a:lstStyle/>
                    <a:p>
                      <a:pPr algn="ctr"/>
                      <a:r>
                        <a:rPr lang="sr-Latn-ME" sz="1600" b="0" dirty="0">
                          <a:solidFill>
                            <a:srgbClr val="9565AB"/>
                          </a:solidFill>
                          <a:latin typeface="Franklin Gothic Book" panose="020B0503020102020204" pitchFamily="34" charset="0"/>
                        </a:rPr>
                        <a:t>No:</a:t>
                      </a:r>
                      <a:endParaRPr lang="sr-Latn-ME" sz="1600" b="1" dirty="0">
                        <a:solidFill>
                          <a:srgbClr val="9565AB"/>
                        </a:solidFill>
                        <a:latin typeface="Franklin Gothic Book" panose="020B0503020102020204" pitchFamily="34" charset="0"/>
                      </a:endParaRPr>
                    </a:p>
                    <a:p>
                      <a:pPr algn="ctr"/>
                      <a:r>
                        <a:rPr lang="sr-Latn-ME" sz="1600" b="1" dirty="0">
                          <a:solidFill>
                            <a:srgbClr val="9565AB"/>
                          </a:solidFill>
                          <a:latin typeface="Franklin Gothic Book" panose="020B0503020102020204" pitchFamily="34" charset="0"/>
                        </a:rPr>
                        <a:t>24,2%</a:t>
                      </a:r>
                      <a:endParaRPr lang="en-US" sz="1600" b="1" dirty="0">
                        <a:solidFill>
                          <a:srgbClr val="9565AB"/>
                        </a:solidFill>
                        <a:latin typeface="Franklin Gothic Book" panose="020B0503020102020204" pitchFamily="34" charset="0"/>
                      </a:endParaRPr>
                    </a:p>
                  </a:txBody>
                  <a:tcPr>
                    <a:lnL w="12700" cap="flat" cmpd="sng" algn="ctr">
                      <a:solidFill>
                        <a:srgbClr val="9565AB"/>
                      </a:solidFill>
                      <a:prstDash val="dash"/>
                      <a:round/>
                      <a:headEnd type="none" w="med" len="med"/>
                      <a:tailEnd type="none" w="med" len="med"/>
                    </a:lnL>
                    <a:lnR w="12700" cap="flat" cmpd="sng" algn="ctr">
                      <a:solidFill>
                        <a:srgbClr val="9565AB"/>
                      </a:solidFill>
                      <a:prstDash val="dash"/>
                      <a:round/>
                      <a:headEnd type="none" w="med" len="med"/>
                      <a:tailEnd type="none" w="med" len="med"/>
                    </a:lnR>
                    <a:lnT w="12700" cap="flat" cmpd="sng" algn="ctr">
                      <a:solidFill>
                        <a:srgbClr val="9565AB"/>
                      </a:solidFill>
                      <a:prstDash val="dash"/>
                      <a:round/>
                      <a:headEnd type="none" w="med" len="med"/>
                      <a:tailEnd type="none" w="med" len="med"/>
                    </a:lnT>
                    <a:lnB w="12700" cap="flat" cmpd="sng" algn="ctr">
                      <a:solidFill>
                        <a:srgbClr val="9565AB"/>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7078167"/>
                  </a:ext>
                </a:extLst>
              </a:tr>
            </a:tbl>
          </a:graphicData>
        </a:graphic>
      </p:graphicFrame>
      <p:graphicFrame>
        <p:nvGraphicFramePr>
          <p:cNvPr id="2" name="Chart 1">
            <a:extLst>
              <a:ext uri="{FF2B5EF4-FFF2-40B4-BE49-F238E27FC236}">
                <a16:creationId xmlns:a16="http://schemas.microsoft.com/office/drawing/2014/main" id="{00000000-0008-0000-0200-00000C000000}"/>
              </a:ext>
            </a:extLst>
          </p:cNvPr>
          <p:cNvGraphicFramePr>
            <a:graphicFrameLocks/>
          </p:cNvGraphicFramePr>
          <p:nvPr>
            <p:extLst>
              <p:ext uri="{D42A27DB-BD31-4B8C-83A1-F6EECF244321}">
                <p14:modId xmlns:p14="http://schemas.microsoft.com/office/powerpoint/2010/main" val="4195947101"/>
              </p:ext>
            </p:extLst>
          </p:nvPr>
        </p:nvGraphicFramePr>
        <p:xfrm>
          <a:off x="529389" y="1079593"/>
          <a:ext cx="9047748" cy="50632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99124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177972"/>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sr-Latn-ME" sz="2800" dirty="0">
                <a:solidFill>
                  <a:schemeClr val="tx1">
                    <a:lumMod val="75000"/>
                    <a:lumOff val="25000"/>
                  </a:schemeClr>
                </a:solidFill>
                <a:latin typeface="Arial" panose="020B0604020202020204" pitchFamily="34" charset="0"/>
                <a:cs typeface="Arial" panose="020B0604020202020204" pitchFamily="34" charset="0"/>
                <a:sym typeface="Libre Franklin"/>
              </a:rPr>
              <a:t>Do you agree with the Ministry of Justice's initiative to introduce a Special Court?</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5" name="Google Shape;171;p55">
            <a:extLst>
              <a:ext uri="{FF2B5EF4-FFF2-40B4-BE49-F238E27FC236}">
                <a16:creationId xmlns:a16="http://schemas.microsoft.com/office/drawing/2014/main" id="{4E39F981-C4C2-0102-6F4B-84EDC0396DA5}"/>
              </a:ext>
            </a:extLst>
          </p:cNvPr>
          <p:cNvGraphicFramePr/>
          <p:nvPr>
            <p:extLst>
              <p:ext uri="{D42A27DB-BD31-4B8C-83A1-F6EECF244321}">
                <p14:modId xmlns:p14="http://schemas.microsoft.com/office/powerpoint/2010/main" val="2652325380"/>
              </p:ext>
            </p:extLst>
          </p:nvPr>
        </p:nvGraphicFramePr>
        <p:xfrm>
          <a:off x="9999910" y="797119"/>
          <a:ext cx="2055414" cy="4565940"/>
        </p:xfrm>
        <a:graphic>
          <a:graphicData uri="http://schemas.openxmlformats.org/drawingml/2006/table">
            <a:tbl>
              <a:tblPr firstRow="1" bandRow="1">
                <a:noFill/>
                <a:tableStyleId>{9477955C-A1E1-4A4C-BD3D-66FEA38ACCEF}</a:tableStyleId>
              </a:tblPr>
              <a:tblGrid>
                <a:gridCol w="1083474">
                  <a:extLst>
                    <a:ext uri="{9D8B030D-6E8A-4147-A177-3AD203B41FA5}">
                      <a16:colId xmlns:a16="http://schemas.microsoft.com/office/drawing/2014/main" val="20000"/>
                    </a:ext>
                  </a:extLst>
                </a:gridCol>
                <a:gridCol w="971940">
                  <a:extLst>
                    <a:ext uri="{9D8B030D-6E8A-4147-A177-3AD203B41FA5}">
                      <a16:colId xmlns:a16="http://schemas.microsoft.com/office/drawing/2014/main" val="20001"/>
                    </a:ext>
                  </a:extLst>
                </a:gridCol>
              </a:tblGrid>
              <a:tr h="1141485">
                <a:tc>
                  <a:txBody>
                    <a:bodyPr/>
                    <a:lstStyle/>
                    <a:p>
                      <a:pPr algn="ctr" fontAlgn="b"/>
                      <a:r>
                        <a:rPr lang="en-US" sz="1800" b="1" i="0" u="none" strike="noStrike" dirty="0">
                          <a:solidFill>
                            <a:schemeClr val="tx1"/>
                          </a:solidFill>
                          <a:effectLst/>
                          <a:latin typeface="Franklin Gothic Book" panose="020B0503020102020204" pitchFamily="34" charset="0"/>
                        </a:rPr>
                        <a:t>82,9%</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chemeClr val="tx1"/>
                          </a:solidFill>
                          <a:effectLst/>
                          <a:latin typeface="Franklin Gothic Book" panose="020B0503020102020204" pitchFamily="34" charset="0"/>
                        </a:rPr>
                        <a:t>7,3%</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141485">
                <a:tc>
                  <a:txBody>
                    <a:bodyPr/>
                    <a:lstStyle/>
                    <a:p>
                      <a:pPr algn="ctr" fontAlgn="b"/>
                      <a:r>
                        <a:rPr lang="en-US" sz="1800" b="1" i="0" u="none" strike="noStrike" dirty="0">
                          <a:solidFill>
                            <a:schemeClr val="tx1"/>
                          </a:solidFill>
                          <a:effectLst/>
                          <a:latin typeface="Franklin Gothic Book" panose="020B0503020102020204" pitchFamily="34" charset="0"/>
                        </a:rPr>
                        <a:t>75,8%</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chemeClr val="tx1"/>
                          </a:solidFill>
                          <a:effectLst/>
                          <a:latin typeface="Franklin Gothic Book" panose="020B0503020102020204" pitchFamily="34" charset="0"/>
                        </a:rPr>
                        <a:t>12,6%</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141485">
                <a:tc>
                  <a:txBody>
                    <a:bodyPr/>
                    <a:lstStyle/>
                    <a:p>
                      <a:pPr algn="ctr" fontAlgn="b"/>
                      <a:r>
                        <a:rPr lang="en-US" sz="1800" b="1" i="0" u="none" strike="noStrike" dirty="0">
                          <a:solidFill>
                            <a:schemeClr val="tx1"/>
                          </a:solidFill>
                          <a:effectLst/>
                          <a:latin typeface="Franklin Gothic Book" panose="020B0503020102020204" pitchFamily="34" charset="0"/>
                        </a:rPr>
                        <a:t>71,5%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chemeClr val="tx1"/>
                          </a:solidFill>
                          <a:effectLst/>
                          <a:latin typeface="Franklin Gothic Book" panose="020B0503020102020204" pitchFamily="34" charset="0"/>
                        </a:rPr>
                        <a:t>22,0%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141485">
                <a:tc>
                  <a:txBody>
                    <a:bodyPr/>
                    <a:lstStyle/>
                    <a:p>
                      <a:pPr algn="ctr" fontAlgn="b"/>
                      <a:r>
                        <a:rPr lang="en-US" sz="1800" b="1" i="0" u="none" strike="noStrike" dirty="0">
                          <a:solidFill>
                            <a:schemeClr val="tx1"/>
                          </a:solidFill>
                          <a:effectLst/>
                          <a:latin typeface="Franklin Gothic Book" panose="020B0503020102020204" pitchFamily="34" charset="0"/>
                        </a:rPr>
                        <a:t>69,5%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chemeClr val="tx1"/>
                          </a:solidFill>
                          <a:effectLst/>
                          <a:latin typeface="Franklin Gothic Book" panose="020B0503020102020204" pitchFamily="34" charset="0"/>
                        </a:rPr>
                        <a:t>6,5%</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7" name="TextBox 6">
            <a:extLst>
              <a:ext uri="{FF2B5EF4-FFF2-40B4-BE49-F238E27FC236}">
                <a16:creationId xmlns:a16="http://schemas.microsoft.com/office/drawing/2014/main" id="{58250ABE-3152-5803-903B-05D2A80F5D74}"/>
              </a:ext>
            </a:extLst>
          </p:cNvPr>
          <p:cNvSpPr txBox="1"/>
          <p:nvPr/>
        </p:nvSpPr>
        <p:spPr>
          <a:xfrm>
            <a:off x="9999910" y="852378"/>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a:t>
            </a:r>
            <a:endParaRPr lang="en-US" b="1" dirty="0">
              <a:latin typeface="Franklin Gothic Book" panose="020B0503020102020204" pitchFamily="34" charset="0"/>
            </a:endParaRPr>
          </a:p>
        </p:txBody>
      </p:sp>
      <p:sp>
        <p:nvSpPr>
          <p:cNvPr id="8" name="TextBox 7">
            <a:extLst>
              <a:ext uri="{FF2B5EF4-FFF2-40B4-BE49-F238E27FC236}">
                <a16:creationId xmlns:a16="http://schemas.microsoft.com/office/drawing/2014/main" id="{BC23B55B-9986-8110-08E6-3C82681191AC}"/>
              </a:ext>
            </a:extLst>
          </p:cNvPr>
          <p:cNvSpPr txBox="1"/>
          <p:nvPr/>
        </p:nvSpPr>
        <p:spPr>
          <a:xfrm>
            <a:off x="10876187" y="760543"/>
            <a:ext cx="1060704" cy="523220"/>
          </a:xfrm>
          <a:prstGeom prst="rect">
            <a:avLst/>
          </a:prstGeom>
          <a:noFill/>
        </p:spPr>
        <p:txBody>
          <a:bodyPr wrap="square" rtlCol="0">
            <a:spAutoFit/>
          </a:bodyPr>
          <a:lstStyle/>
          <a:p>
            <a:pPr algn="ctr"/>
            <a:r>
              <a:rPr lang="sr-Latn-ME" b="1" dirty="0">
                <a:latin typeface="Franklin Gothic Book" panose="020B0503020102020204" pitchFamily="34" charset="0"/>
              </a:rPr>
              <a:t>Does not agree:</a:t>
            </a:r>
            <a:endParaRPr lang="en-US" b="1" dirty="0">
              <a:latin typeface="Franklin Gothic Book" panose="020B0503020102020204" pitchFamily="34" charset="0"/>
            </a:endParaRPr>
          </a:p>
        </p:txBody>
      </p:sp>
      <p:graphicFrame>
        <p:nvGraphicFramePr>
          <p:cNvPr id="3" name="Chart 2">
            <a:extLst>
              <a:ext uri="{FF2B5EF4-FFF2-40B4-BE49-F238E27FC236}">
                <a16:creationId xmlns:a16="http://schemas.microsoft.com/office/drawing/2014/main" id="{00000000-0008-0000-0200-00000D000000}"/>
              </a:ext>
            </a:extLst>
          </p:cNvPr>
          <p:cNvGraphicFramePr>
            <a:graphicFrameLocks/>
          </p:cNvGraphicFramePr>
          <p:nvPr>
            <p:extLst>
              <p:ext uri="{D42A27DB-BD31-4B8C-83A1-F6EECF244321}">
                <p14:modId xmlns:p14="http://schemas.microsoft.com/office/powerpoint/2010/main" val="734022275"/>
              </p:ext>
            </p:extLst>
          </p:nvPr>
        </p:nvGraphicFramePr>
        <p:xfrm>
          <a:off x="255109" y="1160155"/>
          <a:ext cx="9744801" cy="50813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02849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565AB"/>
            </a:gs>
            <a:gs pos="54000">
              <a:srgbClr val="AF8BBF"/>
            </a:gs>
            <a:gs pos="100000">
              <a:schemeClr val="lt1"/>
            </a:gs>
            <a:gs pos="90000">
              <a:schemeClr val="lt1"/>
            </a:gs>
            <a:gs pos="100000">
              <a:srgbClr val="F2F2F2"/>
            </a:gs>
          </a:gsLst>
          <a:path path="circle">
            <a:fillToRect l="100000" b="100000"/>
          </a:path>
          <a:tileRect t="-100000" r="-100000"/>
        </a:gradFill>
        <a:effectLst/>
      </p:bgPr>
    </p:bg>
    <p:spTree>
      <p:nvGrpSpPr>
        <p:cNvPr id="1" name="Shape 138">
          <a:extLst>
            <a:ext uri="{FF2B5EF4-FFF2-40B4-BE49-F238E27FC236}">
              <a16:creationId xmlns:a16="http://schemas.microsoft.com/office/drawing/2014/main" id="{F7A6377B-77C7-35BA-4659-D80B2F065E7A}"/>
            </a:ext>
          </a:extLst>
        </p:cNvPr>
        <p:cNvGrpSpPr/>
        <p:nvPr/>
      </p:nvGrpSpPr>
      <p:grpSpPr>
        <a:xfrm>
          <a:off x="0" y="0"/>
          <a:ext cx="0" cy="0"/>
          <a:chOff x="0" y="0"/>
          <a:chExt cx="0" cy="0"/>
        </a:xfrm>
      </p:grpSpPr>
      <p:sp>
        <p:nvSpPr>
          <p:cNvPr id="139" name="Google Shape;139;p5">
            <a:extLst>
              <a:ext uri="{FF2B5EF4-FFF2-40B4-BE49-F238E27FC236}">
                <a16:creationId xmlns:a16="http://schemas.microsoft.com/office/drawing/2014/main" id="{77FF32F5-91D4-8D3D-01FC-AED8247B6CB5}"/>
              </a:ext>
            </a:extLst>
          </p:cNvPr>
          <p:cNvSpPr txBox="1">
            <a:spLocks noGrp="1"/>
          </p:cNvSpPr>
          <p:nvPr>
            <p:ph type="ctrTitle"/>
          </p:nvPr>
        </p:nvSpPr>
        <p:spPr>
          <a:xfrm>
            <a:off x="3498575" y="2445116"/>
            <a:ext cx="8921232" cy="805873"/>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BEBEB"/>
              </a:buClr>
              <a:buSzPts val="3600"/>
              <a:buFont typeface="Arial"/>
              <a:buNone/>
            </a:pPr>
            <a:r>
              <a:rPr lang="en-US" sz="3600" dirty="0">
                <a:solidFill>
                  <a:srgbClr val="EBEBEB"/>
                </a:solidFill>
                <a:latin typeface="Arial"/>
                <a:ea typeface="Arial"/>
                <a:cs typeface="Arial"/>
                <a:sym typeface="Arial"/>
              </a:rPr>
              <a:t>Perception of Expertise in the Judiciary</a:t>
            </a:r>
          </a:p>
        </p:txBody>
      </p:sp>
      <p:sp>
        <p:nvSpPr>
          <p:cNvPr id="140" name="Google Shape;140;p5">
            <a:extLst>
              <a:ext uri="{FF2B5EF4-FFF2-40B4-BE49-F238E27FC236}">
                <a16:creationId xmlns:a16="http://schemas.microsoft.com/office/drawing/2014/main" id="{5CBB0C30-0762-F549-2004-2B5A462FF1FF}"/>
              </a:ext>
            </a:extLst>
          </p:cNvPr>
          <p:cNvSpPr txBox="1">
            <a:spLocks noGrp="1"/>
          </p:cNvSpPr>
          <p:nvPr>
            <p:ph type="subTitle" idx="1"/>
          </p:nvPr>
        </p:nvSpPr>
        <p:spPr>
          <a:xfrm>
            <a:off x="7389935" y="3733802"/>
            <a:ext cx="6447129" cy="29009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EBEBEB"/>
              </a:buClr>
              <a:buSzPts val="2000"/>
              <a:buNone/>
            </a:pPr>
            <a:r>
              <a:rPr lang="sr-Latn-ME" sz="2000" dirty="0">
                <a:solidFill>
                  <a:srgbClr val="EAEAEA"/>
                </a:solidFill>
                <a:latin typeface="Arial"/>
                <a:cs typeface="Arial"/>
                <a:sym typeface="Arial"/>
              </a:rPr>
              <a:t>Overview of Results Among Groups</a:t>
            </a:r>
          </a:p>
        </p:txBody>
      </p:sp>
      <p:sp>
        <p:nvSpPr>
          <p:cNvPr id="141" name="Google Shape;141;p5">
            <a:extLst>
              <a:ext uri="{FF2B5EF4-FFF2-40B4-BE49-F238E27FC236}">
                <a16:creationId xmlns:a16="http://schemas.microsoft.com/office/drawing/2014/main" id="{8465326E-74BE-B4D9-5E9B-1F99414FC9E2}"/>
              </a:ext>
            </a:extLst>
          </p:cNvPr>
          <p:cNvSpPr/>
          <p:nvPr/>
        </p:nvSpPr>
        <p:spPr>
          <a:xfrm>
            <a:off x="3621024" y="3283950"/>
            <a:ext cx="7882317" cy="290099"/>
          </a:xfrm>
          <a:prstGeom prst="roundRect">
            <a:avLst>
              <a:gd name="adj" fmla="val 16667"/>
            </a:avLst>
          </a:prstGeom>
          <a:gradFill flip="none" rotWithShape="1">
            <a:gsLst>
              <a:gs pos="0">
                <a:srgbClr val="9565AB"/>
              </a:gs>
              <a:gs pos="11000">
                <a:srgbClr val="9565AB"/>
              </a:gs>
              <a:gs pos="34000">
                <a:srgbClr val="AF8BBF"/>
              </a:gs>
              <a:gs pos="81000">
                <a:srgbClr val="D8D8D8"/>
              </a:gs>
              <a:gs pos="100000">
                <a:schemeClr val="lt1"/>
              </a:gs>
            </a:gsLst>
            <a:path path="circle">
              <a:fillToRect r="100000" b="100000"/>
            </a:path>
            <a:tileRect l="-100000" t="-10000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pic>
        <p:nvPicPr>
          <p:cNvPr id="142" name="Google Shape;142;p5">
            <a:extLst>
              <a:ext uri="{FF2B5EF4-FFF2-40B4-BE49-F238E27FC236}">
                <a16:creationId xmlns:a16="http://schemas.microsoft.com/office/drawing/2014/main" id="{55498C91-594B-2B81-6146-B0268D09E3FD}"/>
              </a:ext>
            </a:extLst>
          </p:cNvPr>
          <p:cNvPicPr preferRelativeResize="0"/>
          <p:nvPr/>
        </p:nvPicPr>
        <p:blipFill rotWithShape="1">
          <a:blip r:embed="rId3">
            <a:alphaModFix/>
          </a:blip>
          <a:srcRect/>
          <a:stretch/>
        </p:blipFill>
        <p:spPr>
          <a:xfrm>
            <a:off x="5791198" y="3124198"/>
            <a:ext cx="609604" cy="609604"/>
          </a:xfrm>
          <a:prstGeom prst="rect">
            <a:avLst/>
          </a:prstGeom>
          <a:noFill/>
          <a:ln>
            <a:noFill/>
          </a:ln>
        </p:spPr>
      </p:pic>
      <p:pic>
        <p:nvPicPr>
          <p:cNvPr id="143" name="Google Shape;143;p5">
            <a:extLst>
              <a:ext uri="{FF2B5EF4-FFF2-40B4-BE49-F238E27FC236}">
                <a16:creationId xmlns:a16="http://schemas.microsoft.com/office/drawing/2014/main" id="{91FA2C56-B602-7763-62D1-AF2DBE8A485F}"/>
              </a:ext>
            </a:extLst>
          </p:cNvPr>
          <p:cNvPicPr preferRelativeResize="0"/>
          <p:nvPr/>
        </p:nvPicPr>
        <p:blipFill rotWithShape="1">
          <a:blip r:embed="rId4">
            <a:alphaModFix/>
          </a:blip>
          <a:srcRect/>
          <a:stretch/>
        </p:blipFill>
        <p:spPr>
          <a:xfrm>
            <a:off x="10006687" y="6175674"/>
            <a:ext cx="2071417" cy="606912"/>
          </a:xfrm>
          <a:prstGeom prst="rect">
            <a:avLst/>
          </a:prstGeom>
          <a:noFill/>
          <a:ln>
            <a:noFill/>
          </a:ln>
        </p:spPr>
      </p:pic>
    </p:spTree>
    <p:extLst>
      <p:ext uri="{BB962C8B-B14F-4D97-AF65-F5344CB8AC3E}">
        <p14:creationId xmlns:p14="http://schemas.microsoft.com/office/powerpoint/2010/main" val="23968688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331800"/>
            <a:ext cx="10753266" cy="805873"/>
          </a:xfrm>
          <a:prstGeom prst="rect">
            <a:avLst/>
          </a:prstGeom>
          <a:noFill/>
          <a:ln>
            <a:noFill/>
          </a:ln>
        </p:spPr>
        <p:txBody>
          <a:bodyPr spcFirstLastPara="1" wrap="square" lIns="91425" tIns="45700" rIns="91425" bIns="45700" anchor="ctr" anchorCtr="0">
            <a:noAutofit/>
          </a:bodyPr>
          <a:lstStyle/>
          <a:p>
            <a:pPr marL="0" marR="0" lvl="0" indent="0" algn="just" rtl="0">
              <a:lnSpc>
                <a:spcPct val="90000"/>
              </a:lnSpc>
              <a:spcBef>
                <a:spcPts val="0"/>
              </a:spcBef>
              <a:spcAft>
                <a:spcPts val="0"/>
              </a:spcAft>
              <a:buNone/>
            </a:pPr>
            <a:r>
              <a:rPr lang="en-US" sz="2600" b="1" i="0" u="none" strike="noStrike" cap="none" dirty="0">
                <a:solidFill>
                  <a:schemeClr val="tx1">
                    <a:lumMod val="75000"/>
                    <a:lumOff val="25000"/>
                  </a:schemeClr>
                </a:solidFill>
                <a:latin typeface="Arial"/>
                <a:ea typeface="Arial"/>
                <a:cs typeface="Arial"/>
                <a:sym typeface="Arial"/>
              </a:rPr>
              <a:t>State Prosecutors: </a:t>
            </a:r>
            <a:r>
              <a:rPr lang="en-US" sz="2600" i="0" u="none" strike="noStrike" cap="none" dirty="0">
                <a:solidFill>
                  <a:schemeClr val="tx1">
                    <a:lumMod val="75000"/>
                    <a:lumOff val="25000"/>
                  </a:schemeClr>
                </a:solidFill>
                <a:latin typeface="Arial"/>
                <a:ea typeface="Arial"/>
                <a:cs typeface="Arial"/>
                <a:sym typeface="Arial"/>
              </a:rPr>
              <a:t>How would you rate the level of expertise on a scale from 1 to 5, where 1 represents "very poor" and 5 represents "excellent":</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BB39C9C0-0AAB-D4C6-AEAD-98A71C6CF203}"/>
              </a:ext>
            </a:extLst>
          </p:cNvPr>
          <p:cNvGraphicFramePr/>
          <p:nvPr>
            <p:extLst>
              <p:ext uri="{D42A27DB-BD31-4B8C-83A1-F6EECF244321}">
                <p14:modId xmlns:p14="http://schemas.microsoft.com/office/powerpoint/2010/main" val="2036158312"/>
              </p:ext>
            </p:extLst>
          </p:nvPr>
        </p:nvGraphicFramePr>
        <p:xfrm>
          <a:off x="9824985" y="1011014"/>
          <a:ext cx="2147939" cy="4325084"/>
        </p:xfrm>
        <a:graphic>
          <a:graphicData uri="http://schemas.openxmlformats.org/drawingml/2006/table">
            <a:tbl>
              <a:tblPr firstRow="1" bandRow="1">
                <a:noFill/>
                <a:tableStyleId>{9477955C-A1E1-4A4C-BD3D-66FEA38ACCEF}</a:tableStyleId>
              </a:tblPr>
              <a:tblGrid>
                <a:gridCol w="1132245">
                  <a:extLst>
                    <a:ext uri="{9D8B030D-6E8A-4147-A177-3AD203B41FA5}">
                      <a16:colId xmlns:a16="http://schemas.microsoft.com/office/drawing/2014/main" val="20000"/>
                    </a:ext>
                  </a:extLst>
                </a:gridCol>
                <a:gridCol w="1015694">
                  <a:extLst>
                    <a:ext uri="{9D8B030D-6E8A-4147-A177-3AD203B41FA5}">
                      <a16:colId xmlns:a16="http://schemas.microsoft.com/office/drawing/2014/main" val="20001"/>
                    </a:ext>
                  </a:extLst>
                </a:gridCol>
              </a:tblGrid>
              <a:tr h="1081271">
                <a:tc>
                  <a:txBody>
                    <a:bodyPr/>
                    <a:lstStyle/>
                    <a:p>
                      <a:pPr algn="ctr" fontAlgn="b"/>
                      <a:r>
                        <a:rPr lang="en-US" sz="1600" b="1" i="0" u="none" strike="noStrike" dirty="0">
                          <a:solidFill>
                            <a:srgbClr val="000000"/>
                          </a:solidFill>
                          <a:effectLst/>
                          <a:latin typeface="Franklin Gothic Book" panose="020B0503020102020204" pitchFamily="34" charset="0"/>
                        </a:rPr>
                        <a:t>73,2%</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0,0%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81271">
                <a:tc>
                  <a:txBody>
                    <a:bodyPr/>
                    <a:lstStyle/>
                    <a:p>
                      <a:pPr algn="ctr" fontAlgn="b"/>
                      <a:r>
                        <a:rPr lang="en-US" sz="1600" b="1" i="0" u="none" strike="noStrike" dirty="0">
                          <a:solidFill>
                            <a:srgbClr val="000000"/>
                          </a:solidFill>
                          <a:effectLst/>
                          <a:latin typeface="Franklin Gothic Book" panose="020B0503020102020204" pitchFamily="34" charset="0"/>
                        </a:rPr>
                        <a:t>53,7%</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81271">
                <a:tc>
                  <a:txBody>
                    <a:bodyPr/>
                    <a:lstStyle/>
                    <a:p>
                      <a:pPr algn="ctr" fontAlgn="b"/>
                      <a:r>
                        <a:rPr lang="en-US" sz="1600" b="1" i="0" u="none" strike="noStrike" dirty="0">
                          <a:solidFill>
                            <a:srgbClr val="000000"/>
                          </a:solidFill>
                          <a:effectLst/>
                          <a:latin typeface="Franklin Gothic Book" panose="020B0503020102020204" pitchFamily="34" charset="0"/>
                        </a:rPr>
                        <a:t>19,5%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21,9%</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81271">
                <a:tc>
                  <a:txBody>
                    <a:bodyPr/>
                    <a:lstStyle/>
                    <a:p>
                      <a:pPr algn="ctr" fontAlgn="b"/>
                      <a:r>
                        <a:rPr lang="sr-Latn-ME" sz="1600" b="1" i="0" u="none" strike="noStrike" dirty="0">
                          <a:solidFill>
                            <a:srgbClr val="000000"/>
                          </a:solidFill>
                          <a:effectLst/>
                          <a:latin typeface="Franklin Gothic Book" panose="020B0503020102020204" pitchFamily="34" charset="0"/>
                        </a:rPr>
                        <a:t>48,8</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14,6</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5" name="TextBox 4">
            <a:extLst>
              <a:ext uri="{FF2B5EF4-FFF2-40B4-BE49-F238E27FC236}">
                <a16:creationId xmlns:a16="http://schemas.microsoft.com/office/drawing/2014/main" id="{AE0EE86A-FA3F-49C2-E015-03F516235944}"/>
              </a:ext>
            </a:extLst>
          </p:cNvPr>
          <p:cNvSpPr txBox="1"/>
          <p:nvPr/>
        </p:nvSpPr>
        <p:spPr>
          <a:xfrm>
            <a:off x="9645615" y="1011014"/>
            <a:ext cx="1485900" cy="523220"/>
          </a:xfrm>
          <a:prstGeom prst="rect">
            <a:avLst/>
          </a:prstGeom>
          <a:noFill/>
        </p:spPr>
        <p:txBody>
          <a:bodyPr wrap="square" rtlCol="0">
            <a:spAutoFit/>
          </a:bodyPr>
          <a:lstStyle/>
          <a:p>
            <a:pPr algn="ctr"/>
            <a:r>
              <a:rPr lang="en-GB" b="0" i="0" u="none" strike="noStrike" dirty="0">
                <a:solidFill>
                  <a:srgbClr val="000000"/>
                </a:solidFill>
                <a:effectLst/>
                <a:latin typeface="+mj-lt"/>
              </a:rPr>
              <a:t>High level of expertise</a:t>
            </a:r>
            <a:endParaRPr lang="en-US" b="1" dirty="0">
              <a:latin typeface="+mj-lt"/>
            </a:endParaRPr>
          </a:p>
        </p:txBody>
      </p:sp>
      <p:sp>
        <p:nvSpPr>
          <p:cNvPr id="6" name="TextBox 5">
            <a:extLst>
              <a:ext uri="{FF2B5EF4-FFF2-40B4-BE49-F238E27FC236}">
                <a16:creationId xmlns:a16="http://schemas.microsoft.com/office/drawing/2014/main" id="{8A7C7F0D-D1E4-EE55-CE81-2CFB44EFBF93}"/>
              </a:ext>
            </a:extLst>
          </p:cNvPr>
          <p:cNvSpPr txBox="1"/>
          <p:nvPr/>
        </p:nvSpPr>
        <p:spPr>
          <a:xfrm>
            <a:off x="10744949" y="993241"/>
            <a:ext cx="1485900" cy="523220"/>
          </a:xfrm>
          <a:prstGeom prst="rect">
            <a:avLst/>
          </a:prstGeom>
          <a:noFill/>
        </p:spPr>
        <p:txBody>
          <a:bodyPr wrap="square" rtlCol="0">
            <a:spAutoFit/>
          </a:bodyPr>
          <a:lstStyle/>
          <a:p>
            <a:pPr algn="ctr"/>
            <a:r>
              <a:rPr lang="sr-Latn-ME" dirty="0">
                <a:latin typeface="Franklin Gothic Book" panose="020B0503020102020204" pitchFamily="34" charset="0"/>
              </a:rPr>
              <a:t>Low level of expertise</a:t>
            </a:r>
          </a:p>
        </p:txBody>
      </p:sp>
      <p:sp>
        <p:nvSpPr>
          <p:cNvPr id="7" name="Google Shape;185;p56">
            <a:extLst>
              <a:ext uri="{FF2B5EF4-FFF2-40B4-BE49-F238E27FC236}">
                <a16:creationId xmlns:a16="http://schemas.microsoft.com/office/drawing/2014/main" id="{68A253C6-2D7B-EB35-2BDA-2552DAC5E74F}"/>
              </a:ext>
            </a:extLst>
          </p:cNvPr>
          <p:cNvSpPr txBox="1"/>
          <p:nvPr/>
        </p:nvSpPr>
        <p:spPr>
          <a:xfrm>
            <a:off x="81972" y="6408075"/>
            <a:ext cx="952500" cy="369332"/>
          </a:xfrm>
          <a:prstGeom prst="rect">
            <a:avLst/>
          </a:prstGeom>
          <a:noFill/>
          <a:ln w="9525" cap="flat" cmpd="sng">
            <a:solidFill>
              <a:srgbClr val="9565AB"/>
            </a:solidFill>
            <a:prstDash val="dash"/>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solidFill>
                  <a:srgbClr val="9565AB"/>
                </a:solidFill>
                <a:latin typeface="Calibri"/>
                <a:ea typeface="Calibri"/>
                <a:cs typeface="Calibri"/>
                <a:sym typeface="Calibri"/>
              </a:rPr>
              <a:t>N=41</a:t>
            </a:r>
            <a:endParaRPr sz="1400" b="0" i="0" u="none" strike="noStrike" cap="none" dirty="0">
              <a:solidFill>
                <a:srgbClr val="9565AB"/>
              </a:solidFill>
              <a:latin typeface="Arial"/>
              <a:ea typeface="Arial"/>
              <a:cs typeface="Arial"/>
              <a:sym typeface="Arial"/>
            </a:endParaRPr>
          </a:p>
        </p:txBody>
      </p:sp>
      <p:graphicFrame>
        <p:nvGraphicFramePr>
          <p:cNvPr id="2" name="Chart 1">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4223816194"/>
              </p:ext>
            </p:extLst>
          </p:nvPr>
        </p:nvGraphicFramePr>
        <p:xfrm>
          <a:off x="729671" y="1422397"/>
          <a:ext cx="10753267" cy="47735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65937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195616"/>
            <a:ext cx="11119428" cy="805873"/>
          </a:xfrm>
          <a:prstGeom prst="rect">
            <a:avLst/>
          </a:prstGeom>
          <a:noFill/>
          <a:ln>
            <a:noFill/>
          </a:ln>
        </p:spPr>
        <p:txBody>
          <a:bodyPr spcFirstLastPara="1" wrap="square" lIns="91425" tIns="45700" rIns="91425" bIns="45700" anchor="ctr" anchorCtr="0">
            <a:noAutofit/>
          </a:bodyPr>
          <a:lstStyle/>
          <a:p>
            <a:pPr marL="0" marR="0" lvl="0" indent="0" algn="just" rtl="0">
              <a:lnSpc>
                <a:spcPct val="90000"/>
              </a:lnSpc>
              <a:spcBef>
                <a:spcPts val="0"/>
              </a:spcBef>
              <a:spcAft>
                <a:spcPts val="0"/>
              </a:spcAft>
              <a:buNone/>
            </a:pPr>
            <a:r>
              <a:rPr lang="sr-Latn-ME" sz="2800" b="1" i="0" u="none" strike="noStrike" cap="none" dirty="0">
                <a:solidFill>
                  <a:schemeClr val="tx1">
                    <a:lumMod val="75000"/>
                    <a:lumOff val="25000"/>
                  </a:schemeClr>
                </a:solidFill>
                <a:latin typeface="Arial"/>
                <a:ea typeface="Arial"/>
                <a:cs typeface="Arial"/>
                <a:sym typeface="Arial"/>
              </a:rPr>
              <a:t>Judges: </a:t>
            </a:r>
            <a:r>
              <a:rPr lang="sr-Latn-ME" sz="2800" i="0" u="none" strike="noStrike" cap="none" dirty="0">
                <a:solidFill>
                  <a:schemeClr val="tx1">
                    <a:lumMod val="75000"/>
                    <a:lumOff val="25000"/>
                  </a:schemeClr>
                </a:solidFill>
                <a:latin typeface="Arial"/>
                <a:ea typeface="Arial"/>
                <a:cs typeface="Arial"/>
                <a:sym typeface="Arial"/>
              </a:rPr>
              <a:t>How would you rate the level of expertise on a scale from 1 to 5, where 1 represents "very poor" and 5 represents "excellent":</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BB39C9C0-0AAB-D4C6-AEAD-98A71C6CF203}"/>
              </a:ext>
            </a:extLst>
          </p:cNvPr>
          <p:cNvGraphicFramePr/>
          <p:nvPr>
            <p:extLst>
              <p:ext uri="{D42A27DB-BD31-4B8C-83A1-F6EECF244321}">
                <p14:modId xmlns:p14="http://schemas.microsoft.com/office/powerpoint/2010/main" val="336694752"/>
              </p:ext>
            </p:extLst>
          </p:nvPr>
        </p:nvGraphicFramePr>
        <p:xfrm>
          <a:off x="9729075" y="983802"/>
          <a:ext cx="2120025" cy="4345852"/>
        </p:xfrm>
        <a:graphic>
          <a:graphicData uri="http://schemas.openxmlformats.org/drawingml/2006/table">
            <a:tbl>
              <a:tblPr firstRow="1" bandRow="1">
                <a:noFill/>
                <a:tableStyleId>{9477955C-A1E1-4A4C-BD3D-66FEA38ACCEF}</a:tableStyleId>
              </a:tblPr>
              <a:tblGrid>
                <a:gridCol w="1117531">
                  <a:extLst>
                    <a:ext uri="{9D8B030D-6E8A-4147-A177-3AD203B41FA5}">
                      <a16:colId xmlns:a16="http://schemas.microsoft.com/office/drawing/2014/main" val="20000"/>
                    </a:ext>
                  </a:extLst>
                </a:gridCol>
                <a:gridCol w="1002494">
                  <a:extLst>
                    <a:ext uri="{9D8B030D-6E8A-4147-A177-3AD203B41FA5}">
                      <a16:colId xmlns:a16="http://schemas.microsoft.com/office/drawing/2014/main" val="20001"/>
                    </a:ext>
                  </a:extLst>
                </a:gridCol>
              </a:tblGrid>
              <a:tr h="1086463">
                <a:tc>
                  <a:txBody>
                    <a:bodyPr/>
                    <a:lstStyle/>
                    <a:p>
                      <a:pPr algn="ctr" fontAlgn="b"/>
                      <a:r>
                        <a:rPr lang="en-US" sz="1600" b="1" i="0" u="none" strike="noStrike">
                          <a:solidFill>
                            <a:srgbClr val="000000"/>
                          </a:solidFill>
                          <a:effectLst/>
                          <a:latin typeface="Franklin Gothic Book" panose="020B0503020102020204" pitchFamily="34" charset="0"/>
                        </a:rPr>
                        <a:t>37,9%</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17,9%</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86463">
                <a:tc>
                  <a:txBody>
                    <a:bodyPr/>
                    <a:lstStyle/>
                    <a:p>
                      <a:pPr algn="ctr" fontAlgn="b"/>
                      <a:r>
                        <a:rPr lang="en-US" sz="1600" b="1" i="0" u="none" strike="noStrike">
                          <a:solidFill>
                            <a:srgbClr val="000000"/>
                          </a:solidFill>
                          <a:effectLst/>
                          <a:latin typeface="Franklin Gothic Book" panose="020B0503020102020204" pitchFamily="34" charset="0"/>
                        </a:rPr>
                        <a:t>63,2%</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2,1%</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86463">
                <a:tc>
                  <a:txBody>
                    <a:bodyPr/>
                    <a:lstStyle/>
                    <a:p>
                      <a:pPr algn="ctr" fontAlgn="b"/>
                      <a:r>
                        <a:rPr lang="en-US" sz="1600" b="1" i="0" u="none" strike="noStrike">
                          <a:solidFill>
                            <a:srgbClr val="000000"/>
                          </a:solidFill>
                          <a:effectLst/>
                          <a:latin typeface="Franklin Gothic Book" panose="020B0503020102020204" pitchFamily="34" charset="0"/>
                        </a:rPr>
                        <a:t>19,0%</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21,1%</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86463">
                <a:tc>
                  <a:txBody>
                    <a:bodyPr/>
                    <a:lstStyle/>
                    <a:p>
                      <a:pPr algn="ctr" fontAlgn="b"/>
                      <a:r>
                        <a:rPr lang="en-US" sz="1600" b="1" i="0" u="none" strike="noStrike">
                          <a:solidFill>
                            <a:srgbClr val="000000"/>
                          </a:solidFill>
                          <a:effectLst/>
                          <a:latin typeface="Franklin Gothic Book" panose="020B0503020102020204" pitchFamily="34" charset="0"/>
                        </a:rPr>
                        <a:t>47,4%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7,4%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5" name="TextBox 4">
            <a:extLst>
              <a:ext uri="{FF2B5EF4-FFF2-40B4-BE49-F238E27FC236}">
                <a16:creationId xmlns:a16="http://schemas.microsoft.com/office/drawing/2014/main" id="{AE0EE86A-FA3F-49C2-E015-03F516235944}"/>
              </a:ext>
            </a:extLst>
          </p:cNvPr>
          <p:cNvSpPr txBox="1"/>
          <p:nvPr/>
        </p:nvSpPr>
        <p:spPr>
          <a:xfrm>
            <a:off x="9542869" y="1047712"/>
            <a:ext cx="1485900" cy="523220"/>
          </a:xfrm>
          <a:prstGeom prst="rect">
            <a:avLst/>
          </a:prstGeom>
          <a:noFill/>
        </p:spPr>
        <p:txBody>
          <a:bodyPr wrap="square" rtlCol="0">
            <a:spAutoFit/>
          </a:bodyPr>
          <a:lstStyle/>
          <a:p>
            <a:pPr algn="ctr"/>
            <a:r>
              <a:rPr lang="en-GB" b="0" i="0" u="none" strike="noStrike" dirty="0">
                <a:solidFill>
                  <a:srgbClr val="000000"/>
                </a:solidFill>
                <a:effectLst/>
                <a:latin typeface="+mn-lt"/>
              </a:rPr>
              <a:t>High level of expertise</a:t>
            </a:r>
            <a:endParaRPr lang="en-US" b="1" dirty="0">
              <a:latin typeface="+mn-lt"/>
            </a:endParaRPr>
          </a:p>
        </p:txBody>
      </p:sp>
      <p:sp>
        <p:nvSpPr>
          <p:cNvPr id="6" name="TextBox 5">
            <a:extLst>
              <a:ext uri="{FF2B5EF4-FFF2-40B4-BE49-F238E27FC236}">
                <a16:creationId xmlns:a16="http://schemas.microsoft.com/office/drawing/2014/main" id="{8A7C7F0D-D1E4-EE55-CE81-2CFB44EFBF93}"/>
              </a:ext>
            </a:extLst>
          </p:cNvPr>
          <p:cNvSpPr txBox="1"/>
          <p:nvPr/>
        </p:nvSpPr>
        <p:spPr>
          <a:xfrm>
            <a:off x="10540744" y="1047712"/>
            <a:ext cx="1485900" cy="523220"/>
          </a:xfrm>
          <a:prstGeom prst="rect">
            <a:avLst/>
          </a:prstGeom>
          <a:noFill/>
        </p:spPr>
        <p:txBody>
          <a:bodyPr wrap="square" rtlCol="0">
            <a:spAutoFit/>
          </a:bodyPr>
          <a:lstStyle/>
          <a:p>
            <a:pPr algn="ctr"/>
            <a:r>
              <a:rPr lang="sr-Latn-ME" dirty="0">
                <a:latin typeface="Franklin Gothic Book" panose="020B0503020102020204" pitchFamily="34" charset="0"/>
              </a:rPr>
              <a:t>Low level of expertise</a:t>
            </a:r>
          </a:p>
        </p:txBody>
      </p:sp>
      <p:sp>
        <p:nvSpPr>
          <p:cNvPr id="8" name="Google Shape;200;p6">
            <a:extLst>
              <a:ext uri="{FF2B5EF4-FFF2-40B4-BE49-F238E27FC236}">
                <a16:creationId xmlns:a16="http://schemas.microsoft.com/office/drawing/2014/main" id="{8B795A70-8144-D9F3-7BC6-2D5AA0B1D073}"/>
              </a:ext>
            </a:extLst>
          </p:cNvPr>
          <p:cNvSpPr txBox="1"/>
          <p:nvPr/>
        </p:nvSpPr>
        <p:spPr>
          <a:xfrm>
            <a:off x="81972" y="6408075"/>
            <a:ext cx="952500" cy="369332"/>
          </a:xfrm>
          <a:prstGeom prst="rect">
            <a:avLst/>
          </a:prstGeom>
          <a:noFill/>
          <a:ln w="9525" cap="flat" cmpd="sng">
            <a:solidFill>
              <a:srgbClr val="9565AB"/>
            </a:solidFill>
            <a:prstDash val="dash"/>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solidFill>
                  <a:srgbClr val="9565AB"/>
                </a:solidFill>
                <a:latin typeface="Calibri"/>
                <a:ea typeface="Calibri"/>
                <a:cs typeface="Calibri"/>
                <a:sym typeface="Calibri"/>
              </a:rPr>
              <a:t>N=95</a:t>
            </a:r>
            <a:endParaRPr sz="1400" b="0" i="0" u="none" strike="noStrike" cap="none" dirty="0">
              <a:solidFill>
                <a:srgbClr val="9565AB"/>
              </a:solidFill>
              <a:latin typeface="Arial"/>
              <a:ea typeface="Arial"/>
              <a:cs typeface="Arial"/>
              <a:sym typeface="Arial"/>
            </a:endParaRPr>
          </a:p>
        </p:txBody>
      </p:sp>
      <p:graphicFrame>
        <p:nvGraphicFramePr>
          <p:cNvPr id="2" name="Chart 1">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128091880"/>
              </p:ext>
            </p:extLst>
          </p:nvPr>
        </p:nvGraphicFramePr>
        <p:xfrm>
          <a:off x="1031698" y="1360006"/>
          <a:ext cx="10251996" cy="48890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32631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195616"/>
            <a:ext cx="11119428" cy="805873"/>
          </a:xfrm>
          <a:prstGeom prst="rect">
            <a:avLst/>
          </a:prstGeom>
          <a:noFill/>
          <a:ln>
            <a:noFill/>
          </a:ln>
        </p:spPr>
        <p:txBody>
          <a:bodyPr spcFirstLastPara="1" wrap="square" lIns="91425" tIns="45700" rIns="91425" bIns="45700" anchor="ctr" anchorCtr="0">
            <a:noAutofit/>
          </a:bodyPr>
          <a:lstStyle/>
          <a:p>
            <a:pPr algn="just">
              <a:lnSpc>
                <a:spcPct val="90000"/>
              </a:lnSpc>
            </a:pPr>
            <a:r>
              <a:rPr lang="sr-Latn-ME" sz="2800" b="1" i="0" u="none" strike="noStrike" cap="none" dirty="0">
                <a:solidFill>
                  <a:schemeClr val="tx1">
                    <a:lumMod val="75000"/>
                    <a:lumOff val="25000"/>
                  </a:schemeClr>
                </a:solidFill>
                <a:latin typeface="Arial"/>
                <a:ea typeface="Arial"/>
                <a:cs typeface="Arial"/>
                <a:sym typeface="Arial"/>
              </a:rPr>
              <a:t>Attorneys</a:t>
            </a:r>
            <a:r>
              <a:rPr lang="sr-Latn-ME" sz="2800" i="0" u="none" strike="noStrike" cap="none" dirty="0">
                <a:solidFill>
                  <a:schemeClr val="tx1">
                    <a:lumMod val="75000"/>
                    <a:lumOff val="25000"/>
                  </a:schemeClr>
                </a:solidFill>
                <a:latin typeface="Arial"/>
                <a:ea typeface="Arial"/>
                <a:cs typeface="Arial"/>
                <a:sym typeface="Arial"/>
              </a:rPr>
              <a:t>: How would you rate the level of expertise on a scale from 1 to 5, where 1 represents "very poor" and 5 represents "excellent":</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BB39C9C0-0AAB-D4C6-AEAD-98A71C6CF203}"/>
              </a:ext>
            </a:extLst>
          </p:cNvPr>
          <p:cNvGraphicFramePr/>
          <p:nvPr>
            <p:extLst>
              <p:ext uri="{D42A27DB-BD31-4B8C-83A1-F6EECF244321}">
                <p14:modId xmlns:p14="http://schemas.microsoft.com/office/powerpoint/2010/main" val="3623786680"/>
              </p:ext>
            </p:extLst>
          </p:nvPr>
        </p:nvGraphicFramePr>
        <p:xfrm>
          <a:off x="9824985" y="1011014"/>
          <a:ext cx="2147939" cy="4325084"/>
        </p:xfrm>
        <a:graphic>
          <a:graphicData uri="http://schemas.openxmlformats.org/drawingml/2006/table">
            <a:tbl>
              <a:tblPr firstRow="1" bandRow="1">
                <a:noFill/>
                <a:tableStyleId>{9477955C-A1E1-4A4C-BD3D-66FEA38ACCEF}</a:tableStyleId>
              </a:tblPr>
              <a:tblGrid>
                <a:gridCol w="1132245">
                  <a:extLst>
                    <a:ext uri="{9D8B030D-6E8A-4147-A177-3AD203B41FA5}">
                      <a16:colId xmlns:a16="http://schemas.microsoft.com/office/drawing/2014/main" val="20000"/>
                    </a:ext>
                  </a:extLst>
                </a:gridCol>
                <a:gridCol w="1015694">
                  <a:extLst>
                    <a:ext uri="{9D8B030D-6E8A-4147-A177-3AD203B41FA5}">
                      <a16:colId xmlns:a16="http://schemas.microsoft.com/office/drawing/2014/main" val="20001"/>
                    </a:ext>
                  </a:extLst>
                </a:gridCol>
              </a:tblGrid>
              <a:tr h="1081271">
                <a:tc>
                  <a:txBody>
                    <a:bodyPr/>
                    <a:lstStyle/>
                    <a:p>
                      <a:pPr algn="ctr" fontAlgn="b"/>
                      <a:r>
                        <a:rPr lang="en-US" sz="1600" b="1" i="0" u="none" strike="noStrike" dirty="0">
                          <a:solidFill>
                            <a:srgbClr val="000000"/>
                          </a:solidFill>
                          <a:effectLst/>
                          <a:latin typeface="Franklin Gothic Book" panose="020B0503020102020204" pitchFamily="34" charset="0"/>
                        </a:rPr>
                        <a:t>18,4%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34,0%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081271">
                <a:tc>
                  <a:txBody>
                    <a:bodyPr/>
                    <a:lstStyle/>
                    <a:p>
                      <a:pPr algn="ctr" fontAlgn="b"/>
                      <a:r>
                        <a:rPr lang="en-US" sz="1600" b="1" i="0" u="none" strike="noStrike" dirty="0">
                          <a:solidFill>
                            <a:srgbClr val="000000"/>
                          </a:solidFill>
                          <a:effectLst/>
                          <a:latin typeface="Franklin Gothic Book" panose="020B0503020102020204" pitchFamily="34" charset="0"/>
                        </a:rPr>
                        <a:t>26,6%</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a:t>
                      </a:r>
                      <a:r>
                        <a:rPr lang="sr-Latn-ME" sz="1600" b="1" i="0" u="none" strike="noStrike" dirty="0">
                          <a:solidFill>
                            <a:srgbClr val="000000"/>
                          </a:solidFill>
                          <a:effectLst/>
                          <a:latin typeface="Franklin Gothic Book" panose="020B0503020102020204" pitchFamily="34" charset="0"/>
                        </a:rPr>
                        <a:t>1,8</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081271">
                <a:tc>
                  <a:txBody>
                    <a:bodyPr/>
                    <a:lstStyle/>
                    <a:p>
                      <a:pPr algn="ctr" fontAlgn="b"/>
                      <a:r>
                        <a:rPr lang="en-US" sz="1600" b="1" i="0" u="none" strike="noStrike" dirty="0">
                          <a:solidFill>
                            <a:srgbClr val="000000"/>
                          </a:solidFill>
                          <a:effectLst/>
                          <a:latin typeface="Franklin Gothic Book" panose="020B0503020102020204" pitchFamily="34" charset="0"/>
                        </a:rPr>
                        <a:t>26,6%</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19,3%</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081271">
                <a:tc>
                  <a:txBody>
                    <a:bodyPr/>
                    <a:lstStyle/>
                    <a:p>
                      <a:pPr algn="ctr" fontAlgn="b"/>
                      <a:r>
                        <a:rPr lang="en-US" sz="1600" b="1" i="0" u="none" strike="noStrike" dirty="0">
                          <a:solidFill>
                            <a:srgbClr val="000000"/>
                          </a:solidFill>
                          <a:effectLst/>
                          <a:latin typeface="Franklin Gothic Book" panose="020B0503020102020204" pitchFamily="34" charset="0"/>
                        </a:rPr>
                        <a:t>26,6%</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25,7%</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5" name="TextBox 4">
            <a:extLst>
              <a:ext uri="{FF2B5EF4-FFF2-40B4-BE49-F238E27FC236}">
                <a16:creationId xmlns:a16="http://schemas.microsoft.com/office/drawing/2014/main" id="{AE0EE86A-FA3F-49C2-E015-03F516235944}"/>
              </a:ext>
            </a:extLst>
          </p:cNvPr>
          <p:cNvSpPr txBox="1"/>
          <p:nvPr/>
        </p:nvSpPr>
        <p:spPr>
          <a:xfrm>
            <a:off x="9645615" y="1011014"/>
            <a:ext cx="1485900" cy="523220"/>
          </a:xfrm>
          <a:prstGeom prst="rect">
            <a:avLst/>
          </a:prstGeom>
          <a:noFill/>
        </p:spPr>
        <p:txBody>
          <a:bodyPr wrap="square" rtlCol="0">
            <a:spAutoFit/>
          </a:bodyPr>
          <a:lstStyle/>
          <a:p>
            <a:pPr algn="ctr"/>
            <a:r>
              <a:rPr lang="en-GB" b="0" i="0" u="none" strike="noStrike" dirty="0">
                <a:solidFill>
                  <a:srgbClr val="000000"/>
                </a:solidFill>
                <a:effectLst/>
                <a:latin typeface="+mj-lt"/>
              </a:rPr>
              <a:t>High level of expertise</a:t>
            </a:r>
            <a:endParaRPr lang="en-US" b="1" dirty="0">
              <a:latin typeface="+mj-lt"/>
            </a:endParaRPr>
          </a:p>
        </p:txBody>
      </p:sp>
      <p:sp>
        <p:nvSpPr>
          <p:cNvPr id="6" name="TextBox 5">
            <a:extLst>
              <a:ext uri="{FF2B5EF4-FFF2-40B4-BE49-F238E27FC236}">
                <a16:creationId xmlns:a16="http://schemas.microsoft.com/office/drawing/2014/main" id="{8A7C7F0D-D1E4-EE55-CE81-2CFB44EFBF93}"/>
              </a:ext>
            </a:extLst>
          </p:cNvPr>
          <p:cNvSpPr txBox="1"/>
          <p:nvPr/>
        </p:nvSpPr>
        <p:spPr>
          <a:xfrm>
            <a:off x="10744949" y="993241"/>
            <a:ext cx="1485900" cy="523220"/>
          </a:xfrm>
          <a:prstGeom prst="rect">
            <a:avLst/>
          </a:prstGeom>
          <a:noFill/>
        </p:spPr>
        <p:txBody>
          <a:bodyPr wrap="square" rtlCol="0">
            <a:spAutoFit/>
          </a:bodyPr>
          <a:lstStyle/>
          <a:p>
            <a:pPr algn="ctr"/>
            <a:r>
              <a:rPr lang="sr-Latn-ME" dirty="0">
                <a:latin typeface="Franklin Gothic Book" panose="020B0503020102020204" pitchFamily="34" charset="0"/>
              </a:rPr>
              <a:t>Low level of expertise</a:t>
            </a:r>
          </a:p>
        </p:txBody>
      </p:sp>
      <p:sp>
        <p:nvSpPr>
          <p:cNvPr id="8" name="Google Shape;213;p57">
            <a:extLst>
              <a:ext uri="{FF2B5EF4-FFF2-40B4-BE49-F238E27FC236}">
                <a16:creationId xmlns:a16="http://schemas.microsoft.com/office/drawing/2014/main" id="{ABD0D72F-DC7C-BF66-DAE6-AAF23410F5D7}"/>
              </a:ext>
            </a:extLst>
          </p:cNvPr>
          <p:cNvSpPr txBox="1"/>
          <p:nvPr/>
        </p:nvSpPr>
        <p:spPr>
          <a:xfrm>
            <a:off x="81972" y="6408075"/>
            <a:ext cx="952500" cy="369332"/>
          </a:xfrm>
          <a:prstGeom prst="rect">
            <a:avLst/>
          </a:prstGeom>
          <a:noFill/>
          <a:ln w="9525" cap="flat" cmpd="sng">
            <a:solidFill>
              <a:srgbClr val="9565AB"/>
            </a:solidFill>
            <a:prstDash val="dash"/>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9565AB"/>
                </a:solidFill>
                <a:latin typeface="Calibri"/>
                <a:ea typeface="Calibri"/>
                <a:cs typeface="Calibri"/>
                <a:sym typeface="Calibri"/>
              </a:rPr>
              <a:t>N=109</a:t>
            </a:r>
            <a:endParaRPr sz="1400" b="0" i="0" u="none" strike="noStrike" cap="none">
              <a:solidFill>
                <a:srgbClr val="9565AB"/>
              </a:solidFill>
              <a:latin typeface="Arial"/>
              <a:ea typeface="Arial"/>
              <a:cs typeface="Arial"/>
              <a:sym typeface="Arial"/>
            </a:endParaRPr>
          </a:p>
        </p:txBody>
      </p:sp>
      <p:graphicFrame>
        <p:nvGraphicFramePr>
          <p:cNvPr id="2" name="Chart 1">
            <a:extLst>
              <a:ext uri="{FF2B5EF4-FFF2-40B4-BE49-F238E27FC236}">
                <a16:creationId xmlns:a16="http://schemas.microsoft.com/office/drawing/2014/main" id="{00000000-0008-0000-0300-000004000000}"/>
              </a:ext>
            </a:extLst>
          </p:cNvPr>
          <p:cNvGraphicFramePr>
            <a:graphicFrameLocks/>
          </p:cNvGraphicFramePr>
          <p:nvPr>
            <p:extLst>
              <p:ext uri="{D42A27DB-BD31-4B8C-83A1-F6EECF244321}">
                <p14:modId xmlns:p14="http://schemas.microsoft.com/office/powerpoint/2010/main" val="3851336913"/>
              </p:ext>
            </p:extLst>
          </p:nvPr>
        </p:nvGraphicFramePr>
        <p:xfrm>
          <a:off x="729672" y="1380725"/>
          <a:ext cx="10639448" cy="48607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798811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195616"/>
            <a:ext cx="11119428" cy="805873"/>
          </a:xfrm>
          <a:prstGeom prst="rect">
            <a:avLst/>
          </a:prstGeom>
          <a:noFill/>
          <a:ln>
            <a:noFill/>
          </a:ln>
        </p:spPr>
        <p:txBody>
          <a:bodyPr spcFirstLastPara="1" wrap="square" lIns="91425" tIns="45700" rIns="91425" bIns="45700" anchor="ctr" anchorCtr="0">
            <a:noAutofit/>
          </a:bodyPr>
          <a:lstStyle/>
          <a:p>
            <a:pPr algn="just">
              <a:lnSpc>
                <a:spcPct val="90000"/>
              </a:lnSpc>
            </a:pPr>
            <a:r>
              <a:rPr lang="sr-Latn-ME" sz="2800" b="1" dirty="0">
                <a:solidFill>
                  <a:schemeClr val="tx1">
                    <a:lumMod val="75000"/>
                    <a:lumOff val="25000"/>
                  </a:schemeClr>
                </a:solidFill>
              </a:rPr>
              <a:t>Court Experts</a:t>
            </a:r>
            <a:r>
              <a:rPr lang="sr-Latn-ME" sz="2800" i="0" u="none" strike="noStrike" cap="none" dirty="0">
                <a:solidFill>
                  <a:schemeClr val="tx1">
                    <a:lumMod val="75000"/>
                    <a:lumOff val="25000"/>
                  </a:schemeClr>
                </a:solidFill>
                <a:latin typeface="Arial"/>
                <a:ea typeface="Arial"/>
                <a:cs typeface="Arial"/>
                <a:sym typeface="Arial"/>
              </a:rPr>
              <a:t>: How would you rate the level of expertise on a scale from 1 to 5, where 1 represents "very poor" and 5 represents "excellent":</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4" name="Google Shape;171;p55">
            <a:extLst>
              <a:ext uri="{FF2B5EF4-FFF2-40B4-BE49-F238E27FC236}">
                <a16:creationId xmlns:a16="http://schemas.microsoft.com/office/drawing/2014/main" id="{BB39C9C0-0AAB-D4C6-AEAD-98A71C6CF203}"/>
              </a:ext>
            </a:extLst>
          </p:cNvPr>
          <p:cNvGraphicFramePr/>
          <p:nvPr>
            <p:extLst>
              <p:ext uri="{D42A27DB-BD31-4B8C-83A1-F6EECF244321}">
                <p14:modId xmlns:p14="http://schemas.microsoft.com/office/powerpoint/2010/main" val="924260050"/>
              </p:ext>
            </p:extLst>
          </p:nvPr>
        </p:nvGraphicFramePr>
        <p:xfrm>
          <a:off x="9824985" y="662007"/>
          <a:ext cx="2148842" cy="4674092"/>
        </p:xfrm>
        <a:graphic>
          <a:graphicData uri="http://schemas.openxmlformats.org/drawingml/2006/table">
            <a:tbl>
              <a:tblPr firstRow="1" bandRow="1">
                <a:noFill/>
                <a:tableStyleId>{9477955C-A1E1-4A4C-BD3D-66FEA38ACCEF}</a:tableStyleId>
              </a:tblPr>
              <a:tblGrid>
                <a:gridCol w="1132721">
                  <a:extLst>
                    <a:ext uri="{9D8B030D-6E8A-4147-A177-3AD203B41FA5}">
                      <a16:colId xmlns:a16="http://schemas.microsoft.com/office/drawing/2014/main" val="20000"/>
                    </a:ext>
                  </a:extLst>
                </a:gridCol>
                <a:gridCol w="1016121">
                  <a:extLst>
                    <a:ext uri="{9D8B030D-6E8A-4147-A177-3AD203B41FA5}">
                      <a16:colId xmlns:a16="http://schemas.microsoft.com/office/drawing/2014/main" val="20001"/>
                    </a:ext>
                  </a:extLst>
                </a:gridCol>
              </a:tblGrid>
              <a:tr h="1168523">
                <a:tc>
                  <a:txBody>
                    <a:bodyPr/>
                    <a:lstStyle/>
                    <a:p>
                      <a:pPr algn="ctr" fontAlgn="b"/>
                      <a:r>
                        <a:rPr lang="en-US" sz="1600" b="1" i="0" u="none" strike="noStrike">
                          <a:solidFill>
                            <a:srgbClr val="000000"/>
                          </a:solidFill>
                          <a:effectLst/>
                          <a:latin typeface="Franklin Gothic Book" panose="020B0503020102020204" pitchFamily="34" charset="0"/>
                        </a:rPr>
                        <a:t>30,4%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14,2%</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1168523">
                <a:tc>
                  <a:txBody>
                    <a:bodyPr/>
                    <a:lstStyle/>
                    <a:p>
                      <a:pPr algn="ctr" fontAlgn="b"/>
                      <a:r>
                        <a:rPr lang="en-US" sz="1600" b="1" i="0" u="none" strike="noStrike">
                          <a:solidFill>
                            <a:srgbClr val="000000"/>
                          </a:solidFill>
                          <a:effectLst/>
                          <a:latin typeface="Franklin Gothic Book" panose="020B0503020102020204" pitchFamily="34" charset="0"/>
                        </a:rPr>
                        <a:t>39,2%</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10,8%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1168523">
                <a:tc>
                  <a:txBody>
                    <a:bodyPr/>
                    <a:lstStyle/>
                    <a:p>
                      <a:pPr algn="ctr" fontAlgn="b"/>
                      <a:r>
                        <a:rPr lang="en-US" sz="1600" b="1" i="0" u="none" strike="noStrike">
                          <a:solidFill>
                            <a:srgbClr val="000000"/>
                          </a:solidFill>
                          <a:effectLst/>
                          <a:latin typeface="Franklin Gothic Book" panose="020B0503020102020204" pitchFamily="34" charset="0"/>
                        </a:rPr>
                        <a:t>31,5%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a:solidFill>
                            <a:srgbClr val="000000"/>
                          </a:solidFill>
                          <a:effectLst/>
                          <a:latin typeface="Franklin Gothic Book" panose="020B0503020102020204" pitchFamily="34" charset="0"/>
                        </a:rPr>
                        <a:t>21,7%</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1168523">
                <a:tc>
                  <a:txBody>
                    <a:bodyPr/>
                    <a:lstStyle/>
                    <a:p>
                      <a:pPr algn="ctr" fontAlgn="b"/>
                      <a:r>
                        <a:rPr lang="en-US" sz="1600" b="1" i="0" u="none" strike="noStrike">
                          <a:solidFill>
                            <a:srgbClr val="000000"/>
                          </a:solidFill>
                          <a:effectLst/>
                          <a:latin typeface="Franklin Gothic Book" panose="020B0503020102020204" pitchFamily="34" charset="0"/>
                        </a:rPr>
                        <a:t>50,0%</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5,4%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5" name="TextBox 4">
            <a:extLst>
              <a:ext uri="{FF2B5EF4-FFF2-40B4-BE49-F238E27FC236}">
                <a16:creationId xmlns:a16="http://schemas.microsoft.com/office/drawing/2014/main" id="{AE0EE86A-FA3F-49C2-E015-03F516235944}"/>
              </a:ext>
            </a:extLst>
          </p:cNvPr>
          <p:cNvSpPr txBox="1"/>
          <p:nvPr/>
        </p:nvSpPr>
        <p:spPr>
          <a:xfrm>
            <a:off x="9645615" y="962888"/>
            <a:ext cx="1485900" cy="523220"/>
          </a:xfrm>
          <a:prstGeom prst="rect">
            <a:avLst/>
          </a:prstGeom>
          <a:noFill/>
        </p:spPr>
        <p:txBody>
          <a:bodyPr wrap="square" rtlCol="0">
            <a:spAutoFit/>
          </a:bodyPr>
          <a:lstStyle/>
          <a:p>
            <a:pPr algn="ctr"/>
            <a:r>
              <a:rPr lang="en-GB" b="0" i="0" u="none" strike="noStrike" dirty="0">
                <a:solidFill>
                  <a:srgbClr val="000000"/>
                </a:solidFill>
                <a:effectLst/>
                <a:latin typeface="+mj-lt"/>
              </a:rPr>
              <a:t>High level of expertise</a:t>
            </a:r>
            <a:endParaRPr lang="en-US" b="1" dirty="0">
              <a:latin typeface="+mj-lt"/>
            </a:endParaRPr>
          </a:p>
        </p:txBody>
      </p:sp>
      <p:sp>
        <p:nvSpPr>
          <p:cNvPr id="6" name="TextBox 5">
            <a:extLst>
              <a:ext uri="{FF2B5EF4-FFF2-40B4-BE49-F238E27FC236}">
                <a16:creationId xmlns:a16="http://schemas.microsoft.com/office/drawing/2014/main" id="{8A7C7F0D-D1E4-EE55-CE81-2CFB44EFBF93}"/>
              </a:ext>
            </a:extLst>
          </p:cNvPr>
          <p:cNvSpPr txBox="1"/>
          <p:nvPr/>
        </p:nvSpPr>
        <p:spPr>
          <a:xfrm>
            <a:off x="10735324" y="954741"/>
            <a:ext cx="1485900" cy="523220"/>
          </a:xfrm>
          <a:prstGeom prst="rect">
            <a:avLst/>
          </a:prstGeom>
          <a:noFill/>
        </p:spPr>
        <p:txBody>
          <a:bodyPr wrap="square" rtlCol="0">
            <a:spAutoFit/>
          </a:bodyPr>
          <a:lstStyle/>
          <a:p>
            <a:pPr algn="ctr"/>
            <a:r>
              <a:rPr lang="sr-Latn-ME" dirty="0">
                <a:latin typeface="Franklin Gothic Book" panose="020B0503020102020204" pitchFamily="34" charset="0"/>
              </a:rPr>
              <a:t>Low level of expertise</a:t>
            </a:r>
          </a:p>
        </p:txBody>
      </p:sp>
      <p:sp>
        <p:nvSpPr>
          <p:cNvPr id="8" name="Google Shape;227;p58">
            <a:extLst>
              <a:ext uri="{FF2B5EF4-FFF2-40B4-BE49-F238E27FC236}">
                <a16:creationId xmlns:a16="http://schemas.microsoft.com/office/drawing/2014/main" id="{9D7D5D06-F66C-AF00-22F9-896FD0346DD7}"/>
              </a:ext>
            </a:extLst>
          </p:cNvPr>
          <p:cNvSpPr txBox="1"/>
          <p:nvPr/>
        </p:nvSpPr>
        <p:spPr>
          <a:xfrm>
            <a:off x="81972" y="6408075"/>
            <a:ext cx="952500" cy="369332"/>
          </a:xfrm>
          <a:prstGeom prst="rect">
            <a:avLst/>
          </a:prstGeom>
          <a:noFill/>
          <a:ln w="9525" cap="flat" cmpd="sng">
            <a:solidFill>
              <a:srgbClr val="9565AB"/>
            </a:solidFill>
            <a:prstDash val="dash"/>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dirty="0">
                <a:solidFill>
                  <a:srgbClr val="9565AB"/>
                </a:solidFill>
                <a:latin typeface="Calibri"/>
                <a:ea typeface="Calibri"/>
                <a:cs typeface="Calibri"/>
                <a:sym typeface="Calibri"/>
              </a:rPr>
              <a:t>N=92</a:t>
            </a:r>
            <a:endParaRPr sz="1400" b="0" i="0" u="none" strike="noStrike" cap="none" dirty="0">
              <a:solidFill>
                <a:srgbClr val="9565AB"/>
              </a:solidFill>
              <a:latin typeface="Arial"/>
              <a:ea typeface="Arial"/>
              <a:cs typeface="Arial"/>
              <a:sym typeface="Arial"/>
            </a:endParaRPr>
          </a:p>
        </p:txBody>
      </p:sp>
      <p:graphicFrame>
        <p:nvGraphicFramePr>
          <p:cNvPr id="2" name="Chart 1">
            <a:extLst>
              <a:ext uri="{FF2B5EF4-FFF2-40B4-BE49-F238E27FC236}">
                <a16:creationId xmlns:a16="http://schemas.microsoft.com/office/drawing/2014/main" id="{00000000-0008-0000-0300-000005000000}"/>
              </a:ext>
            </a:extLst>
          </p:cNvPr>
          <p:cNvGraphicFramePr>
            <a:graphicFrameLocks/>
          </p:cNvGraphicFramePr>
          <p:nvPr>
            <p:extLst>
              <p:ext uri="{D42A27DB-BD31-4B8C-83A1-F6EECF244321}">
                <p14:modId xmlns:p14="http://schemas.microsoft.com/office/powerpoint/2010/main" val="3488741172"/>
              </p:ext>
            </p:extLst>
          </p:nvPr>
        </p:nvGraphicFramePr>
        <p:xfrm>
          <a:off x="523529" y="1224498"/>
          <a:ext cx="9507600" cy="501208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817994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9565AB"/>
            </a:gs>
            <a:gs pos="21000">
              <a:srgbClr val="9565AB"/>
            </a:gs>
            <a:gs pos="73000">
              <a:srgbClr val="AF8BBF"/>
            </a:gs>
            <a:gs pos="100000">
              <a:schemeClr val="lt1"/>
            </a:gs>
          </a:gsLst>
          <a:lin ang="16200000" scaled="0"/>
        </a:gradFill>
        <a:effectLst/>
      </p:bgPr>
    </p:bg>
    <p:spTree>
      <p:nvGrpSpPr>
        <p:cNvPr id="1" name="Shape 130"/>
        <p:cNvGrpSpPr/>
        <p:nvPr/>
      </p:nvGrpSpPr>
      <p:grpSpPr>
        <a:xfrm>
          <a:off x="0" y="0"/>
          <a:ext cx="0" cy="0"/>
          <a:chOff x="0" y="0"/>
          <a:chExt cx="0" cy="0"/>
        </a:xfrm>
      </p:grpSpPr>
      <p:sp>
        <p:nvSpPr>
          <p:cNvPr id="131" name="Google Shape;131;p53"/>
          <p:cNvSpPr txBox="1">
            <a:spLocks noGrp="1"/>
          </p:cNvSpPr>
          <p:nvPr>
            <p:ph type="subTitle" idx="1"/>
          </p:nvPr>
        </p:nvSpPr>
        <p:spPr>
          <a:xfrm>
            <a:off x="1395259" y="1136423"/>
            <a:ext cx="9928523" cy="739274"/>
          </a:xfrm>
          <a:prstGeom prst="rect">
            <a:avLst/>
          </a:prstGeom>
          <a:noFill/>
          <a:ln>
            <a:noFill/>
          </a:ln>
        </p:spPr>
        <p:txBody>
          <a:bodyPr spcFirstLastPara="1" wrap="square" lIns="91425" tIns="45700" rIns="91425" bIns="45700" anchor="t" anchorCtr="0">
            <a:noAutofit/>
          </a:bodyPr>
          <a:lstStyle/>
          <a:p>
            <a:pPr marL="0" marR="0" lvl="0" indent="0" algn="just">
              <a:lnSpc>
                <a:spcPct val="100000"/>
              </a:lnSpc>
              <a:spcBef>
                <a:spcPts val="0"/>
              </a:spcBef>
              <a:spcAft>
                <a:spcPts val="0"/>
              </a:spcAft>
              <a:buClr>
                <a:schemeClr val="bg1"/>
              </a:buClr>
            </a:pPr>
            <a:r>
              <a:rPr lang="en-US"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The research covered several topics, mainly: assessment of working conditions, perception of corruption and experiences with corruption and undue pressure, as well as attitudes towards the introduction of vetting.</a:t>
            </a:r>
          </a:p>
          <a:p>
            <a:pPr marL="0" marR="0" lvl="0" indent="0" algn="just">
              <a:lnSpc>
                <a:spcPct val="100000"/>
              </a:lnSpc>
              <a:spcBef>
                <a:spcPts val="0"/>
              </a:spcBef>
              <a:spcAft>
                <a:spcPts val="0"/>
              </a:spcAft>
              <a:buClr>
                <a:schemeClr val="bg1"/>
              </a:buClr>
            </a:pPr>
            <a:endParaRPr lang="en-US" sz="16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sr-Latn-ME"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SATISFACTION WITH WORKING CONDITIONS</a:t>
            </a:r>
          </a:p>
          <a:p>
            <a:pPr marL="0" marR="0" lvl="0" indent="0" algn="just">
              <a:lnSpc>
                <a:spcPct val="100000"/>
              </a:lnSpc>
              <a:spcBef>
                <a:spcPts val="0"/>
              </a:spcBef>
              <a:spcAft>
                <a:spcPts val="0"/>
              </a:spcAft>
              <a:buClr>
                <a:schemeClr val="bg1"/>
              </a:buClr>
            </a:pPr>
            <a:endParaRPr lang="sr-Latn-ME" sz="10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State prosecutors are the most satisfied with their working conditions—more than half (56.1%) of respondents believe they are adequately compensated for the work they do. Experts are less satisfied (28.3%), while judges are the least satisfied, with less than a quarter (22.1%) expressing satisfaction with their salary. An overwhelming majority of surveyed state prosecutors (85.3%) and judges (76.8%) agree that raising salary levels ensures the independence and impartiality of their work. Prosecutors are the most satisfied with administrative and professional support in their work (39%), while judges are the least satisfied (25.3%).</a:t>
            </a:r>
            <a:endParaRPr lang="sr-Latn-ME"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endParaRPr lang="en-US" sz="16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sr-Latn-ME"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PERCEPTION OF CORRUPTION IN THE JUDICIARY</a:t>
            </a:r>
          </a:p>
          <a:p>
            <a:pPr marL="0" marR="0" lvl="0" indent="0" algn="just">
              <a:lnSpc>
                <a:spcPct val="100000"/>
              </a:lnSpc>
              <a:spcBef>
                <a:spcPts val="0"/>
              </a:spcBef>
              <a:spcAft>
                <a:spcPts val="0"/>
              </a:spcAft>
              <a:buClr>
                <a:schemeClr val="bg1"/>
              </a:buClr>
            </a:pPr>
            <a:endParaRPr lang="sr-Latn-ME" sz="105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5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As many as 80% of surveyed lawyers, 63.1% of court experts, a third of surveyed judges (33.7%), and slightly fewer state prosecutors (31.7%) believe that corruption exists in Montenegro's judiciary</a:t>
            </a:r>
            <a:r>
              <a:rPr lang="en-US"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Lawyers and experts perceive corruption to be more prevalent than state prosecutors and judges. Nearly half of prosecutors (46.3%) and judges (46%) think that corruption does not exist or is almost non-existent, while only 7.3% of lawyers and 14% of court experts share this view.</a:t>
            </a:r>
            <a:endParaRPr lang="sr-Latn-ME"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Perspectives also differ regarding the most effective way to reduce the risk of corruption. Judges and state prosecutors believe that raising salaries is the most important factor, while lawyers and experts emphasize the introduction of audio-visual recording of hearings and trials.</a:t>
            </a:r>
            <a:endParaRPr lang="sr-Latn-ME"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5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Almost every other interviewed judge (48.5%) and nearly as many state prosecutors (43.9%) see a risk of corruption in the system of career advancement within the judiciary and prosecutorial professions in Montenegro.</a:t>
            </a: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spcBef>
                <a:spcPts val="0"/>
              </a:spcBef>
              <a:spcAft>
                <a:spcPts val="0"/>
              </a:spcAft>
              <a:buClr>
                <a:schemeClr val="bg1"/>
              </a:buClr>
            </a:pPr>
            <a:endParaRPr lang="en-US" sz="16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127000" lvl="0" indent="0" algn="just" rtl="0">
              <a:lnSpc>
                <a:spcPct val="90000"/>
              </a:lnSpc>
              <a:spcBef>
                <a:spcPts val="0"/>
              </a:spcBef>
              <a:spcAft>
                <a:spcPts val="0"/>
              </a:spcAft>
              <a:buClr>
                <a:schemeClr val="lt1"/>
              </a:buClr>
              <a:buSzPts val="2000"/>
            </a:pPr>
            <a:endParaRPr sz="1600" dirty="0">
              <a:solidFill>
                <a:srgbClr val="F2F2F2"/>
              </a:solidFill>
              <a:latin typeface="Franklin Gothic Book" panose="020B0503020102020204" pitchFamily="34" charset="0"/>
            </a:endParaRPr>
          </a:p>
        </p:txBody>
      </p:sp>
      <p:sp>
        <p:nvSpPr>
          <p:cNvPr id="132" name="Google Shape;132;p53"/>
          <p:cNvSpPr/>
          <p:nvPr/>
        </p:nvSpPr>
        <p:spPr>
          <a:xfrm rot="10800000">
            <a:off x="384482" y="263951"/>
            <a:ext cx="942109" cy="6278250"/>
          </a:xfrm>
          <a:prstGeom prst="roundRect">
            <a:avLst>
              <a:gd name="adj" fmla="val 16667"/>
            </a:avLst>
          </a:prstGeom>
          <a:gradFill>
            <a:gsLst>
              <a:gs pos="0">
                <a:srgbClr val="F5F7FC"/>
              </a:gs>
              <a:gs pos="52999">
                <a:srgbClr val="D8D8D8"/>
              </a:gs>
              <a:gs pos="80000">
                <a:srgbClr val="AF8BBF"/>
              </a:gs>
              <a:gs pos="100000">
                <a:srgbClr val="9565AB"/>
              </a:gs>
            </a:gsLst>
            <a:lin ang="5400000" scaled="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9565AB"/>
              </a:solidFill>
              <a:latin typeface="Calibri"/>
              <a:ea typeface="Calibri"/>
              <a:cs typeface="Calibri"/>
              <a:sym typeface="Calibri"/>
            </a:endParaRPr>
          </a:p>
        </p:txBody>
      </p:sp>
      <p:cxnSp>
        <p:nvCxnSpPr>
          <p:cNvPr id="133" name="Google Shape;133;p53"/>
          <p:cNvCxnSpPr/>
          <p:nvPr/>
        </p:nvCxnSpPr>
        <p:spPr>
          <a:xfrm>
            <a:off x="1464664" y="1069824"/>
            <a:ext cx="5485320" cy="0"/>
          </a:xfrm>
          <a:prstGeom prst="straightConnector1">
            <a:avLst/>
          </a:prstGeom>
          <a:noFill/>
          <a:ln w="28575" cap="flat" cmpd="sng">
            <a:solidFill>
              <a:srgbClr val="9565AB"/>
            </a:solidFill>
            <a:prstDash val="solid"/>
            <a:miter lim="800000"/>
            <a:headEnd type="none" w="sm" len="sm"/>
            <a:tailEnd type="none" w="sm" len="sm"/>
          </a:ln>
        </p:spPr>
      </p:cxnSp>
      <p:sp>
        <p:nvSpPr>
          <p:cNvPr id="134" name="Google Shape;134;p53"/>
          <p:cNvSpPr txBox="1"/>
          <p:nvPr/>
        </p:nvSpPr>
        <p:spPr>
          <a:xfrm>
            <a:off x="1395259" y="263951"/>
            <a:ext cx="6964790" cy="805873"/>
          </a:xfrm>
          <a:prstGeom prst="rect">
            <a:avLst/>
          </a:prstGeom>
          <a:noFill/>
          <a:ln>
            <a:noFill/>
          </a:ln>
        </p:spPr>
        <p:txBody>
          <a:bodyPr spcFirstLastPara="1" wrap="square" lIns="91425" tIns="45700" rIns="91425" bIns="45700" anchor="b" anchorCtr="0">
            <a:noAutofit/>
          </a:bodyPr>
          <a:lstStyle/>
          <a:p>
            <a:pPr marL="0" marR="0" lvl="0" indent="0" algn="l" rtl="0">
              <a:lnSpc>
                <a:spcPct val="90000"/>
              </a:lnSpc>
              <a:spcBef>
                <a:spcPts val="0"/>
              </a:spcBef>
              <a:spcAft>
                <a:spcPts val="0"/>
              </a:spcAft>
              <a:buClr>
                <a:srgbClr val="EBEBEB"/>
              </a:buClr>
              <a:buSzPts val="3600"/>
              <a:buFont typeface="Arial"/>
              <a:buNone/>
            </a:pPr>
            <a:r>
              <a:rPr lang="en-US" sz="3600" b="1" i="0" u="none" strike="noStrike" cap="none" dirty="0">
                <a:solidFill>
                  <a:srgbClr val="9565AB"/>
                </a:solidFill>
                <a:latin typeface="Arial"/>
                <a:ea typeface="Arial"/>
                <a:cs typeface="Arial"/>
                <a:sym typeface="Arial"/>
              </a:rPr>
              <a:t>Main Findings</a:t>
            </a:r>
            <a:endParaRPr sz="3600" b="1" i="0" u="none" strike="noStrike" cap="none" dirty="0">
              <a:solidFill>
                <a:srgbClr val="9565AB"/>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555964"/>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195569"/>
            <a:ext cx="11119428" cy="805873"/>
          </a:xfrm>
          <a:prstGeom prst="rect">
            <a:avLst/>
          </a:prstGeom>
          <a:noFill/>
          <a:ln>
            <a:noFill/>
          </a:ln>
        </p:spPr>
        <p:txBody>
          <a:bodyPr spcFirstLastPara="1" wrap="square" lIns="91425" tIns="45700" rIns="91425" bIns="45700" anchor="ctr" anchorCtr="0">
            <a:noAutofit/>
          </a:bodyPr>
          <a:lstStyle/>
          <a:p>
            <a:pPr algn="l"/>
            <a:r>
              <a:rPr lang="en-GB" sz="2800" i="0" u="none" strike="noStrike" dirty="0">
                <a:solidFill>
                  <a:srgbClr val="000000"/>
                </a:solidFill>
                <a:effectLst/>
              </a:rPr>
              <a:t>Perception of the Level of Corruption in the Judiciary</a:t>
            </a:r>
            <a:r>
              <a:rPr lang="en-US" sz="2800" i="0" u="none" strike="noStrike" cap="none" dirty="0">
                <a:solidFill>
                  <a:schemeClr val="tx1">
                    <a:lumMod val="75000"/>
                    <a:lumOff val="25000"/>
                  </a:schemeClr>
                </a:solidFill>
                <a:latin typeface="Arial"/>
                <a:ea typeface="Arial"/>
                <a:cs typeface="Arial"/>
                <a:sym typeface="Arial"/>
              </a:rPr>
              <a:t>*</a:t>
            </a:r>
            <a:endParaRPr sz="2800" i="0" u="none" strike="noStrike" cap="none" dirty="0">
              <a:solidFill>
                <a:schemeClr val="tx1">
                  <a:lumMod val="75000"/>
                  <a:lumOff val="25000"/>
                </a:schemeClr>
              </a:solidFill>
              <a:latin typeface="Arial"/>
              <a:ea typeface="Arial"/>
              <a:cs typeface="Arial"/>
              <a:sym typeface="Arial"/>
            </a:endParaRP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cxnSp>
        <p:nvCxnSpPr>
          <p:cNvPr id="154" name="Google Shape;154;p54"/>
          <p:cNvCxnSpPr>
            <a:cxnSpLocks/>
          </p:cNvCxnSpPr>
          <p:nvPr/>
        </p:nvCxnSpPr>
        <p:spPr>
          <a:xfrm>
            <a:off x="3315219" y="1959789"/>
            <a:ext cx="0" cy="3334587"/>
          </a:xfrm>
          <a:prstGeom prst="straightConnector1">
            <a:avLst/>
          </a:prstGeom>
          <a:noFill/>
          <a:ln w="9525" cap="flat" cmpd="sng">
            <a:solidFill>
              <a:srgbClr val="D8D8D8"/>
            </a:solidFill>
            <a:prstDash val="dash"/>
            <a:round/>
            <a:headEnd type="none" w="sm" len="sm"/>
            <a:tailEnd type="none" w="sm" len="sm"/>
          </a:ln>
        </p:spPr>
      </p:cxnSp>
      <p:cxnSp>
        <p:nvCxnSpPr>
          <p:cNvPr id="155" name="Google Shape;155;p54"/>
          <p:cNvCxnSpPr>
            <a:cxnSpLocks/>
          </p:cNvCxnSpPr>
          <p:nvPr/>
        </p:nvCxnSpPr>
        <p:spPr>
          <a:xfrm>
            <a:off x="5935807" y="1959789"/>
            <a:ext cx="0" cy="3334587"/>
          </a:xfrm>
          <a:prstGeom prst="straightConnector1">
            <a:avLst/>
          </a:prstGeom>
          <a:noFill/>
          <a:ln w="9525" cap="flat" cmpd="sng">
            <a:solidFill>
              <a:srgbClr val="D8D8D8"/>
            </a:solidFill>
            <a:prstDash val="dash"/>
            <a:round/>
            <a:headEnd type="none" w="sm" len="sm"/>
            <a:tailEnd type="none" w="sm" len="sm"/>
          </a:ln>
        </p:spPr>
      </p:cxnSp>
      <p:cxnSp>
        <p:nvCxnSpPr>
          <p:cNvPr id="156" name="Google Shape;156;p54"/>
          <p:cNvCxnSpPr>
            <a:cxnSpLocks/>
          </p:cNvCxnSpPr>
          <p:nvPr/>
        </p:nvCxnSpPr>
        <p:spPr>
          <a:xfrm>
            <a:off x="8695747" y="1959789"/>
            <a:ext cx="0" cy="3334587"/>
          </a:xfrm>
          <a:prstGeom prst="straightConnector1">
            <a:avLst/>
          </a:prstGeom>
          <a:noFill/>
          <a:ln w="9525" cap="flat" cmpd="sng">
            <a:solidFill>
              <a:srgbClr val="D8D8D8"/>
            </a:solidFill>
            <a:prstDash val="dash"/>
            <a:round/>
            <a:headEnd type="none" w="sm" len="sm"/>
            <a:tailEnd type="none" w="sm" len="sm"/>
          </a:ln>
        </p:spPr>
      </p:cxnSp>
      <p:sp>
        <p:nvSpPr>
          <p:cNvPr id="161" name="Google Shape;161;p54"/>
          <p:cNvSpPr txBox="1"/>
          <p:nvPr/>
        </p:nvSpPr>
        <p:spPr>
          <a:xfrm>
            <a:off x="342900" y="6451955"/>
            <a:ext cx="10036629"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00" b="0" i="0" u="none" strike="noStrike" cap="none" dirty="0">
                <a:solidFill>
                  <a:srgbClr val="9565AB"/>
                </a:solidFill>
                <a:latin typeface="Libre Franklin"/>
                <a:ea typeface="Libre Franklin"/>
                <a:cs typeface="Libre Franklin"/>
                <a:sym typeface="Libre Franklin"/>
              </a:rPr>
              <a:t>* What is your perception of the level of corruption in the judiciary? Please rate it on a scale from 1 to 5, where 1 means there is none at all, and 5 means it is ubiquitous.</a:t>
            </a:r>
            <a:endParaRPr dirty="0"/>
          </a:p>
        </p:txBody>
      </p: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2" name="Chart 1">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77003132"/>
              </p:ext>
            </p:extLst>
          </p:nvPr>
        </p:nvGraphicFramePr>
        <p:xfrm>
          <a:off x="449408" y="1593658"/>
          <a:ext cx="10972798" cy="4633417"/>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9565AB"/>
            </a:gs>
            <a:gs pos="21000">
              <a:srgbClr val="9565AB"/>
            </a:gs>
            <a:gs pos="89000">
              <a:srgbClr val="AF8BBF"/>
            </a:gs>
            <a:gs pos="100000">
              <a:schemeClr val="lt1"/>
            </a:gs>
          </a:gsLst>
          <a:lin ang="16200000" scaled="0"/>
        </a:gradFill>
        <a:effectLst/>
      </p:bgPr>
    </p:bg>
    <p:spTree>
      <p:nvGrpSpPr>
        <p:cNvPr id="1" name="Shape 130">
          <a:extLst>
            <a:ext uri="{FF2B5EF4-FFF2-40B4-BE49-F238E27FC236}">
              <a16:creationId xmlns:a16="http://schemas.microsoft.com/office/drawing/2014/main" id="{432F3B79-5253-6127-F095-0A42F53C7B61}"/>
            </a:ext>
          </a:extLst>
        </p:cNvPr>
        <p:cNvGrpSpPr/>
        <p:nvPr/>
      </p:nvGrpSpPr>
      <p:grpSpPr>
        <a:xfrm>
          <a:off x="0" y="0"/>
          <a:ext cx="0" cy="0"/>
          <a:chOff x="0" y="0"/>
          <a:chExt cx="0" cy="0"/>
        </a:xfrm>
      </p:grpSpPr>
      <p:sp>
        <p:nvSpPr>
          <p:cNvPr id="131" name="Google Shape;131;p53">
            <a:extLst>
              <a:ext uri="{FF2B5EF4-FFF2-40B4-BE49-F238E27FC236}">
                <a16:creationId xmlns:a16="http://schemas.microsoft.com/office/drawing/2014/main" id="{7D1DD6FF-7D37-24E3-9FB1-29F3663146EF}"/>
              </a:ext>
            </a:extLst>
          </p:cNvPr>
          <p:cNvSpPr txBox="1">
            <a:spLocks noGrp="1"/>
          </p:cNvSpPr>
          <p:nvPr>
            <p:ph type="subTitle" idx="1"/>
          </p:nvPr>
        </p:nvSpPr>
        <p:spPr>
          <a:xfrm>
            <a:off x="1442095" y="794544"/>
            <a:ext cx="9928523" cy="739274"/>
          </a:xfrm>
          <a:prstGeom prst="rect">
            <a:avLst/>
          </a:prstGeom>
          <a:noFill/>
          <a:ln>
            <a:noFill/>
          </a:ln>
        </p:spPr>
        <p:txBody>
          <a:bodyPr spcFirstLastPara="1" wrap="square" lIns="91425" tIns="45700" rIns="91425" bIns="45700" anchor="t" anchorCtr="0">
            <a:noAutofit/>
          </a:bodyPr>
          <a:lstStyle/>
          <a:p>
            <a:pPr marL="0" marR="0" lvl="0" indent="0" algn="just">
              <a:lnSpc>
                <a:spcPct val="100000"/>
              </a:lnSpc>
              <a:spcBef>
                <a:spcPts val="0"/>
              </a:spcBef>
              <a:spcAft>
                <a:spcPts val="0"/>
              </a:spcAft>
              <a:buClr>
                <a:schemeClr val="bg1"/>
              </a:buClr>
            </a:pPr>
            <a:r>
              <a:rPr lang="en-US" sz="16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IMPROPER PRESSURE AND BRIBERY</a:t>
            </a:r>
          </a:p>
          <a:p>
            <a:pPr marL="0" marR="0" lvl="0" indent="0" algn="just">
              <a:lnSpc>
                <a:spcPct val="100000"/>
              </a:lnSpc>
              <a:spcBef>
                <a:spcPts val="0"/>
              </a:spcBef>
              <a:spcAft>
                <a:spcPts val="0"/>
              </a:spcAft>
              <a:buClr>
                <a:schemeClr val="bg1"/>
              </a:buClr>
            </a:pPr>
            <a:endParaRPr lang="sr-Latn-ME" sz="1600" b="1"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When asked whether they had been subjected to inappropriate pressure to decide or act in a certain way in a specific case over the past three years, 2.4% of surveyed state prosecutors and 5.3% of judges answered affirmatively. The same was reported by 11.9% of lawyers and 8.7% of court experts</a:t>
            </a:r>
            <a:r>
              <a:rPr lang="en-US"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t>
            </a:r>
            <a:endParaRPr lang="sr-Latn-ME"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endParaRPr lang="sr-Latn-ME"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The belief that some judges accept bribes </a:t>
            </a:r>
            <a:r>
              <a:rPr lang="en-US"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as an incentive to act in a certain way in specific cases is shared by the majority of surveyed lawyers—61.5%. This view is also supported by 17.4% of court experts, 7.3% of state prosecutors, and 7.3% of judges themselves.</a:t>
            </a: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endParaRPr lang="sr-Latn-ME"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Nearly half of the surveyed lawyers (47.7%) believe that </a:t>
            </a:r>
            <a:r>
              <a:rPr lang="en-US"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certain state prosecutors accept bribes</a:t>
            </a:r>
            <a:r>
              <a:rPr lang="en-US"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This view is shared by 14.1% of court experts and 7.4% of judges. None of the interviewed prosecutors agreed with this statement.</a:t>
            </a: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That certain court experts accept bribes </a:t>
            </a:r>
            <a:r>
              <a:rPr lang="en-US"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is a belief held by 61.4% of lawyers, 14.8% of judges, and 14.6% of state prosecutors. This statement is also agreed upon by 16.3% of court experts themselves.</a:t>
            </a: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0" marR="0" lvl="0" indent="0" algn="just">
              <a:lnSpc>
                <a:spcPct val="100000"/>
              </a:lnSpc>
              <a:spcBef>
                <a:spcPts val="0"/>
              </a:spcBef>
              <a:spcAft>
                <a:spcPts val="0"/>
              </a:spcAft>
              <a:buClr>
                <a:schemeClr val="bg1"/>
              </a:buClr>
            </a:pPr>
            <a:r>
              <a:rPr lang="en-US" sz="16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The belief that certain lawyers give bribes to some judges and state prosecutors </a:t>
            </a:r>
            <a:r>
              <a:rPr lang="en-US"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is held by 15.2% of court experts, 9.5% of judges, and 4.9% of state prosecutors, as well as more than a third of the interviewed lawyers—36.7%.</a:t>
            </a:r>
            <a:endParaRPr lang="sr-Latn-ME" sz="16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132" name="Google Shape;132;p53">
            <a:extLst>
              <a:ext uri="{FF2B5EF4-FFF2-40B4-BE49-F238E27FC236}">
                <a16:creationId xmlns:a16="http://schemas.microsoft.com/office/drawing/2014/main" id="{7697FF09-EE3D-25A4-04BA-B3898D9A0CFE}"/>
              </a:ext>
            </a:extLst>
          </p:cNvPr>
          <p:cNvSpPr/>
          <p:nvPr/>
        </p:nvSpPr>
        <p:spPr>
          <a:xfrm rot="10800000">
            <a:off x="384482" y="263951"/>
            <a:ext cx="942109" cy="6278250"/>
          </a:xfrm>
          <a:prstGeom prst="roundRect">
            <a:avLst>
              <a:gd name="adj" fmla="val 16667"/>
            </a:avLst>
          </a:prstGeom>
          <a:gradFill>
            <a:gsLst>
              <a:gs pos="0">
                <a:srgbClr val="F5F7FC"/>
              </a:gs>
              <a:gs pos="52999">
                <a:srgbClr val="D8D8D8"/>
              </a:gs>
              <a:gs pos="80000">
                <a:srgbClr val="AF8BBF"/>
              </a:gs>
              <a:gs pos="100000">
                <a:srgbClr val="9565AB"/>
              </a:gs>
            </a:gsLst>
            <a:lin ang="5400000" scaled="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9565AB"/>
              </a:solidFill>
              <a:latin typeface="Calibri"/>
              <a:ea typeface="Calibri"/>
              <a:cs typeface="Calibri"/>
              <a:sym typeface="Calibri"/>
            </a:endParaRPr>
          </a:p>
        </p:txBody>
      </p:sp>
    </p:spTree>
    <p:extLst>
      <p:ext uri="{BB962C8B-B14F-4D97-AF65-F5344CB8AC3E}">
        <p14:creationId xmlns:p14="http://schemas.microsoft.com/office/powerpoint/2010/main" val="4239743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9565AB"/>
            </a:gs>
            <a:gs pos="21000">
              <a:srgbClr val="9565AB"/>
            </a:gs>
            <a:gs pos="89000">
              <a:srgbClr val="AF8BBF"/>
            </a:gs>
            <a:gs pos="100000">
              <a:schemeClr val="lt1"/>
            </a:gs>
          </a:gsLst>
          <a:lin ang="16200000" scaled="0"/>
        </a:gradFill>
        <a:effectLst/>
      </p:bgPr>
    </p:bg>
    <p:spTree>
      <p:nvGrpSpPr>
        <p:cNvPr id="1" name="Shape 130">
          <a:extLst>
            <a:ext uri="{FF2B5EF4-FFF2-40B4-BE49-F238E27FC236}">
              <a16:creationId xmlns:a16="http://schemas.microsoft.com/office/drawing/2014/main" id="{F00FDE44-18BD-6715-B9FA-0CCE5D43B44A}"/>
            </a:ext>
          </a:extLst>
        </p:cNvPr>
        <p:cNvGrpSpPr/>
        <p:nvPr/>
      </p:nvGrpSpPr>
      <p:grpSpPr>
        <a:xfrm>
          <a:off x="0" y="0"/>
          <a:ext cx="0" cy="0"/>
          <a:chOff x="0" y="0"/>
          <a:chExt cx="0" cy="0"/>
        </a:xfrm>
      </p:grpSpPr>
      <p:sp>
        <p:nvSpPr>
          <p:cNvPr id="131" name="Google Shape;131;p53">
            <a:extLst>
              <a:ext uri="{FF2B5EF4-FFF2-40B4-BE49-F238E27FC236}">
                <a16:creationId xmlns:a16="http://schemas.microsoft.com/office/drawing/2014/main" id="{D2A1350F-C072-C424-3481-743913248343}"/>
              </a:ext>
            </a:extLst>
          </p:cNvPr>
          <p:cNvSpPr txBox="1">
            <a:spLocks noGrp="1"/>
          </p:cNvSpPr>
          <p:nvPr>
            <p:ph type="subTitle" idx="1"/>
          </p:nvPr>
        </p:nvSpPr>
        <p:spPr>
          <a:xfrm>
            <a:off x="1499847" y="1986872"/>
            <a:ext cx="9928523" cy="739274"/>
          </a:xfrm>
          <a:prstGeom prst="rect">
            <a:avLst/>
          </a:prstGeom>
          <a:noFill/>
          <a:ln>
            <a:noFill/>
          </a:ln>
        </p:spPr>
        <p:txBody>
          <a:bodyPr spcFirstLastPara="1" wrap="square" lIns="91425" tIns="45700" rIns="91425" bIns="45700" anchor="t" anchorCtr="0">
            <a:noAutofit/>
          </a:bodyPr>
          <a:lstStyle/>
          <a:p>
            <a:pPr marL="0" marR="0" algn="just">
              <a:lnSpc>
                <a:spcPct val="100000"/>
              </a:lnSpc>
              <a:spcAft>
                <a:spcPts val="800"/>
              </a:spcAft>
            </a:pPr>
            <a:r>
              <a:rPr lang="hr-HR" sz="1600" b="1"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INTRODUCTION OF VETTING</a:t>
            </a:r>
          </a:p>
          <a:p>
            <a:pPr marL="0" marR="0" algn="just">
              <a:lnSpc>
                <a:spcPct val="100000"/>
              </a:lnSpc>
              <a:spcAft>
                <a:spcPts val="800"/>
              </a:spcAft>
            </a:pP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Lawyers</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are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the</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most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supportive</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of</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introducing</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phased</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vetting</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process</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72.5%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of</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lawyers</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and</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66.3%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of</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court</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experts</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agree</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with</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this</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r>
              <a:rPr lang="hr-HR" sz="1600" kern="100" dirty="0" err="1">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idea</a:t>
            </a:r>
            <a:r>
              <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On the other hand, less than half of judges (42.1%) and less than a quarter of state prosecutors (24.4%) support it.</a:t>
            </a:r>
            <a:r>
              <a:rPr lang="en-US"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 </a:t>
            </a:r>
            <a:endParaRPr lang="sr-Latn-ME"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gn="just">
              <a:lnSpc>
                <a:spcPct val="100000"/>
              </a:lnSpc>
              <a:spcAft>
                <a:spcPts val="800"/>
              </a:spcAft>
            </a:pPr>
            <a:r>
              <a:rPr lang="en-US"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rPr>
              <a:t>However, although state prosecutors are the least supportive of the introduction of vetting, they are the most willing to undergo it, with 78% expressing readiness. Similarly, 71.6% of judges are also prepared to undergo vetting, indicating a high level of willingness among judicial office holders to contribute to reducing corruption and the perception of corruption in the judiciary. The remaining judges and state prosecutors generally have no opinion on the topic, while only 7.3% of state prosecutors and 3.2% of judges stated that they would resign if vetting were introduced.</a:t>
            </a:r>
            <a:endParaRPr lang="hr-HR" sz="1600" kern="100" dirty="0">
              <a:solidFill>
                <a:schemeClr val="bg1"/>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132" name="Google Shape;132;p53">
            <a:extLst>
              <a:ext uri="{FF2B5EF4-FFF2-40B4-BE49-F238E27FC236}">
                <a16:creationId xmlns:a16="http://schemas.microsoft.com/office/drawing/2014/main" id="{FF416E07-49EC-B616-467C-7C6EF455AACF}"/>
              </a:ext>
            </a:extLst>
          </p:cNvPr>
          <p:cNvSpPr/>
          <p:nvPr/>
        </p:nvSpPr>
        <p:spPr>
          <a:xfrm rot="10800000">
            <a:off x="384482" y="263951"/>
            <a:ext cx="942109" cy="6278250"/>
          </a:xfrm>
          <a:prstGeom prst="roundRect">
            <a:avLst>
              <a:gd name="adj" fmla="val 16667"/>
            </a:avLst>
          </a:prstGeom>
          <a:gradFill>
            <a:gsLst>
              <a:gs pos="0">
                <a:srgbClr val="F5F7FC"/>
              </a:gs>
              <a:gs pos="52999">
                <a:srgbClr val="D8D8D8"/>
              </a:gs>
              <a:gs pos="80000">
                <a:srgbClr val="AF8BBF"/>
              </a:gs>
              <a:gs pos="100000">
                <a:srgbClr val="9565AB"/>
              </a:gs>
            </a:gsLst>
            <a:lin ang="5400000" scaled="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9565AB"/>
              </a:solidFill>
              <a:latin typeface="Calibri"/>
              <a:ea typeface="Calibri"/>
              <a:cs typeface="Calibri"/>
              <a:sym typeface="Calibri"/>
            </a:endParaRPr>
          </a:p>
        </p:txBody>
      </p:sp>
    </p:spTree>
    <p:extLst>
      <p:ext uri="{BB962C8B-B14F-4D97-AF65-F5344CB8AC3E}">
        <p14:creationId xmlns:p14="http://schemas.microsoft.com/office/powerpoint/2010/main" val="771570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9565AB"/>
            </a:gs>
            <a:gs pos="24000">
              <a:srgbClr val="AF8BBF"/>
            </a:gs>
            <a:gs pos="69000">
              <a:srgbClr val="F3F3F3"/>
            </a:gs>
            <a:gs pos="81000">
              <a:srgbClr val="F2F2F2"/>
            </a:gs>
            <a:gs pos="92000">
              <a:schemeClr val="lt1"/>
            </a:gs>
            <a:gs pos="100000">
              <a:schemeClr val="lt1"/>
            </a:gs>
          </a:gsLst>
          <a:path path="circle">
            <a:fillToRect r="100000" b="100000"/>
          </a:path>
          <a:tileRect l="-100000" t="-100000"/>
        </a:gradFill>
        <a:effectLst/>
      </p:bgPr>
    </p:bg>
    <p:spTree>
      <p:nvGrpSpPr>
        <p:cNvPr id="1" name="Shape 281"/>
        <p:cNvGrpSpPr/>
        <p:nvPr/>
      </p:nvGrpSpPr>
      <p:grpSpPr>
        <a:xfrm>
          <a:off x="0" y="0"/>
          <a:ext cx="0" cy="0"/>
          <a:chOff x="0" y="0"/>
          <a:chExt cx="0" cy="0"/>
        </a:xfrm>
      </p:grpSpPr>
      <p:cxnSp>
        <p:nvCxnSpPr>
          <p:cNvPr id="282" name="Google Shape;282;p63"/>
          <p:cNvCxnSpPr/>
          <p:nvPr/>
        </p:nvCxnSpPr>
        <p:spPr>
          <a:xfrm>
            <a:off x="1506607" y="3558568"/>
            <a:ext cx="5485320" cy="0"/>
          </a:xfrm>
          <a:prstGeom prst="straightConnector1">
            <a:avLst/>
          </a:prstGeom>
          <a:noFill/>
          <a:ln w="28575" cap="flat" cmpd="sng">
            <a:solidFill>
              <a:schemeClr val="lt1"/>
            </a:solidFill>
            <a:prstDash val="solid"/>
            <a:miter lim="800000"/>
            <a:headEnd type="none" w="sm" len="sm"/>
            <a:tailEnd type="none" w="sm" len="sm"/>
          </a:ln>
        </p:spPr>
      </p:cxnSp>
      <p:sp>
        <p:nvSpPr>
          <p:cNvPr id="283" name="Google Shape;283;p63"/>
          <p:cNvSpPr/>
          <p:nvPr/>
        </p:nvSpPr>
        <p:spPr>
          <a:xfrm>
            <a:off x="385683" y="476408"/>
            <a:ext cx="942109" cy="5244751"/>
          </a:xfrm>
          <a:prstGeom prst="roundRect">
            <a:avLst>
              <a:gd name="adj" fmla="val 16667"/>
            </a:avLst>
          </a:prstGeom>
          <a:gradFill>
            <a:gsLst>
              <a:gs pos="0">
                <a:srgbClr val="F5F7FC"/>
              </a:gs>
              <a:gs pos="52999">
                <a:srgbClr val="D8D8D8"/>
              </a:gs>
              <a:gs pos="80000">
                <a:srgbClr val="AF8BBF"/>
              </a:gs>
              <a:gs pos="100000">
                <a:srgbClr val="9565AB"/>
              </a:gs>
            </a:gsLst>
            <a:lin ang="5400000" scaled="0"/>
          </a:gra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84" name="Google Shape;284;p63"/>
          <p:cNvSpPr/>
          <p:nvPr/>
        </p:nvSpPr>
        <p:spPr>
          <a:xfrm>
            <a:off x="8934450" y="476408"/>
            <a:ext cx="561742" cy="182418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5" name="Google Shape;285;p63"/>
          <p:cNvSpPr/>
          <p:nvPr/>
        </p:nvSpPr>
        <p:spPr>
          <a:xfrm>
            <a:off x="8501779" y="1734423"/>
            <a:ext cx="319549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6" name="Google Shape;286;p63"/>
          <p:cNvSpPr/>
          <p:nvPr/>
        </p:nvSpPr>
        <p:spPr>
          <a:xfrm>
            <a:off x="10221784" y="2198575"/>
            <a:ext cx="1096774" cy="130405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7" name="Google Shape;287;p63"/>
          <p:cNvSpPr/>
          <p:nvPr/>
        </p:nvSpPr>
        <p:spPr>
          <a:xfrm>
            <a:off x="8762856" y="3318675"/>
            <a:ext cx="227647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8" name="Google Shape;288;p63"/>
          <p:cNvSpPr/>
          <p:nvPr/>
        </p:nvSpPr>
        <p:spPr>
          <a:xfrm>
            <a:off x="9195914" y="3639524"/>
            <a:ext cx="633885" cy="2150688"/>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9" name="Google Shape;289;p63"/>
          <p:cNvSpPr/>
          <p:nvPr/>
        </p:nvSpPr>
        <p:spPr>
          <a:xfrm>
            <a:off x="9475143" y="4902927"/>
            <a:ext cx="70931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0" name="Google Shape;290;p63"/>
          <p:cNvSpPr/>
          <p:nvPr/>
        </p:nvSpPr>
        <p:spPr>
          <a:xfrm>
            <a:off x="9553458" y="4981885"/>
            <a:ext cx="709314" cy="739274"/>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1" name="Google Shape;291;p63"/>
          <p:cNvSpPr/>
          <p:nvPr/>
        </p:nvSpPr>
        <p:spPr>
          <a:xfrm>
            <a:off x="10336944" y="2317804"/>
            <a:ext cx="1096774" cy="130405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2" name="Google Shape;292;p63"/>
          <p:cNvSpPr/>
          <p:nvPr/>
        </p:nvSpPr>
        <p:spPr>
          <a:xfrm>
            <a:off x="9264485" y="872282"/>
            <a:ext cx="1112573" cy="402357"/>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3" name="Google Shape;293;p63"/>
          <p:cNvSpPr/>
          <p:nvPr/>
        </p:nvSpPr>
        <p:spPr>
          <a:xfrm>
            <a:off x="9928862" y="229234"/>
            <a:ext cx="1389695" cy="843862"/>
          </a:xfrm>
          <a:prstGeom prst="roundRect">
            <a:avLst>
              <a:gd name="adj" fmla="val 16667"/>
            </a:avLst>
          </a:prstGeom>
          <a:noFill/>
          <a:ln w="12700" cap="flat" cmpd="sng">
            <a:solidFill>
              <a:srgbClr val="9565AB">
                <a:alpha val="29803"/>
              </a:srgbClr>
            </a:solidFill>
            <a:prstDash val="solid"/>
            <a:round/>
            <a:headEnd type="none" w="sm" len="sm"/>
            <a:tailEnd type="none" w="sm" len="sm"/>
          </a:ln>
          <a:effectLst>
            <a:outerShdw blurRad="50800" dist="38100" dir="18900000" algn="b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294" name="Google Shape;294;p63"/>
          <p:cNvPicPr preferRelativeResize="0"/>
          <p:nvPr/>
        </p:nvPicPr>
        <p:blipFill rotWithShape="1">
          <a:blip r:embed="rId3">
            <a:alphaModFix/>
          </a:blip>
          <a:srcRect/>
          <a:stretch/>
        </p:blipFill>
        <p:spPr>
          <a:xfrm>
            <a:off x="1399990" y="1993557"/>
            <a:ext cx="5485320" cy="1648454"/>
          </a:xfrm>
          <a:prstGeom prst="rect">
            <a:avLst/>
          </a:prstGeom>
          <a:noFill/>
          <a:ln>
            <a:noFill/>
          </a:ln>
        </p:spPr>
      </p:pic>
      <p:sp>
        <p:nvSpPr>
          <p:cNvPr id="295" name="Google Shape;295;p63"/>
          <p:cNvSpPr txBox="1"/>
          <p:nvPr/>
        </p:nvSpPr>
        <p:spPr>
          <a:xfrm>
            <a:off x="1506864" y="3662819"/>
            <a:ext cx="5485320" cy="1717745"/>
          </a:xfrm>
          <a:prstGeom prst="rect">
            <a:avLst/>
          </a:prstGeom>
          <a:noFill/>
          <a:ln>
            <a:noFill/>
          </a:ln>
        </p:spPr>
        <p:txBody>
          <a:bodyPr spcFirstLastPara="1" wrap="square" lIns="91425" tIns="45700" rIns="91425" bIns="45700" anchor="t" anchorCtr="0">
            <a:normAutofit/>
          </a:bodyPr>
          <a:lstStyle/>
          <a:p>
            <a:pPr marL="0" marR="0" lvl="0" indent="0" algn="ctr" rtl="0">
              <a:lnSpc>
                <a:spcPct val="100000"/>
              </a:lnSpc>
              <a:spcBef>
                <a:spcPts val="0"/>
              </a:spcBef>
              <a:spcAft>
                <a:spcPts val="0"/>
              </a:spcAft>
              <a:buClr>
                <a:srgbClr val="000000"/>
              </a:buClr>
              <a:buSzPts val="2800"/>
              <a:buFont typeface="Arial"/>
              <a:buNone/>
            </a:pPr>
            <a:r>
              <a:rPr lang="en-US" sz="1800" b="1" i="0" u="sng" strike="noStrike" cap="none">
                <a:solidFill>
                  <a:schemeClr val="lt1"/>
                </a:solidFill>
                <a:latin typeface="Libre Franklin"/>
                <a:ea typeface="Libre Franklin"/>
                <a:cs typeface="Libre Franklin"/>
                <a:sym typeface="Libre Franklin"/>
                <a:hlinkClick r:id="rId4">
                  <a:extLst>
                    <a:ext uri="{A12FA001-AC4F-418D-AE19-62706E023703}">
                      <ahyp:hlinkClr xmlns:ahyp="http://schemas.microsoft.com/office/drawing/2018/hyperlinkcolor" val="tx"/>
                    </a:ext>
                  </a:extLst>
                </a:hlinkClick>
              </a:rPr>
              <a:t>https://www.defacto.me/</a:t>
            </a:r>
            <a:r>
              <a:rPr lang="en-US" sz="1800" b="1" i="0" u="none" strike="noStrike" cap="none">
                <a:solidFill>
                  <a:schemeClr val="lt1"/>
                </a:solidFill>
                <a:latin typeface="Libre Franklin"/>
                <a:ea typeface="Libre Franklin"/>
                <a:cs typeface="Libre Franklin"/>
                <a:sym typeface="Libre Franklin"/>
              </a:rPr>
              <a:t>  </a:t>
            </a:r>
            <a:endParaRPr sz="1400" b="0" i="0" u="none" strike="noStrike" cap="none">
              <a:solidFill>
                <a:schemeClr val="lt1"/>
              </a:solidFill>
              <a:latin typeface="Arial"/>
              <a:ea typeface="Arial"/>
              <a:cs typeface="Arial"/>
              <a:sym typeface="Arial"/>
            </a:endParaRPr>
          </a:p>
        </p:txBody>
      </p:sp>
      <p:pic>
        <p:nvPicPr>
          <p:cNvPr id="296" name="Google Shape;296;p63"/>
          <p:cNvPicPr preferRelativeResize="0"/>
          <p:nvPr/>
        </p:nvPicPr>
        <p:blipFill rotWithShape="1">
          <a:blip r:embed="rId5">
            <a:alphaModFix/>
          </a:blip>
          <a:srcRect l="11632" r="10920" b="25301"/>
          <a:stretch/>
        </p:blipFill>
        <p:spPr>
          <a:xfrm>
            <a:off x="1106880" y="5406516"/>
            <a:ext cx="10058400" cy="1340529"/>
          </a:xfrm>
          <a:prstGeom prst="rect">
            <a:avLst/>
          </a:prstGeom>
          <a:noFill/>
          <a:ln>
            <a:noFill/>
          </a:ln>
        </p:spPr>
      </p:pic>
      <p:pic>
        <p:nvPicPr>
          <p:cNvPr id="297" name="Google Shape;297;p63"/>
          <p:cNvPicPr preferRelativeResize="0"/>
          <p:nvPr/>
        </p:nvPicPr>
        <p:blipFill rotWithShape="1">
          <a:blip r:embed="rId5">
            <a:alphaModFix/>
          </a:blip>
          <a:srcRect l="10586" t="74816" r="10198" b="9420"/>
          <a:stretch/>
        </p:blipFill>
        <p:spPr>
          <a:xfrm>
            <a:off x="-90528" y="6628766"/>
            <a:ext cx="12453216" cy="248520"/>
          </a:xfrm>
          <a:prstGeom prst="rect">
            <a:avLst/>
          </a:prstGeom>
          <a:noFill/>
          <a:ln>
            <a:noFill/>
          </a:ln>
        </p:spPr>
      </p:pic>
      <p:pic>
        <p:nvPicPr>
          <p:cNvPr id="298" name="Google Shape;298;p63"/>
          <p:cNvPicPr preferRelativeResize="0"/>
          <p:nvPr/>
        </p:nvPicPr>
        <p:blipFill rotWithShape="1">
          <a:blip r:embed="rId6">
            <a:alphaModFix/>
          </a:blip>
          <a:srcRect/>
          <a:stretch/>
        </p:blipFill>
        <p:spPr>
          <a:xfrm>
            <a:off x="5068195" y="138387"/>
            <a:ext cx="1883923" cy="57459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cxnSp>
        <p:nvCxnSpPr>
          <p:cNvPr id="167" name="Google Shape;167;p55"/>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68" name="Google Shape;168;p55"/>
          <p:cNvSpPr txBox="1"/>
          <p:nvPr/>
        </p:nvSpPr>
        <p:spPr>
          <a:xfrm>
            <a:off x="729673" y="195569"/>
            <a:ext cx="11119428" cy="805873"/>
          </a:xfrm>
          <a:prstGeom prst="rect">
            <a:avLst/>
          </a:prstGeom>
          <a:noFill/>
          <a:ln>
            <a:noFill/>
          </a:ln>
        </p:spPr>
        <p:txBody>
          <a:bodyPr spcFirstLastPara="1" wrap="square" lIns="91425" tIns="45700" rIns="91425" bIns="45700" anchor="ctr" anchorCtr="0">
            <a:noAutofit/>
          </a:bodyPr>
          <a:lstStyle/>
          <a:p>
            <a:pPr>
              <a:lnSpc>
                <a:spcPct val="90000"/>
              </a:lnSpc>
              <a:buClr>
                <a:srgbClr val="7A9BD5"/>
              </a:buClr>
              <a:buSzPts val="3200"/>
            </a:pPr>
            <a:r>
              <a:rPr lang="en-US" sz="2800" b="0" i="0" u="none" strike="noStrike" cap="none" dirty="0">
                <a:solidFill>
                  <a:schemeClr val="tx1">
                    <a:lumMod val="75000"/>
                    <a:lumOff val="25000"/>
                  </a:schemeClr>
                </a:solidFill>
                <a:latin typeface="Arial"/>
                <a:ea typeface="Arial"/>
                <a:cs typeface="Arial"/>
                <a:sym typeface="Arial"/>
              </a:rPr>
              <a:t>Perception of the Presence of Corruption in the Judiciary in the Past Three Years*</a:t>
            </a:r>
            <a:endParaRPr sz="2800" b="0" i="0" u="none" strike="noStrike" cap="none" dirty="0">
              <a:solidFill>
                <a:schemeClr val="tx1">
                  <a:lumMod val="75000"/>
                  <a:lumOff val="25000"/>
                </a:schemeClr>
              </a:solidFill>
              <a:latin typeface="Arial"/>
              <a:ea typeface="Arial"/>
              <a:cs typeface="Arial"/>
              <a:sym typeface="Arial"/>
            </a:endParaRPr>
          </a:p>
        </p:txBody>
      </p:sp>
      <p:cxnSp>
        <p:nvCxnSpPr>
          <p:cNvPr id="169" name="Google Shape;169;p55"/>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70" name="Google Shape;170;p55"/>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sp>
        <p:nvSpPr>
          <p:cNvPr id="174" name="Google Shape;174;p55"/>
          <p:cNvSpPr txBox="1"/>
          <p:nvPr/>
        </p:nvSpPr>
        <p:spPr>
          <a:xfrm>
            <a:off x="342900" y="6458790"/>
            <a:ext cx="9180943" cy="246181"/>
          </a:xfrm>
          <a:prstGeom prst="rect">
            <a:avLst/>
          </a:prstGeom>
          <a:noFill/>
          <a:ln>
            <a:noFill/>
          </a:ln>
        </p:spPr>
        <p:txBody>
          <a:bodyPr spcFirstLastPara="1" wrap="square" lIns="91425" tIns="45700" rIns="91425" bIns="45700" anchor="t" anchorCtr="0">
            <a:spAutoFit/>
          </a:bodyPr>
          <a:lstStyle/>
          <a:p>
            <a:r>
              <a:rPr lang="en-US" sz="1000" b="0" i="0" u="none" strike="noStrike" cap="none" dirty="0">
                <a:solidFill>
                  <a:srgbClr val="9565AB"/>
                </a:solidFill>
                <a:latin typeface="Libre Franklin"/>
                <a:ea typeface="Libre Franklin"/>
                <a:cs typeface="Libre Franklin"/>
                <a:sym typeface="Libre Franklin"/>
              </a:rPr>
              <a:t>*Do you believe there has been corruption in the judiciary system over the past three years, in your opinion?</a:t>
            </a:r>
            <a:endParaRPr sz="1000" b="0" i="0" u="none" strike="noStrike" cap="none" dirty="0">
              <a:solidFill>
                <a:srgbClr val="9565AB"/>
              </a:solidFill>
              <a:latin typeface="Libre Franklin"/>
              <a:ea typeface="Libre Franklin"/>
              <a:cs typeface="Libre Franklin"/>
              <a:sym typeface="Libre Franklin"/>
            </a:endParaRPr>
          </a:p>
        </p:txBody>
      </p:sp>
      <p:sp>
        <p:nvSpPr>
          <p:cNvPr id="3" name="TextBox 2">
            <a:extLst>
              <a:ext uri="{FF2B5EF4-FFF2-40B4-BE49-F238E27FC236}">
                <a16:creationId xmlns:a16="http://schemas.microsoft.com/office/drawing/2014/main" id="{B7AC0C05-FA49-1D17-390E-A7BE034B7B2D}"/>
              </a:ext>
            </a:extLst>
          </p:cNvPr>
          <p:cNvSpPr txBox="1"/>
          <p:nvPr/>
        </p:nvSpPr>
        <p:spPr>
          <a:xfrm>
            <a:off x="9662893" y="973141"/>
            <a:ext cx="1060704" cy="523220"/>
          </a:xfrm>
          <a:prstGeom prst="rect">
            <a:avLst/>
          </a:prstGeom>
          <a:noFill/>
        </p:spPr>
        <p:txBody>
          <a:bodyPr wrap="square" rtlCol="0">
            <a:spAutoFit/>
          </a:bodyPr>
          <a:lstStyle/>
          <a:p>
            <a:pPr algn="ctr"/>
            <a:r>
              <a:rPr lang="sr-Latn-ME" b="1" dirty="0">
                <a:latin typeface="Franklin Gothic Book" panose="020B0503020102020204" pitchFamily="34" charset="0"/>
              </a:rPr>
              <a:t>It was present</a:t>
            </a:r>
            <a:endParaRPr lang="en-US" b="1" dirty="0">
              <a:latin typeface="Franklin Gothic Book" panose="020B0503020102020204" pitchFamily="34" charset="0"/>
            </a:endParaRPr>
          </a:p>
        </p:txBody>
      </p:sp>
      <p:sp>
        <p:nvSpPr>
          <p:cNvPr id="4" name="TextBox 3">
            <a:extLst>
              <a:ext uri="{FF2B5EF4-FFF2-40B4-BE49-F238E27FC236}">
                <a16:creationId xmlns:a16="http://schemas.microsoft.com/office/drawing/2014/main" id="{A514254A-5B0E-35BF-59D7-57FC433661E7}"/>
              </a:ext>
            </a:extLst>
          </p:cNvPr>
          <p:cNvSpPr txBox="1"/>
          <p:nvPr/>
        </p:nvSpPr>
        <p:spPr>
          <a:xfrm>
            <a:off x="10674449" y="973140"/>
            <a:ext cx="1060704" cy="523220"/>
          </a:xfrm>
          <a:prstGeom prst="rect">
            <a:avLst/>
          </a:prstGeom>
          <a:noFill/>
        </p:spPr>
        <p:txBody>
          <a:bodyPr wrap="square" rtlCol="0">
            <a:spAutoFit/>
          </a:bodyPr>
          <a:lstStyle/>
          <a:p>
            <a:pPr algn="ctr"/>
            <a:r>
              <a:rPr lang="sr-Latn-ME" b="1" dirty="0">
                <a:latin typeface="Franklin Gothic Book" panose="020B0503020102020204" pitchFamily="34" charset="0"/>
              </a:rPr>
              <a:t>It was</a:t>
            </a:r>
          </a:p>
          <a:p>
            <a:pPr algn="ctr"/>
            <a:r>
              <a:rPr lang="sr-Latn-ME" b="1" dirty="0">
                <a:latin typeface="Franklin Gothic Book" panose="020B0503020102020204" pitchFamily="34" charset="0"/>
              </a:rPr>
              <a:t>not</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F90AFC04-5341-E875-A277-E7E089FC6CD7}"/>
              </a:ext>
            </a:extLst>
          </p:cNvPr>
          <p:cNvSpPr txBox="1"/>
          <p:nvPr/>
        </p:nvSpPr>
        <p:spPr>
          <a:xfrm>
            <a:off x="9826501" y="1594347"/>
            <a:ext cx="897096" cy="369332"/>
          </a:xfrm>
          <a:prstGeom prst="rect">
            <a:avLst/>
          </a:prstGeom>
          <a:noFill/>
        </p:spPr>
        <p:txBody>
          <a:bodyPr wrap="square" rtlCol="0">
            <a:spAutoFit/>
          </a:bodyPr>
          <a:lstStyle/>
          <a:p>
            <a:r>
              <a:rPr lang="sr-Latn-ME" sz="1800" b="1" dirty="0"/>
              <a:t>25,8%</a:t>
            </a:r>
            <a:endParaRPr lang="en-US" sz="1800" b="1" dirty="0"/>
          </a:p>
        </p:txBody>
      </p:sp>
      <p:sp>
        <p:nvSpPr>
          <p:cNvPr id="8" name="TextBox 7">
            <a:extLst>
              <a:ext uri="{FF2B5EF4-FFF2-40B4-BE49-F238E27FC236}">
                <a16:creationId xmlns:a16="http://schemas.microsoft.com/office/drawing/2014/main" id="{6A510D8C-23A9-EB02-531B-5FE963A22E50}"/>
              </a:ext>
            </a:extLst>
          </p:cNvPr>
          <p:cNvSpPr txBox="1"/>
          <p:nvPr/>
        </p:nvSpPr>
        <p:spPr>
          <a:xfrm>
            <a:off x="10838057" y="1594347"/>
            <a:ext cx="897096" cy="369332"/>
          </a:xfrm>
          <a:prstGeom prst="rect">
            <a:avLst/>
          </a:prstGeom>
          <a:noFill/>
        </p:spPr>
        <p:txBody>
          <a:bodyPr wrap="square" rtlCol="0">
            <a:spAutoFit/>
          </a:bodyPr>
          <a:lstStyle/>
          <a:p>
            <a:r>
              <a:rPr lang="sr-Latn-ME" sz="1800" b="1" dirty="0"/>
              <a:t>24,4%</a:t>
            </a:r>
            <a:endParaRPr lang="en-US" sz="1800" b="1" dirty="0"/>
          </a:p>
        </p:txBody>
      </p:sp>
      <p:sp>
        <p:nvSpPr>
          <p:cNvPr id="9" name="TextBox 8">
            <a:extLst>
              <a:ext uri="{FF2B5EF4-FFF2-40B4-BE49-F238E27FC236}">
                <a16:creationId xmlns:a16="http://schemas.microsoft.com/office/drawing/2014/main" id="{DD85C677-C577-B75D-4359-A129BD7DAE36}"/>
              </a:ext>
            </a:extLst>
          </p:cNvPr>
          <p:cNvSpPr txBox="1"/>
          <p:nvPr/>
        </p:nvSpPr>
        <p:spPr>
          <a:xfrm>
            <a:off x="9826501" y="2599819"/>
            <a:ext cx="897096" cy="369332"/>
          </a:xfrm>
          <a:prstGeom prst="rect">
            <a:avLst/>
          </a:prstGeom>
          <a:noFill/>
        </p:spPr>
        <p:txBody>
          <a:bodyPr wrap="square" rtlCol="0">
            <a:spAutoFit/>
          </a:bodyPr>
          <a:lstStyle/>
          <a:p>
            <a:r>
              <a:rPr lang="sr-Latn-ME" sz="1800" b="1" dirty="0"/>
              <a:t>29,5%</a:t>
            </a:r>
            <a:endParaRPr lang="en-US" sz="1800" b="1" dirty="0"/>
          </a:p>
        </p:txBody>
      </p:sp>
      <p:sp>
        <p:nvSpPr>
          <p:cNvPr id="10" name="TextBox 9">
            <a:extLst>
              <a:ext uri="{FF2B5EF4-FFF2-40B4-BE49-F238E27FC236}">
                <a16:creationId xmlns:a16="http://schemas.microsoft.com/office/drawing/2014/main" id="{F95E90B6-E227-A7D0-934C-687B0A1A5CBA}"/>
              </a:ext>
            </a:extLst>
          </p:cNvPr>
          <p:cNvSpPr txBox="1"/>
          <p:nvPr/>
        </p:nvSpPr>
        <p:spPr>
          <a:xfrm>
            <a:off x="10838057" y="2599819"/>
            <a:ext cx="897096" cy="369332"/>
          </a:xfrm>
          <a:prstGeom prst="rect">
            <a:avLst/>
          </a:prstGeom>
          <a:noFill/>
        </p:spPr>
        <p:txBody>
          <a:bodyPr wrap="square" rtlCol="0">
            <a:spAutoFit/>
          </a:bodyPr>
          <a:lstStyle/>
          <a:p>
            <a:r>
              <a:rPr lang="sr-Latn-ME" sz="1800" b="1" dirty="0"/>
              <a:t>24,2%</a:t>
            </a:r>
            <a:endParaRPr lang="en-US" sz="1800" b="1" dirty="0"/>
          </a:p>
        </p:txBody>
      </p:sp>
      <p:sp>
        <p:nvSpPr>
          <p:cNvPr id="11" name="TextBox 10">
            <a:extLst>
              <a:ext uri="{FF2B5EF4-FFF2-40B4-BE49-F238E27FC236}">
                <a16:creationId xmlns:a16="http://schemas.microsoft.com/office/drawing/2014/main" id="{1473DED2-6F28-8C4C-C016-BB0BAB24FB45}"/>
              </a:ext>
            </a:extLst>
          </p:cNvPr>
          <p:cNvSpPr txBox="1"/>
          <p:nvPr/>
        </p:nvSpPr>
        <p:spPr>
          <a:xfrm>
            <a:off x="9826501" y="3589343"/>
            <a:ext cx="897096" cy="369332"/>
          </a:xfrm>
          <a:prstGeom prst="rect">
            <a:avLst/>
          </a:prstGeom>
          <a:noFill/>
        </p:spPr>
        <p:txBody>
          <a:bodyPr wrap="square" rtlCol="0">
            <a:spAutoFit/>
          </a:bodyPr>
          <a:lstStyle/>
          <a:p>
            <a:r>
              <a:rPr lang="sr-Latn-ME" sz="1800" b="1" dirty="0"/>
              <a:t>69,7%</a:t>
            </a:r>
            <a:endParaRPr lang="en-US" sz="1800" b="1" dirty="0"/>
          </a:p>
        </p:txBody>
      </p:sp>
      <p:sp>
        <p:nvSpPr>
          <p:cNvPr id="12" name="TextBox 11">
            <a:extLst>
              <a:ext uri="{FF2B5EF4-FFF2-40B4-BE49-F238E27FC236}">
                <a16:creationId xmlns:a16="http://schemas.microsoft.com/office/drawing/2014/main" id="{E8F591C0-7450-0AEE-EA48-00B8114AC733}"/>
              </a:ext>
            </a:extLst>
          </p:cNvPr>
          <p:cNvSpPr txBox="1"/>
          <p:nvPr/>
        </p:nvSpPr>
        <p:spPr>
          <a:xfrm>
            <a:off x="10952004" y="3589343"/>
            <a:ext cx="897096" cy="369332"/>
          </a:xfrm>
          <a:prstGeom prst="rect">
            <a:avLst/>
          </a:prstGeom>
          <a:noFill/>
        </p:spPr>
        <p:txBody>
          <a:bodyPr wrap="square" rtlCol="0">
            <a:spAutoFit/>
          </a:bodyPr>
          <a:lstStyle/>
          <a:p>
            <a:r>
              <a:rPr lang="sr-Latn-ME" sz="1800" b="1" dirty="0"/>
              <a:t>4,6%</a:t>
            </a:r>
            <a:endParaRPr lang="en-US" sz="1800" b="1" dirty="0"/>
          </a:p>
        </p:txBody>
      </p:sp>
      <p:sp>
        <p:nvSpPr>
          <p:cNvPr id="13" name="TextBox 12">
            <a:extLst>
              <a:ext uri="{FF2B5EF4-FFF2-40B4-BE49-F238E27FC236}">
                <a16:creationId xmlns:a16="http://schemas.microsoft.com/office/drawing/2014/main" id="{5D03C661-4F5B-8F54-C18E-22DAD45412F8}"/>
              </a:ext>
            </a:extLst>
          </p:cNvPr>
          <p:cNvSpPr txBox="1"/>
          <p:nvPr/>
        </p:nvSpPr>
        <p:spPr>
          <a:xfrm>
            <a:off x="9826501" y="4559554"/>
            <a:ext cx="897096" cy="369332"/>
          </a:xfrm>
          <a:prstGeom prst="rect">
            <a:avLst/>
          </a:prstGeom>
          <a:noFill/>
        </p:spPr>
        <p:txBody>
          <a:bodyPr wrap="square" rtlCol="0">
            <a:spAutoFit/>
          </a:bodyPr>
          <a:lstStyle/>
          <a:p>
            <a:r>
              <a:rPr lang="sr-Latn-ME" sz="1800" b="1" dirty="0"/>
              <a:t>35,8%</a:t>
            </a:r>
            <a:endParaRPr lang="en-US" sz="1800" b="1" dirty="0"/>
          </a:p>
        </p:txBody>
      </p:sp>
      <p:sp>
        <p:nvSpPr>
          <p:cNvPr id="14" name="TextBox 13">
            <a:extLst>
              <a:ext uri="{FF2B5EF4-FFF2-40B4-BE49-F238E27FC236}">
                <a16:creationId xmlns:a16="http://schemas.microsoft.com/office/drawing/2014/main" id="{6C42964B-B6B6-E9C6-E46D-4C073D0CDBBE}"/>
              </a:ext>
            </a:extLst>
          </p:cNvPr>
          <p:cNvSpPr txBox="1"/>
          <p:nvPr/>
        </p:nvSpPr>
        <p:spPr>
          <a:xfrm>
            <a:off x="10952004" y="4559554"/>
            <a:ext cx="897096" cy="369332"/>
          </a:xfrm>
          <a:prstGeom prst="rect">
            <a:avLst/>
          </a:prstGeom>
          <a:noFill/>
        </p:spPr>
        <p:txBody>
          <a:bodyPr wrap="square" rtlCol="0">
            <a:spAutoFit/>
          </a:bodyPr>
          <a:lstStyle/>
          <a:p>
            <a:r>
              <a:rPr lang="sr-Latn-ME" sz="1800" b="1" dirty="0"/>
              <a:t>6,5%</a:t>
            </a:r>
            <a:endParaRPr lang="en-US" sz="1800" b="1" dirty="0"/>
          </a:p>
        </p:txBody>
      </p:sp>
      <p:graphicFrame>
        <p:nvGraphicFramePr>
          <p:cNvPr id="2" name="Chart 1">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886489962"/>
              </p:ext>
            </p:extLst>
          </p:nvPr>
        </p:nvGraphicFramePr>
        <p:xfrm>
          <a:off x="456847" y="1087564"/>
          <a:ext cx="10495157" cy="529284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184074"/>
            <a:ext cx="11119428" cy="8058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None/>
            </a:pPr>
            <a:r>
              <a:rPr lang="en-GB" sz="2800" b="0" i="0" u="none" strike="noStrike" dirty="0">
                <a:solidFill>
                  <a:srgbClr val="000000"/>
                </a:solidFill>
                <a:effectLst/>
                <a:latin typeface="+mj-lt"/>
              </a:rPr>
              <a:t>Existence of Improper Pressure to Decide or Act in a Case</a:t>
            </a:r>
            <a:r>
              <a:rPr lang="sr-Latn-ME" sz="2800" dirty="0">
                <a:solidFill>
                  <a:schemeClr val="tx1">
                    <a:lumMod val="75000"/>
                    <a:lumOff val="25000"/>
                  </a:schemeClr>
                </a:solidFill>
                <a:latin typeface="+mj-lt"/>
              </a:rPr>
              <a:t>*</a:t>
            </a:r>
            <a:endParaRPr sz="2800" b="0" i="0" u="none" strike="noStrike" cap="none" dirty="0">
              <a:solidFill>
                <a:schemeClr val="tx1">
                  <a:lumMod val="75000"/>
                  <a:lumOff val="25000"/>
                </a:schemeClr>
              </a:solidFill>
              <a:latin typeface="+mj-lt"/>
              <a:ea typeface="Arial"/>
              <a:cs typeface="Arial"/>
              <a:sym typeface="Arial"/>
            </a:endParaRP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sp>
        <p:nvSpPr>
          <p:cNvPr id="8" name="Google Shape;161;p54">
            <a:extLst>
              <a:ext uri="{FF2B5EF4-FFF2-40B4-BE49-F238E27FC236}">
                <a16:creationId xmlns:a16="http://schemas.microsoft.com/office/drawing/2014/main" id="{BFF3C68F-5900-B5AB-0901-97700210B82A}"/>
              </a:ext>
            </a:extLst>
          </p:cNvPr>
          <p:cNvSpPr txBox="1"/>
          <p:nvPr/>
        </p:nvSpPr>
        <p:spPr>
          <a:xfrm>
            <a:off x="360344" y="6461847"/>
            <a:ext cx="10410825" cy="246181"/>
          </a:xfrm>
          <a:prstGeom prst="rect">
            <a:avLst/>
          </a:prstGeom>
          <a:noFill/>
          <a:ln>
            <a:noFill/>
          </a:ln>
        </p:spPr>
        <p:txBody>
          <a:bodyPr spcFirstLastPara="1" wrap="square" lIns="91425" tIns="45700" rIns="91425" bIns="45700" anchor="t" anchorCtr="0">
            <a:spAutoFit/>
          </a:bodyPr>
          <a:lstStyle/>
          <a:p>
            <a:r>
              <a:rPr lang="sr-Latn-ME" sz="1000" dirty="0">
                <a:solidFill>
                  <a:srgbClr val="9565AB"/>
                </a:solidFill>
                <a:latin typeface="Libre Franklin"/>
                <a:sym typeface="Libre Franklin"/>
              </a:rPr>
              <a:t>*To what extent do you agree with the following statements?</a:t>
            </a:r>
            <a:endParaRPr lang="sr-Latn-ME" dirty="0"/>
          </a:p>
        </p:txBody>
      </p:sp>
      <p:cxnSp>
        <p:nvCxnSpPr>
          <p:cNvPr id="5" name="Straight Connector 4">
            <a:extLst>
              <a:ext uri="{FF2B5EF4-FFF2-40B4-BE49-F238E27FC236}">
                <a16:creationId xmlns:a16="http://schemas.microsoft.com/office/drawing/2014/main" id="{3A37E4D1-A9F4-D9E0-13A6-83601236AB61}"/>
              </a:ext>
            </a:extLst>
          </p:cNvPr>
          <p:cNvCxnSpPr/>
          <p:nvPr/>
        </p:nvCxnSpPr>
        <p:spPr>
          <a:xfrm>
            <a:off x="3493008" y="2130552"/>
            <a:ext cx="0" cy="29718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5412DB9F-39AE-7FC8-9A0B-6508D896372F}"/>
              </a:ext>
            </a:extLst>
          </p:cNvPr>
          <p:cNvCxnSpPr/>
          <p:nvPr/>
        </p:nvCxnSpPr>
        <p:spPr>
          <a:xfrm>
            <a:off x="6096000" y="2130552"/>
            <a:ext cx="0" cy="29718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495B5EB-0D76-466B-8969-A9FA0C1522C2}"/>
              </a:ext>
            </a:extLst>
          </p:cNvPr>
          <p:cNvCxnSpPr/>
          <p:nvPr/>
        </p:nvCxnSpPr>
        <p:spPr>
          <a:xfrm>
            <a:off x="8702040" y="2130552"/>
            <a:ext cx="0" cy="29718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 name="Chart 1">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117423354"/>
              </p:ext>
            </p:extLst>
          </p:nvPr>
        </p:nvGraphicFramePr>
        <p:xfrm>
          <a:off x="582430" y="1049444"/>
          <a:ext cx="10984272" cy="48501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64567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3" y="232047"/>
            <a:ext cx="11119428" cy="80587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en-US" sz="2800" b="0" i="0" u="none" strike="noStrike" cap="none" dirty="0">
                <a:solidFill>
                  <a:schemeClr val="tx1"/>
                </a:solidFill>
                <a:latin typeface="Arial"/>
                <a:ea typeface="Arial"/>
                <a:cs typeface="Arial"/>
                <a:sym typeface="Arial"/>
              </a:rPr>
              <a:t>Some </a:t>
            </a:r>
            <a:r>
              <a:rPr lang="en-US" sz="2800" b="0" i="0" u="sng" strike="noStrike" cap="none" dirty="0">
                <a:solidFill>
                  <a:schemeClr val="tx1"/>
                </a:solidFill>
                <a:latin typeface="Arial"/>
                <a:ea typeface="Arial"/>
                <a:cs typeface="Arial"/>
                <a:sym typeface="Arial"/>
              </a:rPr>
              <a:t>judges</a:t>
            </a:r>
            <a:r>
              <a:rPr lang="en-US" sz="2800" b="0" i="0" u="none" strike="noStrike" cap="none" dirty="0">
                <a:solidFill>
                  <a:schemeClr val="tx1"/>
                </a:solidFill>
                <a:latin typeface="Arial"/>
                <a:ea typeface="Arial"/>
                <a:cs typeface="Arial"/>
                <a:sym typeface="Arial"/>
              </a:rPr>
              <a:t> accept bribes (money or other gifts or services) as an incentive to make decisions in a certain way in a case.</a:t>
            </a:r>
            <a:endParaRPr sz="2800" b="0" i="0" u="none" strike="noStrike" cap="none" dirty="0">
              <a:solidFill>
                <a:schemeClr val="tx1"/>
              </a:solidFill>
              <a:latin typeface="Arial"/>
              <a:ea typeface="Arial"/>
              <a:cs typeface="Arial"/>
              <a:sym typeface="Arial"/>
            </a:endParaRPr>
          </a:p>
        </p:txBody>
      </p:sp>
      <p:cxnSp>
        <p:nvCxnSpPr>
          <p:cNvPr id="151" name="Google Shape;151;p54"/>
          <p:cNvCxnSpPr/>
          <p:nvPr/>
        </p:nvCxnSpPr>
        <p:spPr>
          <a:xfrm>
            <a:off x="0" y="6192308"/>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sp>
        <p:nvSpPr>
          <p:cNvPr id="3" name="Google Shape;161;p54">
            <a:extLst>
              <a:ext uri="{FF2B5EF4-FFF2-40B4-BE49-F238E27FC236}">
                <a16:creationId xmlns:a16="http://schemas.microsoft.com/office/drawing/2014/main" id="{1C994B40-A5CA-F496-B7C6-13D3C62CB370}"/>
              </a:ext>
            </a:extLst>
          </p:cNvPr>
          <p:cNvSpPr txBox="1"/>
          <p:nvPr/>
        </p:nvSpPr>
        <p:spPr>
          <a:xfrm>
            <a:off x="287254" y="6458790"/>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To what extent do you agree with the following statements</a:t>
            </a:r>
            <a:endParaRPr lang="sr-Latn-ME" dirty="0"/>
          </a:p>
        </p:txBody>
      </p:sp>
      <p:graphicFrame>
        <p:nvGraphicFramePr>
          <p:cNvPr id="5" name="Google Shape;171;p55">
            <a:extLst>
              <a:ext uri="{FF2B5EF4-FFF2-40B4-BE49-F238E27FC236}">
                <a16:creationId xmlns:a16="http://schemas.microsoft.com/office/drawing/2014/main" id="{B081D641-2F00-3137-86B7-A57D543F7C57}"/>
              </a:ext>
            </a:extLst>
          </p:cNvPr>
          <p:cNvGraphicFramePr/>
          <p:nvPr>
            <p:extLst>
              <p:ext uri="{D42A27DB-BD31-4B8C-83A1-F6EECF244321}">
                <p14:modId xmlns:p14="http://schemas.microsoft.com/office/powerpoint/2010/main" val="2616425819"/>
              </p:ext>
            </p:extLst>
          </p:nvPr>
        </p:nvGraphicFramePr>
        <p:xfrm>
          <a:off x="9697734" y="1264960"/>
          <a:ext cx="1945826" cy="3958372"/>
        </p:xfrm>
        <a:graphic>
          <a:graphicData uri="http://schemas.openxmlformats.org/drawingml/2006/table">
            <a:tbl>
              <a:tblPr firstRow="1" bandRow="1">
                <a:noFill/>
                <a:tableStyleId>{9477955C-A1E1-4A4C-BD3D-66FEA38ACCEF}</a:tableStyleId>
              </a:tblPr>
              <a:tblGrid>
                <a:gridCol w="1025706">
                  <a:extLst>
                    <a:ext uri="{9D8B030D-6E8A-4147-A177-3AD203B41FA5}">
                      <a16:colId xmlns:a16="http://schemas.microsoft.com/office/drawing/2014/main" val="20000"/>
                    </a:ext>
                  </a:extLst>
                </a:gridCol>
                <a:gridCol w="920120">
                  <a:extLst>
                    <a:ext uri="{9D8B030D-6E8A-4147-A177-3AD203B41FA5}">
                      <a16:colId xmlns:a16="http://schemas.microsoft.com/office/drawing/2014/main" val="20001"/>
                    </a:ext>
                  </a:extLst>
                </a:gridCol>
              </a:tblGrid>
              <a:tr h="989593">
                <a:tc>
                  <a:txBody>
                    <a:bodyPr/>
                    <a:lstStyle/>
                    <a:p>
                      <a:pPr algn="ctr" fontAlgn="b"/>
                      <a:r>
                        <a:rPr lang="en-US" sz="1800" b="1" i="0" u="none" strike="noStrike" dirty="0">
                          <a:solidFill>
                            <a:srgbClr val="000000"/>
                          </a:solidFill>
                          <a:effectLst/>
                          <a:latin typeface="Franklin Gothic Book" panose="020B0503020102020204" pitchFamily="34" charset="0"/>
                        </a:rPr>
                        <a:t>7,3%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a:solidFill>
                            <a:srgbClr val="000000"/>
                          </a:solidFill>
                          <a:effectLst/>
                          <a:latin typeface="Franklin Gothic Book" panose="020B0503020102020204" pitchFamily="34" charset="0"/>
                        </a:rPr>
                        <a:t>48,8%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989593">
                <a:tc>
                  <a:txBody>
                    <a:bodyPr/>
                    <a:lstStyle/>
                    <a:p>
                      <a:pPr algn="ctr" fontAlgn="b"/>
                      <a:r>
                        <a:rPr lang="en-US" sz="1800" b="1" i="0" u="none" strike="noStrike" dirty="0">
                          <a:solidFill>
                            <a:srgbClr val="000000"/>
                          </a:solidFill>
                          <a:effectLst/>
                          <a:latin typeface="Franklin Gothic Book" panose="020B0503020102020204" pitchFamily="34" charset="0"/>
                        </a:rPr>
                        <a:t>9,5%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rgbClr val="000000"/>
                          </a:solidFill>
                          <a:effectLst/>
                          <a:latin typeface="Franklin Gothic Book" panose="020B0503020102020204" pitchFamily="34" charset="0"/>
                        </a:rPr>
                        <a:t>34,7%</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989593">
                <a:tc>
                  <a:txBody>
                    <a:bodyPr/>
                    <a:lstStyle/>
                    <a:p>
                      <a:pPr algn="ctr" fontAlgn="b"/>
                      <a:r>
                        <a:rPr lang="en-US" sz="1800" b="1" i="0" u="none" strike="noStrike">
                          <a:solidFill>
                            <a:srgbClr val="000000"/>
                          </a:solidFill>
                          <a:effectLst/>
                          <a:latin typeface="Franklin Gothic Book" panose="020B0503020102020204" pitchFamily="34" charset="0"/>
                        </a:rPr>
                        <a:t>61,5%</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rgbClr val="000000"/>
                          </a:solidFill>
                          <a:effectLst/>
                          <a:latin typeface="Franklin Gothic Book" panose="020B0503020102020204" pitchFamily="34" charset="0"/>
                        </a:rPr>
                        <a:t>6,4%</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989593">
                <a:tc>
                  <a:txBody>
                    <a:bodyPr/>
                    <a:lstStyle/>
                    <a:p>
                      <a:pPr algn="ctr" fontAlgn="b"/>
                      <a:r>
                        <a:rPr lang="en-US" sz="1800" b="1" i="0" u="none" strike="noStrike">
                          <a:solidFill>
                            <a:srgbClr val="000000"/>
                          </a:solidFill>
                          <a:effectLst/>
                          <a:latin typeface="Franklin Gothic Book" panose="020B0503020102020204" pitchFamily="34" charset="0"/>
                        </a:rPr>
                        <a:t>17,4%</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800" b="1" i="0" u="none" strike="noStrike" dirty="0">
                          <a:solidFill>
                            <a:srgbClr val="000000"/>
                          </a:solidFill>
                          <a:effectLst/>
                          <a:latin typeface="Franklin Gothic Book" panose="020B0503020102020204" pitchFamily="34" charset="0"/>
                        </a:rPr>
                        <a:t>25,0%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6C130D69-0C41-2811-326E-B528C0F3159B}"/>
              </a:ext>
            </a:extLst>
          </p:cNvPr>
          <p:cNvSpPr txBox="1"/>
          <p:nvPr/>
        </p:nvSpPr>
        <p:spPr>
          <a:xfrm>
            <a:off x="9681271" y="1265806"/>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Agrees:</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59D87175-65BF-2D20-F56C-64F086CE2833}"/>
              </a:ext>
            </a:extLst>
          </p:cNvPr>
          <p:cNvSpPr txBox="1"/>
          <p:nvPr/>
        </p:nvSpPr>
        <p:spPr>
          <a:xfrm>
            <a:off x="10698079" y="1265806"/>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Disagrees:</a:t>
            </a:r>
            <a:endParaRPr lang="en-US" b="1" dirty="0">
              <a:latin typeface="Franklin Gothic Book" panose="020B0503020102020204" pitchFamily="34" charset="0"/>
            </a:endParaRPr>
          </a:p>
        </p:txBody>
      </p:sp>
      <p:graphicFrame>
        <p:nvGraphicFramePr>
          <p:cNvPr id="4" name="Chart 3">
            <a:extLst>
              <a:ext uri="{FF2B5EF4-FFF2-40B4-BE49-F238E27FC236}">
                <a16:creationId xmlns:a16="http://schemas.microsoft.com/office/drawing/2014/main" id="{00000000-0008-0000-0000-000005000000}"/>
              </a:ext>
            </a:extLst>
          </p:cNvPr>
          <p:cNvGraphicFramePr>
            <a:graphicFrameLocks/>
          </p:cNvGraphicFramePr>
          <p:nvPr>
            <p:extLst>
              <p:ext uri="{D42A27DB-BD31-4B8C-83A1-F6EECF244321}">
                <p14:modId xmlns:p14="http://schemas.microsoft.com/office/powerpoint/2010/main" val="2133293974"/>
              </p:ext>
            </p:extLst>
          </p:nvPr>
        </p:nvGraphicFramePr>
        <p:xfrm>
          <a:off x="941392" y="1473906"/>
          <a:ext cx="8756342" cy="485164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5646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398050"/>
            <a:ext cx="11119428" cy="80587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en-US" sz="2800" b="0" i="0" u="none" strike="noStrike" cap="none" dirty="0">
                <a:solidFill>
                  <a:schemeClr val="tx1"/>
                </a:solidFill>
                <a:latin typeface="Arial"/>
                <a:ea typeface="Arial"/>
                <a:cs typeface="Arial"/>
                <a:sym typeface="Arial"/>
              </a:rPr>
              <a:t>Some </a:t>
            </a:r>
            <a:r>
              <a:rPr lang="en-US" sz="2800" b="0" i="0" u="sng" strike="noStrike" cap="none" dirty="0">
                <a:solidFill>
                  <a:schemeClr val="tx1"/>
                </a:solidFill>
                <a:latin typeface="Arial"/>
                <a:ea typeface="Arial"/>
                <a:cs typeface="Arial"/>
                <a:sym typeface="Arial"/>
              </a:rPr>
              <a:t>state prosecutors </a:t>
            </a:r>
            <a:r>
              <a:rPr lang="en-US" sz="2800" b="0" i="0" u="none" strike="noStrike" cap="none" dirty="0">
                <a:solidFill>
                  <a:schemeClr val="tx1"/>
                </a:solidFill>
                <a:latin typeface="Arial"/>
                <a:ea typeface="Arial"/>
                <a:cs typeface="Arial"/>
                <a:sym typeface="Arial"/>
              </a:rPr>
              <a:t>accept bribes (money or other gifts or services) as an incentive to make decisions in a certain way in a case.</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5" name="Google Shape;171;p55">
            <a:extLst>
              <a:ext uri="{FF2B5EF4-FFF2-40B4-BE49-F238E27FC236}">
                <a16:creationId xmlns:a16="http://schemas.microsoft.com/office/drawing/2014/main" id="{B081D641-2F00-3137-86B7-A57D543F7C57}"/>
              </a:ext>
            </a:extLst>
          </p:cNvPr>
          <p:cNvGraphicFramePr/>
          <p:nvPr>
            <p:extLst>
              <p:ext uri="{D42A27DB-BD31-4B8C-83A1-F6EECF244321}">
                <p14:modId xmlns:p14="http://schemas.microsoft.com/office/powerpoint/2010/main" val="929422878"/>
              </p:ext>
            </p:extLst>
          </p:nvPr>
        </p:nvGraphicFramePr>
        <p:xfrm>
          <a:off x="9808243" y="1327834"/>
          <a:ext cx="1945826" cy="3833488"/>
        </p:xfrm>
        <a:graphic>
          <a:graphicData uri="http://schemas.openxmlformats.org/drawingml/2006/table">
            <a:tbl>
              <a:tblPr firstRow="1" bandRow="1">
                <a:noFill/>
                <a:tableStyleId>{9477955C-A1E1-4A4C-BD3D-66FEA38ACCEF}</a:tableStyleId>
              </a:tblPr>
              <a:tblGrid>
                <a:gridCol w="1025706">
                  <a:extLst>
                    <a:ext uri="{9D8B030D-6E8A-4147-A177-3AD203B41FA5}">
                      <a16:colId xmlns:a16="http://schemas.microsoft.com/office/drawing/2014/main" val="20000"/>
                    </a:ext>
                  </a:extLst>
                </a:gridCol>
                <a:gridCol w="920120">
                  <a:extLst>
                    <a:ext uri="{9D8B030D-6E8A-4147-A177-3AD203B41FA5}">
                      <a16:colId xmlns:a16="http://schemas.microsoft.com/office/drawing/2014/main" val="20001"/>
                    </a:ext>
                  </a:extLst>
                </a:gridCol>
              </a:tblGrid>
              <a:tr h="958372">
                <a:tc>
                  <a:txBody>
                    <a:bodyPr/>
                    <a:lstStyle/>
                    <a:p>
                      <a:pPr algn="ctr" fontAlgn="b"/>
                      <a:r>
                        <a:rPr lang="sr-Latn-ME" sz="1600" b="1" i="0" u="none" strike="noStrike" dirty="0">
                          <a:solidFill>
                            <a:srgbClr val="000000"/>
                          </a:solidFill>
                          <a:effectLst/>
                          <a:latin typeface="Franklin Gothic Book" panose="020B0503020102020204" pitchFamily="34" charset="0"/>
                        </a:rPr>
                        <a:t>0,0</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56,1</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958372">
                <a:tc>
                  <a:txBody>
                    <a:bodyPr/>
                    <a:lstStyle/>
                    <a:p>
                      <a:pPr algn="ctr" fontAlgn="b"/>
                      <a:r>
                        <a:rPr lang="sr-Latn-ME" sz="1600" b="1" i="0" u="none" strike="noStrike" dirty="0">
                          <a:solidFill>
                            <a:srgbClr val="000000"/>
                          </a:solidFill>
                          <a:effectLst/>
                          <a:latin typeface="Franklin Gothic Book" panose="020B0503020102020204" pitchFamily="34" charset="0"/>
                        </a:rPr>
                        <a:t>7,4</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27,4</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958372">
                <a:tc>
                  <a:txBody>
                    <a:bodyPr/>
                    <a:lstStyle/>
                    <a:p>
                      <a:pPr algn="ctr" fontAlgn="b"/>
                      <a:r>
                        <a:rPr lang="en-US" sz="1600" b="1" i="0" u="none" strike="noStrike" dirty="0">
                          <a:solidFill>
                            <a:srgbClr val="000000"/>
                          </a:solidFill>
                          <a:effectLst/>
                          <a:latin typeface="Franklin Gothic Book" panose="020B0503020102020204" pitchFamily="34" charset="0"/>
                        </a:rPr>
                        <a:t>47,7%</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34,0%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958372">
                <a:tc>
                  <a:txBody>
                    <a:bodyPr/>
                    <a:lstStyle/>
                    <a:p>
                      <a:pPr algn="ctr" fontAlgn="b"/>
                      <a:r>
                        <a:rPr lang="en-US" sz="1600" b="1" i="0" u="none" strike="noStrike" dirty="0">
                          <a:solidFill>
                            <a:srgbClr val="000000"/>
                          </a:solidFill>
                          <a:effectLst/>
                          <a:latin typeface="Franklin Gothic Book" panose="020B0503020102020204" pitchFamily="34" charset="0"/>
                        </a:rPr>
                        <a:t>14,1%</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13,0%</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6C130D69-0C41-2811-326E-B528C0F3159B}"/>
              </a:ext>
            </a:extLst>
          </p:cNvPr>
          <p:cNvSpPr txBox="1"/>
          <p:nvPr/>
        </p:nvSpPr>
        <p:spPr>
          <a:xfrm>
            <a:off x="9801906" y="1369579"/>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Agrees:</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59D87175-65BF-2D20-F56C-64F086CE2833}"/>
              </a:ext>
            </a:extLst>
          </p:cNvPr>
          <p:cNvSpPr txBox="1"/>
          <p:nvPr/>
        </p:nvSpPr>
        <p:spPr>
          <a:xfrm>
            <a:off x="10753725" y="1373500"/>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Disagrees:</a:t>
            </a:r>
            <a:endParaRPr lang="en-US" b="1" dirty="0">
              <a:latin typeface="Franklin Gothic Book" panose="020B0503020102020204" pitchFamily="34" charset="0"/>
            </a:endParaRPr>
          </a:p>
        </p:txBody>
      </p:sp>
      <p:sp>
        <p:nvSpPr>
          <p:cNvPr id="8" name="Google Shape;161;p54">
            <a:extLst>
              <a:ext uri="{FF2B5EF4-FFF2-40B4-BE49-F238E27FC236}">
                <a16:creationId xmlns:a16="http://schemas.microsoft.com/office/drawing/2014/main" id="{242E92FA-9B4D-13EC-AFB1-F3786700C90F}"/>
              </a:ext>
            </a:extLst>
          </p:cNvPr>
          <p:cNvSpPr txBox="1"/>
          <p:nvPr/>
        </p:nvSpPr>
        <p:spPr>
          <a:xfrm>
            <a:off x="342900" y="6497974"/>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To what extent do you agree with the following statements</a:t>
            </a:r>
          </a:p>
        </p:txBody>
      </p:sp>
      <p:graphicFrame>
        <p:nvGraphicFramePr>
          <p:cNvPr id="2" name="Chart 1">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1152896346"/>
              </p:ext>
            </p:extLst>
          </p:nvPr>
        </p:nvGraphicFramePr>
        <p:xfrm>
          <a:off x="729671" y="1523467"/>
          <a:ext cx="10429541" cy="47782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5474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cxnSp>
        <p:nvCxnSpPr>
          <p:cNvPr id="149" name="Google Shape;149;p54"/>
          <p:cNvCxnSpPr/>
          <p:nvPr/>
        </p:nvCxnSpPr>
        <p:spPr>
          <a:xfrm>
            <a:off x="0" y="616525"/>
            <a:ext cx="729673" cy="0"/>
          </a:xfrm>
          <a:prstGeom prst="straightConnector1">
            <a:avLst/>
          </a:prstGeom>
          <a:noFill/>
          <a:ln w="76200" cap="flat" cmpd="sng">
            <a:solidFill>
              <a:srgbClr val="F2F2F2"/>
            </a:solidFill>
            <a:prstDash val="solid"/>
            <a:miter lim="800000"/>
            <a:headEnd type="none" w="sm" len="sm"/>
            <a:tailEnd type="none" w="sm" len="sm"/>
          </a:ln>
        </p:spPr>
      </p:cxnSp>
      <p:sp>
        <p:nvSpPr>
          <p:cNvPr id="150" name="Google Shape;150;p54"/>
          <p:cNvSpPr txBox="1"/>
          <p:nvPr/>
        </p:nvSpPr>
        <p:spPr>
          <a:xfrm>
            <a:off x="729672" y="398050"/>
            <a:ext cx="11119428" cy="805873"/>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None/>
            </a:pPr>
            <a:r>
              <a:rPr lang="sr-Latn-ME" sz="2800" dirty="0">
                <a:solidFill>
                  <a:schemeClr val="tx1">
                    <a:lumMod val="75000"/>
                    <a:lumOff val="25000"/>
                  </a:schemeClr>
                </a:solidFill>
              </a:rPr>
              <a:t>Some </a:t>
            </a:r>
            <a:r>
              <a:rPr lang="sr-Latn-ME" sz="2800" u="sng" dirty="0">
                <a:solidFill>
                  <a:schemeClr val="tx1">
                    <a:lumMod val="75000"/>
                    <a:lumOff val="25000"/>
                  </a:schemeClr>
                </a:solidFill>
              </a:rPr>
              <a:t>court experts </a:t>
            </a:r>
            <a:r>
              <a:rPr lang="sr-Latn-ME" sz="2800" dirty="0">
                <a:solidFill>
                  <a:schemeClr val="tx1">
                    <a:lumMod val="75000"/>
                    <a:lumOff val="25000"/>
                  </a:schemeClr>
                </a:solidFill>
              </a:rPr>
              <a:t>accept bribes (money or other gifts or services) as an incentive to prepare their findings in a certain way.</a:t>
            </a:r>
          </a:p>
        </p:txBody>
      </p:sp>
      <p:cxnSp>
        <p:nvCxnSpPr>
          <p:cNvPr id="151" name="Google Shape;151;p54"/>
          <p:cNvCxnSpPr/>
          <p:nvPr/>
        </p:nvCxnSpPr>
        <p:spPr>
          <a:xfrm>
            <a:off x="0" y="6302035"/>
            <a:ext cx="11131515" cy="0"/>
          </a:xfrm>
          <a:prstGeom prst="straightConnector1">
            <a:avLst/>
          </a:prstGeom>
          <a:noFill/>
          <a:ln w="76200" cap="flat" cmpd="sng">
            <a:solidFill>
              <a:srgbClr val="F2F2F2"/>
            </a:solidFill>
            <a:prstDash val="solid"/>
            <a:miter lim="800000"/>
            <a:headEnd type="none" w="sm" len="sm"/>
            <a:tailEnd type="none" w="sm" len="sm"/>
          </a:ln>
        </p:spPr>
      </p:cxnSp>
      <p:pic>
        <p:nvPicPr>
          <p:cNvPr id="152" name="Google Shape;152;p54"/>
          <p:cNvPicPr preferRelativeResize="0"/>
          <p:nvPr/>
        </p:nvPicPr>
        <p:blipFill rotWithShape="1">
          <a:blip r:embed="rId3">
            <a:alphaModFix/>
          </a:blip>
          <a:srcRect r="70503"/>
          <a:stretch/>
        </p:blipFill>
        <p:spPr>
          <a:xfrm>
            <a:off x="11159212" y="5899098"/>
            <a:ext cx="689888" cy="805873"/>
          </a:xfrm>
          <a:prstGeom prst="rect">
            <a:avLst/>
          </a:prstGeom>
          <a:noFill/>
          <a:ln>
            <a:noFill/>
          </a:ln>
        </p:spPr>
      </p:pic>
      <p:graphicFrame>
        <p:nvGraphicFramePr>
          <p:cNvPr id="5" name="Google Shape;171;p55">
            <a:extLst>
              <a:ext uri="{FF2B5EF4-FFF2-40B4-BE49-F238E27FC236}">
                <a16:creationId xmlns:a16="http://schemas.microsoft.com/office/drawing/2014/main" id="{B081D641-2F00-3137-86B7-A57D543F7C57}"/>
              </a:ext>
            </a:extLst>
          </p:cNvPr>
          <p:cNvGraphicFramePr/>
          <p:nvPr>
            <p:extLst>
              <p:ext uri="{D42A27DB-BD31-4B8C-83A1-F6EECF244321}">
                <p14:modId xmlns:p14="http://schemas.microsoft.com/office/powerpoint/2010/main" val="123204793"/>
              </p:ext>
            </p:extLst>
          </p:nvPr>
        </p:nvGraphicFramePr>
        <p:xfrm>
          <a:off x="9825147" y="1258634"/>
          <a:ext cx="1950722" cy="3970212"/>
        </p:xfrm>
        <a:graphic>
          <a:graphicData uri="http://schemas.openxmlformats.org/drawingml/2006/table">
            <a:tbl>
              <a:tblPr firstRow="1" bandRow="1">
                <a:noFill/>
                <a:tableStyleId>{9477955C-A1E1-4A4C-BD3D-66FEA38ACCEF}</a:tableStyleId>
              </a:tblPr>
              <a:tblGrid>
                <a:gridCol w="1028287">
                  <a:extLst>
                    <a:ext uri="{9D8B030D-6E8A-4147-A177-3AD203B41FA5}">
                      <a16:colId xmlns:a16="http://schemas.microsoft.com/office/drawing/2014/main" val="20000"/>
                    </a:ext>
                  </a:extLst>
                </a:gridCol>
                <a:gridCol w="922435">
                  <a:extLst>
                    <a:ext uri="{9D8B030D-6E8A-4147-A177-3AD203B41FA5}">
                      <a16:colId xmlns:a16="http://schemas.microsoft.com/office/drawing/2014/main" val="20001"/>
                    </a:ext>
                  </a:extLst>
                </a:gridCol>
              </a:tblGrid>
              <a:tr h="992553">
                <a:tc>
                  <a:txBody>
                    <a:bodyPr/>
                    <a:lstStyle/>
                    <a:p>
                      <a:pPr algn="ctr" fontAlgn="b"/>
                      <a:r>
                        <a:rPr lang="sr-Latn-ME" sz="1600" b="1" i="0" u="none" strike="noStrike" dirty="0">
                          <a:solidFill>
                            <a:srgbClr val="000000"/>
                          </a:solidFill>
                          <a:effectLst/>
                          <a:latin typeface="Franklin Gothic Book" panose="020B0503020102020204" pitchFamily="34" charset="0"/>
                        </a:rPr>
                        <a:t>14,6%</a:t>
                      </a:r>
                      <a:endParaRPr lang="en-US" sz="1600" b="1" i="0" u="none" strike="noStrike" dirty="0">
                        <a:solidFill>
                          <a:srgbClr val="000000"/>
                        </a:solidFill>
                        <a:effectLst/>
                        <a:latin typeface="Franklin Gothic Book" panose="020B0503020102020204" pitchFamily="34" charset="0"/>
                      </a:endParaRP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lang="en-US" sz="1600" b="1" i="0" u="none" strike="noStrike" dirty="0">
                          <a:solidFill>
                            <a:srgbClr val="000000"/>
                          </a:solidFill>
                          <a:effectLst/>
                          <a:latin typeface="Franklin Gothic Book" panose="020B0503020102020204" pitchFamily="34" charset="0"/>
                        </a:rPr>
                        <a:t>26,8%</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1"/>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14,8%</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21,1%</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2"/>
                  </a:ext>
                </a:extLst>
              </a:tr>
              <a:tr h="992553">
                <a:tc>
                  <a:txBody>
                    <a:bodyPr/>
                    <a:lstStyle/>
                    <a:p>
                      <a:pPr algn="ctr" fontAlgn="b"/>
                      <a:r>
                        <a:rPr lang="sr-Latn-ME" sz="1600" b="1" i="0" u="none" strike="noStrike" dirty="0">
                          <a:solidFill>
                            <a:srgbClr val="000000"/>
                          </a:solidFill>
                          <a:effectLst/>
                          <a:latin typeface="Franklin Gothic Book" panose="020B0503020102020204" pitchFamily="34" charset="0"/>
                        </a:rPr>
                        <a:t>61,4</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tc>
                  <a:txBody>
                    <a:bodyPr/>
                    <a:lstStyle/>
                    <a:p>
                      <a:pPr algn="ctr" fontAlgn="b"/>
                      <a:r>
                        <a:rPr lang="sr-Latn-ME" sz="1600" b="1" i="0" u="none" strike="noStrike" dirty="0">
                          <a:solidFill>
                            <a:srgbClr val="000000"/>
                          </a:solidFill>
                          <a:effectLst/>
                          <a:latin typeface="Franklin Gothic Book" panose="020B0503020102020204" pitchFamily="34" charset="0"/>
                        </a:rPr>
                        <a:t>11,1</a:t>
                      </a:r>
                      <a:r>
                        <a:rPr lang="en-US" sz="1600" b="1" i="0" u="none" strike="noStrike" dirty="0">
                          <a:solidFill>
                            <a:srgbClr val="000000"/>
                          </a:solidFill>
                          <a:effectLst/>
                          <a:latin typeface="Franklin Gothic Book" panose="020B0503020102020204" pitchFamily="34" charset="0"/>
                        </a:rPr>
                        <a:t>%</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3"/>
                  </a:ext>
                </a:extLst>
              </a:tr>
              <a:tr h="992553">
                <a:tc>
                  <a:txBody>
                    <a:bodyPr/>
                    <a:lstStyle/>
                    <a:p>
                      <a:pPr algn="ctr" fontAlgn="b"/>
                      <a:r>
                        <a:rPr lang="en-US" sz="1600" b="1" i="0" u="none" strike="noStrike" dirty="0">
                          <a:solidFill>
                            <a:srgbClr val="000000"/>
                          </a:solidFill>
                          <a:effectLst/>
                          <a:latin typeface="Franklin Gothic Book" panose="020B0503020102020204" pitchFamily="34" charset="0"/>
                        </a:rPr>
                        <a:t>16,3%</a:t>
                      </a:r>
                    </a:p>
                  </a:txBody>
                  <a:tcPr marL="9525" marR="9525" marT="9525" marB="0"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tc>
                  <a:txBody>
                    <a:bodyPr/>
                    <a:lstStyle/>
                    <a:p>
                      <a:pPr algn="ctr" fontAlgn="b"/>
                      <a:r>
                        <a:rPr lang="en-US" sz="1600" b="1" i="0" u="none" strike="noStrike" dirty="0">
                          <a:solidFill>
                            <a:srgbClr val="000000"/>
                          </a:solidFill>
                          <a:effectLst/>
                          <a:latin typeface="Franklin Gothic Book" panose="020B0503020102020204" pitchFamily="34" charset="0"/>
                        </a:rPr>
                        <a:t>31,5%</a:t>
                      </a:r>
                    </a:p>
                  </a:txBody>
                  <a:tcPr marL="9525" marR="9525" marT="9525" marB="0" anchor="b">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513312401"/>
                  </a:ext>
                </a:extLst>
              </a:tr>
            </a:tbl>
          </a:graphicData>
        </a:graphic>
      </p:graphicFrame>
      <p:sp>
        <p:nvSpPr>
          <p:cNvPr id="6" name="TextBox 5">
            <a:extLst>
              <a:ext uri="{FF2B5EF4-FFF2-40B4-BE49-F238E27FC236}">
                <a16:creationId xmlns:a16="http://schemas.microsoft.com/office/drawing/2014/main" id="{6C130D69-0C41-2811-326E-B528C0F3159B}"/>
              </a:ext>
            </a:extLst>
          </p:cNvPr>
          <p:cNvSpPr txBox="1"/>
          <p:nvPr/>
        </p:nvSpPr>
        <p:spPr>
          <a:xfrm>
            <a:off x="9801906" y="1369579"/>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Agrees:</a:t>
            </a:r>
            <a:endParaRPr lang="en-US" b="1" dirty="0">
              <a:latin typeface="Franklin Gothic Book" panose="020B0503020102020204" pitchFamily="34" charset="0"/>
            </a:endParaRPr>
          </a:p>
        </p:txBody>
      </p:sp>
      <p:sp>
        <p:nvSpPr>
          <p:cNvPr id="7" name="TextBox 6">
            <a:extLst>
              <a:ext uri="{FF2B5EF4-FFF2-40B4-BE49-F238E27FC236}">
                <a16:creationId xmlns:a16="http://schemas.microsoft.com/office/drawing/2014/main" id="{59D87175-65BF-2D20-F56C-64F086CE2833}"/>
              </a:ext>
            </a:extLst>
          </p:cNvPr>
          <p:cNvSpPr txBox="1"/>
          <p:nvPr/>
        </p:nvSpPr>
        <p:spPr>
          <a:xfrm>
            <a:off x="10788396" y="1369579"/>
            <a:ext cx="1060704" cy="307777"/>
          </a:xfrm>
          <a:prstGeom prst="rect">
            <a:avLst/>
          </a:prstGeom>
          <a:noFill/>
        </p:spPr>
        <p:txBody>
          <a:bodyPr wrap="square" rtlCol="0">
            <a:spAutoFit/>
          </a:bodyPr>
          <a:lstStyle/>
          <a:p>
            <a:pPr algn="ctr"/>
            <a:r>
              <a:rPr lang="sr-Latn-ME" b="1" dirty="0">
                <a:latin typeface="Franklin Gothic Book" panose="020B0503020102020204" pitchFamily="34" charset="0"/>
              </a:rPr>
              <a:t>Disagrees:</a:t>
            </a:r>
            <a:endParaRPr lang="en-US" b="1" dirty="0">
              <a:latin typeface="Franklin Gothic Book" panose="020B0503020102020204" pitchFamily="34" charset="0"/>
            </a:endParaRPr>
          </a:p>
        </p:txBody>
      </p:sp>
      <p:sp>
        <p:nvSpPr>
          <p:cNvPr id="8" name="Google Shape;161;p54">
            <a:extLst>
              <a:ext uri="{FF2B5EF4-FFF2-40B4-BE49-F238E27FC236}">
                <a16:creationId xmlns:a16="http://schemas.microsoft.com/office/drawing/2014/main" id="{9757A537-B3E7-5313-9352-9A2E58028DD6}"/>
              </a:ext>
            </a:extLst>
          </p:cNvPr>
          <p:cNvSpPr txBox="1"/>
          <p:nvPr/>
        </p:nvSpPr>
        <p:spPr>
          <a:xfrm>
            <a:off x="154872" y="6458790"/>
            <a:ext cx="10410825"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r-Latn-ME" sz="1000" dirty="0">
                <a:solidFill>
                  <a:srgbClr val="9565AB"/>
                </a:solidFill>
                <a:latin typeface="Libre Franklin"/>
                <a:sym typeface="Libre Franklin"/>
              </a:rPr>
              <a:t>To what extent do you agree with the following statements</a:t>
            </a:r>
            <a:endParaRPr lang="sr-Latn-ME" sz="1000" dirty="0"/>
          </a:p>
        </p:txBody>
      </p:sp>
      <p:graphicFrame>
        <p:nvGraphicFramePr>
          <p:cNvPr id="2" name="Chart 1">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2386956220"/>
              </p:ext>
            </p:extLst>
          </p:nvPr>
        </p:nvGraphicFramePr>
        <p:xfrm>
          <a:off x="904774" y="1258634"/>
          <a:ext cx="10510787" cy="48866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7823423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2266</TotalTime>
  <Words>2466</Words>
  <Application>Microsoft Office PowerPoint</Application>
  <PresentationFormat>Widescreen</PresentationFormat>
  <Paragraphs>410</Paragraphs>
  <Slides>42</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Franklin Gothic Book</vt:lpstr>
      <vt:lpstr>Libre Franklin</vt:lpstr>
      <vt:lpstr>Courier New</vt:lpstr>
      <vt:lpstr>Arial</vt:lpstr>
      <vt:lpstr>Calibri</vt:lpstr>
      <vt:lpstr>Office Theme</vt:lpstr>
      <vt:lpstr>Perception of Corruption among Actors in the Judiciary</vt:lpstr>
      <vt:lpstr>Method</vt:lpstr>
      <vt:lpstr>Perception of the Risk of Corruption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Perception of the Presence of Corruption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Perception of Proposed Solutions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Perception of Expertise in the Judiciary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 of Corruption among Actors in the Judiciary</dc:title>
  <dc:creator>Microsoft Office User</dc:creator>
  <cp:lastModifiedBy>Martina Markolović</cp:lastModifiedBy>
  <cp:revision>161</cp:revision>
  <dcterms:created xsi:type="dcterms:W3CDTF">2023-02-16T19:59:32Z</dcterms:created>
  <dcterms:modified xsi:type="dcterms:W3CDTF">2024-12-02T10:09:35Z</dcterms:modified>
</cp:coreProperties>
</file>