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drawings/drawing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1.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2.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3.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4.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5.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4"/>
  </p:sldMasterIdLst>
  <p:notesMasterIdLst>
    <p:notesMasterId r:id="rId48"/>
  </p:notesMasterIdLst>
  <p:handoutMasterIdLst>
    <p:handoutMasterId r:id="rId49"/>
  </p:handoutMasterIdLst>
  <p:sldIdLst>
    <p:sldId id="478" r:id="rId5"/>
    <p:sldId id="480" r:id="rId6"/>
    <p:sldId id="481" r:id="rId7"/>
    <p:sldId id="482" r:id="rId8"/>
    <p:sldId id="520" r:id="rId9"/>
    <p:sldId id="483" r:id="rId10"/>
    <p:sldId id="484" r:id="rId11"/>
    <p:sldId id="486" r:id="rId12"/>
    <p:sldId id="487" r:id="rId13"/>
    <p:sldId id="488" r:id="rId14"/>
    <p:sldId id="521" r:id="rId15"/>
    <p:sldId id="489" r:id="rId16"/>
    <p:sldId id="522" r:id="rId17"/>
    <p:sldId id="490" r:id="rId18"/>
    <p:sldId id="491" r:id="rId19"/>
    <p:sldId id="492" r:id="rId20"/>
    <p:sldId id="523" r:id="rId21"/>
    <p:sldId id="493" r:id="rId22"/>
    <p:sldId id="494" r:id="rId23"/>
    <p:sldId id="495" r:id="rId24"/>
    <p:sldId id="496" r:id="rId25"/>
    <p:sldId id="497" r:id="rId26"/>
    <p:sldId id="499" r:id="rId27"/>
    <p:sldId id="500" r:id="rId28"/>
    <p:sldId id="501" r:id="rId29"/>
    <p:sldId id="503" r:id="rId30"/>
    <p:sldId id="502" r:id="rId31"/>
    <p:sldId id="504" r:id="rId32"/>
    <p:sldId id="505" r:id="rId33"/>
    <p:sldId id="506" r:id="rId34"/>
    <p:sldId id="508" r:id="rId35"/>
    <p:sldId id="509" r:id="rId36"/>
    <p:sldId id="510" r:id="rId37"/>
    <p:sldId id="511" r:id="rId38"/>
    <p:sldId id="512" r:id="rId39"/>
    <p:sldId id="514" r:id="rId40"/>
    <p:sldId id="513" r:id="rId41"/>
    <p:sldId id="515" r:id="rId42"/>
    <p:sldId id="516" r:id="rId43"/>
    <p:sldId id="517" r:id="rId44"/>
    <p:sldId id="518" r:id="rId45"/>
    <p:sldId id="519" r:id="rId46"/>
    <p:sldId id="5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 initials="I" lastIdx="1" clrIdx="0"/>
  <p:cmAuthor id="2" name="Ivan Jovanovic" initials="IJ" lastIdx="27" clrIdx="1">
    <p:extLst>
      <p:ext uri="{19B8F6BF-5375-455C-9EA6-DF929625EA0E}">
        <p15:presenceInfo xmlns:p15="http://schemas.microsoft.com/office/powerpoint/2012/main" userId="S::ivan.jovanovic@undp.org::d1baa8ed-4123-40ff-bf16-6c04f1e0e2cc" providerId="AD"/>
      </p:ext>
    </p:extLst>
  </p:cmAuthor>
  <p:cmAuthor id="3" name="Tea Gorjanc Prelevic" initials="TGP" lastIdx="18" clrIdx="2">
    <p:extLst>
      <p:ext uri="{19B8F6BF-5375-455C-9EA6-DF929625EA0E}">
        <p15:presenceInfo xmlns:p15="http://schemas.microsoft.com/office/powerpoint/2012/main" userId="0dfa09875256fb6a" providerId="Windows Live"/>
      </p:ext>
    </p:extLst>
  </p:cmAuthor>
  <p:cmAuthor id="4" name="Nemanja" initials="N" lastIdx="13" clrIdx="3">
    <p:extLst>
      <p:ext uri="{19B8F6BF-5375-455C-9EA6-DF929625EA0E}">
        <p15:presenceInfo xmlns:p15="http://schemas.microsoft.com/office/powerpoint/2012/main" userId="Neman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A9C"/>
    <a:srgbClr val="7030A0"/>
    <a:srgbClr val="046380"/>
    <a:srgbClr val="FBE9E8"/>
    <a:srgbClr val="F6D0CC"/>
    <a:srgbClr val="F1C9BD"/>
    <a:srgbClr val="E84C22"/>
    <a:srgbClr val="C6B29A"/>
    <a:srgbClr val="F99A80"/>
    <a:srgbClr val="A5C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43" autoAdjust="0"/>
    <p:restoredTop sz="91545"/>
  </p:normalViewPr>
  <p:slideViewPr>
    <p:cSldViewPr snapToGrid="0">
      <p:cViewPr varScale="1">
        <p:scale>
          <a:sx n="112" d="100"/>
          <a:sy n="112" d="100"/>
        </p:scale>
        <p:origin x="208"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6.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7.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2.xml"/><Relationship Id="rId4" Type="http://schemas.openxmlformats.org/officeDocument/2006/relationships/oleObject" Target="../embeddings/oleObject8.bin"/></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3.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0.bin"/></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11.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12.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13.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14.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Kristina\Desktop\HRA_Excel.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15.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678381194997686"/>
          <c:y val="3.9059064884660412E-2"/>
          <c:w val="0.60243380423035353"/>
          <c:h val="0.92188194611811425"/>
        </c:manualLayout>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'P1'!$G$2:$G$25</c:f>
              <c:strCache>
                <c:ptCount val="24"/>
                <c:pt idx="0">
                  <c:v>Ratovi</c:v>
                </c:pt>
                <c:pt idx="1">
                  <c:v>Užas</c:v>
                </c:pt>
                <c:pt idx="2">
                  <c:v>Raspad SFRJ</c:v>
                </c:pt>
                <c:pt idx="3">
                  <c:v>Stradanje</c:v>
                </c:pt>
                <c:pt idx="4">
                  <c:v>Siromaštvo/glad</c:v>
                </c:pt>
                <c:pt idx="5">
                  <c:v>Sve najgore</c:v>
                </c:pt>
                <c:pt idx="6">
                  <c:v>Inflacija</c:v>
                </c:pt>
                <c:pt idx="7">
                  <c:v>NATO intervencija 1999. godine</c:v>
                </c:pt>
                <c:pt idx="8">
                  <c:v>Genocid</c:v>
                </c:pt>
                <c:pt idx="9">
                  <c:v>Izbjeglice</c:v>
                </c:pt>
                <c:pt idx="10">
                  <c:v>Nacionalizam</c:v>
                </c:pt>
                <c:pt idx="11">
                  <c:v>Tuga</c:v>
                </c:pt>
                <c:pt idx="12">
                  <c:v>Zločini</c:v>
                </c:pt>
                <c:pt idx="13">
                  <c:v>Jad/muka</c:v>
                </c:pt>
                <c:pt idx="14">
                  <c:v>Slobodan Milošević</c:v>
                </c:pt>
                <c:pt idx="15">
                  <c:v>Izgubljena mladost</c:v>
                </c:pt>
                <c:pt idx="16">
                  <c:v>Strah</c:v>
                </c:pt>
                <c:pt idx="17">
                  <c:v>Nesreća</c:v>
                </c:pt>
                <c:pt idx="18">
                  <c:v>Srebrenica</c:v>
                </c:pt>
                <c:pt idx="19">
                  <c:v>Politika</c:v>
                </c:pt>
                <c:pt idx="20">
                  <c:v>Katastrofa</c:v>
                </c:pt>
                <c:pt idx="21">
                  <c:v>Drugo</c:v>
                </c:pt>
                <c:pt idx="22">
                  <c:v>Ne znam</c:v>
                </c:pt>
                <c:pt idx="23">
                  <c:v>Bez odgovora</c:v>
                </c:pt>
              </c:strCache>
            </c:strRef>
          </c:cat>
          <c:val>
            <c:numRef>
              <c:f>'P1'!$H$2:$H$25</c:f>
              <c:numCache>
                <c:formatCode>0.0</c:formatCode>
                <c:ptCount val="24"/>
                <c:pt idx="0">
                  <c:v>6.9</c:v>
                </c:pt>
                <c:pt idx="1">
                  <c:v>6.5</c:v>
                </c:pt>
                <c:pt idx="2">
                  <c:v>4.5</c:v>
                </c:pt>
                <c:pt idx="3">
                  <c:v>4.5</c:v>
                </c:pt>
                <c:pt idx="4">
                  <c:v>4.2</c:v>
                </c:pt>
                <c:pt idx="5">
                  <c:v>4.2</c:v>
                </c:pt>
                <c:pt idx="6">
                  <c:v>4</c:v>
                </c:pt>
                <c:pt idx="7">
                  <c:v>3.9</c:v>
                </c:pt>
                <c:pt idx="8">
                  <c:v>2.8</c:v>
                </c:pt>
                <c:pt idx="9">
                  <c:v>2.7</c:v>
                </c:pt>
                <c:pt idx="10">
                  <c:v>2.6</c:v>
                </c:pt>
                <c:pt idx="11">
                  <c:v>2.4</c:v>
                </c:pt>
                <c:pt idx="12">
                  <c:v>2.2000000000000002</c:v>
                </c:pt>
                <c:pt idx="13">
                  <c:v>1.8</c:v>
                </c:pt>
                <c:pt idx="14">
                  <c:v>1.6</c:v>
                </c:pt>
                <c:pt idx="15">
                  <c:v>1.6</c:v>
                </c:pt>
                <c:pt idx="16">
                  <c:v>1.4</c:v>
                </c:pt>
                <c:pt idx="17">
                  <c:v>1.2</c:v>
                </c:pt>
                <c:pt idx="18">
                  <c:v>1.1000000000000001</c:v>
                </c:pt>
                <c:pt idx="19">
                  <c:v>1.1000000000000001</c:v>
                </c:pt>
                <c:pt idx="20">
                  <c:v>1</c:v>
                </c:pt>
                <c:pt idx="21">
                  <c:v>29.7</c:v>
                </c:pt>
                <c:pt idx="22">
                  <c:v>5</c:v>
                </c:pt>
                <c:pt idx="23">
                  <c:v>3.1</c:v>
                </c:pt>
              </c:numCache>
            </c:numRef>
          </c:val>
          <c:extLst>
            <c:ext xmlns:c16="http://schemas.microsoft.com/office/drawing/2014/chart" uri="{C3380CC4-5D6E-409C-BE32-E72D297353CC}">
              <c16:uniqueId val="{00000000-3FBD-4607-A211-30ACD38825E4}"/>
            </c:ext>
          </c:extLst>
        </c:ser>
        <c:dLbls>
          <c:dLblPos val="outEnd"/>
          <c:showLegendKey val="0"/>
          <c:showVal val="1"/>
          <c:showCatName val="0"/>
          <c:showSerName val="0"/>
          <c:showPercent val="0"/>
          <c:showBubbleSize val="0"/>
        </c:dLbls>
        <c:gapWidth val="102"/>
        <c:axId val="48708256"/>
        <c:axId val="48709344"/>
      </c:barChart>
      <c:catAx>
        <c:axId val="48708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48709344"/>
        <c:crossesAt val="0"/>
        <c:auto val="1"/>
        <c:lblAlgn val="ctr"/>
        <c:lblOffset val="100"/>
        <c:noMultiLvlLbl val="0"/>
      </c:catAx>
      <c:valAx>
        <c:axId val="4870934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70825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entury" panose="02040604050505020304" pitchFamily="18" charset="0"/>
        </a:defRPr>
      </a:pPr>
      <a:endParaRPr lang="en-R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Sheet1!$D$35:$D$45</c:f>
              <c:strCache>
                <c:ptCount val="11"/>
                <c:pt idx="0">
                  <c:v>Nacionalni sud</c:v>
                </c:pt>
                <c:pt idx="1">
                  <c:v>Međunarodni sud</c:v>
                </c:pt>
                <c:pt idx="2">
                  <c:v>Hag/Haški tribunal</c:v>
                </c:pt>
                <c:pt idx="3">
                  <c:v>Država</c:v>
                </c:pt>
                <c:pt idx="4">
                  <c:v>UN/Organizacije vezane za UN</c:v>
                </c:pt>
                <c:pt idx="5">
                  <c:v>Međunarodne institucije/organizacije</c:v>
                </c:pt>
                <c:pt idx="6">
                  <c:v>Političari</c:v>
                </c:pt>
                <c:pt idx="7">
                  <c:v>Istoričari</c:v>
                </c:pt>
                <c:pt idx="8">
                  <c:v>Drugo</c:v>
                </c:pt>
                <c:pt idx="9">
                  <c:v>Ne znam</c:v>
                </c:pt>
                <c:pt idx="10">
                  <c:v>Bez odgovora</c:v>
                </c:pt>
              </c:strCache>
            </c:strRef>
          </c:cat>
          <c:val>
            <c:numRef>
              <c:f>Sheet1!$E$35:$E$45</c:f>
              <c:numCache>
                <c:formatCode>0.0</c:formatCode>
                <c:ptCount val="11"/>
                <c:pt idx="0">
                  <c:v>22.4</c:v>
                </c:pt>
                <c:pt idx="1">
                  <c:v>14</c:v>
                </c:pt>
                <c:pt idx="2">
                  <c:v>9.4</c:v>
                </c:pt>
                <c:pt idx="3">
                  <c:v>6.1</c:v>
                </c:pt>
                <c:pt idx="4">
                  <c:v>3.4</c:v>
                </c:pt>
                <c:pt idx="5">
                  <c:v>2.7</c:v>
                </c:pt>
                <c:pt idx="6">
                  <c:v>1.7</c:v>
                </c:pt>
                <c:pt idx="7">
                  <c:v>1.4</c:v>
                </c:pt>
                <c:pt idx="8">
                  <c:v>17.600000000000001</c:v>
                </c:pt>
                <c:pt idx="9">
                  <c:v>16.2</c:v>
                </c:pt>
                <c:pt idx="10">
                  <c:v>5.0999999999999996</c:v>
                </c:pt>
              </c:numCache>
            </c:numRef>
          </c:val>
          <c:extLst>
            <c:ext xmlns:c16="http://schemas.microsoft.com/office/drawing/2014/chart" uri="{C3380CC4-5D6E-409C-BE32-E72D297353CC}">
              <c16:uniqueId val="{00000000-7204-4FB8-8DFC-F97E11B8C511}"/>
            </c:ext>
          </c:extLst>
        </c:ser>
        <c:dLbls>
          <c:dLblPos val="outEnd"/>
          <c:showLegendKey val="0"/>
          <c:showVal val="1"/>
          <c:showCatName val="0"/>
          <c:showSerName val="0"/>
          <c:showPercent val="0"/>
          <c:showBubbleSize val="0"/>
        </c:dLbls>
        <c:gapWidth val="182"/>
        <c:axId val="124618976"/>
        <c:axId val="124624416"/>
      </c:barChart>
      <c:catAx>
        <c:axId val="124618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4416"/>
        <c:crosses val="autoZero"/>
        <c:auto val="1"/>
        <c:lblAlgn val="ctr"/>
        <c:lblOffset val="100"/>
        <c:noMultiLvlLbl val="0"/>
      </c:catAx>
      <c:valAx>
        <c:axId val="124624416"/>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1897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Prva asocijacija</c:v>
                </c:pt>
              </c:strCache>
            </c:strRef>
          </c:tx>
          <c:spPr>
            <a:solidFill>
              <a:schemeClr val="accent4"/>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ACC3-FF4E-B7F5-7887EADC8C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Genocid u Srebrenici jula 1995. </c:v>
                </c:pt>
                <c:pt idx="1">
                  <c:v>Zločini na Kosovu 1998. i 1999.</c:v>
                </c:pt>
                <c:pt idx="2">
                  <c:v>Napad na Dubrovnik 1991.</c:v>
                </c:pt>
                <c:pt idx="3">
                  <c:v>Zločin u Štrpcima 1993. </c:v>
                </c:pt>
                <c:pt idx="4">
                  <c:v>NATO bombardovanje 1999.</c:v>
                </c:pt>
                <c:pt idx="5">
                  <c:v>Opsada Sarajeva 1992.-1996.</c:v>
                </c:pt>
                <c:pt idx="6">
                  <c:v>Opsada Vukovara 1991.</c:v>
                </c:pt>
                <c:pt idx="7">
                  <c:v>Akcija "Oluja" 1995. u Hrvatskoj</c:v>
                </c:pt>
                <c:pt idx="8">
                  <c:v>Deportacija bosanskih izbjeglica iz Crne Gore (maj 1992.)</c:v>
                </c:pt>
                <c:pt idx="9">
                  <c:v>Zlostavljanje zarobljenika u logoru u Morinju 1991.</c:v>
                </c:pt>
                <c:pt idx="10">
                  <c:v>Zločini u logoru Lora 1992.-1997.</c:v>
                </c:pt>
                <c:pt idx="11">
                  <c:v>Zločini u pljevaljskoj Bukovici 1992. i 1993.</c:v>
                </c:pt>
                <c:pt idx="12">
                  <c:v>Ubistva civila u Kaluđerskom lazu 1999.</c:v>
                </c:pt>
                <c:pt idx="13">
                  <c:v>Nisam čuo za događaje povezane sa ratovima na prostoru SFRJ</c:v>
                </c:pt>
                <c:pt idx="14">
                  <c:v>Nešto drugo</c:v>
                </c:pt>
              </c:strCache>
            </c:strRef>
          </c:cat>
          <c:val>
            <c:numRef>
              <c:f>Sheet1!$B$2:$B$16</c:f>
              <c:numCache>
                <c:formatCode>General</c:formatCode>
                <c:ptCount val="15"/>
                <c:pt idx="0">
                  <c:v>32</c:v>
                </c:pt>
                <c:pt idx="1">
                  <c:v>5.9</c:v>
                </c:pt>
                <c:pt idx="2">
                  <c:v>6.1</c:v>
                </c:pt>
                <c:pt idx="3">
                  <c:v>6.3</c:v>
                </c:pt>
                <c:pt idx="4">
                  <c:v>17.600000000000001</c:v>
                </c:pt>
                <c:pt idx="5">
                  <c:v>5.2</c:v>
                </c:pt>
                <c:pt idx="6">
                  <c:v>3.9</c:v>
                </c:pt>
                <c:pt idx="7">
                  <c:v>4.9000000000000004</c:v>
                </c:pt>
                <c:pt idx="8">
                  <c:v>1.3</c:v>
                </c:pt>
                <c:pt idx="9">
                  <c:v>0.6</c:v>
                </c:pt>
                <c:pt idx="10">
                  <c:v>0.2</c:v>
                </c:pt>
                <c:pt idx="11">
                  <c:v>1.5</c:v>
                </c:pt>
                <c:pt idx="12">
                  <c:v>0.4</c:v>
                </c:pt>
                <c:pt idx="13">
                  <c:v>4.7</c:v>
                </c:pt>
                <c:pt idx="14">
                  <c:v>9.5</c:v>
                </c:pt>
              </c:numCache>
            </c:numRef>
          </c:val>
          <c:extLst>
            <c:ext xmlns:c16="http://schemas.microsoft.com/office/drawing/2014/chart" uri="{C3380CC4-5D6E-409C-BE32-E72D297353CC}">
              <c16:uniqueId val="{00000001-ACC3-FF4E-B7F5-7887EADC8C71}"/>
            </c:ext>
          </c:extLst>
        </c:ser>
        <c:ser>
          <c:idx val="1"/>
          <c:order val="1"/>
          <c:tx>
            <c:strRef>
              <c:f>Sheet1!$C$1</c:f>
              <c:strCache>
                <c:ptCount val="1"/>
                <c:pt idx="0">
                  <c:v>Druga asocijacija</c:v>
                </c:pt>
              </c:strCache>
            </c:strRef>
          </c:tx>
          <c:spPr>
            <a:solidFill>
              <a:srgbClr val="16AA9C"/>
            </a:solidFill>
            <a:ln>
              <a:noFill/>
            </a:ln>
            <a:effectLst/>
          </c:spPr>
          <c:invertIfNegative val="0"/>
          <c:dLbls>
            <c:dLbl>
              <c:idx val="8"/>
              <c:layout>
                <c:manualLayout>
                  <c:x val="1.0872239542660448E-2"/>
                  <c:y val="2.66808393089156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3-FF4E-B7F5-7887EADC8C71}"/>
                </c:ext>
              </c:extLst>
            </c:dLbl>
            <c:dLbl>
              <c:idx val="9"/>
              <c:layout>
                <c:manualLayout>
                  <c:x val="8.6977916341283417E-3"/>
                  <c:y val="2.100688081358937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3-FF4E-B7F5-7887EADC8C71}"/>
                </c:ext>
              </c:extLst>
            </c:dLbl>
            <c:dLbl>
              <c:idx val="10"/>
              <c:layout>
                <c:manualLayout>
                  <c:x val="-4.3488958170642108E-3"/>
                  <c:y val="2.100688080380728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3-FF4E-B7F5-7887EADC8C71}"/>
                </c:ext>
              </c:extLst>
            </c:dLbl>
            <c:dLbl>
              <c:idx val="11"/>
              <c:layout>
                <c:manualLayout>
                  <c:x val="5.436119771330184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3-FF4E-B7F5-7887EADC8C71}"/>
                </c:ext>
              </c:extLst>
            </c:dLbl>
            <c:dLbl>
              <c:idx val="12"/>
              <c:layout>
                <c:manualLayout>
                  <c:x val="8.6977916341284215E-3"/>
                  <c:y val="9.78209115742113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C3-FF4E-B7F5-7887EADC8C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Genocid u Srebrenici jula 1995. </c:v>
                </c:pt>
                <c:pt idx="1">
                  <c:v>Zločini na Kosovu 1998. i 1999.</c:v>
                </c:pt>
                <c:pt idx="2">
                  <c:v>Napad na Dubrovnik 1991.</c:v>
                </c:pt>
                <c:pt idx="3">
                  <c:v>Zločin u Štrpcima 1993. </c:v>
                </c:pt>
                <c:pt idx="4">
                  <c:v>NATO bombardovanje 1999.</c:v>
                </c:pt>
                <c:pt idx="5">
                  <c:v>Opsada Sarajeva 1992.-1996.</c:v>
                </c:pt>
                <c:pt idx="6">
                  <c:v>Opsada Vukovara 1991.</c:v>
                </c:pt>
                <c:pt idx="7">
                  <c:v>Akcija "Oluja" 1995. u Hrvatskoj</c:v>
                </c:pt>
                <c:pt idx="8">
                  <c:v>Deportacija bosanskih izbjeglica iz Crne Gore (maj 1992.)</c:v>
                </c:pt>
                <c:pt idx="9">
                  <c:v>Zlostavljanje zarobljenika u logoru u Morinju 1991.</c:v>
                </c:pt>
                <c:pt idx="10">
                  <c:v>Zločini u logoru Lora 1992.-1997.</c:v>
                </c:pt>
                <c:pt idx="11">
                  <c:v>Zločini u pljevaljskoj Bukovici 1992. i 1993.</c:v>
                </c:pt>
                <c:pt idx="12">
                  <c:v>Ubistva civila u Kaluđerskom lazu 1999.</c:v>
                </c:pt>
                <c:pt idx="13">
                  <c:v>Nisam čuo za događaje povezane sa ratovima na prostoru SFRJ</c:v>
                </c:pt>
                <c:pt idx="14">
                  <c:v>Nešto drugo</c:v>
                </c:pt>
              </c:strCache>
            </c:strRef>
          </c:cat>
          <c:val>
            <c:numRef>
              <c:f>Sheet1!$C$2:$C$16</c:f>
              <c:numCache>
                <c:formatCode>General</c:formatCode>
                <c:ptCount val="15"/>
                <c:pt idx="0">
                  <c:v>24</c:v>
                </c:pt>
                <c:pt idx="1">
                  <c:v>17.5</c:v>
                </c:pt>
                <c:pt idx="2">
                  <c:v>11.6</c:v>
                </c:pt>
                <c:pt idx="3">
                  <c:v>10.9</c:v>
                </c:pt>
                <c:pt idx="4">
                  <c:v>12.6</c:v>
                </c:pt>
                <c:pt idx="5">
                  <c:v>13.5</c:v>
                </c:pt>
                <c:pt idx="6">
                  <c:v>11.9</c:v>
                </c:pt>
                <c:pt idx="7">
                  <c:v>11.8</c:v>
                </c:pt>
                <c:pt idx="8">
                  <c:v>9.6</c:v>
                </c:pt>
                <c:pt idx="9">
                  <c:v>7</c:v>
                </c:pt>
                <c:pt idx="10">
                  <c:v>7.5</c:v>
                </c:pt>
                <c:pt idx="11">
                  <c:v>6.2</c:v>
                </c:pt>
                <c:pt idx="12">
                  <c:v>6.8</c:v>
                </c:pt>
                <c:pt idx="13">
                  <c:v>8.1</c:v>
                </c:pt>
              </c:numCache>
            </c:numRef>
          </c:val>
          <c:extLst>
            <c:ext xmlns:c16="http://schemas.microsoft.com/office/drawing/2014/chart" uri="{C3380CC4-5D6E-409C-BE32-E72D297353CC}">
              <c16:uniqueId val="{00000007-ACC3-FF4E-B7F5-7887EADC8C71}"/>
            </c:ext>
          </c:extLst>
        </c:ser>
        <c:ser>
          <c:idx val="2"/>
          <c:order val="2"/>
          <c:tx>
            <c:strRef>
              <c:f>Sheet1!$D$1</c:f>
              <c:strCache>
                <c:ptCount val="1"/>
                <c:pt idx="0">
                  <c:v>Sa podsjećanjem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Genocid u Srebrenici jula 1995. </c:v>
                </c:pt>
                <c:pt idx="1">
                  <c:v>Zločini na Kosovu 1998. i 1999.</c:v>
                </c:pt>
                <c:pt idx="2">
                  <c:v>Napad na Dubrovnik 1991.</c:v>
                </c:pt>
                <c:pt idx="3">
                  <c:v>Zločin u Štrpcima 1993. </c:v>
                </c:pt>
                <c:pt idx="4">
                  <c:v>NATO bombardovanje 1999.</c:v>
                </c:pt>
                <c:pt idx="5">
                  <c:v>Opsada Sarajeva 1992.-1996.</c:v>
                </c:pt>
                <c:pt idx="6">
                  <c:v>Opsada Vukovara 1991.</c:v>
                </c:pt>
                <c:pt idx="7">
                  <c:v>Akcija "Oluja" 1995. u Hrvatskoj</c:v>
                </c:pt>
                <c:pt idx="8">
                  <c:v>Deportacija bosanskih izbjeglica iz Crne Gore (maj 1992.)</c:v>
                </c:pt>
                <c:pt idx="9">
                  <c:v>Zlostavljanje zarobljenika u logoru u Morinju 1991.</c:v>
                </c:pt>
                <c:pt idx="10">
                  <c:v>Zločini u logoru Lora 1992.-1997.</c:v>
                </c:pt>
                <c:pt idx="11">
                  <c:v>Zločini u pljevaljskoj Bukovici 1992. i 1993.</c:v>
                </c:pt>
                <c:pt idx="12">
                  <c:v>Ubistva civila u Kaluđerskom lazu 1999.</c:v>
                </c:pt>
                <c:pt idx="13">
                  <c:v>Nisam čuo za događaje povezane sa ratovima na prostoru SFRJ</c:v>
                </c:pt>
                <c:pt idx="14">
                  <c:v>Nešto drugo</c:v>
                </c:pt>
              </c:strCache>
            </c:strRef>
          </c:cat>
          <c:val>
            <c:numRef>
              <c:f>Sheet1!$D$2:$D$16</c:f>
              <c:numCache>
                <c:formatCode>General</c:formatCode>
                <c:ptCount val="15"/>
                <c:pt idx="0">
                  <c:v>34.700000000000003</c:v>
                </c:pt>
                <c:pt idx="1">
                  <c:v>64.099999999999994</c:v>
                </c:pt>
                <c:pt idx="2">
                  <c:v>65.400000000000006</c:v>
                </c:pt>
                <c:pt idx="3">
                  <c:v>64.5</c:v>
                </c:pt>
                <c:pt idx="4">
                  <c:v>50.7</c:v>
                </c:pt>
                <c:pt idx="5">
                  <c:v>60.4</c:v>
                </c:pt>
                <c:pt idx="6">
                  <c:v>63.1</c:v>
                </c:pt>
                <c:pt idx="7">
                  <c:v>61.3</c:v>
                </c:pt>
                <c:pt idx="8">
                  <c:v>54</c:v>
                </c:pt>
                <c:pt idx="9">
                  <c:v>55.6</c:v>
                </c:pt>
                <c:pt idx="10">
                  <c:v>52.5</c:v>
                </c:pt>
                <c:pt idx="11">
                  <c:v>50.8</c:v>
                </c:pt>
                <c:pt idx="12">
                  <c:v>48.6</c:v>
                </c:pt>
              </c:numCache>
            </c:numRef>
          </c:val>
          <c:extLst>
            <c:ext xmlns:c16="http://schemas.microsoft.com/office/drawing/2014/chart" uri="{C3380CC4-5D6E-409C-BE32-E72D297353CC}">
              <c16:uniqueId val="{00000008-ACC3-FF4E-B7F5-7887EADC8C71}"/>
            </c:ext>
          </c:extLst>
        </c:ser>
        <c:dLbls>
          <c:dLblPos val="ctr"/>
          <c:showLegendKey val="0"/>
          <c:showVal val="1"/>
          <c:showCatName val="0"/>
          <c:showSerName val="0"/>
          <c:showPercent val="0"/>
          <c:showBubbleSize val="0"/>
        </c:dLbls>
        <c:gapWidth val="150"/>
        <c:overlap val="100"/>
        <c:axId val="124629312"/>
        <c:axId val="124628224"/>
      </c:barChart>
      <c:catAx>
        <c:axId val="124629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8224"/>
        <c:crosses val="autoZero"/>
        <c:auto val="1"/>
        <c:lblAlgn val="ctr"/>
        <c:lblOffset val="100"/>
        <c:noMultiLvlLbl val="0"/>
      </c:catAx>
      <c:valAx>
        <c:axId val="1246282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37A21"/>
              </a:solidFill>
              <a:ln w="19050">
                <a:solidFill>
                  <a:schemeClr val="lt1"/>
                </a:solidFill>
              </a:ln>
              <a:effectLst/>
            </c:spPr>
            <c:extLst>
              <c:ext xmlns:c16="http://schemas.microsoft.com/office/drawing/2014/chart" uri="{C3380CC4-5D6E-409C-BE32-E72D297353CC}">
                <c16:uniqueId val="{00000002-71AB-4171-A2A7-EC282C04CBEE}"/>
              </c:ext>
            </c:extLst>
          </c:dPt>
          <c:dPt>
            <c:idx val="1"/>
            <c:bubble3D val="0"/>
            <c:spPr>
              <a:solidFill>
                <a:srgbClr val="7F489C"/>
              </a:solidFill>
              <a:ln w="19050">
                <a:solidFill>
                  <a:schemeClr val="lt1"/>
                </a:solidFill>
              </a:ln>
              <a:effectLst/>
            </c:spPr>
            <c:extLst>
              <c:ext xmlns:c16="http://schemas.microsoft.com/office/drawing/2014/chart" uri="{C3380CC4-5D6E-409C-BE32-E72D297353CC}">
                <c16:uniqueId val="{00000003-71AB-4171-A2A7-EC282C04CBEE}"/>
              </c:ext>
            </c:extLst>
          </c:dPt>
          <c:dPt>
            <c:idx val="2"/>
            <c:bubble3D val="0"/>
            <c:spPr>
              <a:solidFill>
                <a:srgbClr val="16AA9C"/>
              </a:solidFill>
              <a:ln w="19050">
                <a:solidFill>
                  <a:schemeClr val="lt1"/>
                </a:solidFill>
              </a:ln>
              <a:effectLst/>
            </c:spPr>
            <c:extLst>
              <c:ext xmlns:c16="http://schemas.microsoft.com/office/drawing/2014/chart" uri="{C3380CC4-5D6E-409C-BE32-E72D297353CC}">
                <c16:uniqueId val="{00000001-71AB-4171-A2A7-EC282C04CBEE}"/>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'[HRA_Excel (1).xlsx]P10'!$B$5:$B$7</c:f>
              <c:strCache>
                <c:ptCount val="3"/>
                <c:pt idx="0">
                  <c:v>Da</c:v>
                </c:pt>
                <c:pt idx="1">
                  <c:v>Ne</c:v>
                </c:pt>
                <c:pt idx="2">
                  <c:v>Ne znam</c:v>
                </c:pt>
              </c:strCache>
            </c:strRef>
          </c:cat>
          <c:val>
            <c:numRef>
              <c:f>'[HRA_Excel (1).xlsx]P10'!$C$5:$C$7</c:f>
              <c:numCache>
                <c:formatCode>General</c:formatCode>
                <c:ptCount val="3"/>
                <c:pt idx="0">
                  <c:v>67.900000000000006</c:v>
                </c:pt>
                <c:pt idx="1">
                  <c:v>17</c:v>
                </c:pt>
                <c:pt idx="2">
                  <c:v>15.1</c:v>
                </c:pt>
              </c:numCache>
            </c:numRef>
          </c:val>
          <c:extLst>
            <c:ext xmlns:c16="http://schemas.microsoft.com/office/drawing/2014/chart" uri="{C3380CC4-5D6E-409C-BE32-E72D297353CC}">
              <c16:uniqueId val="{00000000-71AB-4171-A2A7-EC282C04CB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Sheet1!$O$49:$O$56</c:f>
              <c:strCache>
                <c:ptCount val="8"/>
                <c:pt idx="0">
                  <c:v>U Srebrenici</c:v>
                </c:pt>
                <c:pt idx="1">
                  <c:v>Na cijeloj teritoriji SFRJ</c:v>
                </c:pt>
                <c:pt idx="2">
                  <c:v>U Bosni i Hercegovini</c:v>
                </c:pt>
                <c:pt idx="3">
                  <c:v>Na Kosovu</c:v>
                </c:pt>
                <c:pt idx="4">
                  <c:v>U Hrvatskoj</c:v>
                </c:pt>
                <c:pt idx="5">
                  <c:v>Drugo</c:v>
                </c:pt>
                <c:pt idx="6">
                  <c:v>Ne znam</c:v>
                </c:pt>
                <c:pt idx="7">
                  <c:v>Bez odgovora</c:v>
                </c:pt>
              </c:strCache>
            </c:strRef>
          </c:cat>
          <c:val>
            <c:numRef>
              <c:f>Sheet1!$P$49:$P$56</c:f>
              <c:numCache>
                <c:formatCode>0.0%</c:formatCode>
                <c:ptCount val="8"/>
                <c:pt idx="0">
                  <c:v>0.32058823529411767</c:v>
                </c:pt>
                <c:pt idx="1">
                  <c:v>0.1161764705882353</c:v>
                </c:pt>
                <c:pt idx="2">
                  <c:v>8.5294117647058826E-2</c:v>
                </c:pt>
                <c:pt idx="3">
                  <c:v>6.1764705882352944E-2</c:v>
                </c:pt>
                <c:pt idx="4">
                  <c:v>3.8235294117647062E-2</c:v>
                </c:pt>
                <c:pt idx="5">
                  <c:v>0.3</c:v>
                </c:pt>
                <c:pt idx="6">
                  <c:v>6.3235294117647056E-2</c:v>
                </c:pt>
                <c:pt idx="7">
                  <c:v>1.4705882352941176E-2</c:v>
                </c:pt>
              </c:numCache>
            </c:numRef>
          </c:val>
          <c:extLst>
            <c:ext xmlns:c16="http://schemas.microsoft.com/office/drawing/2014/chart" uri="{C3380CC4-5D6E-409C-BE32-E72D297353CC}">
              <c16:uniqueId val="{00000000-0236-48C2-B30B-CBA07A3F9E3E}"/>
            </c:ext>
          </c:extLst>
        </c:ser>
        <c:dLbls>
          <c:dLblPos val="outEnd"/>
          <c:showLegendKey val="0"/>
          <c:showVal val="1"/>
          <c:showCatName val="0"/>
          <c:showSerName val="0"/>
          <c:showPercent val="0"/>
          <c:showBubbleSize val="0"/>
        </c:dLbls>
        <c:gapWidth val="182"/>
        <c:axId val="124625504"/>
        <c:axId val="124617888"/>
      </c:barChart>
      <c:catAx>
        <c:axId val="124625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17888"/>
        <c:crosses val="autoZero"/>
        <c:auto val="1"/>
        <c:lblAlgn val="ctr"/>
        <c:lblOffset val="100"/>
        <c:noMultiLvlLbl val="0"/>
      </c:catAx>
      <c:valAx>
        <c:axId val="12461788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255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'[HRA_Excel (1).xlsx]P14'!$C$4</c:f>
              <c:strCache>
                <c:ptCount val="1"/>
                <c:pt idx="0">
                  <c:v>Prvi odgovor</c:v>
                </c:pt>
              </c:strCache>
            </c:strRef>
          </c:tx>
          <c:spPr>
            <a:solidFill>
              <a:srgbClr val="7F489C"/>
            </a:solidFill>
            <a:ln>
              <a:noFill/>
            </a:ln>
            <a:effectLst/>
          </c:spPr>
          <c:invertIfNegative val="0"/>
          <c:dLbls>
            <c:dLbl>
              <c:idx val="0"/>
              <c:layout>
                <c:manualLayout>
                  <c:x val="9.8039215686274508E-3"/>
                  <c:y val="2.9191021244499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AD-2A4A-8CF5-BCE4FE36E5EE}"/>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(1).xlsx]P14'!$B$5:$B$11</c:f>
              <c:strCache>
                <c:ptCount val="7"/>
                <c:pt idx="0">
                  <c:v>Albanci</c:v>
                </c:pt>
                <c:pt idx="1">
                  <c:v>Crnogorci</c:v>
                </c:pt>
                <c:pt idx="2">
                  <c:v>Hrvati</c:v>
                </c:pt>
                <c:pt idx="3">
                  <c:v>Muslimani/Bošnjaci</c:v>
                </c:pt>
                <c:pt idx="4">
                  <c:v>Srbi</c:v>
                </c:pt>
                <c:pt idx="5">
                  <c:v>Ostali</c:v>
                </c:pt>
                <c:pt idx="6">
                  <c:v>Ne znam</c:v>
                </c:pt>
              </c:strCache>
            </c:strRef>
          </c:cat>
          <c:val>
            <c:numRef>
              <c:f>'[HRA_Excel (1).xlsx]P14'!$C$5:$C$11</c:f>
              <c:numCache>
                <c:formatCode>General</c:formatCode>
                <c:ptCount val="7"/>
                <c:pt idx="0">
                  <c:v>1.3</c:v>
                </c:pt>
                <c:pt idx="1">
                  <c:v>2.5</c:v>
                </c:pt>
                <c:pt idx="2">
                  <c:v>2</c:v>
                </c:pt>
                <c:pt idx="3">
                  <c:v>38.1</c:v>
                </c:pt>
                <c:pt idx="4">
                  <c:v>37.700000000000003</c:v>
                </c:pt>
                <c:pt idx="5">
                  <c:v>4.8</c:v>
                </c:pt>
                <c:pt idx="6">
                  <c:v>13.8</c:v>
                </c:pt>
              </c:numCache>
            </c:numRef>
          </c:val>
          <c:extLst>
            <c:ext xmlns:c16="http://schemas.microsoft.com/office/drawing/2014/chart" uri="{C3380CC4-5D6E-409C-BE32-E72D297353CC}">
              <c16:uniqueId val="{00000000-3C71-4578-A0A3-5076FC02E020}"/>
            </c:ext>
          </c:extLst>
        </c:ser>
        <c:ser>
          <c:idx val="1"/>
          <c:order val="1"/>
          <c:tx>
            <c:strRef>
              <c:f>'[HRA_Excel (1).xlsx]P14'!$D$4</c:f>
              <c:strCache>
                <c:ptCount val="1"/>
                <c:pt idx="0">
                  <c:v>Drugi odgovor</c:v>
                </c:pt>
              </c:strCache>
            </c:strRef>
          </c:tx>
          <c:spPr>
            <a:solidFill>
              <a:srgbClr val="F37A21"/>
            </a:solidFill>
            <a:ln>
              <a:noFill/>
            </a:ln>
            <a:effectLst/>
          </c:spPr>
          <c:invertIfNegative val="0"/>
          <c:dLbls>
            <c:dLbl>
              <c:idx val="0"/>
              <c:layout>
                <c:manualLayout>
                  <c:x val="4.8857723248128711E-2"/>
                  <c:y val="8.75661693024077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AD-2A4A-8CF5-BCE4FE36E5EE}"/>
                </c:ext>
              </c:extLst>
            </c:dLbl>
            <c:dLbl>
              <c:idx val="1"/>
              <c:layout>
                <c:manualLayout>
                  <c:x val="3.5623050010069858E-2"/>
                  <c:y val="2.9188723100802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AD-2A4A-8CF5-BCE4FE36E5E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(1).xlsx]P14'!$B$5:$B$11</c:f>
              <c:strCache>
                <c:ptCount val="7"/>
                <c:pt idx="0">
                  <c:v>Albanci</c:v>
                </c:pt>
                <c:pt idx="1">
                  <c:v>Crnogorci</c:v>
                </c:pt>
                <c:pt idx="2">
                  <c:v>Hrvati</c:v>
                </c:pt>
                <c:pt idx="3">
                  <c:v>Muslimani/Bošnjaci</c:v>
                </c:pt>
                <c:pt idx="4">
                  <c:v>Srbi</c:v>
                </c:pt>
                <c:pt idx="5">
                  <c:v>Ostali</c:v>
                </c:pt>
                <c:pt idx="6">
                  <c:v>Ne znam</c:v>
                </c:pt>
              </c:strCache>
            </c:strRef>
          </c:cat>
          <c:val>
            <c:numRef>
              <c:f>'[HRA_Excel (1).xlsx]P14'!$D$5:$D$11</c:f>
              <c:numCache>
                <c:formatCode>General</c:formatCode>
                <c:ptCount val="7"/>
                <c:pt idx="0">
                  <c:v>4.5999999999999996</c:v>
                </c:pt>
                <c:pt idx="1">
                  <c:v>3.6</c:v>
                </c:pt>
                <c:pt idx="2">
                  <c:v>8.3000000000000007</c:v>
                </c:pt>
                <c:pt idx="3">
                  <c:v>27.5</c:v>
                </c:pt>
                <c:pt idx="4">
                  <c:v>27.7</c:v>
                </c:pt>
                <c:pt idx="5">
                  <c:v>6.9</c:v>
                </c:pt>
                <c:pt idx="6">
                  <c:v>21.5</c:v>
                </c:pt>
              </c:numCache>
            </c:numRef>
          </c:val>
          <c:extLst>
            <c:ext xmlns:c16="http://schemas.microsoft.com/office/drawing/2014/chart" uri="{C3380CC4-5D6E-409C-BE32-E72D297353CC}">
              <c16:uniqueId val="{00000001-3C71-4578-A0A3-5076FC02E020}"/>
            </c:ext>
          </c:extLst>
        </c:ser>
        <c:dLbls>
          <c:showLegendKey val="0"/>
          <c:showVal val="0"/>
          <c:showCatName val="0"/>
          <c:showSerName val="0"/>
          <c:showPercent val="0"/>
          <c:showBubbleSize val="0"/>
        </c:dLbls>
        <c:gapWidth val="182"/>
        <c:overlap val="100"/>
        <c:axId val="124618432"/>
        <c:axId val="124621696"/>
      </c:barChart>
      <c:catAx>
        <c:axId val="124618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1696"/>
        <c:crosses val="autoZero"/>
        <c:auto val="1"/>
        <c:lblAlgn val="ctr"/>
        <c:lblOffset val="100"/>
        <c:noMultiLvlLbl val="0"/>
      </c:catAx>
      <c:valAx>
        <c:axId val="12462169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1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'[HRA_Excel (1).xlsx]P15'!$C$4</c:f>
              <c:strCache>
                <c:ptCount val="1"/>
                <c:pt idx="0">
                  <c:v>Prvi odgovor</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(1).xlsx]P15'!$B$5:$B$11</c:f>
              <c:strCache>
                <c:ptCount val="7"/>
                <c:pt idx="0">
                  <c:v>Albanci</c:v>
                </c:pt>
                <c:pt idx="1">
                  <c:v>Crnogorci</c:v>
                </c:pt>
                <c:pt idx="2">
                  <c:v>Hrvati</c:v>
                </c:pt>
                <c:pt idx="3">
                  <c:v>Muslimani/Bošnjaci</c:v>
                </c:pt>
                <c:pt idx="4">
                  <c:v>Srbi</c:v>
                </c:pt>
                <c:pt idx="5">
                  <c:v>Ostali</c:v>
                </c:pt>
                <c:pt idx="6">
                  <c:v>Ne znam</c:v>
                </c:pt>
              </c:strCache>
            </c:strRef>
          </c:cat>
          <c:val>
            <c:numRef>
              <c:f>'[HRA_Excel (1).xlsx]P15'!$C$5:$C$11</c:f>
              <c:numCache>
                <c:formatCode>General</c:formatCode>
                <c:ptCount val="7"/>
                <c:pt idx="0">
                  <c:v>8.5</c:v>
                </c:pt>
                <c:pt idx="1">
                  <c:v>0.2</c:v>
                </c:pt>
                <c:pt idx="2">
                  <c:v>21.7</c:v>
                </c:pt>
                <c:pt idx="3">
                  <c:v>11.1</c:v>
                </c:pt>
                <c:pt idx="4">
                  <c:v>21</c:v>
                </c:pt>
                <c:pt idx="5">
                  <c:v>7.9</c:v>
                </c:pt>
                <c:pt idx="6">
                  <c:v>29.7</c:v>
                </c:pt>
              </c:numCache>
            </c:numRef>
          </c:val>
          <c:extLst>
            <c:ext xmlns:c16="http://schemas.microsoft.com/office/drawing/2014/chart" uri="{C3380CC4-5D6E-409C-BE32-E72D297353CC}">
              <c16:uniqueId val="{00000000-C3DE-4664-9B41-3FF7480F0ACE}"/>
            </c:ext>
          </c:extLst>
        </c:ser>
        <c:ser>
          <c:idx val="1"/>
          <c:order val="1"/>
          <c:tx>
            <c:strRef>
              <c:f>'[HRA_Excel (1).xlsx]P15'!$D$4</c:f>
              <c:strCache>
                <c:ptCount val="1"/>
                <c:pt idx="0">
                  <c:v>Drugi odgovor</c:v>
                </c:pt>
              </c:strCache>
            </c:strRef>
          </c:tx>
          <c:spPr>
            <a:solidFill>
              <a:srgbClr val="F37A21"/>
            </a:solidFill>
            <a:ln>
              <a:noFill/>
            </a:ln>
            <a:effectLst/>
          </c:spPr>
          <c:invertIfNegative val="0"/>
          <c:dLbls>
            <c:dLbl>
              <c:idx val="1"/>
              <c:layout>
                <c:manualLayout>
                  <c:x val="5.3921568627450983E-2"/>
                  <c:y val="2.9188723100802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37-47D5-A78F-39FB5A3F9CE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(1).xlsx]P15'!$B$5:$B$11</c:f>
              <c:strCache>
                <c:ptCount val="7"/>
                <c:pt idx="0">
                  <c:v>Albanci</c:v>
                </c:pt>
                <c:pt idx="1">
                  <c:v>Crnogorci</c:v>
                </c:pt>
                <c:pt idx="2">
                  <c:v>Hrvati</c:v>
                </c:pt>
                <c:pt idx="3">
                  <c:v>Muslimani/Bošnjaci</c:v>
                </c:pt>
                <c:pt idx="4">
                  <c:v>Srbi</c:v>
                </c:pt>
                <c:pt idx="5">
                  <c:v>Ostali</c:v>
                </c:pt>
                <c:pt idx="6">
                  <c:v>Ne znam</c:v>
                </c:pt>
              </c:strCache>
            </c:strRef>
          </c:cat>
          <c:val>
            <c:numRef>
              <c:f>'[HRA_Excel (1).xlsx]P15'!$D$5:$D$11</c:f>
              <c:numCache>
                <c:formatCode>General</c:formatCode>
                <c:ptCount val="7"/>
                <c:pt idx="0">
                  <c:v>10.6</c:v>
                </c:pt>
                <c:pt idx="1">
                  <c:v>0.4</c:v>
                </c:pt>
                <c:pt idx="2">
                  <c:v>20</c:v>
                </c:pt>
                <c:pt idx="3">
                  <c:v>10.1</c:v>
                </c:pt>
                <c:pt idx="4">
                  <c:v>11.2</c:v>
                </c:pt>
                <c:pt idx="5">
                  <c:v>9.9</c:v>
                </c:pt>
                <c:pt idx="6">
                  <c:v>37.700000000000003</c:v>
                </c:pt>
              </c:numCache>
            </c:numRef>
          </c:val>
          <c:extLst>
            <c:ext xmlns:c16="http://schemas.microsoft.com/office/drawing/2014/chart" uri="{C3380CC4-5D6E-409C-BE32-E72D297353CC}">
              <c16:uniqueId val="{00000001-C3DE-4664-9B41-3FF7480F0ACE}"/>
            </c:ext>
          </c:extLst>
        </c:ser>
        <c:dLbls>
          <c:showLegendKey val="0"/>
          <c:showVal val="0"/>
          <c:showCatName val="0"/>
          <c:showSerName val="0"/>
          <c:showPercent val="0"/>
          <c:showBubbleSize val="0"/>
        </c:dLbls>
        <c:gapWidth val="182"/>
        <c:overlap val="100"/>
        <c:axId val="124629856"/>
        <c:axId val="124626048"/>
      </c:barChart>
      <c:catAx>
        <c:axId val="124629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6048"/>
        <c:crosses val="autoZero"/>
        <c:auto val="1"/>
        <c:lblAlgn val="ctr"/>
        <c:lblOffset val="100"/>
        <c:noMultiLvlLbl val="0"/>
      </c:catAx>
      <c:valAx>
        <c:axId val="12462604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'[HRA_Excel (1).xlsx]P16'!$A$6</c:f>
              <c:strCache>
                <c:ptCount val="1"/>
                <c:pt idx="0">
                  <c:v>U potpunosti saglasan</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(1).xlsx]P16'!$B$6:$D$6</c:f>
              <c:numCache>
                <c:formatCode>General</c:formatCode>
                <c:ptCount val="3"/>
                <c:pt idx="0">
                  <c:v>34.5</c:v>
                </c:pt>
                <c:pt idx="1">
                  <c:v>34.4</c:v>
                </c:pt>
                <c:pt idx="2">
                  <c:v>29.2</c:v>
                </c:pt>
              </c:numCache>
            </c:numRef>
          </c:val>
          <c:extLst>
            <c:ext xmlns:c16="http://schemas.microsoft.com/office/drawing/2014/chart" uri="{C3380CC4-5D6E-409C-BE32-E72D297353CC}">
              <c16:uniqueId val="{00000000-4EDF-4A82-86A1-2EE7C45F0850}"/>
            </c:ext>
          </c:extLst>
        </c:ser>
        <c:ser>
          <c:idx val="1"/>
          <c:order val="1"/>
          <c:tx>
            <c:strRef>
              <c:f>'[HRA_Excel (1).xlsx]P16'!$A$7</c:f>
              <c:strCache>
                <c:ptCount val="1"/>
                <c:pt idx="0">
                  <c:v>Donekle saglasan</c:v>
                </c:pt>
              </c:strCache>
            </c:strRef>
          </c:tx>
          <c:spPr>
            <a:solidFill>
              <a:srgbClr val="F37A2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(1).xlsx]P16'!$B$7:$D$7</c:f>
              <c:numCache>
                <c:formatCode>General</c:formatCode>
                <c:ptCount val="3"/>
                <c:pt idx="0">
                  <c:v>19.100000000000001</c:v>
                </c:pt>
                <c:pt idx="1">
                  <c:v>22.3</c:v>
                </c:pt>
                <c:pt idx="2">
                  <c:v>13.4</c:v>
                </c:pt>
              </c:numCache>
            </c:numRef>
          </c:val>
          <c:extLst>
            <c:ext xmlns:c16="http://schemas.microsoft.com/office/drawing/2014/chart" uri="{C3380CC4-5D6E-409C-BE32-E72D297353CC}">
              <c16:uniqueId val="{00000001-4EDF-4A82-86A1-2EE7C45F0850}"/>
            </c:ext>
          </c:extLst>
        </c:ser>
        <c:ser>
          <c:idx val="2"/>
          <c:order val="2"/>
          <c:tx>
            <c:strRef>
              <c:f>'[HRA_Excel (1).xlsx]P16'!$A$8</c:f>
              <c:strCache>
                <c:ptCount val="1"/>
                <c:pt idx="0">
                  <c:v>Donekle nisam saglasan</c:v>
                </c:pt>
              </c:strCache>
            </c:strRef>
          </c:tx>
          <c:spPr>
            <a:solidFill>
              <a:srgbClr val="7F489C"/>
            </a:solidFill>
            <a:ln>
              <a:noFill/>
            </a:ln>
            <a:effectLst/>
          </c:spPr>
          <c:invertIfNegative val="0"/>
          <c:dLbls>
            <c:dLbl>
              <c:idx val="2"/>
              <c:layout>
                <c:manualLayout>
                  <c:x val="1.22549019607842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18-4A11-B320-6C745432C87A}"/>
                </c:ext>
              </c:extLst>
            </c:dLbl>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(1).xlsx]P16'!$B$8:$D$8</c:f>
              <c:numCache>
                <c:formatCode>General</c:formatCode>
                <c:ptCount val="3"/>
                <c:pt idx="0">
                  <c:v>6.2</c:v>
                </c:pt>
                <c:pt idx="1">
                  <c:v>6.4</c:v>
                </c:pt>
                <c:pt idx="2">
                  <c:v>5.0999999999999996</c:v>
                </c:pt>
              </c:numCache>
            </c:numRef>
          </c:val>
          <c:extLst>
            <c:ext xmlns:c16="http://schemas.microsoft.com/office/drawing/2014/chart" uri="{C3380CC4-5D6E-409C-BE32-E72D297353CC}">
              <c16:uniqueId val="{00000002-4EDF-4A82-86A1-2EE7C45F0850}"/>
            </c:ext>
          </c:extLst>
        </c:ser>
        <c:ser>
          <c:idx val="3"/>
          <c:order val="3"/>
          <c:tx>
            <c:strRef>
              <c:f>'[HRA_Excel (1).xlsx]P16'!$A$9</c:f>
              <c:strCache>
                <c:ptCount val="1"/>
                <c:pt idx="0">
                  <c:v>Uopšte nisam saglasan</c:v>
                </c:pt>
              </c:strCache>
            </c:strRef>
          </c:tx>
          <c:spPr>
            <a:solidFill>
              <a:srgbClr val="3853A4"/>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(1).xlsx]P16'!$B$9:$D$9</c:f>
              <c:numCache>
                <c:formatCode>General</c:formatCode>
                <c:ptCount val="3"/>
                <c:pt idx="0">
                  <c:v>17</c:v>
                </c:pt>
                <c:pt idx="1">
                  <c:v>16.399999999999999</c:v>
                </c:pt>
                <c:pt idx="2">
                  <c:v>34.9</c:v>
                </c:pt>
              </c:numCache>
            </c:numRef>
          </c:val>
          <c:extLst>
            <c:ext xmlns:c16="http://schemas.microsoft.com/office/drawing/2014/chart" uri="{C3380CC4-5D6E-409C-BE32-E72D297353CC}">
              <c16:uniqueId val="{00000003-4EDF-4A82-86A1-2EE7C45F0850}"/>
            </c:ext>
          </c:extLst>
        </c:ser>
        <c:ser>
          <c:idx val="4"/>
          <c:order val="4"/>
          <c:tx>
            <c:strRef>
              <c:f>'[HRA_Excel (1).xlsx]P16'!$A$10</c:f>
              <c:strCache>
                <c:ptCount val="1"/>
                <c:pt idx="0">
                  <c:v>Ne znam-bez odgovora</c:v>
                </c:pt>
              </c:strCache>
            </c:strRef>
          </c:tx>
          <c:spPr>
            <a:solidFill>
              <a:schemeClr val="accent3">
                <a:lumMod val="75000"/>
              </a:schemeClr>
            </a:solidFill>
            <a:ln>
              <a:noFill/>
            </a:ln>
            <a:effectLst/>
          </c:spPr>
          <c:invertIfNegative val="0"/>
          <c:dPt>
            <c:idx val="0"/>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0-C13C-4908-9F00-F87375CC666A}"/>
              </c:ext>
            </c:extLst>
          </c:dPt>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(1).xlsx]P16'!$B$10:$D$10</c:f>
              <c:numCache>
                <c:formatCode>General</c:formatCode>
                <c:ptCount val="3"/>
                <c:pt idx="0">
                  <c:v>23.1</c:v>
                </c:pt>
                <c:pt idx="1">
                  <c:v>20.5</c:v>
                </c:pt>
                <c:pt idx="2">
                  <c:v>17.3</c:v>
                </c:pt>
              </c:numCache>
            </c:numRef>
          </c:val>
          <c:extLst>
            <c:ext xmlns:c16="http://schemas.microsoft.com/office/drawing/2014/chart" uri="{C3380CC4-5D6E-409C-BE32-E72D297353CC}">
              <c16:uniqueId val="{00000004-4EDF-4A82-86A1-2EE7C45F0850}"/>
            </c:ext>
          </c:extLst>
        </c:ser>
        <c:dLbls>
          <c:showLegendKey val="0"/>
          <c:showVal val="0"/>
          <c:showCatName val="0"/>
          <c:showSerName val="0"/>
          <c:showPercent val="0"/>
          <c:showBubbleSize val="0"/>
        </c:dLbls>
        <c:gapWidth val="182"/>
        <c:overlap val="100"/>
        <c:axId val="124627680"/>
        <c:axId val="124615168"/>
      </c:barChart>
      <c:catAx>
        <c:axId val="12462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15168"/>
        <c:crosses val="autoZero"/>
        <c:auto val="1"/>
        <c:lblAlgn val="ctr"/>
        <c:lblOffset val="100"/>
        <c:noMultiLvlLbl val="0"/>
      </c:catAx>
      <c:valAx>
        <c:axId val="1246151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462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300">
          <a:latin typeface="Century" panose="02040604050505020304" pitchFamily="18" charset="0"/>
        </a:defRPr>
      </a:pPr>
      <a:endParaRPr lang="en-R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(1).xlsx]P17'!$B$6:$B$11</c:f>
              <c:strCache>
                <c:ptCount val="6"/>
                <c:pt idx="0">
                  <c:v>Veoma pozitivan</c:v>
                </c:pt>
                <c:pt idx="1">
                  <c:v>Pozitivan</c:v>
                </c:pt>
                <c:pt idx="2">
                  <c:v>Negativan</c:v>
                </c:pt>
                <c:pt idx="3">
                  <c:v>Veoma negativan</c:v>
                </c:pt>
                <c:pt idx="4">
                  <c:v>Nisam zainteresovan za ovu temu</c:v>
                </c:pt>
                <c:pt idx="5">
                  <c:v>Ne znam/bez odgovora</c:v>
                </c:pt>
              </c:strCache>
            </c:strRef>
          </c:cat>
          <c:val>
            <c:numRef>
              <c:f>'[HRA_Excel (1).xlsx]P17'!$C$6:$C$11</c:f>
              <c:numCache>
                <c:formatCode>General</c:formatCode>
                <c:ptCount val="6"/>
                <c:pt idx="0">
                  <c:v>3.8</c:v>
                </c:pt>
                <c:pt idx="1">
                  <c:v>18.2</c:v>
                </c:pt>
                <c:pt idx="2">
                  <c:v>24.3</c:v>
                </c:pt>
                <c:pt idx="3">
                  <c:v>27.3</c:v>
                </c:pt>
                <c:pt idx="4">
                  <c:v>20.9</c:v>
                </c:pt>
                <c:pt idx="5">
                  <c:v>5.5</c:v>
                </c:pt>
              </c:numCache>
            </c:numRef>
          </c:val>
          <c:extLst>
            <c:ext xmlns:c16="http://schemas.microsoft.com/office/drawing/2014/chart" uri="{C3380CC4-5D6E-409C-BE32-E72D297353CC}">
              <c16:uniqueId val="{00000000-C38D-4EC3-8169-672FDE1EA2FD}"/>
            </c:ext>
          </c:extLst>
        </c:ser>
        <c:dLbls>
          <c:showLegendKey val="0"/>
          <c:showVal val="0"/>
          <c:showCatName val="0"/>
          <c:showSerName val="0"/>
          <c:showPercent val="0"/>
          <c:showBubbleSize val="0"/>
        </c:dLbls>
        <c:gapWidth val="182"/>
        <c:axId val="124615712"/>
        <c:axId val="124619520"/>
      </c:barChart>
      <c:catAx>
        <c:axId val="12461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19520"/>
        <c:crosses val="autoZero"/>
        <c:auto val="1"/>
        <c:lblAlgn val="ctr"/>
        <c:lblOffset val="100"/>
        <c:noMultiLvlLbl val="0"/>
      </c:catAx>
      <c:valAx>
        <c:axId val="12461952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1571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'P18'!$A$6</c:f>
              <c:strCache>
                <c:ptCount val="1"/>
                <c:pt idx="0">
                  <c:v>U potpunosti saglasan</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'P18'!$B$6:$E$6</c:f>
              <c:numCache>
                <c:formatCode>0.0</c:formatCode>
                <c:ptCount val="4"/>
                <c:pt idx="0">
                  <c:v>18.5</c:v>
                </c:pt>
                <c:pt idx="1">
                  <c:v>17.600000000000001</c:v>
                </c:pt>
                <c:pt idx="2">
                  <c:v>12.7</c:v>
                </c:pt>
                <c:pt idx="3">
                  <c:v>44.1</c:v>
                </c:pt>
              </c:numCache>
            </c:numRef>
          </c:val>
          <c:extLst>
            <c:ext xmlns:c16="http://schemas.microsoft.com/office/drawing/2014/chart" uri="{C3380CC4-5D6E-409C-BE32-E72D297353CC}">
              <c16:uniqueId val="{00000000-8D6E-41AE-93A7-A0725DCB5616}"/>
            </c:ext>
          </c:extLst>
        </c:ser>
        <c:ser>
          <c:idx val="1"/>
          <c:order val="1"/>
          <c:tx>
            <c:strRef>
              <c:f>'P18'!$A$7</c:f>
              <c:strCache>
                <c:ptCount val="1"/>
                <c:pt idx="0">
                  <c:v>Donekle saglasan</c:v>
                </c:pt>
              </c:strCache>
            </c:strRef>
          </c:tx>
          <c:spPr>
            <a:solidFill>
              <a:srgbClr val="F37A21"/>
            </a:solidFill>
            <a:ln>
              <a:noFill/>
            </a:ln>
            <a:effectLst/>
          </c:spPr>
          <c:invertIfNegative val="0"/>
          <c:dLbls>
            <c:dLbl>
              <c:idx val="3"/>
              <c:layout>
                <c:manualLayout>
                  <c:x val="-2.0202820409175516E-2"/>
                  <c:y val="2.6961668362562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1AE-93A7-A0725DCB56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'P18'!$B$7:$E$7</c:f>
              <c:numCache>
                <c:formatCode>0.0</c:formatCode>
                <c:ptCount val="4"/>
                <c:pt idx="0">
                  <c:v>24</c:v>
                </c:pt>
                <c:pt idx="1">
                  <c:v>11.2</c:v>
                </c:pt>
                <c:pt idx="2">
                  <c:v>17.3</c:v>
                </c:pt>
                <c:pt idx="3">
                  <c:v>11.5</c:v>
                </c:pt>
              </c:numCache>
            </c:numRef>
          </c:val>
          <c:extLst>
            <c:ext xmlns:c16="http://schemas.microsoft.com/office/drawing/2014/chart" uri="{C3380CC4-5D6E-409C-BE32-E72D297353CC}">
              <c16:uniqueId val="{00000001-8D6E-41AE-93A7-A0725DCB5616}"/>
            </c:ext>
          </c:extLst>
        </c:ser>
        <c:ser>
          <c:idx val="2"/>
          <c:order val="2"/>
          <c:tx>
            <c:strRef>
              <c:f>'P18'!$A$8</c:f>
              <c:strCache>
                <c:ptCount val="1"/>
                <c:pt idx="0">
                  <c:v>Donekle nisam saglasan</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'P18'!$B$8:$E$8</c:f>
              <c:numCache>
                <c:formatCode>0.0</c:formatCode>
                <c:ptCount val="4"/>
                <c:pt idx="0">
                  <c:v>11.4</c:v>
                </c:pt>
                <c:pt idx="1">
                  <c:v>11.6</c:v>
                </c:pt>
                <c:pt idx="2">
                  <c:v>14.2</c:v>
                </c:pt>
                <c:pt idx="3">
                  <c:v>8.1</c:v>
                </c:pt>
              </c:numCache>
            </c:numRef>
          </c:val>
          <c:extLst>
            <c:ext xmlns:c16="http://schemas.microsoft.com/office/drawing/2014/chart" uri="{C3380CC4-5D6E-409C-BE32-E72D297353CC}">
              <c16:uniqueId val="{00000002-8D6E-41AE-93A7-A0725DCB5616}"/>
            </c:ext>
          </c:extLst>
        </c:ser>
        <c:ser>
          <c:idx val="3"/>
          <c:order val="3"/>
          <c:tx>
            <c:strRef>
              <c:f>'P18'!$A$9</c:f>
              <c:strCache>
                <c:ptCount val="1"/>
                <c:pt idx="0">
                  <c:v>Uopšte nisam saglasan</c:v>
                </c:pt>
              </c:strCache>
            </c:strRef>
          </c:tx>
          <c:spPr>
            <a:solidFill>
              <a:srgbClr val="3853A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'P18'!$B$9:$E$9</c:f>
              <c:numCache>
                <c:formatCode>0.0</c:formatCode>
                <c:ptCount val="4"/>
                <c:pt idx="0">
                  <c:v>33</c:v>
                </c:pt>
                <c:pt idx="1">
                  <c:v>44.8</c:v>
                </c:pt>
                <c:pt idx="2">
                  <c:v>41.4</c:v>
                </c:pt>
                <c:pt idx="3">
                  <c:v>19.399999999999999</c:v>
                </c:pt>
              </c:numCache>
            </c:numRef>
          </c:val>
          <c:extLst>
            <c:ext xmlns:c16="http://schemas.microsoft.com/office/drawing/2014/chart" uri="{C3380CC4-5D6E-409C-BE32-E72D297353CC}">
              <c16:uniqueId val="{00000003-8D6E-41AE-93A7-A0725DCB5616}"/>
            </c:ext>
          </c:extLst>
        </c:ser>
        <c:ser>
          <c:idx val="4"/>
          <c:order val="4"/>
          <c:tx>
            <c:strRef>
              <c:f>'P18'!$A$10</c:f>
              <c:strCache>
                <c:ptCount val="1"/>
                <c:pt idx="0">
                  <c:v>Ne znam-bez odgovora</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'P18'!$B$10:$E$10</c:f>
              <c:numCache>
                <c:formatCode>0.0</c:formatCode>
                <c:ptCount val="4"/>
                <c:pt idx="0">
                  <c:v>13.1</c:v>
                </c:pt>
                <c:pt idx="1">
                  <c:v>14.8</c:v>
                </c:pt>
                <c:pt idx="2">
                  <c:v>14.3</c:v>
                </c:pt>
                <c:pt idx="3">
                  <c:v>17</c:v>
                </c:pt>
              </c:numCache>
            </c:numRef>
          </c:val>
          <c:extLst>
            <c:ext xmlns:c16="http://schemas.microsoft.com/office/drawing/2014/chart" uri="{C3380CC4-5D6E-409C-BE32-E72D297353CC}">
              <c16:uniqueId val="{00000004-8D6E-41AE-93A7-A0725DCB5616}"/>
            </c:ext>
          </c:extLst>
        </c:ser>
        <c:dLbls>
          <c:showLegendKey val="0"/>
          <c:showVal val="0"/>
          <c:showCatName val="0"/>
          <c:showSerName val="0"/>
          <c:showPercent val="0"/>
          <c:showBubbleSize val="0"/>
        </c:dLbls>
        <c:gapWidth val="182"/>
        <c:overlap val="100"/>
        <c:axId val="227471216"/>
        <c:axId val="227471544"/>
      </c:barChart>
      <c:catAx>
        <c:axId val="227471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27471544"/>
        <c:crosses val="autoZero"/>
        <c:auto val="1"/>
        <c:lblAlgn val="ctr"/>
        <c:lblOffset val="100"/>
        <c:noMultiLvlLbl val="0"/>
      </c:catAx>
      <c:valAx>
        <c:axId val="2274715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2747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(1).xlsx]P19'!$B$4:$B$9</c:f>
              <c:strCache>
                <c:ptCount val="6"/>
                <c:pt idx="0">
                  <c:v>U potpunosti jesu</c:v>
                </c:pt>
                <c:pt idx="1">
                  <c:v>Donekle jesu</c:v>
                </c:pt>
                <c:pt idx="2">
                  <c:v>Niti jesu niti nisu</c:v>
                </c:pt>
                <c:pt idx="3">
                  <c:v>Donekle nisu</c:v>
                </c:pt>
                <c:pt idx="4">
                  <c:v>Uopšte nisu</c:v>
                </c:pt>
                <c:pt idx="5">
                  <c:v>Ne znam/ bez odgovora</c:v>
                </c:pt>
              </c:strCache>
            </c:strRef>
          </c:cat>
          <c:val>
            <c:numRef>
              <c:f>'[HRA_Excel (1).xlsx]P19'!$C$4:$C$9</c:f>
              <c:numCache>
                <c:formatCode>General</c:formatCode>
                <c:ptCount val="6"/>
                <c:pt idx="0">
                  <c:v>3.1</c:v>
                </c:pt>
                <c:pt idx="1">
                  <c:v>14.1</c:v>
                </c:pt>
                <c:pt idx="2">
                  <c:v>16</c:v>
                </c:pt>
                <c:pt idx="3">
                  <c:v>8.6</c:v>
                </c:pt>
                <c:pt idx="4">
                  <c:v>32.5</c:v>
                </c:pt>
                <c:pt idx="5">
                  <c:v>25.7</c:v>
                </c:pt>
              </c:numCache>
            </c:numRef>
          </c:val>
          <c:extLst>
            <c:ext xmlns:c16="http://schemas.microsoft.com/office/drawing/2014/chart" uri="{C3380CC4-5D6E-409C-BE32-E72D297353CC}">
              <c16:uniqueId val="{00000000-DAC0-406F-BCBD-C1AE3B7834F2}"/>
            </c:ext>
          </c:extLst>
        </c:ser>
        <c:dLbls>
          <c:showLegendKey val="0"/>
          <c:showVal val="0"/>
          <c:showCatName val="0"/>
          <c:showSerName val="0"/>
          <c:showPercent val="0"/>
          <c:showBubbleSize val="0"/>
        </c:dLbls>
        <c:gapWidth val="182"/>
        <c:axId val="124616256"/>
        <c:axId val="124622240"/>
      </c:barChart>
      <c:catAx>
        <c:axId val="12461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2240"/>
        <c:crosses val="autoZero"/>
        <c:auto val="1"/>
        <c:lblAlgn val="ctr"/>
        <c:lblOffset val="100"/>
        <c:noMultiLvlLbl val="0"/>
      </c:catAx>
      <c:valAx>
        <c:axId val="12462224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1625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'[HRA_Excel.xlsx]P2'!$B$4:$B$8</c:f>
              <c:strCache>
                <c:ptCount val="5"/>
                <c:pt idx="0">
                  <c:v>Potpuno saglasan</c:v>
                </c:pt>
                <c:pt idx="1">
                  <c:v>Donekle saglasan</c:v>
                </c:pt>
                <c:pt idx="2">
                  <c:v>Donekle nesaglasan</c:v>
                </c:pt>
                <c:pt idx="3">
                  <c:v>Uopšte nisam saglasan</c:v>
                </c:pt>
                <c:pt idx="4">
                  <c:v>Ne znam</c:v>
                </c:pt>
              </c:strCache>
            </c:strRef>
          </c:cat>
          <c:val>
            <c:numRef>
              <c:f>'[HRA_Excel.xlsx]P2'!$C$4:$C$8</c:f>
              <c:numCache>
                <c:formatCode>###0.0</c:formatCode>
                <c:ptCount val="5"/>
                <c:pt idx="0">
                  <c:v>27.134252924078822</c:v>
                </c:pt>
                <c:pt idx="1">
                  <c:v>23.57341909965341</c:v>
                </c:pt>
                <c:pt idx="2">
                  <c:v>8.2493482625328074</c:v>
                </c:pt>
                <c:pt idx="3">
                  <c:v>35.071965800014027</c:v>
                </c:pt>
                <c:pt idx="4">
                  <c:v>5.9710139137209257</c:v>
                </c:pt>
              </c:numCache>
            </c:numRef>
          </c:val>
          <c:extLst>
            <c:ext xmlns:c16="http://schemas.microsoft.com/office/drawing/2014/chart" uri="{C3380CC4-5D6E-409C-BE32-E72D297353CC}">
              <c16:uniqueId val="{00000000-8DE6-4BFD-ADE7-885AAB154C45}"/>
            </c:ext>
          </c:extLst>
        </c:ser>
        <c:dLbls>
          <c:showLegendKey val="0"/>
          <c:showVal val="0"/>
          <c:showCatName val="0"/>
          <c:showSerName val="0"/>
          <c:showPercent val="0"/>
          <c:showBubbleSize val="0"/>
        </c:dLbls>
        <c:gapWidth val="182"/>
        <c:axId val="48710976"/>
        <c:axId val="48697920"/>
      </c:barChart>
      <c:catAx>
        <c:axId val="48710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48697920"/>
        <c:crosses val="autoZero"/>
        <c:auto val="1"/>
        <c:lblAlgn val="ctr"/>
        <c:lblOffset val="100"/>
        <c:noMultiLvlLbl val="0"/>
      </c:catAx>
      <c:valAx>
        <c:axId val="4869792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71097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6AA9C"/>
            </a:solidFill>
            <a:ln>
              <a:solidFill>
                <a:srgbClr val="16AA9C"/>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(1).xlsx]P20'!$B$4:$B$8</c:f>
              <c:strCache>
                <c:ptCount val="5"/>
                <c:pt idx="0">
                  <c:v>U potpunosti saglasan</c:v>
                </c:pt>
                <c:pt idx="1">
                  <c:v>Donekle saglasan</c:v>
                </c:pt>
                <c:pt idx="2">
                  <c:v>Donekle nisam saglasan</c:v>
                </c:pt>
                <c:pt idx="3">
                  <c:v>Uopšte nisam saglasan</c:v>
                </c:pt>
                <c:pt idx="4">
                  <c:v>Ne znam/nema odgovora</c:v>
                </c:pt>
              </c:strCache>
            </c:strRef>
          </c:cat>
          <c:val>
            <c:numRef>
              <c:f>'[HRA_Excel (1).xlsx]P20'!$C$4:$C$8</c:f>
              <c:numCache>
                <c:formatCode>General</c:formatCode>
                <c:ptCount val="5"/>
                <c:pt idx="0">
                  <c:v>11.1</c:v>
                </c:pt>
                <c:pt idx="1">
                  <c:v>17</c:v>
                </c:pt>
                <c:pt idx="2">
                  <c:v>13.1</c:v>
                </c:pt>
                <c:pt idx="3">
                  <c:v>33.5</c:v>
                </c:pt>
                <c:pt idx="4">
                  <c:v>25.2</c:v>
                </c:pt>
              </c:numCache>
            </c:numRef>
          </c:val>
          <c:extLst>
            <c:ext xmlns:c16="http://schemas.microsoft.com/office/drawing/2014/chart" uri="{C3380CC4-5D6E-409C-BE32-E72D297353CC}">
              <c16:uniqueId val="{00000000-BB37-43A1-822D-71F85C1DF08F}"/>
            </c:ext>
          </c:extLst>
        </c:ser>
        <c:dLbls>
          <c:showLegendKey val="0"/>
          <c:showVal val="0"/>
          <c:showCatName val="0"/>
          <c:showSerName val="0"/>
          <c:showPercent val="0"/>
          <c:showBubbleSize val="0"/>
        </c:dLbls>
        <c:gapWidth val="182"/>
        <c:axId val="251584416"/>
        <c:axId val="251578432"/>
      </c:barChart>
      <c:catAx>
        <c:axId val="25158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78432"/>
        <c:crosses val="autoZero"/>
        <c:auto val="1"/>
        <c:lblAlgn val="ctr"/>
        <c:lblOffset val="100"/>
        <c:noMultiLvlLbl val="0"/>
      </c:catAx>
      <c:valAx>
        <c:axId val="25157843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441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'P22'!$B$5</c:f>
              <c:strCache>
                <c:ptCount val="1"/>
                <c:pt idx="0">
                  <c:v>Prvi razlog</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'P22'!$C$4:$E$4</c:f>
              <c:strCache>
                <c:ptCount val="3"/>
                <c:pt idx="0">
                  <c:v>Zato što tužioci i sudije nisu nezavisni od vlasti</c:v>
                </c:pt>
                <c:pt idx="1">
                  <c:v>Zato što tužioci i sudije nemaju dovoljno znanja</c:v>
                </c:pt>
                <c:pt idx="2">
                  <c:v>Zato što tužioci i sudije ne smatraju da je to važno.</c:v>
                </c:pt>
              </c:strCache>
            </c:strRef>
          </c:cat>
          <c:val>
            <c:numRef>
              <c:f>'P22'!$C$5:$E$5</c:f>
              <c:numCache>
                <c:formatCode>General</c:formatCode>
                <c:ptCount val="3"/>
                <c:pt idx="0">
                  <c:v>65.099999999999994</c:v>
                </c:pt>
                <c:pt idx="1">
                  <c:v>25.9</c:v>
                </c:pt>
                <c:pt idx="2">
                  <c:v>18.5</c:v>
                </c:pt>
              </c:numCache>
            </c:numRef>
          </c:val>
          <c:extLst>
            <c:ext xmlns:c16="http://schemas.microsoft.com/office/drawing/2014/chart" uri="{C3380CC4-5D6E-409C-BE32-E72D297353CC}">
              <c16:uniqueId val="{00000000-4FBB-43FF-B418-E06D63CFA1F4}"/>
            </c:ext>
          </c:extLst>
        </c:ser>
        <c:ser>
          <c:idx val="1"/>
          <c:order val="1"/>
          <c:tx>
            <c:strRef>
              <c:f>'P22'!$B$6</c:f>
              <c:strCache>
                <c:ptCount val="1"/>
                <c:pt idx="0">
                  <c:v>Drugi razlog</c:v>
                </c:pt>
              </c:strCache>
            </c:strRef>
          </c:tx>
          <c:spPr>
            <a:solidFill>
              <a:srgbClr val="F37A2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'P22'!$C$4:$E$4</c:f>
              <c:strCache>
                <c:ptCount val="3"/>
                <c:pt idx="0">
                  <c:v>Zato što tužioci i sudije nisu nezavisni od vlasti</c:v>
                </c:pt>
                <c:pt idx="1">
                  <c:v>Zato što tužioci i sudije nemaju dovoljno znanja</c:v>
                </c:pt>
                <c:pt idx="2">
                  <c:v>Zato što tužioci i sudije ne smatraju da je to važno.</c:v>
                </c:pt>
              </c:strCache>
            </c:strRef>
          </c:cat>
          <c:val>
            <c:numRef>
              <c:f>'P22'!$C$6:$E$6</c:f>
              <c:numCache>
                <c:formatCode>General</c:formatCode>
                <c:ptCount val="3"/>
                <c:pt idx="0">
                  <c:v>12.1</c:v>
                </c:pt>
                <c:pt idx="1">
                  <c:v>37.4</c:v>
                </c:pt>
                <c:pt idx="2">
                  <c:v>36.1</c:v>
                </c:pt>
              </c:numCache>
            </c:numRef>
          </c:val>
          <c:extLst>
            <c:ext xmlns:c16="http://schemas.microsoft.com/office/drawing/2014/chart" uri="{C3380CC4-5D6E-409C-BE32-E72D297353CC}">
              <c16:uniqueId val="{00000001-4FBB-43FF-B418-E06D63CFA1F4}"/>
            </c:ext>
          </c:extLst>
        </c:ser>
        <c:ser>
          <c:idx val="2"/>
          <c:order val="2"/>
          <c:tx>
            <c:strRef>
              <c:f>'P22'!$B$7</c:f>
              <c:strCache>
                <c:ptCount val="1"/>
                <c:pt idx="0">
                  <c:v>Treći razlog</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'P22'!$C$4:$E$4</c:f>
              <c:strCache>
                <c:ptCount val="3"/>
                <c:pt idx="0">
                  <c:v>Zato što tužioci i sudije nisu nezavisni od vlasti</c:v>
                </c:pt>
                <c:pt idx="1">
                  <c:v>Zato što tužioci i sudije nemaju dovoljno znanja</c:v>
                </c:pt>
                <c:pt idx="2">
                  <c:v>Zato što tužioci i sudije ne smatraju da je to važno.</c:v>
                </c:pt>
              </c:strCache>
            </c:strRef>
          </c:cat>
          <c:val>
            <c:numRef>
              <c:f>'P22'!$C$7:$E$7</c:f>
              <c:numCache>
                <c:formatCode>General</c:formatCode>
                <c:ptCount val="3"/>
                <c:pt idx="0">
                  <c:v>22.8</c:v>
                </c:pt>
                <c:pt idx="1">
                  <c:v>36.6</c:v>
                </c:pt>
                <c:pt idx="2">
                  <c:v>45.3</c:v>
                </c:pt>
              </c:numCache>
            </c:numRef>
          </c:val>
          <c:extLst>
            <c:ext xmlns:c16="http://schemas.microsoft.com/office/drawing/2014/chart" uri="{C3380CC4-5D6E-409C-BE32-E72D297353CC}">
              <c16:uniqueId val="{00000002-4FBB-43FF-B418-E06D63CFA1F4}"/>
            </c:ext>
          </c:extLst>
        </c:ser>
        <c:dLbls>
          <c:showLegendKey val="0"/>
          <c:showVal val="0"/>
          <c:showCatName val="0"/>
          <c:showSerName val="0"/>
          <c:showPercent val="0"/>
          <c:showBubbleSize val="0"/>
        </c:dLbls>
        <c:gapWidth val="150"/>
        <c:overlap val="100"/>
        <c:axId val="92209728"/>
        <c:axId val="92211368"/>
      </c:barChart>
      <c:catAx>
        <c:axId val="9220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92211368"/>
        <c:crosses val="autoZero"/>
        <c:auto val="1"/>
        <c:lblAlgn val="ctr"/>
        <c:lblOffset val="100"/>
        <c:noMultiLvlLbl val="0"/>
      </c:catAx>
      <c:valAx>
        <c:axId val="92211368"/>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20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Sheet1!$G$31:$G$36</c:f>
              <c:strCache>
                <c:ptCount val="6"/>
                <c:pt idx="0">
                  <c:v>Pavle Strugar</c:v>
                </c:pt>
                <c:pt idx="1">
                  <c:v>Veselin Šljivančanin</c:v>
                </c:pt>
                <c:pt idx="2">
                  <c:v>Veselin Vlahović "Batko"</c:v>
                </c:pt>
                <c:pt idx="3">
                  <c:v>Drugo</c:v>
                </c:pt>
                <c:pt idx="4">
                  <c:v>Ne znam</c:v>
                </c:pt>
                <c:pt idx="5">
                  <c:v>Bez odgovora</c:v>
                </c:pt>
              </c:strCache>
            </c:strRef>
          </c:cat>
          <c:val>
            <c:numRef>
              <c:f>Sheet1!$H$31:$H$36</c:f>
              <c:numCache>
                <c:formatCode>0.0</c:formatCode>
                <c:ptCount val="6"/>
                <c:pt idx="0">
                  <c:v>7.9</c:v>
                </c:pt>
                <c:pt idx="1">
                  <c:v>2.2999999999999998</c:v>
                </c:pt>
                <c:pt idx="2">
                  <c:v>2.2999999999999998</c:v>
                </c:pt>
                <c:pt idx="3">
                  <c:v>10.5</c:v>
                </c:pt>
                <c:pt idx="4">
                  <c:v>68.3</c:v>
                </c:pt>
                <c:pt idx="5">
                  <c:v>9</c:v>
                </c:pt>
              </c:numCache>
            </c:numRef>
          </c:val>
          <c:extLst>
            <c:ext xmlns:c16="http://schemas.microsoft.com/office/drawing/2014/chart" uri="{C3380CC4-5D6E-409C-BE32-E72D297353CC}">
              <c16:uniqueId val="{00000000-65B3-4DC1-946A-A06029EB4D31}"/>
            </c:ext>
          </c:extLst>
        </c:ser>
        <c:dLbls>
          <c:dLblPos val="outEnd"/>
          <c:showLegendKey val="0"/>
          <c:showVal val="1"/>
          <c:showCatName val="0"/>
          <c:showSerName val="0"/>
          <c:showPercent val="0"/>
          <c:showBubbleSize val="0"/>
        </c:dLbls>
        <c:gapWidth val="182"/>
        <c:axId val="48697376"/>
        <c:axId val="48703904"/>
      </c:barChart>
      <c:catAx>
        <c:axId val="4869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48703904"/>
        <c:crosses val="autoZero"/>
        <c:auto val="1"/>
        <c:lblAlgn val="ctr"/>
        <c:lblOffset val="100"/>
        <c:noMultiLvlLbl val="0"/>
      </c:catAx>
      <c:valAx>
        <c:axId val="4870390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69737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Sheet2!$C$3</c:f>
              <c:strCache>
                <c:ptCount val="1"/>
                <c:pt idx="0">
                  <c:v>Čuo sam i pratio sam</c:v>
                </c:pt>
              </c:strCache>
            </c:strRef>
          </c:tx>
          <c:spPr>
            <a:solidFill>
              <a:srgbClr val="7030A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E723-C94A-9734-60607563F4C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Sheet2!$B$4:$B$10</c:f>
              <c:strCache>
                <c:ptCount val="7"/>
                <c:pt idx="0">
                  <c:v>Predmet "Štrpci"</c:v>
                </c:pt>
                <c:pt idx="1">
                  <c:v>Predmet "Morinj"</c:v>
                </c:pt>
                <c:pt idx="2">
                  <c:v>Predmet "Deportacija"</c:v>
                </c:pt>
                <c:pt idx="3">
                  <c:v>Predmet "Pljevaljska Bukovica"</c:v>
                </c:pt>
                <c:pt idx="4">
                  <c:v>Predmet "Kaluđerski laz"</c:v>
                </c:pt>
                <c:pt idx="5">
                  <c:v>Predmet "Zmajević"</c:v>
                </c:pt>
                <c:pt idx="6">
                  <c:v>Predmet "Ubistvo porodice Klapuh"</c:v>
                </c:pt>
              </c:strCache>
            </c:strRef>
          </c:cat>
          <c:val>
            <c:numRef>
              <c:f>Sheet2!$C$4:$C$10</c:f>
              <c:numCache>
                <c:formatCode>0.0</c:formatCode>
                <c:ptCount val="7"/>
                <c:pt idx="0">
                  <c:v>34.1</c:v>
                </c:pt>
                <c:pt idx="1">
                  <c:v>25.4</c:v>
                </c:pt>
                <c:pt idx="2">
                  <c:v>24.7</c:v>
                </c:pt>
                <c:pt idx="3">
                  <c:v>22.9</c:v>
                </c:pt>
                <c:pt idx="4">
                  <c:v>20.7</c:v>
                </c:pt>
                <c:pt idx="5">
                  <c:v>6</c:v>
                </c:pt>
                <c:pt idx="6">
                  <c:v>4.0999999999999996</c:v>
                </c:pt>
              </c:numCache>
            </c:numRef>
          </c:val>
          <c:extLst>
            <c:ext xmlns:c16="http://schemas.microsoft.com/office/drawing/2014/chart" uri="{C3380CC4-5D6E-409C-BE32-E72D297353CC}">
              <c16:uniqueId val="{00000001-E723-C94A-9734-60607563F4CD}"/>
            </c:ext>
          </c:extLst>
        </c:ser>
        <c:ser>
          <c:idx val="1"/>
          <c:order val="1"/>
          <c:tx>
            <c:strRef>
              <c:f>Sheet2!$D$3</c:f>
              <c:strCache>
                <c:ptCount val="1"/>
                <c:pt idx="0">
                  <c:v>Čuo sam, ali nisam pratio</c:v>
                </c:pt>
              </c:strCache>
            </c:strRef>
          </c:tx>
          <c:spPr>
            <a:solidFill>
              <a:schemeClr val="accent4"/>
            </a:solidFill>
            <a:ln>
              <a:noFill/>
            </a:ln>
            <a:effectLst/>
          </c:spPr>
          <c:invertIfNegative val="0"/>
          <c:dLbls>
            <c:dLbl>
              <c:idx val="5"/>
              <c:layout>
                <c:manualLayout>
                  <c:x val="1.22459070707287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23-C94A-9734-60607563F4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Sheet2!$B$4:$B$10</c:f>
              <c:strCache>
                <c:ptCount val="7"/>
                <c:pt idx="0">
                  <c:v>Predmet "Štrpci"</c:v>
                </c:pt>
                <c:pt idx="1">
                  <c:v>Predmet "Morinj"</c:v>
                </c:pt>
                <c:pt idx="2">
                  <c:v>Predmet "Deportacija"</c:v>
                </c:pt>
                <c:pt idx="3">
                  <c:v>Predmet "Pljevaljska Bukovica"</c:v>
                </c:pt>
                <c:pt idx="4">
                  <c:v>Predmet "Kaluđerski laz"</c:v>
                </c:pt>
                <c:pt idx="5">
                  <c:v>Predmet "Zmajević"</c:v>
                </c:pt>
                <c:pt idx="6">
                  <c:v>Predmet "Ubistvo porodice Klapuh"</c:v>
                </c:pt>
              </c:strCache>
            </c:strRef>
          </c:cat>
          <c:val>
            <c:numRef>
              <c:f>Sheet2!$D$4:$D$10</c:f>
              <c:numCache>
                <c:formatCode>0.0</c:formatCode>
                <c:ptCount val="7"/>
                <c:pt idx="0">
                  <c:v>47.1</c:v>
                </c:pt>
                <c:pt idx="1">
                  <c:v>42.8</c:v>
                </c:pt>
                <c:pt idx="2">
                  <c:v>42.5</c:v>
                </c:pt>
                <c:pt idx="3">
                  <c:v>40.9</c:v>
                </c:pt>
                <c:pt idx="4">
                  <c:v>34.700000000000003</c:v>
                </c:pt>
                <c:pt idx="5">
                  <c:v>15.6</c:v>
                </c:pt>
                <c:pt idx="6">
                  <c:v>9.8000000000000007</c:v>
                </c:pt>
              </c:numCache>
            </c:numRef>
          </c:val>
          <c:extLst>
            <c:ext xmlns:c16="http://schemas.microsoft.com/office/drawing/2014/chart" uri="{C3380CC4-5D6E-409C-BE32-E72D297353CC}">
              <c16:uniqueId val="{00000003-E723-C94A-9734-60607563F4CD}"/>
            </c:ext>
          </c:extLst>
        </c:ser>
        <c:ser>
          <c:idx val="2"/>
          <c:order val="2"/>
          <c:tx>
            <c:strRef>
              <c:f>Sheet2!$E$3</c:f>
              <c:strCache>
                <c:ptCount val="1"/>
                <c:pt idx="0">
                  <c:v>Nisam čuo</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Sheet2!$B$4:$B$10</c:f>
              <c:strCache>
                <c:ptCount val="7"/>
                <c:pt idx="0">
                  <c:v>Predmet "Štrpci"</c:v>
                </c:pt>
                <c:pt idx="1">
                  <c:v>Predmet "Morinj"</c:v>
                </c:pt>
                <c:pt idx="2">
                  <c:v>Predmet "Deportacija"</c:v>
                </c:pt>
                <c:pt idx="3">
                  <c:v>Predmet "Pljevaljska Bukovica"</c:v>
                </c:pt>
                <c:pt idx="4">
                  <c:v>Predmet "Kaluđerski laz"</c:v>
                </c:pt>
                <c:pt idx="5">
                  <c:v>Predmet "Zmajević"</c:v>
                </c:pt>
                <c:pt idx="6">
                  <c:v>Predmet "Ubistvo porodice Klapuh"</c:v>
                </c:pt>
              </c:strCache>
            </c:strRef>
          </c:cat>
          <c:val>
            <c:numRef>
              <c:f>Sheet2!$E$4:$E$10</c:f>
              <c:numCache>
                <c:formatCode>0.0</c:formatCode>
                <c:ptCount val="7"/>
                <c:pt idx="0">
                  <c:v>18.8</c:v>
                </c:pt>
                <c:pt idx="1">
                  <c:v>31.8</c:v>
                </c:pt>
                <c:pt idx="2">
                  <c:v>32.9</c:v>
                </c:pt>
                <c:pt idx="3">
                  <c:v>36.200000000000003</c:v>
                </c:pt>
                <c:pt idx="4">
                  <c:v>44.6</c:v>
                </c:pt>
                <c:pt idx="5">
                  <c:v>78.5</c:v>
                </c:pt>
                <c:pt idx="6">
                  <c:v>86</c:v>
                </c:pt>
              </c:numCache>
            </c:numRef>
          </c:val>
          <c:extLst>
            <c:ext xmlns:c16="http://schemas.microsoft.com/office/drawing/2014/chart" uri="{C3380CC4-5D6E-409C-BE32-E72D297353CC}">
              <c16:uniqueId val="{00000004-E723-C94A-9734-60607563F4CD}"/>
            </c:ext>
          </c:extLst>
        </c:ser>
        <c:dLbls>
          <c:dLblPos val="ctr"/>
          <c:showLegendKey val="0"/>
          <c:showVal val="1"/>
          <c:showCatName val="0"/>
          <c:showSerName val="0"/>
          <c:showPercent val="0"/>
          <c:showBubbleSize val="0"/>
        </c:dLbls>
        <c:gapWidth val="150"/>
        <c:overlap val="100"/>
        <c:axId val="251577344"/>
        <c:axId val="251590400"/>
      </c:barChart>
      <c:catAx>
        <c:axId val="25157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90400"/>
        <c:crosses val="autoZero"/>
        <c:auto val="1"/>
        <c:lblAlgn val="ctr"/>
        <c:lblOffset val="100"/>
        <c:noMultiLvlLbl val="0"/>
      </c:catAx>
      <c:valAx>
        <c:axId val="25159040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157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'P25'!$B$5</c:f>
              <c:strCache>
                <c:ptCount val="1"/>
                <c:pt idx="0">
                  <c:v>U potpunosti saglasan</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'P25'!$C$4:$E$4</c:f>
              <c:strCache>
                <c:ptCount val="3"/>
                <c:pt idx="0">
                  <c:v>Osuđeni za ratne zločine u bivšoj SFRJ ne bi trebalo da učestvuju u političkom životu.</c:v>
                </c:pt>
                <c:pt idx="1">
                  <c:v>Osumnjičeni za ratne zločine u bivšoj SFRJ ne treba da učestvuju u političkom životu.</c:v>
                </c:pt>
                <c:pt idx="2">
                  <c:v>Političari koji su bili na vlasti u vrijeme vršenja ratnih zločina 1990-ih ne treba da učestvuju u političkom životu.</c:v>
                </c:pt>
              </c:strCache>
            </c:strRef>
          </c:cat>
          <c:val>
            <c:numRef>
              <c:f>'P25'!$C$5:$E$5</c:f>
              <c:numCache>
                <c:formatCode>General</c:formatCode>
                <c:ptCount val="3"/>
                <c:pt idx="0">
                  <c:v>78.099999999999994</c:v>
                </c:pt>
                <c:pt idx="1">
                  <c:v>69.8</c:v>
                </c:pt>
                <c:pt idx="2">
                  <c:v>67.099999999999994</c:v>
                </c:pt>
              </c:numCache>
            </c:numRef>
          </c:val>
          <c:extLst>
            <c:ext xmlns:c16="http://schemas.microsoft.com/office/drawing/2014/chart" uri="{C3380CC4-5D6E-409C-BE32-E72D297353CC}">
              <c16:uniqueId val="{00000000-0229-4951-872E-B7762748F710}"/>
            </c:ext>
          </c:extLst>
        </c:ser>
        <c:ser>
          <c:idx val="1"/>
          <c:order val="1"/>
          <c:tx>
            <c:strRef>
              <c:f>'P25'!$B$6</c:f>
              <c:strCache>
                <c:ptCount val="1"/>
                <c:pt idx="0">
                  <c:v>Donekle saglasan</c:v>
                </c:pt>
              </c:strCache>
            </c:strRef>
          </c:tx>
          <c:spPr>
            <a:solidFill>
              <a:srgbClr val="F37A21"/>
            </a:solidFill>
            <a:ln>
              <a:noFill/>
            </a:ln>
            <a:effectLst/>
          </c:spPr>
          <c:invertIfNegative val="0"/>
          <c:dLbls>
            <c:dLbl>
              <c:idx val="0"/>
              <c:layout>
                <c:manualLayout>
                  <c:x val="1.4868523119131826E-2"/>
                  <c:y val="-2.989327629602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29-4951-872E-B7762748F71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'P25'!$C$4:$E$4</c:f>
              <c:strCache>
                <c:ptCount val="3"/>
                <c:pt idx="0">
                  <c:v>Osuđeni za ratne zločine u bivšoj SFRJ ne bi trebalo da učestvuju u političkom životu.</c:v>
                </c:pt>
                <c:pt idx="1">
                  <c:v>Osumnjičeni za ratne zločine u bivšoj SFRJ ne treba da učestvuju u političkom životu.</c:v>
                </c:pt>
                <c:pt idx="2">
                  <c:v>Političari koji su bili na vlasti u vrijeme vršenja ratnih zločina 1990-ih ne treba da učestvuju u političkom životu.</c:v>
                </c:pt>
              </c:strCache>
            </c:strRef>
          </c:cat>
          <c:val>
            <c:numRef>
              <c:f>'P25'!$C$6:$E$6</c:f>
              <c:numCache>
                <c:formatCode>General</c:formatCode>
                <c:ptCount val="3"/>
                <c:pt idx="0">
                  <c:v>5.8</c:v>
                </c:pt>
                <c:pt idx="1">
                  <c:v>9.1</c:v>
                </c:pt>
                <c:pt idx="2">
                  <c:v>9.1999999999999993</c:v>
                </c:pt>
              </c:numCache>
            </c:numRef>
          </c:val>
          <c:extLst>
            <c:ext xmlns:c16="http://schemas.microsoft.com/office/drawing/2014/chart" uri="{C3380CC4-5D6E-409C-BE32-E72D297353CC}">
              <c16:uniqueId val="{00000001-0229-4951-872E-B7762748F710}"/>
            </c:ext>
          </c:extLst>
        </c:ser>
        <c:dLbls>
          <c:showLegendKey val="0"/>
          <c:showVal val="0"/>
          <c:showCatName val="0"/>
          <c:showSerName val="0"/>
          <c:showPercent val="0"/>
          <c:showBubbleSize val="0"/>
        </c:dLbls>
        <c:gapWidth val="150"/>
        <c:overlap val="100"/>
        <c:axId val="92209728"/>
        <c:axId val="92211368"/>
      </c:barChart>
      <c:catAx>
        <c:axId val="9220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92211368"/>
        <c:crosses val="autoZero"/>
        <c:auto val="1"/>
        <c:lblAlgn val="ctr"/>
        <c:lblOffset val="100"/>
        <c:noMultiLvlLbl val="0"/>
      </c:catAx>
      <c:valAx>
        <c:axId val="92211368"/>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20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(1).xlsx]P26'!$B$3:$B$7</c:f>
              <c:strCache>
                <c:ptCount val="5"/>
                <c:pt idx="0">
                  <c:v>Sigurno bih</c:v>
                </c:pt>
                <c:pt idx="1">
                  <c:v>Vjerovatno bih</c:v>
                </c:pt>
                <c:pt idx="2">
                  <c:v>Vjerovatno ne bih</c:v>
                </c:pt>
                <c:pt idx="3">
                  <c:v>Sigurno ne bih</c:v>
                </c:pt>
                <c:pt idx="4">
                  <c:v>Ne znam/bez odgovora</c:v>
                </c:pt>
              </c:strCache>
            </c:strRef>
          </c:cat>
          <c:val>
            <c:numRef>
              <c:f>'[HRA_Excel (1).xlsx]P26'!$C$3:$C$7</c:f>
              <c:numCache>
                <c:formatCode>General</c:formatCode>
                <c:ptCount val="5"/>
                <c:pt idx="0">
                  <c:v>1.9</c:v>
                </c:pt>
                <c:pt idx="1">
                  <c:v>2.5</c:v>
                </c:pt>
                <c:pt idx="2">
                  <c:v>8.8000000000000007</c:v>
                </c:pt>
                <c:pt idx="3">
                  <c:v>82.1</c:v>
                </c:pt>
                <c:pt idx="4">
                  <c:v>4.5999999999999996</c:v>
                </c:pt>
              </c:numCache>
            </c:numRef>
          </c:val>
          <c:extLst>
            <c:ext xmlns:c16="http://schemas.microsoft.com/office/drawing/2014/chart" uri="{C3380CC4-5D6E-409C-BE32-E72D297353CC}">
              <c16:uniqueId val="{00000000-85BD-4AAC-9B02-D7E38E4B8A0F}"/>
            </c:ext>
          </c:extLst>
        </c:ser>
        <c:dLbls>
          <c:showLegendKey val="0"/>
          <c:showVal val="0"/>
          <c:showCatName val="0"/>
          <c:showSerName val="0"/>
          <c:showPercent val="0"/>
          <c:showBubbleSize val="0"/>
        </c:dLbls>
        <c:gapWidth val="182"/>
        <c:axId val="251584960"/>
        <c:axId val="251577888"/>
      </c:barChart>
      <c:catAx>
        <c:axId val="25158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77888"/>
        <c:crosses val="autoZero"/>
        <c:auto val="1"/>
        <c:lblAlgn val="ctr"/>
        <c:lblOffset val="100"/>
        <c:noMultiLvlLbl val="0"/>
      </c:catAx>
      <c:valAx>
        <c:axId val="25157788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496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6AA9C"/>
            </a:solidFill>
            <a:ln>
              <a:solidFill>
                <a:srgbClr val="16AA9C"/>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'P28'!$B$4:$B$8</c:f>
              <c:strCache>
                <c:ptCount val="5"/>
                <c:pt idx="0">
                  <c:v>U potpunosti jesam</c:v>
                </c:pt>
                <c:pt idx="1">
                  <c:v>Uglavnom jesam</c:v>
                </c:pt>
                <c:pt idx="2">
                  <c:v>Djelimično jesam</c:v>
                </c:pt>
                <c:pt idx="3">
                  <c:v>Nemam gotovo nikakvih informacija</c:v>
                </c:pt>
                <c:pt idx="4">
                  <c:v>Ne znam/bez odgovora</c:v>
                </c:pt>
              </c:strCache>
            </c:strRef>
          </c:cat>
          <c:val>
            <c:numRef>
              <c:f>'P28'!$C$4:$C$8</c:f>
              <c:numCache>
                <c:formatCode>General</c:formatCode>
                <c:ptCount val="5"/>
                <c:pt idx="0">
                  <c:v>7.6</c:v>
                </c:pt>
                <c:pt idx="1">
                  <c:v>33.1</c:v>
                </c:pt>
                <c:pt idx="2">
                  <c:v>44.9</c:v>
                </c:pt>
                <c:pt idx="3">
                  <c:v>13</c:v>
                </c:pt>
                <c:pt idx="4">
                  <c:v>1.5</c:v>
                </c:pt>
              </c:numCache>
            </c:numRef>
          </c:val>
          <c:extLst>
            <c:ext xmlns:c16="http://schemas.microsoft.com/office/drawing/2014/chart" uri="{C3380CC4-5D6E-409C-BE32-E72D297353CC}">
              <c16:uniqueId val="{00000000-AA12-4852-A414-728834E6D446}"/>
            </c:ext>
          </c:extLst>
        </c:ser>
        <c:dLbls>
          <c:showLegendKey val="0"/>
          <c:showVal val="0"/>
          <c:showCatName val="0"/>
          <c:showSerName val="0"/>
          <c:showPercent val="0"/>
          <c:showBubbleSize val="0"/>
        </c:dLbls>
        <c:gapWidth val="182"/>
        <c:axId val="251585504"/>
        <c:axId val="251588224"/>
      </c:barChart>
      <c:catAx>
        <c:axId val="251585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88224"/>
        <c:crosses val="autoZero"/>
        <c:auto val="1"/>
        <c:lblAlgn val="ctr"/>
        <c:lblOffset val="100"/>
        <c:noMultiLvlLbl val="0"/>
      </c:catAx>
      <c:valAx>
        <c:axId val="2515882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55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'P29'!$C$3</c:f>
              <c:strCache>
                <c:ptCount val="1"/>
                <c:pt idx="0">
                  <c:v>Jeste razlog</c:v>
                </c:pt>
              </c:strCache>
            </c:strRef>
          </c:tx>
          <c:spPr>
            <a:solidFill>
              <a:srgbClr val="7F489C"/>
            </a:solidFill>
            <a:ln>
              <a:solidFill>
                <a:srgbClr val="7F489C"/>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'P29'!$B$4:$B$9</c:f>
              <c:strCache>
                <c:ptCount val="6"/>
                <c:pt idx="0">
                  <c:v>Ne želim da se prisjećam toga.</c:v>
                </c:pt>
                <c:pt idx="1">
                  <c:v>Ne interesuje me ta tema.</c:v>
                </c:pt>
                <c:pt idx="2">
                  <c:v>Teško je naći interesantne, a relevantne informacije.</c:v>
                </c:pt>
                <c:pt idx="3">
                  <c:v>Mediji ne pružaju dovoljno informacija o toj temi.</c:v>
                </c:pt>
                <c:pt idx="4">
                  <c:v>Državne institucije ne pružaju dovoljno informacija o toj temi.</c:v>
                </c:pt>
                <c:pt idx="5">
                  <c:v>Ta tema više nije bitna.</c:v>
                </c:pt>
              </c:strCache>
            </c:strRef>
          </c:cat>
          <c:val>
            <c:numRef>
              <c:f>'P29'!$C$4:$C$9</c:f>
              <c:numCache>
                <c:formatCode>General</c:formatCode>
                <c:ptCount val="6"/>
                <c:pt idx="0">
                  <c:v>52.4</c:v>
                </c:pt>
                <c:pt idx="1">
                  <c:v>47.7</c:v>
                </c:pt>
                <c:pt idx="2">
                  <c:v>42</c:v>
                </c:pt>
                <c:pt idx="3">
                  <c:v>38.200000000000003</c:v>
                </c:pt>
                <c:pt idx="4">
                  <c:v>36.9</c:v>
                </c:pt>
                <c:pt idx="5">
                  <c:v>29.9</c:v>
                </c:pt>
              </c:numCache>
            </c:numRef>
          </c:val>
          <c:extLst>
            <c:ext xmlns:c16="http://schemas.microsoft.com/office/drawing/2014/chart" uri="{C3380CC4-5D6E-409C-BE32-E72D297353CC}">
              <c16:uniqueId val="{00000000-D645-444C-8B19-82E3B4C62FFA}"/>
            </c:ext>
          </c:extLst>
        </c:ser>
        <c:dLbls>
          <c:showLegendKey val="0"/>
          <c:showVal val="0"/>
          <c:showCatName val="0"/>
          <c:showSerName val="0"/>
          <c:showPercent val="0"/>
          <c:showBubbleSize val="0"/>
        </c:dLbls>
        <c:gapWidth val="182"/>
        <c:axId val="251588768"/>
        <c:axId val="251587680"/>
      </c:barChart>
      <c:catAx>
        <c:axId val="25158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87680"/>
        <c:crosses val="autoZero"/>
        <c:auto val="1"/>
        <c:lblAlgn val="ctr"/>
        <c:lblOffset val="100"/>
        <c:noMultiLvlLbl val="0"/>
      </c:catAx>
      <c:valAx>
        <c:axId val="25158768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87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'P30'!$A$5</c:f>
              <c:strCache>
                <c:ptCount val="1"/>
                <c:pt idx="0">
                  <c:v>U potpunosti da</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'P30'!$B$5:$G$5</c:f>
              <c:numCache>
                <c:formatCode>General</c:formatCode>
                <c:ptCount val="6"/>
                <c:pt idx="0">
                  <c:v>45.4</c:v>
                </c:pt>
                <c:pt idx="1">
                  <c:v>23.7</c:v>
                </c:pt>
                <c:pt idx="2">
                  <c:v>17.7</c:v>
                </c:pt>
                <c:pt idx="3">
                  <c:v>8.1</c:v>
                </c:pt>
                <c:pt idx="4">
                  <c:v>3</c:v>
                </c:pt>
                <c:pt idx="5">
                  <c:v>6.5</c:v>
                </c:pt>
              </c:numCache>
            </c:numRef>
          </c:val>
          <c:extLst>
            <c:ext xmlns:c16="http://schemas.microsoft.com/office/drawing/2014/chart" uri="{C3380CC4-5D6E-409C-BE32-E72D297353CC}">
              <c16:uniqueId val="{00000000-314D-4CED-923E-7E248C57C873}"/>
            </c:ext>
          </c:extLst>
        </c:ser>
        <c:ser>
          <c:idx val="1"/>
          <c:order val="1"/>
          <c:tx>
            <c:strRef>
              <c:f>'P30'!$A$6</c:f>
              <c:strCache>
                <c:ptCount val="1"/>
                <c:pt idx="0">
                  <c:v>Donekle da</c:v>
                </c:pt>
              </c:strCache>
            </c:strRef>
          </c:tx>
          <c:spPr>
            <a:solidFill>
              <a:srgbClr val="F37A2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'P30'!$B$6:$G$6</c:f>
              <c:numCache>
                <c:formatCode>General</c:formatCode>
                <c:ptCount val="6"/>
                <c:pt idx="0">
                  <c:v>29.7</c:v>
                </c:pt>
                <c:pt idx="1">
                  <c:v>28.7</c:v>
                </c:pt>
                <c:pt idx="2">
                  <c:v>29.8</c:v>
                </c:pt>
                <c:pt idx="3">
                  <c:v>11</c:v>
                </c:pt>
                <c:pt idx="4">
                  <c:v>12.9</c:v>
                </c:pt>
                <c:pt idx="5">
                  <c:v>18.7</c:v>
                </c:pt>
              </c:numCache>
            </c:numRef>
          </c:val>
          <c:extLst>
            <c:ext xmlns:c16="http://schemas.microsoft.com/office/drawing/2014/chart" uri="{C3380CC4-5D6E-409C-BE32-E72D297353CC}">
              <c16:uniqueId val="{00000001-314D-4CED-923E-7E248C57C873}"/>
            </c:ext>
          </c:extLst>
        </c:ser>
        <c:ser>
          <c:idx val="2"/>
          <c:order val="2"/>
          <c:tx>
            <c:strRef>
              <c:f>'P30'!$A$7</c:f>
              <c:strCache>
                <c:ptCount val="1"/>
                <c:pt idx="0">
                  <c:v>Donekle ne</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'P30'!$B$7:$G$7</c:f>
              <c:numCache>
                <c:formatCode>General</c:formatCode>
                <c:ptCount val="6"/>
                <c:pt idx="0">
                  <c:v>6.4</c:v>
                </c:pt>
                <c:pt idx="1">
                  <c:v>7.4</c:v>
                </c:pt>
                <c:pt idx="2">
                  <c:v>7.8</c:v>
                </c:pt>
                <c:pt idx="3">
                  <c:v>8</c:v>
                </c:pt>
                <c:pt idx="4">
                  <c:v>8.5</c:v>
                </c:pt>
                <c:pt idx="5">
                  <c:v>9.4</c:v>
                </c:pt>
              </c:numCache>
            </c:numRef>
          </c:val>
          <c:extLst>
            <c:ext xmlns:c16="http://schemas.microsoft.com/office/drawing/2014/chart" uri="{C3380CC4-5D6E-409C-BE32-E72D297353CC}">
              <c16:uniqueId val="{00000002-314D-4CED-923E-7E248C57C873}"/>
            </c:ext>
          </c:extLst>
        </c:ser>
        <c:ser>
          <c:idx val="3"/>
          <c:order val="3"/>
          <c:tx>
            <c:strRef>
              <c:f>'P30'!$A$8</c:f>
              <c:strCache>
                <c:ptCount val="1"/>
                <c:pt idx="0">
                  <c:v>Uopšte ne</c:v>
                </c:pt>
              </c:strCache>
            </c:strRef>
          </c:tx>
          <c:spPr>
            <a:solidFill>
              <a:srgbClr val="3853A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'P30'!$B$8:$G$8</c:f>
              <c:numCache>
                <c:formatCode>General</c:formatCode>
                <c:ptCount val="6"/>
                <c:pt idx="0">
                  <c:v>15.4</c:v>
                </c:pt>
                <c:pt idx="1">
                  <c:v>35.799999999999997</c:v>
                </c:pt>
                <c:pt idx="2">
                  <c:v>39.6</c:v>
                </c:pt>
                <c:pt idx="3">
                  <c:v>66.900000000000006</c:v>
                </c:pt>
                <c:pt idx="4">
                  <c:v>69.400000000000006</c:v>
                </c:pt>
                <c:pt idx="5">
                  <c:v>60.1</c:v>
                </c:pt>
              </c:numCache>
            </c:numRef>
          </c:val>
          <c:extLst>
            <c:ext xmlns:c16="http://schemas.microsoft.com/office/drawing/2014/chart" uri="{C3380CC4-5D6E-409C-BE32-E72D297353CC}">
              <c16:uniqueId val="{00000003-314D-4CED-923E-7E248C57C873}"/>
            </c:ext>
          </c:extLst>
        </c:ser>
        <c:ser>
          <c:idx val="4"/>
          <c:order val="4"/>
          <c:tx>
            <c:strRef>
              <c:f>'P30'!$A$9</c:f>
              <c:strCache>
                <c:ptCount val="1"/>
                <c:pt idx="0">
                  <c:v>Ne znam/nema odgovora</c:v>
                </c:pt>
              </c:strCache>
            </c:strRef>
          </c:tx>
          <c:spPr>
            <a:solidFill>
              <a:schemeClr val="accent3">
                <a:lumMod val="40000"/>
                <a:lumOff val="60000"/>
              </a:schemeClr>
            </a:solidFill>
            <a:ln>
              <a:noFill/>
            </a:ln>
            <a:effectLst/>
          </c:spPr>
          <c:invertIfNegative val="0"/>
          <c:dLbls>
            <c:dLbl>
              <c:idx val="0"/>
              <c:layout>
                <c:manualLayout>
                  <c:x val="9.8039215686274508E-3"/>
                  <c:y val="4.3780786507506561E-3"/>
                </c:manualLayout>
              </c:layout>
              <c:showLegendKey val="0"/>
              <c:showVal val="1"/>
              <c:showCatName val="0"/>
              <c:showSerName val="0"/>
              <c:showPercent val="0"/>
              <c:showBubbleSize val="0"/>
              <c:extLst>
                <c:ext xmlns:c15="http://schemas.microsoft.com/office/drawing/2012/chart" uri="{CE6537A1-D6FC-4f65-9D91-7224C49458BB}">
                  <c15:layout>
                    <c:manualLayout>
                      <c:w val="4.8406862745098048E-2"/>
                      <c:h val="5.7409697890625819E-2"/>
                    </c:manualLayout>
                  </c15:layout>
                </c:ext>
                <c:ext xmlns:c16="http://schemas.microsoft.com/office/drawing/2014/chart" uri="{C3380CC4-5D6E-409C-BE32-E72D297353CC}">
                  <c16:uniqueId val="{00000000-36EF-48FC-B9CD-B2242BC02D80}"/>
                </c:ext>
              </c:extLst>
            </c:dLbl>
            <c:dLbl>
              <c:idx val="1"/>
              <c:layout>
                <c:manualLayout>
                  <c:x val="2.45098039215686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A-E441-822A-88AED56AAF97}"/>
                </c:ext>
              </c:extLst>
            </c:dLbl>
            <c:dLbl>
              <c:idx val="2"/>
              <c:layout>
                <c:manualLayout>
                  <c:x val="7.35294117647058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A-E441-822A-88AED56AAF97}"/>
                </c:ext>
              </c:extLst>
            </c:dLbl>
            <c:dLbl>
              <c:idx val="5"/>
              <c:layout>
                <c:manualLayout>
                  <c:x val="4.9019607843137254E-3"/>
                  <c:y val="-1.070156552554040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5A-E441-822A-88AED56AAF9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'P30'!$B$9:$G$9</c:f>
              <c:numCache>
                <c:formatCode>General</c:formatCode>
                <c:ptCount val="6"/>
                <c:pt idx="0">
                  <c:v>3.1</c:v>
                </c:pt>
                <c:pt idx="1">
                  <c:v>4.4000000000000004</c:v>
                </c:pt>
                <c:pt idx="2">
                  <c:v>5.0999999999999996</c:v>
                </c:pt>
                <c:pt idx="3">
                  <c:v>5.9</c:v>
                </c:pt>
                <c:pt idx="4">
                  <c:v>6.2</c:v>
                </c:pt>
                <c:pt idx="5">
                  <c:v>5.3</c:v>
                </c:pt>
              </c:numCache>
            </c:numRef>
          </c:val>
          <c:extLst>
            <c:ext xmlns:c16="http://schemas.microsoft.com/office/drawing/2014/chart" uri="{C3380CC4-5D6E-409C-BE32-E72D297353CC}">
              <c16:uniqueId val="{00000004-314D-4CED-923E-7E248C57C873}"/>
            </c:ext>
          </c:extLst>
        </c:ser>
        <c:dLbls>
          <c:showLegendKey val="0"/>
          <c:showVal val="0"/>
          <c:showCatName val="0"/>
          <c:showSerName val="0"/>
          <c:showPercent val="0"/>
          <c:showBubbleSize val="0"/>
        </c:dLbls>
        <c:gapWidth val="150"/>
        <c:overlap val="100"/>
        <c:axId val="251576256"/>
        <c:axId val="251583328"/>
      </c:barChart>
      <c:catAx>
        <c:axId val="25157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83328"/>
        <c:crosses val="autoZero"/>
        <c:auto val="1"/>
        <c:lblAlgn val="ctr"/>
        <c:lblOffset val="100"/>
        <c:noMultiLvlLbl val="0"/>
      </c:catAx>
      <c:valAx>
        <c:axId val="251583328"/>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7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'P31'!$B$4:$B$8</c:f>
              <c:strCache>
                <c:ptCount val="5"/>
                <c:pt idx="0">
                  <c:v>U potpunosti saglasan</c:v>
                </c:pt>
                <c:pt idx="1">
                  <c:v>Donekle saglasan</c:v>
                </c:pt>
                <c:pt idx="2">
                  <c:v>Donekle nesaglasan</c:v>
                </c:pt>
                <c:pt idx="3">
                  <c:v>Uopšte nisam saglasan</c:v>
                </c:pt>
                <c:pt idx="4">
                  <c:v>Ne znam/bez odgovora</c:v>
                </c:pt>
              </c:strCache>
            </c:strRef>
          </c:cat>
          <c:val>
            <c:numRef>
              <c:f>'P31'!$C$4:$C$8</c:f>
              <c:numCache>
                <c:formatCode>General</c:formatCode>
                <c:ptCount val="5"/>
                <c:pt idx="0">
                  <c:v>49.3</c:v>
                </c:pt>
                <c:pt idx="1">
                  <c:v>23.8</c:v>
                </c:pt>
                <c:pt idx="2">
                  <c:v>6.8</c:v>
                </c:pt>
                <c:pt idx="3">
                  <c:v>16.8</c:v>
                </c:pt>
                <c:pt idx="4">
                  <c:v>3.4</c:v>
                </c:pt>
              </c:numCache>
            </c:numRef>
          </c:val>
          <c:extLst>
            <c:ext xmlns:c16="http://schemas.microsoft.com/office/drawing/2014/chart" uri="{C3380CC4-5D6E-409C-BE32-E72D297353CC}">
              <c16:uniqueId val="{00000000-3FB1-405A-A06A-8CBDF1F4B7F7}"/>
            </c:ext>
          </c:extLst>
        </c:ser>
        <c:dLbls>
          <c:showLegendKey val="0"/>
          <c:showVal val="0"/>
          <c:showCatName val="0"/>
          <c:showSerName val="0"/>
          <c:showPercent val="0"/>
          <c:showBubbleSize val="0"/>
        </c:dLbls>
        <c:gapWidth val="182"/>
        <c:axId val="48701728"/>
        <c:axId val="48708800"/>
      </c:barChart>
      <c:catAx>
        <c:axId val="48701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48708800"/>
        <c:crosses val="autoZero"/>
        <c:auto val="1"/>
        <c:lblAlgn val="ctr"/>
        <c:lblOffset val="100"/>
        <c:noMultiLvlLbl val="0"/>
      </c:catAx>
      <c:valAx>
        <c:axId val="487088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70172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Sheet1!$C$5:$C$10</c:f>
              <c:strCache>
                <c:ptCount val="6"/>
                <c:pt idx="0">
                  <c:v>Veoma zainteresovan/a</c:v>
                </c:pt>
                <c:pt idx="1">
                  <c:v>Uglavnom zainteresovan/a</c:v>
                </c:pt>
                <c:pt idx="2">
                  <c:v>Ni zainteresovan/a niti nezainteresovan/a</c:v>
                </c:pt>
                <c:pt idx="3">
                  <c:v>Uglavnom nezainteresovan/a</c:v>
                </c:pt>
                <c:pt idx="4">
                  <c:v>Potpuno nezainteresovan/a</c:v>
                </c:pt>
                <c:pt idx="5">
                  <c:v>Ne znam/bez odgovora </c:v>
                </c:pt>
              </c:strCache>
            </c:strRef>
          </c:cat>
          <c:val>
            <c:numRef>
              <c:f>Sheet1!$D$5:$D$10</c:f>
              <c:numCache>
                <c:formatCode>0.0</c:formatCode>
                <c:ptCount val="6"/>
                <c:pt idx="0">
                  <c:v>12.3</c:v>
                </c:pt>
                <c:pt idx="1">
                  <c:v>25</c:v>
                </c:pt>
                <c:pt idx="2">
                  <c:v>17.2</c:v>
                </c:pt>
                <c:pt idx="3">
                  <c:v>19.2</c:v>
                </c:pt>
                <c:pt idx="4">
                  <c:v>25.3</c:v>
                </c:pt>
                <c:pt idx="5">
                  <c:v>1.1000000000000001</c:v>
                </c:pt>
              </c:numCache>
            </c:numRef>
          </c:val>
          <c:extLst>
            <c:ext xmlns:c16="http://schemas.microsoft.com/office/drawing/2014/chart" uri="{C3380CC4-5D6E-409C-BE32-E72D297353CC}">
              <c16:uniqueId val="{00000000-C4D8-4524-A149-68D98727B0D3}"/>
            </c:ext>
          </c:extLst>
        </c:ser>
        <c:dLbls>
          <c:dLblPos val="outEnd"/>
          <c:showLegendKey val="0"/>
          <c:showVal val="1"/>
          <c:showCatName val="0"/>
          <c:showSerName val="0"/>
          <c:showPercent val="0"/>
          <c:showBubbleSize val="0"/>
        </c:dLbls>
        <c:gapWidth val="182"/>
        <c:axId val="762956623"/>
        <c:axId val="777737295"/>
      </c:barChart>
      <c:catAx>
        <c:axId val="7629566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777737295"/>
        <c:crosses val="autoZero"/>
        <c:auto val="1"/>
        <c:lblAlgn val="ctr"/>
        <c:lblOffset val="100"/>
        <c:noMultiLvlLbl val="0"/>
      </c:catAx>
      <c:valAx>
        <c:axId val="777737295"/>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62956623"/>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'P32'!$B$3:$B$7</c:f>
              <c:strCache>
                <c:ptCount val="5"/>
                <c:pt idx="0">
                  <c:v>U potpunosti saglasan</c:v>
                </c:pt>
                <c:pt idx="1">
                  <c:v>Donekle saglasan</c:v>
                </c:pt>
                <c:pt idx="2">
                  <c:v>Donekle nesaglasan</c:v>
                </c:pt>
                <c:pt idx="3">
                  <c:v>Uopste nisam saglasan</c:v>
                </c:pt>
                <c:pt idx="4">
                  <c:v>Ne znam/Bez odgovora</c:v>
                </c:pt>
              </c:strCache>
            </c:strRef>
          </c:cat>
          <c:val>
            <c:numRef>
              <c:f>'P32'!$C$3:$C$7</c:f>
              <c:numCache>
                <c:formatCode>General</c:formatCode>
                <c:ptCount val="5"/>
                <c:pt idx="0">
                  <c:v>63.8</c:v>
                </c:pt>
                <c:pt idx="1">
                  <c:v>18.399999999999999</c:v>
                </c:pt>
                <c:pt idx="2">
                  <c:v>3.8</c:v>
                </c:pt>
                <c:pt idx="3">
                  <c:v>9</c:v>
                </c:pt>
                <c:pt idx="4">
                  <c:v>5</c:v>
                </c:pt>
              </c:numCache>
            </c:numRef>
          </c:val>
          <c:extLst>
            <c:ext xmlns:c16="http://schemas.microsoft.com/office/drawing/2014/chart" uri="{C3380CC4-5D6E-409C-BE32-E72D297353CC}">
              <c16:uniqueId val="{00000000-38AE-4993-8CE7-A8293743CF6A}"/>
            </c:ext>
          </c:extLst>
        </c:ser>
        <c:dLbls>
          <c:showLegendKey val="0"/>
          <c:showVal val="0"/>
          <c:showCatName val="0"/>
          <c:showSerName val="0"/>
          <c:showPercent val="0"/>
          <c:showBubbleSize val="0"/>
        </c:dLbls>
        <c:gapWidth val="182"/>
        <c:axId val="251579520"/>
        <c:axId val="251589856"/>
      </c:barChart>
      <c:catAx>
        <c:axId val="251579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251589856"/>
        <c:crosses val="autoZero"/>
        <c:auto val="1"/>
        <c:lblAlgn val="ctr"/>
        <c:lblOffset val="100"/>
        <c:noMultiLvlLbl val="0"/>
      </c:catAx>
      <c:valAx>
        <c:axId val="25158985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7952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'[HRA_Excel.xlsx]P4'!$B$4:$B$7</c:f>
              <c:strCache>
                <c:ptCount val="4"/>
                <c:pt idx="0">
                  <c:v>Bila je agresor</c:v>
                </c:pt>
                <c:pt idx="1">
                  <c:v>Branila se</c:v>
                </c:pt>
                <c:pt idx="2">
                  <c:v>Nije učestvovala</c:v>
                </c:pt>
                <c:pt idx="3">
                  <c:v>Nešto drugo</c:v>
                </c:pt>
              </c:strCache>
            </c:strRef>
          </c:cat>
          <c:val>
            <c:numRef>
              <c:f>'[HRA_Excel.xlsx]P4'!$C$4:$C$7</c:f>
              <c:numCache>
                <c:formatCode>General</c:formatCode>
                <c:ptCount val="4"/>
                <c:pt idx="0">
                  <c:v>16.2</c:v>
                </c:pt>
                <c:pt idx="1">
                  <c:v>24.2</c:v>
                </c:pt>
                <c:pt idx="2">
                  <c:v>16.100000000000001</c:v>
                </c:pt>
                <c:pt idx="3">
                  <c:v>29.6</c:v>
                </c:pt>
              </c:numCache>
            </c:numRef>
          </c:val>
          <c:extLst>
            <c:ext xmlns:c16="http://schemas.microsoft.com/office/drawing/2014/chart" uri="{C3380CC4-5D6E-409C-BE32-E72D297353CC}">
              <c16:uniqueId val="{00000000-E93E-4BF4-9FE6-7684F6D1E5F4}"/>
            </c:ext>
          </c:extLst>
        </c:ser>
        <c:dLbls>
          <c:showLegendKey val="0"/>
          <c:showVal val="0"/>
          <c:showCatName val="0"/>
          <c:showSerName val="0"/>
          <c:showPercent val="0"/>
          <c:showBubbleSize val="0"/>
        </c:dLbls>
        <c:gapWidth val="182"/>
        <c:axId val="124627136"/>
        <c:axId val="124621152"/>
      </c:barChart>
      <c:catAx>
        <c:axId val="12462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1152"/>
        <c:crosses val="autoZero"/>
        <c:auto val="1"/>
        <c:lblAlgn val="ctr"/>
        <c:lblOffset val="100"/>
        <c:noMultiLvlLbl val="0"/>
      </c:catAx>
      <c:valAx>
        <c:axId val="12462115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713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Sheet1!$I$4:$I$8</c:f>
              <c:strCache>
                <c:ptCount val="5"/>
                <c:pt idx="0">
                  <c:v>Učestvovala je</c:v>
                </c:pt>
                <c:pt idx="1">
                  <c:v>Bila je agresor i branila se</c:v>
                </c:pt>
                <c:pt idx="2">
                  <c:v>Crna Gora je bila neutralna</c:v>
                </c:pt>
                <c:pt idx="3">
                  <c:v>Crna Gora je bila prisiljena da učestvuje</c:v>
                </c:pt>
                <c:pt idx="4">
                  <c:v>Crna Gora se ništa nije pitala</c:v>
                </c:pt>
              </c:strCache>
            </c:strRef>
          </c:cat>
          <c:val>
            <c:numRef>
              <c:f>Sheet1!$J$4:$J$8</c:f>
              <c:numCache>
                <c:formatCode>0.0</c:formatCode>
                <c:ptCount val="5"/>
                <c:pt idx="0">
                  <c:v>7</c:v>
                </c:pt>
                <c:pt idx="1">
                  <c:v>1.7</c:v>
                </c:pt>
                <c:pt idx="2">
                  <c:v>1.3</c:v>
                </c:pt>
                <c:pt idx="3">
                  <c:v>1</c:v>
                </c:pt>
                <c:pt idx="4">
                  <c:v>0.6</c:v>
                </c:pt>
              </c:numCache>
            </c:numRef>
          </c:val>
          <c:extLst>
            <c:ext xmlns:c16="http://schemas.microsoft.com/office/drawing/2014/chart" uri="{C3380CC4-5D6E-409C-BE32-E72D297353CC}">
              <c16:uniqueId val="{00000000-B1E1-43A1-8ECE-B3277BACB9EB}"/>
            </c:ext>
          </c:extLst>
        </c:ser>
        <c:dLbls>
          <c:dLblPos val="outEnd"/>
          <c:showLegendKey val="0"/>
          <c:showVal val="1"/>
          <c:showCatName val="0"/>
          <c:showSerName val="0"/>
          <c:showPercent val="0"/>
          <c:showBubbleSize val="0"/>
        </c:dLbls>
        <c:gapWidth val="182"/>
        <c:axId val="124614624"/>
        <c:axId val="124628768"/>
      </c:barChart>
      <c:catAx>
        <c:axId val="124614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8768"/>
        <c:crosses val="autoZero"/>
        <c:auto val="1"/>
        <c:lblAlgn val="ctr"/>
        <c:lblOffset val="100"/>
        <c:noMultiLvlLbl val="0"/>
      </c:catAx>
      <c:valAx>
        <c:axId val="12462876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146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Sheet1!$A$24:$A$36</c:f>
              <c:strCache>
                <c:ptCount val="13"/>
                <c:pt idx="0">
                  <c:v>Predsjednici republika bivše SFRJ </c:v>
                </c:pt>
                <c:pt idx="1">
                  <c:v>Svi</c:v>
                </c:pt>
                <c:pt idx="2">
                  <c:v>Slobodan Milošević</c:v>
                </c:pt>
                <c:pt idx="3">
                  <c:v>Strane sile</c:v>
                </c:pt>
                <c:pt idx="4">
                  <c:v>Srbija</c:v>
                </c:pt>
                <c:pt idx="5">
                  <c:v>SAD</c:v>
                </c:pt>
                <c:pt idx="6">
                  <c:v>Milošević, Tuđman i Izetbegović</c:v>
                </c:pt>
                <c:pt idx="7">
                  <c:v>Zapad</c:v>
                </c:pt>
                <c:pt idx="8">
                  <c:v>Hrvatska</c:v>
                </c:pt>
                <c:pt idx="9">
                  <c:v>NATO</c:v>
                </c:pt>
                <c:pt idx="10">
                  <c:v>Drugo</c:v>
                </c:pt>
                <c:pt idx="11">
                  <c:v>Ne znam</c:v>
                </c:pt>
                <c:pt idx="12">
                  <c:v>Bez odgovora</c:v>
                </c:pt>
              </c:strCache>
            </c:strRef>
          </c:cat>
          <c:val>
            <c:numRef>
              <c:f>Sheet1!$B$24:$B$36</c:f>
              <c:numCache>
                <c:formatCode>General</c:formatCode>
                <c:ptCount val="13"/>
                <c:pt idx="0">
                  <c:v>27.2</c:v>
                </c:pt>
                <c:pt idx="1">
                  <c:v>7.3</c:v>
                </c:pt>
                <c:pt idx="2">
                  <c:v>5.5</c:v>
                </c:pt>
                <c:pt idx="3">
                  <c:v>4.0999999999999996</c:v>
                </c:pt>
                <c:pt idx="4">
                  <c:v>3.8</c:v>
                </c:pt>
                <c:pt idx="5">
                  <c:v>3.3</c:v>
                </c:pt>
                <c:pt idx="6">
                  <c:v>2.6</c:v>
                </c:pt>
                <c:pt idx="7">
                  <c:v>1.9</c:v>
                </c:pt>
                <c:pt idx="8">
                  <c:v>1.9</c:v>
                </c:pt>
                <c:pt idx="9">
                  <c:v>1.3</c:v>
                </c:pt>
                <c:pt idx="10">
                  <c:v>37.6</c:v>
                </c:pt>
                <c:pt idx="11">
                  <c:v>3.3</c:v>
                </c:pt>
                <c:pt idx="12">
                  <c:v>0.3</c:v>
                </c:pt>
              </c:numCache>
            </c:numRef>
          </c:val>
          <c:extLst>
            <c:ext xmlns:c16="http://schemas.microsoft.com/office/drawing/2014/chart" uri="{C3380CC4-5D6E-409C-BE32-E72D297353CC}">
              <c16:uniqueId val="{00000000-4314-3447-872E-AB62B7667C16}"/>
            </c:ext>
          </c:extLst>
        </c:ser>
        <c:dLbls>
          <c:dLblPos val="outEnd"/>
          <c:showLegendKey val="0"/>
          <c:showVal val="1"/>
          <c:showCatName val="0"/>
          <c:showSerName val="0"/>
          <c:showPercent val="0"/>
          <c:showBubbleSize val="0"/>
        </c:dLbls>
        <c:gapWidth val="182"/>
        <c:axId val="124620608"/>
        <c:axId val="124622784"/>
      </c:barChart>
      <c:catAx>
        <c:axId val="12462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2784"/>
        <c:crosses val="autoZero"/>
        <c:auto val="1"/>
        <c:lblAlgn val="ctr"/>
        <c:lblOffset val="100"/>
        <c:noMultiLvlLbl val="0"/>
      </c:catAx>
      <c:valAx>
        <c:axId val="12462278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060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Sheet1!$D$17:$D$27</c:f>
              <c:strCache>
                <c:ptCount val="11"/>
                <c:pt idx="0">
                  <c:v>Ubistva (civila/nedužnih)</c:v>
                </c:pt>
                <c:pt idx="1">
                  <c:v>Srebrenica</c:v>
                </c:pt>
                <c:pt idx="2">
                  <c:v>Stradanja</c:v>
                </c:pt>
                <c:pt idx="3">
                  <c:v>Genocid</c:v>
                </c:pt>
                <c:pt idx="4">
                  <c:v>Žrtve</c:v>
                </c:pt>
                <c:pt idx="5">
                  <c:v>Ratko Mladić</c:v>
                </c:pt>
                <c:pt idx="6">
                  <c:v>Bombardovanje/1999. godina</c:v>
                </c:pt>
                <c:pt idx="7">
                  <c:v>Katastrofa</c:v>
                </c:pt>
                <c:pt idx="8">
                  <c:v>Drugo</c:v>
                </c:pt>
                <c:pt idx="9">
                  <c:v>Ne znam</c:v>
                </c:pt>
                <c:pt idx="10">
                  <c:v>Bez odgovora</c:v>
                </c:pt>
              </c:strCache>
            </c:strRef>
          </c:cat>
          <c:val>
            <c:numRef>
              <c:f>Sheet1!$E$17:$E$27</c:f>
              <c:numCache>
                <c:formatCode>0.0</c:formatCode>
                <c:ptCount val="11"/>
                <c:pt idx="0">
                  <c:v>18.7</c:v>
                </c:pt>
                <c:pt idx="1">
                  <c:v>5.0999999999999996</c:v>
                </c:pt>
                <c:pt idx="2">
                  <c:v>3</c:v>
                </c:pt>
                <c:pt idx="3">
                  <c:v>2.9</c:v>
                </c:pt>
                <c:pt idx="4">
                  <c:v>2.5</c:v>
                </c:pt>
                <c:pt idx="5">
                  <c:v>1.4</c:v>
                </c:pt>
                <c:pt idx="6">
                  <c:v>1.3</c:v>
                </c:pt>
                <c:pt idx="7">
                  <c:v>1</c:v>
                </c:pt>
                <c:pt idx="8">
                  <c:v>37.200000000000003</c:v>
                </c:pt>
                <c:pt idx="9">
                  <c:v>11.2</c:v>
                </c:pt>
                <c:pt idx="10">
                  <c:v>15.7</c:v>
                </c:pt>
              </c:numCache>
            </c:numRef>
          </c:val>
          <c:extLst>
            <c:ext xmlns:c16="http://schemas.microsoft.com/office/drawing/2014/chart" uri="{C3380CC4-5D6E-409C-BE32-E72D297353CC}">
              <c16:uniqueId val="{00000000-FC06-4132-A441-3EED98E96290}"/>
            </c:ext>
          </c:extLst>
        </c:ser>
        <c:dLbls>
          <c:dLblPos val="outEnd"/>
          <c:showLegendKey val="0"/>
          <c:showVal val="1"/>
          <c:showCatName val="0"/>
          <c:showSerName val="0"/>
          <c:showPercent val="0"/>
          <c:showBubbleSize val="0"/>
        </c:dLbls>
        <c:gapWidth val="182"/>
        <c:axId val="124623872"/>
        <c:axId val="124616800"/>
      </c:barChart>
      <c:catAx>
        <c:axId val="124623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16800"/>
        <c:crosses val="autoZero"/>
        <c:auto val="1"/>
        <c:lblAlgn val="ctr"/>
        <c:lblOffset val="100"/>
        <c:noMultiLvlLbl val="0"/>
      </c:catAx>
      <c:valAx>
        <c:axId val="12461680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2387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7F489C"/>
              </a:solidFill>
              <a:ln w="19050">
                <a:solidFill>
                  <a:schemeClr val="lt1"/>
                </a:solidFill>
              </a:ln>
              <a:effectLst/>
            </c:spPr>
            <c:extLst>
              <c:ext xmlns:c16="http://schemas.microsoft.com/office/drawing/2014/chart" uri="{C3380CC4-5D6E-409C-BE32-E72D297353CC}">
                <c16:uniqueId val="{00000001-BCE6-438A-B02A-1931F9B4E8A4}"/>
              </c:ext>
            </c:extLst>
          </c:dPt>
          <c:dPt>
            <c:idx val="1"/>
            <c:bubble3D val="0"/>
            <c:spPr>
              <a:solidFill>
                <a:srgbClr val="16AA9C"/>
              </a:solidFill>
              <a:ln w="19050">
                <a:solidFill>
                  <a:schemeClr val="lt1"/>
                </a:solidFill>
              </a:ln>
              <a:effectLst/>
            </c:spPr>
            <c:extLst>
              <c:ext xmlns:c16="http://schemas.microsoft.com/office/drawing/2014/chart" uri="{C3380CC4-5D6E-409C-BE32-E72D297353CC}">
                <c16:uniqueId val="{00000002-BCE6-438A-B02A-1931F9B4E8A4}"/>
              </c:ext>
            </c:extLst>
          </c:dPt>
          <c:dPt>
            <c:idx val="2"/>
            <c:bubble3D val="0"/>
            <c:spPr>
              <a:solidFill>
                <a:srgbClr val="F37A21"/>
              </a:solidFill>
              <a:ln w="19050">
                <a:solidFill>
                  <a:schemeClr val="lt1"/>
                </a:solidFill>
              </a:ln>
              <a:effectLst/>
            </c:spPr>
            <c:extLst>
              <c:ext xmlns:c16="http://schemas.microsoft.com/office/drawing/2014/chart" uri="{C3380CC4-5D6E-409C-BE32-E72D297353CC}">
                <c16:uniqueId val="{00000003-BCE6-438A-B02A-1931F9B4E8A4}"/>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'[HRA_Excel (1).xlsx]P7'!$B$4:$B$6</c:f>
              <c:strCache>
                <c:ptCount val="3"/>
                <c:pt idx="0">
                  <c:v>Da</c:v>
                </c:pt>
                <c:pt idx="1">
                  <c:v>Ne</c:v>
                </c:pt>
                <c:pt idx="2">
                  <c:v>Ne znam/be odgovora</c:v>
                </c:pt>
              </c:strCache>
            </c:strRef>
          </c:cat>
          <c:val>
            <c:numRef>
              <c:f>'[HRA_Excel (1).xlsx]P7'!$C$4:$C$6</c:f>
              <c:numCache>
                <c:formatCode>General</c:formatCode>
                <c:ptCount val="3"/>
                <c:pt idx="0">
                  <c:v>38.200000000000003</c:v>
                </c:pt>
                <c:pt idx="1">
                  <c:v>49.4</c:v>
                </c:pt>
                <c:pt idx="2">
                  <c:v>12.5</c:v>
                </c:pt>
              </c:numCache>
            </c:numRef>
          </c:val>
          <c:extLst>
            <c:ext xmlns:c16="http://schemas.microsoft.com/office/drawing/2014/chart" uri="{C3380CC4-5D6E-409C-BE32-E72D297353CC}">
              <c16:uniqueId val="{00000000-BCE6-438A-B02A-1931F9B4E8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Ubijanje jednog naroda/nacije</c:v>
                </c:pt>
                <c:pt idx="1">
                  <c:v>Sistematsko istrebljivanje nacionalnih/etničkih grupa</c:v>
                </c:pt>
                <c:pt idx="2">
                  <c:v>Uništavanje jednog naroda/nacije</c:v>
                </c:pt>
                <c:pt idx="3">
                  <c:v>Iživljavanja</c:v>
                </c:pt>
                <c:pt idx="4">
                  <c:v>Etničko čišćenje</c:v>
                </c:pt>
                <c:pt idx="5">
                  <c:v>Drugo</c:v>
                </c:pt>
                <c:pt idx="6">
                  <c:v>Ne znam</c:v>
                </c:pt>
                <c:pt idx="7">
                  <c:v>Bez odgovora</c:v>
                </c:pt>
              </c:strCache>
            </c:strRef>
          </c:cat>
          <c:val>
            <c:numRef>
              <c:f>Sheet1!$D$3:$D$10</c:f>
              <c:numCache>
                <c:formatCode>General</c:formatCode>
                <c:ptCount val="8"/>
                <c:pt idx="0">
                  <c:v>25.7</c:v>
                </c:pt>
                <c:pt idx="1">
                  <c:v>18.2</c:v>
                </c:pt>
                <c:pt idx="2">
                  <c:v>16.600000000000001</c:v>
                </c:pt>
                <c:pt idx="3">
                  <c:v>1.5</c:v>
                </c:pt>
                <c:pt idx="4">
                  <c:v>1.1000000000000001</c:v>
                </c:pt>
                <c:pt idx="5">
                  <c:v>25.3</c:v>
                </c:pt>
                <c:pt idx="6">
                  <c:v>6.9</c:v>
                </c:pt>
                <c:pt idx="7">
                  <c:v>4.7</c:v>
                </c:pt>
              </c:numCache>
            </c:numRef>
          </c:val>
          <c:extLst>
            <c:ext xmlns:c16="http://schemas.microsoft.com/office/drawing/2014/chart" uri="{C3380CC4-5D6E-409C-BE32-E72D297353CC}">
              <c16:uniqueId val="{00000000-64C7-4A56-9E1F-A611F62C2085}"/>
            </c:ext>
          </c:extLst>
        </c:ser>
        <c:dLbls>
          <c:dLblPos val="outEnd"/>
          <c:showLegendKey val="0"/>
          <c:showVal val="1"/>
          <c:showCatName val="0"/>
          <c:showSerName val="0"/>
          <c:showPercent val="0"/>
          <c:showBubbleSize val="0"/>
        </c:dLbls>
        <c:gapWidth val="182"/>
        <c:axId val="124624960"/>
        <c:axId val="124626592"/>
      </c:barChart>
      <c:catAx>
        <c:axId val="12462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RS"/>
          </a:p>
        </c:txPr>
        <c:crossAx val="124626592"/>
        <c:crosses val="autoZero"/>
        <c:auto val="1"/>
        <c:lblAlgn val="ctr"/>
        <c:lblOffset val="100"/>
        <c:noMultiLvlLbl val="0"/>
      </c:catAx>
      <c:valAx>
        <c:axId val="12462659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496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0.63523</cdr:x>
      <cdr:y>0.1722</cdr:y>
    </cdr:from>
    <cdr:to>
      <cdr:x>0.75916</cdr:x>
      <cdr:y>0.27122</cdr:y>
    </cdr:to>
    <cdr:sp macro="" textlink="">
      <cdr:nvSpPr>
        <cdr:cNvPr id="2" name="TextBox 1"/>
        <cdr:cNvSpPr txBox="1"/>
      </cdr:nvSpPr>
      <cdr:spPr>
        <a:xfrm xmlns:a="http://schemas.openxmlformats.org/drawingml/2006/main">
          <a:off x="3291508" y="749300"/>
          <a:ext cx="642161" cy="43088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non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sr-Latn-ME" sz="2200" b="1" i="0" u="none" strike="noStrike" cap="none" spc="0" normalizeH="0" baseline="0" dirty="0">
              <a:ln>
                <a:noFill/>
              </a:ln>
              <a:solidFill>
                <a:schemeClr val="tx1">
                  <a:lumMod val="65000"/>
                  <a:lumOff val="35000"/>
                </a:schemeClr>
              </a:solidFill>
              <a:effectLst/>
              <a:uFillTx/>
              <a:latin typeface="Century" panose="02040604050505020304" pitchFamily="18" charset="0"/>
              <a:ea typeface="+mj-ea"/>
              <a:cs typeface="+mj-cs"/>
              <a:sym typeface="Calibri"/>
            </a:rPr>
            <a:t>50.7</a:t>
          </a:r>
          <a:endParaRPr kumimoji="0" lang="en-GB" sz="2200" b="1" i="0" u="none" strike="noStrike" cap="none" spc="0" normalizeH="0" baseline="0" dirty="0">
            <a:ln>
              <a:noFill/>
            </a:ln>
            <a:solidFill>
              <a:schemeClr val="tx1">
                <a:lumMod val="65000"/>
                <a:lumOff val="35000"/>
              </a:schemeClr>
            </a:solidFill>
            <a:effectLst/>
            <a:uFillTx/>
            <a:latin typeface="Century" panose="02040604050505020304" pitchFamily="18" charset="0"/>
            <a:ea typeface="+mj-ea"/>
            <a:cs typeface="+mj-cs"/>
            <a:sym typeface="Calibri"/>
          </a:endParaRPr>
        </a:p>
      </cdr:txBody>
    </cdr:sp>
  </cdr:relSizeAnchor>
  <cdr:relSizeAnchor xmlns:cdr="http://schemas.openxmlformats.org/drawingml/2006/chartDrawing">
    <cdr:from>
      <cdr:x>0.5737</cdr:x>
      <cdr:y>0.05146</cdr:y>
    </cdr:from>
    <cdr:to>
      <cdr:x>0.92407</cdr:x>
      <cdr:y>0.38456</cdr:y>
    </cdr:to>
    <cdr:sp macro="" textlink="">
      <cdr:nvSpPr>
        <cdr:cNvPr id="3" name="Rectangle 2">
          <a:extLst xmlns:a="http://schemas.openxmlformats.org/drawingml/2006/main">
            <a:ext uri="{FF2B5EF4-FFF2-40B4-BE49-F238E27FC236}">
              <a16:creationId xmlns:a16="http://schemas.microsoft.com/office/drawing/2014/main" id="{44AFD7A7-FA2A-4904-868D-EFB264B1D58B}"/>
            </a:ext>
          </a:extLst>
        </cdr:cNvPr>
        <cdr:cNvSpPr/>
      </cdr:nvSpPr>
      <cdr:spPr>
        <a:xfrm xmlns:a="http://schemas.openxmlformats.org/drawingml/2006/main">
          <a:off x="2972687" y="223934"/>
          <a:ext cx="1815472" cy="1449421"/>
        </a:xfrm>
        <a:prstGeom xmlns:a="http://schemas.openxmlformats.org/drawingml/2006/main" prst="rect">
          <a:avLst/>
        </a:prstGeom>
        <a:noFill xmlns:a="http://schemas.openxmlformats.org/drawingml/2006/main"/>
        <a:ln xmlns:a="http://schemas.openxmlformats.org/drawingml/2006/main" w="57150">
          <a:solidFill>
            <a:srgbClr val="16AA9C"/>
          </a:solidFill>
        </a:ln>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rot="0" spcFirstLastPara="1" vert="horz" wrap="square" lIns="45719" tIns="45719" rIns="45719" bIns="45719" numCol="1" spcCol="38100" rtlCol="0" anchor="ctr">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1pPr>
          <a:lvl2pPr marL="0" marR="0" indent="687616"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2pPr>
          <a:lvl3pPr marL="0" marR="0" indent="1375234"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3pPr>
          <a:lvl4pPr marL="0" marR="0" indent="2062851"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4pPr>
          <a:lvl5pPr marL="0" marR="0" indent="2750469"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5pPr>
          <a:lvl6pPr marL="0" marR="0" indent="3438085"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6pPr>
          <a:lvl7pPr marL="0" marR="0" indent="4125702"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7pPr>
          <a:lvl8pPr marL="0" marR="0" indent="481332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8pPr>
          <a:lvl9pPr marL="0" marR="0" indent="5500937"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0.85352</cdr:x>
      <cdr:y>0.45048</cdr:y>
    </cdr:from>
    <cdr:to>
      <cdr:x>0.96664</cdr:x>
      <cdr:y>0.54951</cdr:y>
    </cdr:to>
    <cdr:sp macro="" textlink="">
      <cdr:nvSpPr>
        <cdr:cNvPr id="3" name="TextBox 1"/>
        <cdr:cNvSpPr txBox="1"/>
      </cdr:nvSpPr>
      <cdr:spPr>
        <a:xfrm xmlns:a="http://schemas.openxmlformats.org/drawingml/2006/main">
          <a:off x="4422625" y="1960212"/>
          <a:ext cx="586091" cy="43091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sr-Latn-ME"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rPr>
            <a:t>51.6</a:t>
          </a:r>
          <a:endParaRPr kumimoji="0" lang="en-GB"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0.62039</cdr:x>
      <cdr:y>0.57695</cdr:y>
    </cdr:from>
    <cdr:to>
      <cdr:x>0.73349</cdr:x>
      <cdr:y>0.67597</cdr:y>
    </cdr:to>
    <cdr:sp macro="" textlink="">
      <cdr:nvSpPr>
        <cdr:cNvPr id="2" name="TextBox 1"/>
        <cdr:cNvSpPr txBox="1"/>
      </cdr:nvSpPr>
      <cdr:spPr>
        <a:xfrm xmlns:a="http://schemas.openxmlformats.org/drawingml/2006/main">
          <a:off x="3214614" y="2510483"/>
          <a:ext cx="586056" cy="43088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sr-Latn-ME"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rPr>
            <a:t>41.1</a:t>
          </a:r>
          <a:endParaRPr kumimoji="0" lang="en-GB"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FEDA-EFE7-4265-9C29-DC84934C66C4}" type="datetimeFigureOut">
              <a:rPr lang="en-US" smtClean="0"/>
              <a:t>9/5/20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60A9FD-69CF-403C-BA52-8605CE0260F7}" type="slidenum">
              <a:rPr lang="en-US" smtClean="0"/>
              <a:t>‹#›</a:t>
            </a:fld>
            <a:endParaRPr lang="en-US"/>
          </a:p>
        </p:txBody>
      </p:sp>
    </p:spTree>
    <p:extLst>
      <p:ext uri="{BB962C8B-B14F-4D97-AF65-F5344CB8AC3E}">
        <p14:creationId xmlns:p14="http://schemas.microsoft.com/office/powerpoint/2010/main" val="42406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B96BA-AA2A-4BA5-AEE5-18345995AEFC}" type="datetimeFigureOut">
              <a:rPr lang="en-US" smtClean="0"/>
              <a:t>9/5/20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8BD58-BDB7-4503-82E8-02E6535F6D01}" type="slidenum">
              <a:rPr lang="en-US" smtClean="0"/>
              <a:t>‹#›</a:t>
            </a:fld>
            <a:endParaRPr lang="en-US"/>
          </a:p>
        </p:txBody>
      </p:sp>
    </p:spTree>
    <p:extLst>
      <p:ext uri="{BB962C8B-B14F-4D97-AF65-F5344CB8AC3E}">
        <p14:creationId xmlns:p14="http://schemas.microsoft.com/office/powerpoint/2010/main" val="400174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000">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891FAF-580C-4FB6-9F35-08408C7E0FDD}" type="datetimeFigureOut">
              <a:rPr lang="en-US" smtClean="0"/>
              <a:t>9/5/20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20635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91FAF-580C-4FB6-9F35-08408C7E0FDD}" type="datetimeFigureOut">
              <a:rPr lang="en-US" smtClean="0"/>
              <a:t>9/5/20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77370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91FAF-580C-4FB6-9F35-08408C7E0FDD}" type="datetimeFigureOut">
              <a:rPr lang="en-US" smtClean="0"/>
              <a:t>9/5/20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85653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91FAF-580C-4FB6-9F35-08408C7E0FDD}" type="datetimeFigureOut">
              <a:rPr lang="en-US" smtClean="0"/>
              <a:t>9/5/20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pic>
        <p:nvPicPr>
          <p:cNvPr id="7" name="Picture 6">
            <a:extLst>
              <a:ext uri="{FF2B5EF4-FFF2-40B4-BE49-F238E27FC236}">
                <a16:creationId xmlns:a16="http://schemas.microsoft.com/office/drawing/2014/main" id="{6CCE2564-1E0F-FE41-BE29-7FF81E83A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5023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91FAF-580C-4FB6-9F35-08408C7E0FDD}" type="datetimeFigureOut">
              <a:rPr lang="en-US" smtClean="0"/>
              <a:t>9/5/20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11299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891FAF-580C-4FB6-9F35-08408C7E0FDD}" type="datetimeFigureOut">
              <a:rPr lang="en-US" smtClean="0"/>
              <a:t>9/5/20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68495-05EF-472D-B96E-8560FC297D9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0771" y="97973"/>
            <a:ext cx="977554" cy="464338"/>
          </a:xfrm>
          <a:prstGeom prst="rect">
            <a:avLst/>
          </a:prstGeom>
        </p:spPr>
      </p:pic>
      <p:pic>
        <p:nvPicPr>
          <p:cNvPr id="9" name="Picture 8">
            <a:extLst>
              <a:ext uri="{FF2B5EF4-FFF2-40B4-BE49-F238E27FC236}">
                <a16:creationId xmlns:a16="http://schemas.microsoft.com/office/drawing/2014/main" id="{0A7913F3-09A6-1040-888A-497155007F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17856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891FAF-580C-4FB6-9F35-08408C7E0FDD}" type="datetimeFigureOut">
              <a:rPr lang="en-US" smtClean="0"/>
              <a:t>9/5/20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68495-05EF-472D-B96E-8560FC297D9D}" type="slidenum">
              <a:rPr lang="en-US" smtClean="0"/>
              <a:t>‹#›</a:t>
            </a:fld>
            <a:endParaRPr lang="en-US"/>
          </a:p>
        </p:txBody>
      </p:sp>
      <p:pic>
        <p:nvPicPr>
          <p:cNvPr id="10" name="Picture 9">
            <a:extLst>
              <a:ext uri="{FF2B5EF4-FFF2-40B4-BE49-F238E27FC236}">
                <a16:creationId xmlns:a16="http://schemas.microsoft.com/office/drawing/2014/main" id="{CD128126-B8C8-2A47-9F20-44C9FF4DF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11538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891FAF-580C-4FB6-9F35-08408C7E0FDD}" type="datetimeFigureOut">
              <a:rPr lang="en-US" smtClean="0"/>
              <a:t>9/5/20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145928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91FAF-580C-4FB6-9F35-08408C7E0FDD}" type="datetimeFigureOut">
              <a:rPr lang="en-US" smtClean="0"/>
              <a:t>9/5/20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167431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91FAF-580C-4FB6-9F35-08408C7E0FDD}" type="datetimeFigureOut">
              <a:rPr lang="en-US" smtClean="0"/>
              <a:t>9/5/20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68495-05EF-472D-B96E-8560FC297D9D}" type="slidenum">
              <a:rPr lang="en-US" smtClean="0"/>
              <a:t>‹#›</a:t>
            </a:fld>
            <a:endParaRPr lang="en-US"/>
          </a:p>
        </p:txBody>
      </p:sp>
      <p:pic>
        <p:nvPicPr>
          <p:cNvPr id="8" name="Picture 7">
            <a:extLst>
              <a:ext uri="{FF2B5EF4-FFF2-40B4-BE49-F238E27FC236}">
                <a16:creationId xmlns:a16="http://schemas.microsoft.com/office/drawing/2014/main" id="{F91DA00D-B4C8-724A-AF6E-2165FD9DD4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84294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91FAF-580C-4FB6-9F35-08408C7E0FDD}" type="datetimeFigureOut">
              <a:rPr lang="en-US" smtClean="0"/>
              <a:t>9/5/20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68495-05EF-472D-B96E-8560FC297D9D}" type="slidenum">
              <a:rPr lang="en-US" smtClean="0"/>
              <a:t>‹#›</a:t>
            </a:fld>
            <a:endParaRPr lang="en-US"/>
          </a:p>
        </p:txBody>
      </p:sp>
      <p:pic>
        <p:nvPicPr>
          <p:cNvPr id="8" name="Picture 7">
            <a:extLst>
              <a:ext uri="{FF2B5EF4-FFF2-40B4-BE49-F238E27FC236}">
                <a16:creationId xmlns:a16="http://schemas.microsoft.com/office/drawing/2014/main" id="{FBDD4EDB-ECE8-A848-A511-35BDBA6FD8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48854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91FAF-580C-4FB6-9F35-08408C7E0FDD}" type="datetimeFigureOut">
              <a:rPr lang="en-US" smtClean="0"/>
              <a:t>9/5/20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68495-05EF-472D-B96E-8560FC297D9D}" type="slidenum">
              <a:rPr lang="en-US" smtClean="0"/>
              <a:t>‹#›</a:t>
            </a:fld>
            <a:endParaRPr lang="en-US"/>
          </a:p>
        </p:txBody>
      </p:sp>
    </p:spTree>
    <p:extLst>
      <p:ext uri="{BB962C8B-B14F-4D97-AF65-F5344CB8AC3E}">
        <p14:creationId xmlns:p14="http://schemas.microsoft.com/office/powerpoint/2010/main" val="3253371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0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4.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51C8BA-C7EB-384A-ADF5-B1A6713C3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
        <p:nvSpPr>
          <p:cNvPr id="11" name="Title 1">
            <a:extLst>
              <a:ext uri="{FF2B5EF4-FFF2-40B4-BE49-F238E27FC236}">
                <a16:creationId xmlns:a16="http://schemas.microsoft.com/office/drawing/2014/main" id="{B834AE11-6814-4DB6-8F7E-F92C899A9AD3}"/>
              </a:ext>
            </a:extLst>
          </p:cNvPr>
          <p:cNvSpPr>
            <a:spLocks noGrp="1"/>
          </p:cNvSpPr>
          <p:nvPr>
            <p:ph type="ctrTitle"/>
          </p:nvPr>
        </p:nvSpPr>
        <p:spPr>
          <a:xfrm>
            <a:off x="1524000" y="1517904"/>
            <a:ext cx="9144000" cy="2387600"/>
          </a:xfrm>
        </p:spPr>
        <p:txBody>
          <a:bodyPr>
            <a:noAutofit/>
          </a:bodyPr>
          <a:lstStyle/>
          <a:p>
            <a:r>
              <a:rPr lang="sr-Latn-ME" sz="3600" dirty="0">
                <a:solidFill>
                  <a:srgbClr val="7F489C"/>
                </a:solidFill>
                <a:latin typeface="Century" panose="02040604050505020304" pitchFamily="18" charset="0"/>
              </a:rPr>
              <a:t>Stavovi građana Crne Gore o ratovima na prostoru bivše SFRJ od 1991. do 1999. i procesuiranju ratnih zločina</a:t>
            </a:r>
            <a:endParaRPr lang="en-US" sz="3600" dirty="0">
              <a:solidFill>
                <a:srgbClr val="7F489C"/>
              </a:solidFill>
              <a:latin typeface="Century" panose="02040604050505020304" pitchFamily="18" charset="0"/>
            </a:endParaRPr>
          </a:p>
        </p:txBody>
      </p:sp>
      <p:sp>
        <p:nvSpPr>
          <p:cNvPr id="12" name="Subtitle 2">
            <a:extLst>
              <a:ext uri="{FF2B5EF4-FFF2-40B4-BE49-F238E27FC236}">
                <a16:creationId xmlns:a16="http://schemas.microsoft.com/office/drawing/2014/main" id="{C7C8A051-E669-4B24-BEF0-1B6E855D4D10}"/>
              </a:ext>
            </a:extLst>
          </p:cNvPr>
          <p:cNvSpPr>
            <a:spLocks noGrp="1"/>
          </p:cNvSpPr>
          <p:nvPr>
            <p:ph type="subTitle" idx="1"/>
          </p:nvPr>
        </p:nvSpPr>
        <p:spPr>
          <a:xfrm>
            <a:off x="1524000" y="4230624"/>
            <a:ext cx="9144000" cy="1027176"/>
          </a:xfrm>
        </p:spPr>
        <p:txBody>
          <a:bodyPr/>
          <a:lstStyle/>
          <a:p>
            <a:r>
              <a:rPr lang="sr-Latn-ME" dirty="0">
                <a:solidFill>
                  <a:srgbClr val="16AA9C"/>
                </a:solidFill>
                <a:latin typeface="Century" panose="02040604050505020304" pitchFamily="18" charset="0"/>
              </a:rPr>
              <a:t>Istraživanje javnog mnjenja</a:t>
            </a:r>
          </a:p>
          <a:p>
            <a:r>
              <a:rPr lang="sr-Latn-ME" dirty="0">
                <a:solidFill>
                  <a:srgbClr val="16AA9C"/>
                </a:solidFill>
                <a:latin typeface="Century" panose="02040604050505020304" pitchFamily="18" charset="0"/>
              </a:rPr>
              <a:t>jun-avgust, 2020. godine</a:t>
            </a:r>
            <a:endParaRPr lang="en-US" dirty="0">
              <a:solidFill>
                <a:srgbClr val="16AA9C"/>
              </a:solidFill>
              <a:latin typeface="Century" panose="02040604050505020304" pitchFamily="18" charset="0"/>
            </a:endParaRPr>
          </a:p>
        </p:txBody>
      </p:sp>
      <p:pic>
        <p:nvPicPr>
          <p:cNvPr id="6" name="Picture 5">
            <a:extLst>
              <a:ext uri="{FF2B5EF4-FFF2-40B4-BE49-F238E27FC236}">
                <a16:creationId xmlns:a16="http://schemas.microsoft.com/office/drawing/2014/main" id="{F827C6E6-1565-48BC-8CB7-6D509DF87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8" name="image1.png"/>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9" name="image3.png"/>
          <p:cNvPicPr/>
          <p:nvPr/>
        </p:nvPicPr>
        <p:blipFill>
          <a:blip r:embed="rId6" cstate="print"/>
          <a:stretch>
            <a:fillRect/>
          </a:stretch>
        </p:blipFill>
        <p:spPr>
          <a:xfrm>
            <a:off x="11015627" y="351710"/>
            <a:ext cx="806259" cy="1393114"/>
          </a:xfrm>
          <a:prstGeom prst="rect">
            <a:avLst/>
          </a:prstGeom>
        </p:spPr>
      </p:pic>
    </p:spTree>
    <p:extLst>
      <p:ext uri="{BB962C8B-B14F-4D97-AF65-F5344CB8AC3E}">
        <p14:creationId xmlns:p14="http://schemas.microsoft.com/office/powerpoint/2010/main" val="231325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t>Ko je </a:t>
            </a:r>
            <a:r>
              <a:rPr kumimoji="0" lang="pl-PL" sz="2400" b="0" i="0" u="none" strike="noStrike" kern="0" cap="none" spc="0" normalizeH="0" baseline="0" noProof="0" dirty="0">
                <a:ln>
                  <a:noFill/>
                </a:ln>
                <a:solidFill>
                  <a:srgbClr val="7F489C"/>
                </a:solidFill>
                <a:effectLst/>
                <a:uLnTx/>
                <a:uFillTx/>
                <a:latin typeface="Century" panose="02040604050505020304" pitchFamily="18" charset="0"/>
                <a:ea typeface="+mj-ea"/>
                <a:cs typeface="+mj-cs"/>
              </a:rPr>
              <a:t>najodgovorniji</a:t>
            </a:r>
            <a: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t> za ratove na prostoru bivše SFRJ </a:t>
            </a:r>
            <a:b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br>
            <a: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t>od 1991. do 1999. godine? </a:t>
            </a:r>
            <a:endParaRPr kumimoji="0" lang="en-GB" sz="1800" b="0" i="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7128588" y="2094805"/>
            <a:ext cx="4877365" cy="4662066"/>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p:cNvSpPr/>
          <p:nvPr/>
        </p:nvSpPr>
        <p:spPr>
          <a:xfrm>
            <a:off x="7196447" y="2017645"/>
            <a:ext cx="4809506" cy="5016758"/>
          </a:xfrm>
          <a:prstGeom prst="rect">
            <a:avLst/>
          </a:prstGeom>
        </p:spPr>
        <p:txBody>
          <a:bodyPr wrap="square">
            <a:spAutoFit/>
          </a:bodyPr>
          <a:lstStyle/>
          <a:p>
            <a:pPr marL="285750" lvl="0" indent="-285750" hangingPunct="0">
              <a:buFont typeface="Arial" panose="020B0604020202020204" pitchFamily="34" charset="0"/>
              <a:buChar char="•"/>
            </a:pPr>
            <a:r>
              <a:rPr lang="sr-Latn-ME" sz="1600"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sz="1600"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sz="1600"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sz="1600"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sz="1600"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sz="1600" dirty="0">
              <a:solidFill>
                <a:prstClr val="black"/>
              </a:solidFill>
              <a:latin typeface="Century" panose="02040604050505020304" pitchFamily="18" charset="0"/>
            </a:endParaRPr>
          </a:p>
          <a:p>
            <a:pPr marL="285750" indent="-285750" hangingPunct="0">
              <a:buFont typeface="Arial" panose="020B0604020202020204" pitchFamily="34" charset="0"/>
              <a:buChar char="•"/>
            </a:pPr>
            <a:r>
              <a:rPr lang="sr-Latn-ME" sz="1600" dirty="0">
                <a:latin typeface="Century" panose="02040604050505020304" pitchFamily="18" charset="0"/>
              </a:rPr>
              <a:t>Ispitanici su na otvoreno pitanje prepoznali </a:t>
            </a:r>
            <a:r>
              <a:rPr lang="sr-Latn-ME" sz="1600" b="1" dirty="0">
                <a:solidFill>
                  <a:srgbClr val="7F489C"/>
                </a:solidFill>
                <a:latin typeface="Century" panose="02040604050505020304" pitchFamily="18" charset="0"/>
              </a:rPr>
              <a:t>predsjednike republika bivše SFRJ </a:t>
            </a:r>
            <a:r>
              <a:rPr lang="sr-Latn-ME" sz="1600" dirty="0">
                <a:latin typeface="Century" panose="02040604050505020304" pitchFamily="18" charset="0"/>
              </a:rPr>
              <a:t>kao </a:t>
            </a:r>
            <a:r>
              <a:rPr lang="sr-Latn-ME" sz="1600" b="1" dirty="0">
                <a:solidFill>
                  <a:srgbClr val="7F489C"/>
                </a:solidFill>
                <a:latin typeface="Century" panose="02040604050505020304" pitchFamily="18" charset="0"/>
              </a:rPr>
              <a:t>najodgovornije</a:t>
            </a:r>
            <a:r>
              <a:rPr lang="sr-Latn-ME" sz="1600" dirty="0">
                <a:latin typeface="Century" panose="02040604050505020304" pitchFamily="18" charset="0"/>
              </a:rPr>
              <a:t> za ratove – ovaj stav dijeli 27.2% ispitanika.</a:t>
            </a:r>
          </a:p>
          <a:p>
            <a:pPr marL="285750" indent="-285750" hangingPunct="0">
              <a:buFont typeface="Arial" panose="020B0604020202020204" pitchFamily="34" charset="0"/>
              <a:buChar char="•"/>
            </a:pPr>
            <a:endParaRPr lang="sr-Latn-ME" sz="1600" dirty="0">
              <a:latin typeface="Century" panose="02040604050505020304" pitchFamily="18" charset="0"/>
            </a:endParaRPr>
          </a:p>
          <a:p>
            <a:pPr marL="285750" indent="-285750" hangingPunct="0">
              <a:buFont typeface="Arial" panose="020B0604020202020204" pitchFamily="34" charset="0"/>
              <a:buChar char="•"/>
            </a:pPr>
            <a:r>
              <a:rPr lang="sr-Latn-ME" sz="1600" dirty="0">
                <a:latin typeface="Century" panose="02040604050505020304" pitchFamily="18" charset="0"/>
              </a:rPr>
              <a:t>Njih 7.3% tvrdi da su odgovorni svi (bez daljeg određenja), a 5.5% je istaklo Slobodana Miloševića kao najodgovornijeg.</a:t>
            </a:r>
          </a:p>
          <a:p>
            <a:pPr lvl="0" hangingPunct="0"/>
            <a:endParaRPr lang="sr-Latn-ME" sz="1600" dirty="0">
              <a:solidFill>
                <a:prstClr val="black"/>
              </a:solidFill>
              <a:latin typeface="Century" panose="020406040505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164498876"/>
              </p:ext>
            </p:extLst>
          </p:nvPr>
        </p:nvGraphicFramePr>
        <p:xfrm>
          <a:off x="948610" y="2195935"/>
          <a:ext cx="6000830" cy="456093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33DBF1A2-2B40-49B6-B25B-AA7247ADB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375214"/>
            <a:ext cx="2275316" cy="693971"/>
          </a:xfrm>
          <a:prstGeom prst="rect">
            <a:avLst/>
          </a:prstGeom>
        </p:spPr>
      </p:pic>
      <p:pic>
        <p:nvPicPr>
          <p:cNvPr id="5" name="image1.png">
            <a:extLst>
              <a:ext uri="{FF2B5EF4-FFF2-40B4-BE49-F238E27FC236}">
                <a16:creationId xmlns:a16="http://schemas.microsoft.com/office/drawing/2014/main" id="{3B14EEC5-249D-4684-8BFD-AB0A0FFD605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91856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r>
              <a:rPr lang="pl-PL" kern="0" dirty="0">
                <a:solidFill>
                  <a:prstClr val="black"/>
                </a:solidFill>
              </a:rPr>
              <a:t>Ko je </a:t>
            </a:r>
            <a:r>
              <a:rPr lang="pl-PL" kern="0" dirty="0">
                <a:solidFill>
                  <a:srgbClr val="7F489C"/>
                </a:solidFill>
              </a:rPr>
              <a:t>najodgovorniji</a:t>
            </a:r>
            <a:r>
              <a:rPr lang="pl-PL" kern="0" dirty="0">
                <a:solidFill>
                  <a:prstClr val="black"/>
                </a:solidFill>
              </a:rPr>
              <a:t> za ratove na prostoru bivše SFRJ </a:t>
            </a:r>
            <a:br>
              <a:rPr lang="pl-PL" kern="0" dirty="0">
                <a:solidFill>
                  <a:prstClr val="black"/>
                </a:solidFill>
              </a:rPr>
            </a:br>
            <a:r>
              <a:rPr lang="pl-PL" kern="0" dirty="0">
                <a:solidFill>
                  <a:prstClr val="black"/>
                </a:solidFill>
              </a:rPr>
              <a:t>od 1991. do 1999. godine? </a:t>
            </a:r>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921502"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pl-PL" i="1" dirty="0">
                <a:solidFill>
                  <a:srgbClr val="7030A0"/>
                </a:solidFill>
              </a:rPr>
              <a:t>Zajednička igra političara u tom periodu koji su bili na vlasti.”</a:t>
            </a:r>
            <a:r>
              <a:rPr lang="sr-Latn-ME" i="1" dirty="0">
                <a:solidFill>
                  <a:srgbClr val="7030A0"/>
                </a:solidFill>
              </a:rPr>
              <a:t> (ID ankete 306)</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„Slobo Milošević ako treba da imenujem, ali generalno uvijek su najodgovorniji u ratovima čelni ljudi, ali su krivi i obični ljudi koji su potpali pod uticaj ratne politike.” (ID ankete 139)</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„Nacionalizam, religije i narod koji je prihvatio fašističke ideje nacionalista i religijskih glavešina.“ (ID ankete 827)</a:t>
            </a:r>
          </a:p>
          <a:p>
            <a:r>
              <a:rPr lang="sr-Latn-ME" i="1" dirty="0">
                <a:solidFill>
                  <a:srgbClr val="7030A0"/>
                </a:solidFill>
              </a:rPr>
              <a:t>„Tadašnji predsjednici...“ (ID ankete 399)</a:t>
            </a:r>
          </a:p>
          <a:p>
            <a:r>
              <a:rPr lang="pl-PL" i="1" dirty="0">
                <a:solidFill>
                  <a:srgbClr val="7030A0"/>
                </a:solidFill>
              </a:rPr>
              <a:t>„Slobo Milošević, generali iz CG koji su pokupili ljude kao rezerviste, Milo i Momir.” (ID ankete 42)</a:t>
            </a:r>
          </a:p>
          <a:p>
            <a:r>
              <a:rPr lang="sr-Latn-ME" i="1" dirty="0">
                <a:solidFill>
                  <a:srgbClr val="7030A0"/>
                </a:solidFill>
              </a:rPr>
              <a:t>„Milo, Franjo, Alija, Milan Kučan, Milošević, Gligorov.“ (ID ankete 1084)</a:t>
            </a:r>
          </a:p>
          <a:p>
            <a:r>
              <a:rPr lang="sr-Latn-ME" i="1" dirty="0">
                <a:solidFill>
                  <a:srgbClr val="7030A0"/>
                </a:solidFill>
              </a:rPr>
              <a:t>„Ne znam šta bih vam rekla. Možda narod, jer je slušao druge političare, nije mislio svojom glavom, svak’ sebi stvara neku sudbinu.“ (ID ankete 92)</a:t>
            </a:r>
          </a:p>
          <a:p>
            <a:r>
              <a:rPr lang="sr-Latn-ME" i="1" dirty="0">
                <a:solidFill>
                  <a:srgbClr val="7030A0"/>
                </a:solidFill>
              </a:rPr>
              <a:t>„S</a:t>
            </a:r>
            <a:r>
              <a:rPr lang="en-GB" i="1" dirty="0">
                <a:solidFill>
                  <a:srgbClr val="7030A0"/>
                </a:solidFill>
              </a:rPr>
              <a:t>vi </a:t>
            </a:r>
            <a:r>
              <a:rPr lang="en-GB" i="1" dirty="0" err="1">
                <a:solidFill>
                  <a:srgbClr val="7030A0"/>
                </a:solidFill>
              </a:rPr>
              <a:t>smo</a:t>
            </a:r>
            <a:r>
              <a:rPr lang="en-GB" i="1" dirty="0">
                <a:solidFill>
                  <a:srgbClr val="7030A0"/>
                </a:solidFill>
              </a:rPr>
              <a:t> </a:t>
            </a:r>
            <a:r>
              <a:rPr lang="en-GB" i="1" dirty="0" err="1">
                <a:solidFill>
                  <a:srgbClr val="7030A0"/>
                </a:solidFill>
              </a:rPr>
              <a:t>krivci</a:t>
            </a:r>
            <a:r>
              <a:rPr lang="en-GB" i="1" dirty="0">
                <a:solidFill>
                  <a:srgbClr val="7030A0"/>
                </a:solidFill>
              </a:rPr>
              <a:t>, </a:t>
            </a:r>
            <a:r>
              <a:rPr lang="en-GB" i="1" dirty="0" err="1">
                <a:solidFill>
                  <a:srgbClr val="7030A0"/>
                </a:solidFill>
              </a:rPr>
              <a:t>neko</a:t>
            </a:r>
            <a:r>
              <a:rPr lang="en-GB" i="1" dirty="0">
                <a:solidFill>
                  <a:srgbClr val="7030A0"/>
                </a:solidFill>
              </a:rPr>
              <a:t> </a:t>
            </a:r>
            <a:r>
              <a:rPr lang="en-GB" i="1" dirty="0" err="1">
                <a:solidFill>
                  <a:srgbClr val="7030A0"/>
                </a:solidFill>
              </a:rPr>
              <a:t>manje</a:t>
            </a:r>
            <a:r>
              <a:rPr lang="en-GB" i="1" dirty="0">
                <a:solidFill>
                  <a:srgbClr val="7030A0"/>
                </a:solidFill>
              </a:rPr>
              <a:t> </a:t>
            </a:r>
            <a:r>
              <a:rPr lang="en-GB" i="1" dirty="0" err="1">
                <a:solidFill>
                  <a:srgbClr val="7030A0"/>
                </a:solidFill>
              </a:rPr>
              <a:t>neko</a:t>
            </a:r>
            <a:r>
              <a:rPr lang="en-GB" i="1" dirty="0">
                <a:solidFill>
                  <a:srgbClr val="7030A0"/>
                </a:solidFill>
              </a:rPr>
              <a:t> </a:t>
            </a:r>
            <a:r>
              <a:rPr lang="en-GB" i="1" dirty="0" err="1">
                <a:solidFill>
                  <a:srgbClr val="7030A0"/>
                </a:solidFill>
              </a:rPr>
              <a:t>više</a:t>
            </a:r>
            <a:r>
              <a:rPr lang="en-GB" i="1" dirty="0">
                <a:solidFill>
                  <a:srgbClr val="7030A0"/>
                </a:solidFill>
              </a:rPr>
              <a:t>, </a:t>
            </a:r>
            <a:r>
              <a:rPr lang="en-GB" i="1" dirty="0" err="1">
                <a:solidFill>
                  <a:srgbClr val="7030A0"/>
                </a:solidFill>
              </a:rPr>
              <a:t>ali</a:t>
            </a:r>
            <a:r>
              <a:rPr lang="en-GB" i="1" dirty="0">
                <a:solidFill>
                  <a:srgbClr val="7030A0"/>
                </a:solidFill>
              </a:rPr>
              <a:t> </a:t>
            </a:r>
            <a:r>
              <a:rPr lang="en-GB" i="1" dirty="0" err="1">
                <a:solidFill>
                  <a:srgbClr val="7030A0"/>
                </a:solidFill>
              </a:rPr>
              <a:t>smo</a:t>
            </a:r>
            <a:r>
              <a:rPr lang="en-GB" i="1" dirty="0">
                <a:solidFill>
                  <a:srgbClr val="7030A0"/>
                </a:solidFill>
              </a:rPr>
              <a:t> </a:t>
            </a:r>
            <a:r>
              <a:rPr lang="en-GB" i="1" dirty="0" err="1">
                <a:solidFill>
                  <a:srgbClr val="7030A0"/>
                </a:solidFill>
              </a:rPr>
              <a:t>apsolutno</a:t>
            </a:r>
            <a:r>
              <a:rPr lang="en-GB" i="1" dirty="0">
                <a:solidFill>
                  <a:srgbClr val="7030A0"/>
                </a:solidFill>
              </a:rPr>
              <a:t> </a:t>
            </a:r>
            <a:r>
              <a:rPr lang="en-GB" i="1" dirty="0" err="1">
                <a:solidFill>
                  <a:srgbClr val="7030A0"/>
                </a:solidFill>
              </a:rPr>
              <a:t>svi</a:t>
            </a:r>
            <a:r>
              <a:rPr lang="en-GB" i="1" dirty="0">
                <a:solidFill>
                  <a:srgbClr val="7030A0"/>
                </a:solidFill>
              </a:rPr>
              <a:t> </a:t>
            </a:r>
            <a:r>
              <a:rPr lang="en-GB" i="1" dirty="0" err="1">
                <a:solidFill>
                  <a:srgbClr val="7030A0"/>
                </a:solidFill>
              </a:rPr>
              <a:t>krivi</a:t>
            </a:r>
            <a:r>
              <a:rPr lang="en-GB" i="1" dirty="0">
                <a:solidFill>
                  <a:srgbClr val="7030A0"/>
                </a:solidFill>
              </a:rPr>
              <a:t> za to </a:t>
            </a:r>
            <a:r>
              <a:rPr lang="en-GB" i="1" dirty="0" err="1">
                <a:solidFill>
                  <a:srgbClr val="7030A0"/>
                </a:solidFill>
              </a:rPr>
              <a:t>što</a:t>
            </a:r>
            <a:r>
              <a:rPr lang="en-GB" i="1" dirty="0">
                <a:solidFill>
                  <a:srgbClr val="7030A0"/>
                </a:solidFill>
              </a:rPr>
              <a:t> se </a:t>
            </a:r>
            <a:r>
              <a:rPr lang="en-GB" i="1" dirty="0" err="1">
                <a:solidFill>
                  <a:srgbClr val="7030A0"/>
                </a:solidFill>
              </a:rPr>
              <a:t>desilo</a:t>
            </a:r>
            <a:r>
              <a:rPr lang="sr-Latn-ME" i="1" dirty="0">
                <a:solidFill>
                  <a:srgbClr val="7030A0"/>
                </a:solidFill>
              </a:rPr>
              <a:t>.“ (ID ankete 489)</a:t>
            </a:r>
          </a:p>
          <a:p>
            <a:r>
              <a:rPr lang="sr-Latn-ME" i="1" dirty="0">
                <a:solidFill>
                  <a:srgbClr val="7030A0"/>
                </a:solidFill>
              </a:rPr>
              <a:t>„</a:t>
            </a:r>
            <a:r>
              <a:rPr lang="pl-PL" i="1" dirty="0">
                <a:solidFill>
                  <a:srgbClr val="7030A0"/>
                </a:solidFill>
              </a:rPr>
              <a:t>I jedni i drugi, svi su petljali.</a:t>
            </a:r>
            <a:r>
              <a:rPr lang="sr-Latn-ME" i="1" dirty="0">
                <a:solidFill>
                  <a:srgbClr val="7030A0"/>
                </a:solidFill>
              </a:rPr>
              <a:t>“ (ID ankete 31)</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2"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99879A9-AF96-4E91-9626-B2A0FE961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3" name="image1.png">
            <a:extLst>
              <a:ext uri="{FF2B5EF4-FFF2-40B4-BE49-F238E27FC236}">
                <a16:creationId xmlns:a16="http://schemas.microsoft.com/office/drawing/2014/main" id="{D859E18E-52DD-4B8B-8111-DE0BCEB6AC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37241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461665"/>
          </a:xfrm>
          <a:prstGeom prst="rect">
            <a:avLst/>
          </a:prstGeom>
        </p:spPr>
        <p:txBody>
          <a:bodyPr wrap="square">
            <a:spAutoFit/>
          </a:bodyPr>
          <a:lstStyle/>
          <a:p>
            <a:pPr lvl="0"/>
            <a:r>
              <a:rPr lang="pl-PL" sz="2400" kern="0" dirty="0">
                <a:solidFill>
                  <a:srgbClr val="7030A0"/>
                </a:solidFill>
                <a:latin typeface="Century" panose="02040604050505020304" pitchFamily="18" charset="0"/>
                <a:ea typeface="+mj-ea"/>
                <a:cs typeface="+mj-cs"/>
              </a:rPr>
              <a:t>Prva asocijacija </a:t>
            </a:r>
            <a:r>
              <a:rPr lang="pl-PL" sz="2400" kern="0" dirty="0">
                <a:solidFill>
                  <a:prstClr val="black"/>
                </a:solidFill>
                <a:latin typeface="Century" panose="02040604050505020304" pitchFamily="18" charset="0"/>
                <a:ea typeface="+mj-ea"/>
                <a:cs typeface="+mj-cs"/>
              </a:rPr>
              <a:t>kada se pomene pojam „ratni zločin”:</a:t>
            </a:r>
            <a:endParaRPr kumimoji="0" lang="en-GB" sz="1800" b="0" i="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7196447" y="2331147"/>
            <a:ext cx="4728075" cy="446791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p:cNvSpPr/>
          <p:nvPr/>
        </p:nvSpPr>
        <p:spPr>
          <a:xfrm>
            <a:off x="7196447" y="2234636"/>
            <a:ext cx="4809506" cy="5078313"/>
          </a:xfrm>
          <a:prstGeom prst="rect">
            <a:avLst/>
          </a:prstGeom>
        </p:spPr>
        <p:txBody>
          <a:bodyPr wrap="square">
            <a:spAutoFit/>
          </a:bodyPr>
          <a:lstStyle/>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indent="-285750" hangingPunct="0">
              <a:buFont typeface="Arial" panose="020B0604020202020204" pitchFamily="34" charset="0"/>
              <a:buChar char="•"/>
            </a:pPr>
            <a:r>
              <a:rPr lang="sr-Latn-ME" dirty="0">
                <a:latin typeface="Century" panose="02040604050505020304" pitchFamily="18" charset="0"/>
              </a:rPr>
              <a:t>Najčešća asocijacija ispitanicima na pojam „ratni zločini“ su </a:t>
            </a:r>
            <a:r>
              <a:rPr lang="sr-Latn-ME" dirty="0">
                <a:solidFill>
                  <a:srgbClr val="7030A0"/>
                </a:solidFill>
                <a:latin typeface="Century" panose="02040604050505020304" pitchFamily="18" charset="0"/>
              </a:rPr>
              <a:t>ubistva civila </a:t>
            </a:r>
            <a:r>
              <a:rPr lang="sr-Latn-ME" dirty="0">
                <a:latin typeface="Century" panose="02040604050505020304" pitchFamily="18" charset="0"/>
              </a:rPr>
              <a:t>i </a:t>
            </a:r>
            <a:r>
              <a:rPr lang="sr-Latn-ME" dirty="0">
                <a:solidFill>
                  <a:srgbClr val="7030A0"/>
                </a:solidFill>
                <a:latin typeface="Century" panose="02040604050505020304" pitchFamily="18" charset="0"/>
              </a:rPr>
              <a:t>nedužnih</a:t>
            </a:r>
            <a:r>
              <a:rPr lang="sr-Latn-ME" dirty="0">
                <a:latin typeface="Century" panose="02040604050505020304" pitchFamily="18" charset="0"/>
              </a:rPr>
              <a:t> ljudi.</a:t>
            </a:r>
          </a:p>
          <a:p>
            <a:pPr marL="285750" indent="-285750" hangingPunct="0">
              <a:buFont typeface="Arial" panose="020B0604020202020204" pitchFamily="34" charset="0"/>
              <a:buChar char="•"/>
            </a:pPr>
            <a:endParaRPr lang="sr-Latn-ME" dirty="0">
              <a:latin typeface="Century" panose="02040604050505020304" pitchFamily="18" charset="0"/>
            </a:endParaRPr>
          </a:p>
          <a:p>
            <a:pPr lvl="0" hangingPunct="0"/>
            <a:endParaRPr lang="sr-Latn-ME" dirty="0">
              <a:solidFill>
                <a:prstClr val="black"/>
              </a:solidFill>
              <a:latin typeface="Century" panose="02040604050505020304" pitchFamily="18" charset="0"/>
            </a:endParaRPr>
          </a:p>
        </p:txBody>
      </p:sp>
      <p:graphicFrame>
        <p:nvGraphicFramePr>
          <p:cNvPr id="8" name="Content Placeholder 8"/>
          <p:cNvGraphicFramePr>
            <a:graphicFrameLocks/>
          </p:cNvGraphicFramePr>
          <p:nvPr>
            <p:extLst>
              <p:ext uri="{D42A27DB-BD31-4B8C-83A1-F6EECF244321}">
                <p14:modId xmlns:p14="http://schemas.microsoft.com/office/powerpoint/2010/main" val="15412782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E829117-A97F-4D7B-9127-49494FA76A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81039"/>
            <a:ext cx="2275316" cy="693971"/>
          </a:xfrm>
          <a:prstGeom prst="rect">
            <a:avLst/>
          </a:prstGeom>
        </p:spPr>
      </p:pic>
      <p:pic>
        <p:nvPicPr>
          <p:cNvPr id="5" name="image1.png">
            <a:extLst>
              <a:ext uri="{FF2B5EF4-FFF2-40B4-BE49-F238E27FC236}">
                <a16:creationId xmlns:a16="http://schemas.microsoft.com/office/drawing/2014/main" id="{6A393844-35B7-4498-871B-0E8F066DCA6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48622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r>
              <a:rPr lang="pl-PL" kern="0" dirty="0">
                <a:solidFill>
                  <a:srgbClr val="7030A0"/>
                </a:solidFill>
              </a:rPr>
              <a:t>Prva asocijacija </a:t>
            </a:r>
            <a:r>
              <a:rPr lang="pl-PL" kern="0" dirty="0">
                <a:solidFill>
                  <a:prstClr val="black"/>
                </a:solidFill>
              </a:rPr>
              <a:t>kada se pomene pojam „ratni zločin”</a:t>
            </a:r>
            <a:endParaRPr lang="en-GB" sz="1800" kern="0" dirty="0">
              <a:solidFill>
                <a:sysClr val="windowText" lastClr="000000"/>
              </a:solidFill>
            </a:endParaRPr>
          </a:p>
          <a:p>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921502"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pl-PL" i="1" dirty="0">
                <a:solidFill>
                  <a:srgbClr val="7030A0"/>
                </a:solidFill>
              </a:rPr>
              <a:t>Primitivizam, neljudskost.</a:t>
            </a:r>
            <a:r>
              <a:rPr lang="sr-Latn-ME" i="1" dirty="0">
                <a:solidFill>
                  <a:srgbClr val="7030A0"/>
                </a:solidFill>
              </a:rPr>
              <a:t>“ (ID ankete 557)</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„Srebrenica, a mislim da je tu bilo mnogo ratnih zločina koji nisu još dobili toliku medijsku pažnju kao Srebrenica.” (ID ankete 523)</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„Masakriranje osoba, nehumanost.“  (ID ankete 584)</a:t>
            </a:r>
          </a:p>
          <a:p>
            <a:r>
              <a:rPr lang="sr-Latn-ME" i="1" dirty="0">
                <a:solidFill>
                  <a:srgbClr val="7030A0"/>
                </a:solidFill>
              </a:rPr>
              <a:t>„</a:t>
            </a:r>
            <a:r>
              <a:rPr lang="pl-PL" i="1" dirty="0">
                <a:solidFill>
                  <a:srgbClr val="7030A0"/>
                </a:solidFill>
              </a:rPr>
              <a:t>To što su oni radili i što sam gledao na TV je haos i nenormalno.”</a:t>
            </a:r>
            <a:r>
              <a:rPr lang="sr-Latn-ME" i="1" dirty="0">
                <a:solidFill>
                  <a:srgbClr val="7030A0"/>
                </a:solidFill>
              </a:rPr>
              <a:t> (ID ankete 31)</a:t>
            </a:r>
          </a:p>
          <a:p>
            <a:r>
              <a:rPr lang="pl-PL" i="1" dirty="0">
                <a:solidFill>
                  <a:srgbClr val="7030A0"/>
                </a:solidFill>
              </a:rPr>
              <a:t>„Knin, egzodus koji se tamo desio, Srebrenica takođe.” (ID ankete 263)</a:t>
            </a:r>
          </a:p>
          <a:p>
            <a:r>
              <a:rPr lang="sr-Latn-ME" i="1" dirty="0">
                <a:solidFill>
                  <a:srgbClr val="7030A0"/>
                </a:solidFill>
              </a:rPr>
              <a:t>„Najteži oblici ratnih zločina, zamislite samo zbog imena vas neko ubije, strašno.“ (ID ankete 409)</a:t>
            </a:r>
          </a:p>
          <a:p>
            <a:r>
              <a:rPr lang="sr-Latn-ME" i="1" dirty="0">
                <a:solidFill>
                  <a:srgbClr val="7030A0"/>
                </a:solidFill>
              </a:rPr>
              <a:t>„Stradanje nedužnog naroda, djece, žena, svi koji nisu bili učesnici, a nedužno su stradali.“ (ID ankete 758)</a:t>
            </a:r>
          </a:p>
          <a:p>
            <a:r>
              <a:rPr lang="sr-Latn-ME" i="1" dirty="0">
                <a:solidFill>
                  <a:srgbClr val="7030A0"/>
                </a:solidFill>
              </a:rPr>
              <a:t>„Zlo, u SFRJ su ga počinili pripadnici svih strana.“ (ID ankete 313)</a:t>
            </a:r>
          </a:p>
          <a:p>
            <a:r>
              <a:rPr lang="sr-Latn-ME" i="1" dirty="0">
                <a:solidFill>
                  <a:srgbClr val="7030A0"/>
                </a:solidFill>
              </a:rPr>
              <a:t>„</a:t>
            </a:r>
            <a:r>
              <a:rPr lang="pl-PL" i="1" dirty="0">
                <a:solidFill>
                  <a:srgbClr val="7030A0"/>
                </a:solidFill>
              </a:rPr>
              <a:t>Što su pojedini drogirani, pijani, ubistva iz osvete, iživljavanje ljudi nad nemoćnim.”</a:t>
            </a:r>
            <a:r>
              <a:rPr lang="sr-Latn-ME" i="1" dirty="0">
                <a:solidFill>
                  <a:srgbClr val="7030A0"/>
                </a:solidFill>
              </a:rPr>
              <a:t> (ID ankete 231)</a:t>
            </a:r>
          </a:p>
          <a:p>
            <a:r>
              <a:rPr lang="sr-Latn-ME" i="1" dirty="0">
                <a:solidFill>
                  <a:srgbClr val="7030A0"/>
                </a:solidFill>
              </a:rPr>
              <a:t>„Neko ko nema milosti prema djeci i ženama u tim ratovima.“ (ID ankete 291)</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2"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165270EB-DFEE-40EA-A9F3-98B575DE8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14" y="382126"/>
            <a:ext cx="2275316" cy="693971"/>
          </a:xfrm>
          <a:prstGeom prst="rect">
            <a:avLst/>
          </a:prstGeom>
        </p:spPr>
      </p:pic>
      <p:pic>
        <p:nvPicPr>
          <p:cNvPr id="3" name="image1.png">
            <a:extLst>
              <a:ext uri="{FF2B5EF4-FFF2-40B4-BE49-F238E27FC236}">
                <a16:creationId xmlns:a16="http://schemas.microsoft.com/office/drawing/2014/main" id="{5444EBAD-829B-4530-B8EE-7E00AF4762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20631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830997"/>
          </a:xfrm>
          <a:prstGeom prst="rect">
            <a:avLst/>
          </a:prstGeom>
        </p:spPr>
        <p:txBody>
          <a:bodyPr wrap="square">
            <a:spAutoFit/>
          </a:bodyPr>
          <a:lstStyle/>
          <a:p>
            <a:pPr lvl="0"/>
            <a:r>
              <a:rPr lang="en-GB" sz="2400" dirty="0">
                <a:solidFill>
                  <a:prstClr val="black"/>
                </a:solidFill>
                <a:latin typeface="Century" panose="02040604050505020304" pitchFamily="18" charset="0"/>
                <a:ea typeface="+mj-ea"/>
                <a:cs typeface="+mj-cs"/>
              </a:rPr>
              <a:t>Da li </a:t>
            </a:r>
            <a:r>
              <a:rPr lang="en-GB" sz="2400" dirty="0" err="1">
                <a:solidFill>
                  <a:prstClr val="black"/>
                </a:solidFill>
                <a:latin typeface="Century" panose="02040604050505020304" pitchFamily="18" charset="0"/>
                <a:ea typeface="+mj-ea"/>
                <a:cs typeface="+mj-cs"/>
              </a:rPr>
              <a:t>ste</a:t>
            </a:r>
            <a:r>
              <a:rPr lang="en-GB" sz="2400" dirty="0">
                <a:solidFill>
                  <a:prstClr val="black"/>
                </a:solidFill>
                <a:latin typeface="Century" panose="02040604050505020304" pitchFamily="18" charset="0"/>
                <a:ea typeface="+mj-ea"/>
                <a:cs typeface="+mj-cs"/>
              </a:rPr>
              <a:t> </a:t>
            </a:r>
            <a:r>
              <a:rPr lang="en-GB" sz="2400" dirty="0" err="1">
                <a:solidFill>
                  <a:prstClr val="black"/>
                </a:solidFill>
                <a:latin typeface="Century" panose="02040604050505020304" pitchFamily="18" charset="0"/>
                <a:ea typeface="+mj-ea"/>
                <a:cs typeface="+mj-cs"/>
              </a:rPr>
              <a:t>nekada</a:t>
            </a:r>
            <a:r>
              <a:rPr lang="en-GB" sz="2400" dirty="0">
                <a:solidFill>
                  <a:prstClr val="black"/>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čuli</a:t>
            </a:r>
            <a:r>
              <a:rPr lang="en-GB" sz="2400" dirty="0">
                <a:solidFill>
                  <a:prstClr val="black"/>
                </a:solidFill>
                <a:latin typeface="Century" panose="02040604050505020304" pitchFamily="18" charset="0"/>
                <a:ea typeface="+mj-ea"/>
                <a:cs typeface="+mj-cs"/>
              </a:rPr>
              <a:t> da </a:t>
            </a:r>
            <a:r>
              <a:rPr lang="en-GB" sz="2400" dirty="0" err="1">
                <a:solidFill>
                  <a:prstClr val="black"/>
                </a:solidFill>
                <a:latin typeface="Century" panose="02040604050505020304" pitchFamily="18" charset="0"/>
                <a:ea typeface="+mj-ea"/>
                <a:cs typeface="+mj-cs"/>
              </a:rPr>
              <a:t>su</a:t>
            </a:r>
            <a:r>
              <a:rPr lang="en-GB" sz="2400" dirty="0">
                <a:solidFill>
                  <a:prstClr val="black"/>
                </a:solidFill>
                <a:latin typeface="Century" panose="02040604050505020304" pitchFamily="18" charset="0"/>
                <a:ea typeface="+mj-ea"/>
                <a:cs typeface="+mj-cs"/>
              </a:rPr>
              <a:t> u </a:t>
            </a:r>
            <a:r>
              <a:rPr lang="en-GB" sz="2400" dirty="0" err="1">
                <a:solidFill>
                  <a:prstClr val="black"/>
                </a:solidFill>
                <a:latin typeface="Century" panose="02040604050505020304" pitchFamily="18" charset="0"/>
                <a:ea typeface="+mj-ea"/>
                <a:cs typeface="+mj-cs"/>
              </a:rPr>
              <a:t>toku</a:t>
            </a:r>
            <a:r>
              <a:rPr lang="en-GB" sz="2400" dirty="0">
                <a:solidFill>
                  <a:prstClr val="black"/>
                </a:solidFill>
                <a:latin typeface="Century" panose="02040604050505020304" pitchFamily="18" charset="0"/>
                <a:ea typeface="+mj-ea"/>
                <a:cs typeface="+mj-cs"/>
              </a:rPr>
              <a:t> </a:t>
            </a:r>
            <a:r>
              <a:rPr lang="en-GB" sz="2400" dirty="0" err="1">
                <a:solidFill>
                  <a:prstClr val="black"/>
                </a:solidFill>
                <a:latin typeface="Century" panose="02040604050505020304" pitchFamily="18" charset="0"/>
                <a:ea typeface="+mj-ea"/>
                <a:cs typeface="+mj-cs"/>
              </a:rPr>
              <a:t>ratova</a:t>
            </a:r>
            <a:r>
              <a:rPr lang="en-GB" sz="2400" dirty="0">
                <a:solidFill>
                  <a:prstClr val="black"/>
                </a:solidFill>
                <a:latin typeface="Century" panose="02040604050505020304" pitchFamily="18" charset="0"/>
                <a:ea typeface="+mj-ea"/>
                <a:cs typeface="+mj-cs"/>
              </a:rPr>
              <a:t> u </a:t>
            </a:r>
            <a:r>
              <a:rPr lang="en-GB" sz="2400" dirty="0" err="1">
                <a:solidFill>
                  <a:prstClr val="black"/>
                </a:solidFill>
                <a:latin typeface="Century" panose="02040604050505020304" pitchFamily="18" charset="0"/>
                <a:ea typeface="+mj-ea"/>
                <a:cs typeface="+mj-cs"/>
              </a:rPr>
              <a:t>bivšoj</a:t>
            </a:r>
            <a:r>
              <a:rPr lang="en-GB" sz="2400" dirty="0">
                <a:solidFill>
                  <a:prstClr val="black"/>
                </a:solidFill>
                <a:latin typeface="Century" panose="02040604050505020304" pitchFamily="18" charset="0"/>
                <a:ea typeface="+mj-ea"/>
                <a:cs typeface="+mj-cs"/>
              </a:rPr>
              <a:t> SFRJ </a:t>
            </a:r>
            <a:br>
              <a:rPr lang="sr-Latn-ME" sz="2400" dirty="0">
                <a:solidFill>
                  <a:prstClr val="black"/>
                </a:solidFill>
                <a:latin typeface="Century" panose="02040604050505020304" pitchFamily="18" charset="0"/>
                <a:ea typeface="+mj-ea"/>
                <a:cs typeface="+mj-cs"/>
              </a:rPr>
            </a:br>
            <a:r>
              <a:rPr lang="en-GB" sz="2400" dirty="0" err="1">
                <a:solidFill>
                  <a:srgbClr val="7F489C"/>
                </a:solidFill>
                <a:latin typeface="Century" panose="02040604050505020304" pitchFamily="18" charset="0"/>
                <a:ea typeface="+mj-ea"/>
                <a:cs typeface="+mj-cs"/>
              </a:rPr>
              <a:t>državljani</a:t>
            </a:r>
            <a:r>
              <a:rPr lang="en-GB" sz="2400" dirty="0">
                <a:solidFill>
                  <a:srgbClr val="7F489C"/>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Crne</a:t>
            </a:r>
            <a:r>
              <a:rPr lang="en-GB" sz="2400" dirty="0">
                <a:solidFill>
                  <a:srgbClr val="7F489C"/>
                </a:solidFill>
                <a:latin typeface="Century" panose="02040604050505020304" pitchFamily="18" charset="0"/>
                <a:ea typeface="+mj-ea"/>
                <a:cs typeface="+mj-cs"/>
              </a:rPr>
              <a:t> Gore </a:t>
            </a:r>
            <a:r>
              <a:rPr lang="en-GB" sz="2400" dirty="0" err="1">
                <a:solidFill>
                  <a:srgbClr val="7F489C"/>
                </a:solidFill>
                <a:latin typeface="Century" panose="02040604050505020304" pitchFamily="18" charset="0"/>
                <a:ea typeface="+mj-ea"/>
                <a:cs typeface="+mj-cs"/>
              </a:rPr>
              <a:t>počinili</a:t>
            </a:r>
            <a:r>
              <a:rPr lang="en-GB" sz="2400" dirty="0">
                <a:solidFill>
                  <a:srgbClr val="7F489C"/>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ratne</a:t>
            </a:r>
            <a:r>
              <a:rPr lang="en-GB" sz="2400" dirty="0">
                <a:solidFill>
                  <a:srgbClr val="7F489C"/>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zločine</a:t>
            </a:r>
            <a:r>
              <a:rPr lang="en-GB" sz="2400" dirty="0">
                <a:solidFill>
                  <a:prstClr val="black"/>
                </a:solidFill>
                <a:latin typeface="Century" panose="02040604050505020304" pitchFamily="18" charset="0"/>
                <a:ea typeface="+mj-ea"/>
                <a:cs typeface="+mj-cs"/>
              </a:rPr>
              <a:t>?</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9" name="Content Placeholder 4">
            <a:extLst>
              <a:ext uri="{FF2B5EF4-FFF2-40B4-BE49-F238E27FC236}">
                <a16:creationId xmlns:a16="http://schemas.microsoft.com/office/drawing/2014/main" id="{E4735A97-F930-4EF7-AA8F-E7A28704686E}"/>
              </a:ext>
            </a:extLst>
          </p:cNvPr>
          <p:cNvGraphicFramePr>
            <a:graphicFrameLocks/>
          </p:cNvGraphicFramePr>
          <p:nvPr>
            <p:extLst>
              <p:ext uri="{D42A27DB-BD31-4B8C-83A1-F6EECF244321}">
                <p14:modId xmlns:p14="http://schemas.microsoft.com/office/powerpoint/2010/main" val="184335389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44AFD7A7-FA2A-4904-868D-EFB264B1D58B}"/>
              </a:ext>
            </a:extLst>
          </p:cNvPr>
          <p:cNvSpPr/>
          <p:nvPr/>
        </p:nvSpPr>
        <p:spPr>
          <a:xfrm>
            <a:off x="6019801" y="2269692"/>
            <a:ext cx="5499264" cy="3907271"/>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b="1" dirty="0">
                <a:solidFill>
                  <a:srgbClr val="7F489C"/>
                </a:solidFill>
                <a:latin typeface="Century" panose="02040604050505020304" pitchFamily="18" charset="0"/>
              </a:rPr>
              <a:t>Skoro polovina ispitanik</a:t>
            </a:r>
            <a:r>
              <a:rPr lang="en-US" sz="1800" b="1" dirty="0">
                <a:solidFill>
                  <a:srgbClr val="7F489C"/>
                </a:solidFill>
                <a:latin typeface="Century" panose="02040604050505020304" pitchFamily="18" charset="0"/>
              </a:rPr>
              <a:t>a</a:t>
            </a:r>
            <a:r>
              <a:rPr lang="sr-Latn-ME" sz="1800" b="1" dirty="0">
                <a:solidFill>
                  <a:srgbClr val="7F489C"/>
                </a:solidFill>
                <a:latin typeface="Century" panose="02040604050505020304" pitchFamily="18" charset="0"/>
              </a:rPr>
              <a:t> nije čula </a:t>
            </a:r>
            <a:r>
              <a:rPr lang="sr-Latn-ME" sz="1800" dirty="0">
                <a:latin typeface="Century" panose="02040604050505020304" pitchFamily="18" charset="0"/>
              </a:rPr>
              <a:t>da su državljani Crne Gore počinili ratne zločine u bivšoj SFRJ.</a:t>
            </a:r>
          </a:p>
          <a:p>
            <a:pPr algn="just"/>
            <a:endParaRPr lang="sr-Latn-ME" sz="1800" dirty="0">
              <a:latin typeface="Century" panose="02040604050505020304" pitchFamily="18" charset="0"/>
            </a:endParaRPr>
          </a:p>
          <a:p>
            <a:pPr algn="just"/>
            <a:r>
              <a:rPr lang="sr-Latn-ME" sz="1800" dirty="0">
                <a:latin typeface="Century" panose="02040604050505020304" pitchFamily="18" charset="0"/>
              </a:rPr>
              <a:t>Uzimajući u obzir pol ispitanika, veći je broj muškaraca (43.3%) koji su čuli da su državljani Crne Gore počinili ratne zločine u bivšoj SFRJ. Među ženama taj procenat iznosi tek 32.0%. </a:t>
            </a:r>
          </a:p>
          <a:p>
            <a:endParaRPr lang="sr-Latn-ME" sz="1800" dirty="0">
              <a:latin typeface="Century" panose="02040604050505020304" pitchFamily="18" charset="0"/>
            </a:endParaRPr>
          </a:p>
          <a:p>
            <a:endParaRPr lang="en-GB" sz="1800" dirty="0">
              <a:latin typeface="Century" panose="02040604050505020304" pitchFamily="18" charset="0"/>
            </a:endParaRPr>
          </a:p>
        </p:txBody>
      </p:sp>
      <p:pic>
        <p:nvPicPr>
          <p:cNvPr id="8"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36C2242-C64F-4F96-859D-39E7503A0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375214"/>
            <a:ext cx="2275316" cy="693971"/>
          </a:xfrm>
          <a:prstGeom prst="rect">
            <a:avLst/>
          </a:prstGeom>
        </p:spPr>
      </p:pic>
      <p:pic>
        <p:nvPicPr>
          <p:cNvPr id="4" name="image1.png">
            <a:extLst>
              <a:ext uri="{FF2B5EF4-FFF2-40B4-BE49-F238E27FC236}">
                <a16:creationId xmlns:a16="http://schemas.microsoft.com/office/drawing/2014/main" id="{989329D9-98CD-43D9-8FB0-EA00E56FA91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09729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630328" y="1380320"/>
            <a:ext cx="8596954"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lvl="0" algn="ctr">
              <a:defRPr/>
            </a:pPr>
            <a:r>
              <a:rPr lang="pl-PL" dirty="0"/>
              <a:t>Percepcija građana o genocidu na teritoriji bivše SFRJ</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0A845093-428E-417A-89A2-26DE58559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379429"/>
            <a:ext cx="2275316" cy="693971"/>
          </a:xfrm>
          <a:prstGeom prst="rect">
            <a:avLst/>
          </a:prstGeom>
        </p:spPr>
      </p:pic>
      <p:pic>
        <p:nvPicPr>
          <p:cNvPr id="3" name="image1.png">
            <a:extLst>
              <a:ext uri="{FF2B5EF4-FFF2-40B4-BE49-F238E27FC236}">
                <a16:creationId xmlns:a16="http://schemas.microsoft.com/office/drawing/2014/main" id="{D7D1B842-D242-4D56-8BF7-794F4C10CB4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F2FB48BA-9175-426F-834E-0EE56F41D4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95983"/>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55290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461665"/>
          </a:xfrm>
          <a:prstGeom prst="rect">
            <a:avLst/>
          </a:prstGeom>
        </p:spPr>
        <p:txBody>
          <a:bodyPr wrap="square">
            <a:spAutoFit/>
          </a:bodyPr>
          <a:lstStyle/>
          <a:p>
            <a:pPr lvl="0"/>
            <a:r>
              <a:rPr lang="en-GB" sz="2400" dirty="0" err="1">
                <a:solidFill>
                  <a:prstClr val="black"/>
                </a:solidFill>
                <a:latin typeface="Century" panose="02040604050505020304" pitchFamily="18" charset="0"/>
                <a:ea typeface="+mj-ea"/>
                <a:cs typeface="+mj-cs"/>
              </a:rPr>
              <a:t>Znate</a:t>
            </a:r>
            <a:r>
              <a:rPr lang="en-GB" sz="2400" dirty="0">
                <a:solidFill>
                  <a:prstClr val="black"/>
                </a:solidFill>
                <a:latin typeface="Century" panose="02040604050505020304" pitchFamily="18" charset="0"/>
                <a:ea typeface="+mj-ea"/>
                <a:cs typeface="+mj-cs"/>
              </a:rPr>
              <a:t> li </a:t>
            </a:r>
            <a:r>
              <a:rPr lang="en-GB" sz="2400" dirty="0" err="1">
                <a:solidFill>
                  <a:prstClr val="black"/>
                </a:solidFill>
                <a:latin typeface="Century" panose="02040604050505020304" pitchFamily="18" charset="0"/>
                <a:ea typeface="+mj-ea"/>
                <a:cs typeface="+mj-cs"/>
              </a:rPr>
              <a:t>šta</a:t>
            </a:r>
            <a:r>
              <a:rPr lang="en-GB" sz="2400" dirty="0">
                <a:solidFill>
                  <a:prstClr val="black"/>
                </a:solidFill>
                <a:latin typeface="Century" panose="02040604050505020304" pitchFamily="18" charset="0"/>
                <a:ea typeface="+mj-ea"/>
                <a:cs typeface="+mj-cs"/>
              </a:rPr>
              <a:t> je </a:t>
            </a:r>
            <a:r>
              <a:rPr lang="en-GB" sz="2400" dirty="0" err="1">
                <a:solidFill>
                  <a:srgbClr val="7030A0"/>
                </a:solidFill>
                <a:latin typeface="Century" panose="02040604050505020304" pitchFamily="18" charset="0"/>
                <a:ea typeface="+mj-ea"/>
                <a:cs typeface="+mj-cs"/>
              </a:rPr>
              <a:t>genocid</a:t>
            </a:r>
            <a:r>
              <a:rPr lang="en-GB" sz="2400" dirty="0">
                <a:solidFill>
                  <a:prstClr val="black"/>
                </a:solidFill>
                <a:latin typeface="Century" panose="02040604050505020304" pitchFamily="18" charset="0"/>
                <a:ea typeface="+mj-ea"/>
                <a:cs typeface="+mj-cs"/>
              </a:rPr>
              <a:t>?</a:t>
            </a:r>
            <a:endParaRPr kumimoji="0" lang="en-GB" sz="1800" b="0" i="0" u="none" strike="noStrike" kern="0" cap="none" spc="0" normalizeH="0" baseline="0" noProof="0" dirty="0">
              <a:ln>
                <a:noFill/>
              </a:ln>
              <a:solidFill>
                <a:sysClr val="windowText" lastClr="000000"/>
              </a:solidFill>
              <a:effectLst/>
              <a:uLnTx/>
              <a:uFillTx/>
            </a:endParaRPr>
          </a:p>
        </p:txBody>
      </p:sp>
      <p:sp>
        <p:nvSpPr>
          <p:cNvPr id="10" name="Rectangle 9">
            <a:extLst>
              <a:ext uri="{FF2B5EF4-FFF2-40B4-BE49-F238E27FC236}">
                <a16:creationId xmlns:a16="http://schemas.microsoft.com/office/drawing/2014/main" id="{44AFD7A7-FA2A-4904-868D-EFB264B1D58B}"/>
              </a:ext>
            </a:extLst>
          </p:cNvPr>
          <p:cNvSpPr/>
          <p:nvPr/>
        </p:nvSpPr>
        <p:spPr>
          <a:xfrm>
            <a:off x="6092890" y="2186002"/>
            <a:ext cx="5426175" cy="3990961"/>
          </a:xfrm>
          <a:prstGeom prst="rect">
            <a:avLst/>
          </a:prstGeom>
          <a:noFill/>
          <a:ln w="57150">
            <a:solidFill>
              <a:schemeClr val="accent2"/>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43534636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019800" y="2186002"/>
            <a:ext cx="5340433" cy="3970318"/>
          </a:xfrm>
          <a:prstGeom prst="rect">
            <a:avLst/>
          </a:prstGeom>
        </p:spPr>
        <p:txBody>
          <a:bodyPr wrap="square">
            <a:spAutoFit/>
          </a:bodyPr>
          <a:lstStyle/>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Najčešći odgovor ispitanika je da genocid podrazumijeva </a:t>
            </a:r>
            <a:r>
              <a:rPr lang="sr-Latn-ME" dirty="0">
                <a:solidFill>
                  <a:srgbClr val="7030A0"/>
                </a:solidFill>
                <a:latin typeface="Century" panose="02040604050505020304" pitchFamily="18" charset="0"/>
              </a:rPr>
              <a:t>ubijanje jednog naroda</a:t>
            </a:r>
            <a:r>
              <a:rPr lang="sr-Latn-ME" dirty="0">
                <a:solidFill>
                  <a:prstClr val="black"/>
                </a:solidFill>
                <a:latin typeface="Century" panose="02040604050505020304" pitchFamily="18" charset="0"/>
              </a:rPr>
              <a:t>, tj. nacije. </a:t>
            </a: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49D7A42-D934-4FF7-BB59-1C5C6AAFE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382184"/>
            <a:ext cx="2275316" cy="693971"/>
          </a:xfrm>
          <a:prstGeom prst="rect">
            <a:avLst/>
          </a:prstGeom>
        </p:spPr>
      </p:pic>
      <p:pic>
        <p:nvPicPr>
          <p:cNvPr id="5" name="image1.png">
            <a:extLst>
              <a:ext uri="{FF2B5EF4-FFF2-40B4-BE49-F238E27FC236}">
                <a16:creationId xmlns:a16="http://schemas.microsoft.com/office/drawing/2014/main" id="{697A912A-B284-4C54-AEC3-E06667CEB1F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07998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en-GB" dirty="0" err="1">
                <a:solidFill>
                  <a:prstClr val="black"/>
                </a:solidFill>
              </a:rPr>
              <a:t>Znate</a:t>
            </a:r>
            <a:r>
              <a:rPr lang="en-GB" dirty="0">
                <a:solidFill>
                  <a:prstClr val="black"/>
                </a:solidFill>
              </a:rPr>
              <a:t> li </a:t>
            </a:r>
            <a:r>
              <a:rPr lang="en-GB" dirty="0" err="1">
                <a:solidFill>
                  <a:prstClr val="black"/>
                </a:solidFill>
              </a:rPr>
              <a:t>šta</a:t>
            </a:r>
            <a:r>
              <a:rPr lang="en-GB" dirty="0">
                <a:solidFill>
                  <a:prstClr val="black"/>
                </a:solidFill>
              </a:rPr>
              <a:t> je </a:t>
            </a:r>
            <a:r>
              <a:rPr lang="en-GB" dirty="0" err="1">
                <a:solidFill>
                  <a:srgbClr val="7030A0"/>
                </a:solidFill>
              </a:rPr>
              <a:t>genocid</a:t>
            </a:r>
            <a:r>
              <a:rPr lang="en-GB" dirty="0">
                <a:solidFill>
                  <a:prstClr val="black"/>
                </a:solidFill>
              </a:rPr>
              <a:t>?</a:t>
            </a:r>
            <a:r>
              <a:rPr lang="sr-Latn-ME" sz="1800" kern="0" dirty="0">
                <a:solidFill>
                  <a:sysClr val="windowText" lastClr="000000"/>
                </a:solidFill>
              </a:rPr>
              <a:t> </a:t>
            </a:r>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921502"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pl-PL" i="1" dirty="0">
                <a:solidFill>
                  <a:srgbClr val="7030A0"/>
                </a:solidFill>
              </a:rPr>
              <a:t>Bosna, Srebrenica, posvađan narod, ubijaju se.”</a:t>
            </a:r>
            <a:r>
              <a:rPr lang="sr-Latn-ME" i="1" dirty="0">
                <a:solidFill>
                  <a:srgbClr val="7030A0"/>
                </a:solidFill>
              </a:rPr>
              <a:t> (ID ankete 846)</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„To je zločin nad nevinim stanovništvom, koji nisu u stanju da se brane, koji nisu stasali za vojnu službu, žene i djeca.” (ID ankete 523)</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„Kada jedan narod pokušava da istrijebi drugi narod zbog druge rase, vjere ili nacije, što je potpuno suludo.“  (ID ankete 500)</a:t>
            </a:r>
          </a:p>
          <a:p>
            <a:r>
              <a:rPr lang="sr-Latn-ME" i="1" dirty="0">
                <a:solidFill>
                  <a:srgbClr val="7030A0"/>
                </a:solidFill>
              </a:rPr>
              <a:t>„</a:t>
            </a:r>
            <a:r>
              <a:rPr lang="pl-PL" i="1" dirty="0">
                <a:solidFill>
                  <a:srgbClr val="7030A0"/>
                </a:solidFill>
              </a:rPr>
              <a:t>Određeno mjesto, selo, po naređenju očistiti narod.”</a:t>
            </a:r>
            <a:r>
              <a:rPr lang="sr-Latn-ME" i="1" dirty="0">
                <a:solidFill>
                  <a:srgbClr val="7030A0"/>
                </a:solidFill>
              </a:rPr>
              <a:t> (ID ankete 354)</a:t>
            </a:r>
          </a:p>
          <a:p>
            <a:r>
              <a:rPr lang="pl-PL" i="1" dirty="0">
                <a:solidFill>
                  <a:srgbClr val="7030A0"/>
                </a:solidFill>
              </a:rPr>
              <a:t>„Ubijanje i protjerivanje jednog naroda samo zbog njegove nacionalne pripadnosti, čist primjer je Oluja u Hrvatskoj.” (ID ankete 832)</a:t>
            </a:r>
          </a:p>
          <a:p>
            <a:r>
              <a:rPr lang="sr-Latn-ME" i="1" dirty="0">
                <a:solidFill>
                  <a:srgbClr val="7030A0"/>
                </a:solidFill>
              </a:rPr>
              <a:t>„Genocid je nešto što nije smjelo da se uradi, mimo pravila ratovanja, ubijanje civila.“ (ID ankete 423)</a:t>
            </a:r>
          </a:p>
          <a:p>
            <a:r>
              <a:rPr lang="sr-Latn-ME" i="1" dirty="0">
                <a:solidFill>
                  <a:srgbClr val="7030A0"/>
                </a:solidFill>
              </a:rPr>
              <a:t>„Genocid je pokušaj zatiranja kompletne jedne društvene, etničke grupe.“ (ID ankete 255)</a:t>
            </a:r>
          </a:p>
          <a:p>
            <a:r>
              <a:rPr lang="sr-Latn-ME" i="1" dirty="0">
                <a:solidFill>
                  <a:srgbClr val="7030A0"/>
                </a:solidFill>
              </a:rPr>
              <a:t>„Izvršenje zločina nad čovječanstvom u smislu etničkog čišćenja, torture i ubijanja stanovništva samo na osnovu rase, vjere i slično.“ (ID ankete 292)</a:t>
            </a:r>
          </a:p>
          <a:p>
            <a:r>
              <a:rPr lang="sr-Latn-ME" i="1" dirty="0">
                <a:solidFill>
                  <a:srgbClr val="7030A0"/>
                </a:solidFill>
              </a:rPr>
              <a:t>„</a:t>
            </a:r>
            <a:r>
              <a:rPr lang="pl-PL" i="1" dirty="0">
                <a:solidFill>
                  <a:srgbClr val="7030A0"/>
                </a:solidFill>
              </a:rPr>
              <a:t>Manipulisanje i zlostavljanje sa ciljem nestanka jednog naroda od strane agresora koji taj narod potcjenjuje bez ikakvog razumnog razloga.”</a:t>
            </a:r>
            <a:r>
              <a:rPr lang="sr-Latn-ME" i="1" dirty="0">
                <a:solidFill>
                  <a:srgbClr val="7030A0"/>
                </a:solidFill>
              </a:rPr>
              <a:t> (ID ankete 141)</a:t>
            </a:r>
          </a:p>
        </p:txBody>
      </p:sp>
      <p:pic>
        <p:nvPicPr>
          <p:cNvPr id="7" name="image3.png"/>
          <p:cNvPicPr/>
          <p:nvPr/>
        </p:nvPicPr>
        <p:blipFill>
          <a:blip r:embed="rId2"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A42FC38D-DBB5-4958-BF76-709728D5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14" y="378281"/>
            <a:ext cx="2275316" cy="693971"/>
          </a:xfrm>
          <a:prstGeom prst="rect">
            <a:avLst/>
          </a:prstGeom>
        </p:spPr>
      </p:pic>
      <p:pic>
        <p:nvPicPr>
          <p:cNvPr id="3" name="image1.png">
            <a:extLst>
              <a:ext uri="{FF2B5EF4-FFF2-40B4-BE49-F238E27FC236}">
                <a16:creationId xmlns:a16="http://schemas.microsoft.com/office/drawing/2014/main" id="{9A304489-7C8A-48AA-B027-BED5403AEB3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57964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461665"/>
          </a:xfrm>
          <a:prstGeom prst="rect">
            <a:avLst/>
          </a:prstGeom>
        </p:spPr>
        <p:txBody>
          <a:bodyPr wrap="square">
            <a:spAutoFit/>
          </a:bodyPr>
          <a:lstStyle/>
          <a:p>
            <a:pPr lvl="0"/>
            <a:r>
              <a:rPr lang="en-GB" sz="2400" dirty="0" err="1">
                <a:solidFill>
                  <a:srgbClr val="7F489C"/>
                </a:solidFill>
                <a:latin typeface="Century" panose="02040604050505020304" pitchFamily="18" charset="0"/>
              </a:rPr>
              <a:t>Ko</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utvr</a:t>
            </a:r>
            <a:r>
              <a:rPr lang="sr-Latn-ME" sz="2400" dirty="0">
                <a:solidFill>
                  <a:srgbClr val="7F489C"/>
                </a:solidFill>
                <a:latin typeface="Century" panose="02040604050505020304" pitchFamily="18" charset="0"/>
              </a:rPr>
              <a:t>đ</a:t>
            </a:r>
            <a:r>
              <a:rPr lang="en-GB" sz="2400" dirty="0" err="1">
                <a:solidFill>
                  <a:srgbClr val="7F489C"/>
                </a:solidFill>
                <a:latin typeface="Century" panose="02040604050505020304" pitchFamily="18" charset="0"/>
              </a:rPr>
              <a:t>uje</a:t>
            </a:r>
            <a:r>
              <a:rPr lang="en-GB" sz="2400" dirty="0">
                <a:solidFill>
                  <a:srgbClr val="7F489C"/>
                </a:solidFill>
                <a:latin typeface="Century" panose="02040604050505020304" pitchFamily="18" charset="0"/>
              </a:rPr>
              <a:t> </a:t>
            </a:r>
            <a:r>
              <a:rPr lang="en-GB" sz="2400" dirty="0">
                <a:latin typeface="Century" panose="02040604050505020304" pitchFamily="18" charset="0"/>
              </a:rPr>
              <a:t>da li je </a:t>
            </a:r>
            <a:r>
              <a:rPr lang="en-GB" sz="2400" dirty="0" err="1">
                <a:latin typeface="Century" panose="02040604050505020304" pitchFamily="18" charset="0"/>
              </a:rPr>
              <a:t>neki</a:t>
            </a:r>
            <a:r>
              <a:rPr lang="en-GB" sz="2400" dirty="0">
                <a:latin typeface="Century" panose="02040604050505020304" pitchFamily="18" charset="0"/>
              </a:rPr>
              <a:t> </a:t>
            </a:r>
            <a:r>
              <a:rPr lang="en-GB" sz="2400" dirty="0" err="1">
                <a:latin typeface="Century" panose="02040604050505020304" pitchFamily="18" charset="0"/>
              </a:rPr>
              <a:t>zlo</a:t>
            </a:r>
            <a:r>
              <a:rPr lang="sr-Latn-ME" sz="2400" dirty="0">
                <a:latin typeface="Century" panose="02040604050505020304" pitchFamily="18" charset="0"/>
              </a:rPr>
              <a:t>č</a:t>
            </a:r>
            <a:r>
              <a:rPr lang="en-GB" sz="2400" dirty="0">
                <a:latin typeface="Century" panose="02040604050505020304" pitchFamily="18" charset="0"/>
              </a:rPr>
              <a:t>in </a:t>
            </a:r>
            <a:r>
              <a:rPr lang="en-GB" sz="2400" dirty="0" err="1">
                <a:latin typeface="Century" panose="02040604050505020304" pitchFamily="18" charset="0"/>
              </a:rPr>
              <a:t>genocid</a:t>
            </a:r>
            <a:r>
              <a:rPr lang="en-GB"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0" name="Rectangle 9">
            <a:extLst>
              <a:ext uri="{FF2B5EF4-FFF2-40B4-BE49-F238E27FC236}">
                <a16:creationId xmlns:a16="http://schemas.microsoft.com/office/drawing/2014/main" id="{44AFD7A7-FA2A-4904-868D-EFB264B1D58B}"/>
              </a:ext>
            </a:extLst>
          </p:cNvPr>
          <p:cNvSpPr/>
          <p:nvPr/>
        </p:nvSpPr>
        <p:spPr>
          <a:xfrm>
            <a:off x="7212563" y="1923113"/>
            <a:ext cx="4465335" cy="4735317"/>
          </a:xfrm>
          <a:prstGeom prst="rect">
            <a:avLst/>
          </a:prstGeom>
          <a:noFill/>
          <a:ln w="57150">
            <a:solidFill>
              <a:srgbClr val="7030A0"/>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sp>
        <p:nvSpPr>
          <p:cNvPr id="4" name="Rectangle 3"/>
          <p:cNvSpPr/>
          <p:nvPr/>
        </p:nvSpPr>
        <p:spPr>
          <a:xfrm>
            <a:off x="7315200" y="1923113"/>
            <a:ext cx="4362698" cy="4801314"/>
          </a:xfrm>
          <a:prstGeom prst="rect">
            <a:avLst/>
          </a:prstGeom>
        </p:spPr>
        <p:txBody>
          <a:bodyPr wrap="square">
            <a:spAutoFit/>
          </a:bodyPr>
          <a:lstStyle/>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Ispitanici prepoznaju sudove, </a:t>
            </a:r>
            <a:r>
              <a:rPr lang="sr-Latn-ME" dirty="0">
                <a:solidFill>
                  <a:srgbClr val="7030A0"/>
                </a:solidFill>
                <a:latin typeface="Century" panose="02040604050505020304" pitchFamily="18" charset="0"/>
              </a:rPr>
              <a:t>pogotovo nacionalne</a:t>
            </a:r>
            <a:r>
              <a:rPr lang="sr-Latn-ME" dirty="0">
                <a:solidFill>
                  <a:prstClr val="black"/>
                </a:solidFill>
                <a:latin typeface="Century" panose="02040604050505020304" pitchFamily="18" charset="0"/>
              </a:rPr>
              <a:t>, kao institucije nadležne za utvrđivanje da li je neki zločin genocid. </a:t>
            </a:r>
          </a:p>
        </p:txBody>
      </p:sp>
      <p:graphicFrame>
        <p:nvGraphicFramePr>
          <p:cNvPr id="12" name="Content Placeholder 6"/>
          <p:cNvGraphicFramePr>
            <a:graphicFrameLocks/>
          </p:cNvGraphicFramePr>
          <p:nvPr>
            <p:extLst>
              <p:ext uri="{D42A27DB-BD31-4B8C-83A1-F6EECF244321}">
                <p14:modId xmlns:p14="http://schemas.microsoft.com/office/powerpoint/2010/main" val="4048899755"/>
              </p:ext>
            </p:extLst>
          </p:nvPr>
        </p:nvGraphicFramePr>
        <p:xfrm>
          <a:off x="838199" y="1825624"/>
          <a:ext cx="6159335" cy="503237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2C37CC10-7536-4CE9-882F-8383365BD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75512"/>
            <a:ext cx="2275316" cy="693971"/>
          </a:xfrm>
          <a:prstGeom prst="rect">
            <a:avLst/>
          </a:prstGeom>
        </p:spPr>
      </p:pic>
      <p:pic>
        <p:nvPicPr>
          <p:cNvPr id="5" name="image1.png">
            <a:extLst>
              <a:ext uri="{FF2B5EF4-FFF2-40B4-BE49-F238E27FC236}">
                <a16:creationId xmlns:a16="http://schemas.microsoft.com/office/drawing/2014/main" id="{8311CDF1-6F4F-42ED-AF24-A9F37D2ECB6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27222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10047940" cy="830997"/>
          </a:xfrm>
          <a:prstGeom prst="rect">
            <a:avLst/>
          </a:prstGeom>
        </p:spPr>
        <p:txBody>
          <a:bodyPr wrap="square">
            <a:spAutoFit/>
          </a:bodyPr>
          <a:lstStyle/>
          <a:p>
            <a:pPr lvl="0"/>
            <a:r>
              <a:rPr lang="pl-PL" sz="2400" dirty="0">
                <a:solidFill>
                  <a:srgbClr val="7F489C"/>
                </a:solidFill>
                <a:latin typeface="Century" panose="02040604050505020304" pitchFamily="18" charset="0"/>
              </a:rPr>
              <a:t>Koji događaj </a:t>
            </a:r>
            <a:r>
              <a:rPr lang="pl-PL" sz="2400" dirty="0">
                <a:latin typeface="Century" panose="02040604050505020304" pitchFamily="18" charset="0"/>
              </a:rPr>
              <a:t>u vezi sa ratnim zločinima na prostoru </a:t>
            </a:r>
            <a:br>
              <a:rPr lang="pl-PL" sz="2400" dirty="0">
                <a:latin typeface="Century" panose="02040604050505020304" pitchFamily="18" charset="0"/>
              </a:rPr>
            </a:br>
            <a:r>
              <a:rPr lang="pl-PL" sz="2400" dirty="0">
                <a:latin typeface="Century" panose="02040604050505020304" pitchFamily="18" charset="0"/>
              </a:rPr>
              <a:t>SFRJ od 1991. </a:t>
            </a:r>
            <a:r>
              <a:rPr lang="en-US" sz="2400" dirty="0">
                <a:latin typeface="Century" panose="02040604050505020304" pitchFamily="18" charset="0"/>
              </a:rPr>
              <a:t>V</a:t>
            </a:r>
            <a:r>
              <a:rPr lang="pl-PL" sz="2400" dirty="0">
                <a:latin typeface="Century" panose="02040604050505020304" pitchFamily="18" charset="0"/>
              </a:rPr>
              <a:t>am </a:t>
            </a:r>
            <a:r>
              <a:rPr lang="pl-PL" sz="2400" dirty="0">
                <a:solidFill>
                  <a:srgbClr val="7F489C"/>
                </a:solidFill>
                <a:latin typeface="Century" panose="02040604050505020304" pitchFamily="18" charset="0"/>
              </a:rPr>
              <a:t>prvo pada na pamet</a:t>
            </a:r>
            <a:r>
              <a:rPr lang="pl-PL"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272693542"/>
              </p:ext>
            </p:extLst>
          </p:nvPr>
        </p:nvGraphicFramePr>
        <p:xfrm>
          <a:off x="217505" y="2017644"/>
          <a:ext cx="11681126" cy="47603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315701" y="2115803"/>
            <a:ext cx="582930" cy="307777"/>
          </a:xfrm>
          <a:prstGeom prst="rect">
            <a:avLst/>
          </a:prstGeom>
          <a:noFill/>
        </p:spPr>
        <p:txBody>
          <a:bodyPr wrap="square" rtlCol="0">
            <a:spAutoFit/>
          </a:bodyPr>
          <a:lstStyle/>
          <a:p>
            <a:r>
              <a:rPr lang="sr-Latn-ME" sz="1400" dirty="0">
                <a:latin typeface="Century" panose="02040604050505020304" pitchFamily="18" charset="0"/>
              </a:rPr>
              <a:t>90.7</a:t>
            </a:r>
            <a:endParaRPr lang="en-GB" sz="1400" dirty="0">
              <a:latin typeface="Century" panose="02040604050505020304" pitchFamily="18" charset="0"/>
            </a:endParaRPr>
          </a:p>
        </p:txBody>
      </p:sp>
      <p:sp>
        <p:nvSpPr>
          <p:cNvPr id="10" name="TextBox 9"/>
          <p:cNvSpPr txBox="1"/>
          <p:nvPr/>
        </p:nvSpPr>
        <p:spPr>
          <a:xfrm>
            <a:off x="11092817" y="2408049"/>
            <a:ext cx="582930" cy="307777"/>
          </a:xfrm>
          <a:prstGeom prst="rect">
            <a:avLst/>
          </a:prstGeom>
          <a:noFill/>
        </p:spPr>
        <p:txBody>
          <a:bodyPr wrap="square" rtlCol="0">
            <a:spAutoFit/>
          </a:bodyPr>
          <a:lstStyle/>
          <a:p>
            <a:r>
              <a:rPr lang="sr-Latn-ME" sz="1400" dirty="0">
                <a:latin typeface="Century" panose="02040604050505020304" pitchFamily="18" charset="0"/>
              </a:rPr>
              <a:t>87.5</a:t>
            </a:r>
            <a:endParaRPr lang="en-GB" sz="1400" dirty="0">
              <a:latin typeface="Century" panose="02040604050505020304" pitchFamily="18" charset="0"/>
            </a:endParaRPr>
          </a:p>
        </p:txBody>
      </p:sp>
      <p:sp>
        <p:nvSpPr>
          <p:cNvPr id="12" name="TextBox 11"/>
          <p:cNvSpPr txBox="1"/>
          <p:nvPr/>
        </p:nvSpPr>
        <p:spPr>
          <a:xfrm>
            <a:off x="10779086" y="2692530"/>
            <a:ext cx="582930" cy="307777"/>
          </a:xfrm>
          <a:prstGeom prst="rect">
            <a:avLst/>
          </a:prstGeom>
          <a:noFill/>
        </p:spPr>
        <p:txBody>
          <a:bodyPr wrap="square" rtlCol="0">
            <a:spAutoFit/>
          </a:bodyPr>
          <a:lstStyle/>
          <a:p>
            <a:r>
              <a:rPr lang="sr-Latn-ME" sz="1400" dirty="0">
                <a:latin typeface="Century" panose="02040604050505020304" pitchFamily="18" charset="0"/>
              </a:rPr>
              <a:t>83.1</a:t>
            </a:r>
            <a:endParaRPr lang="en-GB" sz="1400" dirty="0">
              <a:latin typeface="Century" panose="02040604050505020304" pitchFamily="18" charset="0"/>
            </a:endParaRPr>
          </a:p>
        </p:txBody>
      </p:sp>
      <p:sp>
        <p:nvSpPr>
          <p:cNvPr id="13" name="TextBox 12"/>
          <p:cNvSpPr txBox="1"/>
          <p:nvPr/>
        </p:nvSpPr>
        <p:spPr>
          <a:xfrm>
            <a:off x="10642704" y="2976088"/>
            <a:ext cx="582930" cy="307777"/>
          </a:xfrm>
          <a:prstGeom prst="rect">
            <a:avLst/>
          </a:prstGeom>
          <a:noFill/>
        </p:spPr>
        <p:txBody>
          <a:bodyPr wrap="square" rtlCol="0">
            <a:spAutoFit/>
          </a:bodyPr>
          <a:lstStyle/>
          <a:p>
            <a:r>
              <a:rPr lang="sr-Latn-ME" sz="1400" dirty="0">
                <a:latin typeface="Century" panose="02040604050505020304" pitchFamily="18" charset="0"/>
              </a:rPr>
              <a:t>81.7</a:t>
            </a:r>
            <a:endParaRPr lang="en-GB" sz="1400" dirty="0">
              <a:latin typeface="Century" panose="02040604050505020304" pitchFamily="18" charset="0"/>
            </a:endParaRPr>
          </a:p>
        </p:txBody>
      </p:sp>
      <p:sp>
        <p:nvSpPr>
          <p:cNvPr id="14" name="TextBox 13"/>
          <p:cNvSpPr txBox="1"/>
          <p:nvPr/>
        </p:nvSpPr>
        <p:spPr>
          <a:xfrm>
            <a:off x="10620438" y="3229213"/>
            <a:ext cx="582930" cy="307777"/>
          </a:xfrm>
          <a:prstGeom prst="rect">
            <a:avLst/>
          </a:prstGeom>
          <a:noFill/>
        </p:spPr>
        <p:txBody>
          <a:bodyPr wrap="square" rtlCol="0">
            <a:spAutoFit/>
          </a:bodyPr>
          <a:lstStyle/>
          <a:p>
            <a:r>
              <a:rPr lang="sr-Latn-ME" sz="1400" dirty="0">
                <a:latin typeface="Century" panose="02040604050505020304" pitchFamily="18" charset="0"/>
              </a:rPr>
              <a:t>80.9</a:t>
            </a:r>
            <a:endParaRPr lang="en-GB" sz="1400" dirty="0">
              <a:latin typeface="Century" panose="02040604050505020304" pitchFamily="18" charset="0"/>
            </a:endParaRPr>
          </a:p>
        </p:txBody>
      </p:sp>
      <p:sp>
        <p:nvSpPr>
          <p:cNvPr id="15" name="TextBox 14"/>
          <p:cNvSpPr txBox="1"/>
          <p:nvPr/>
        </p:nvSpPr>
        <p:spPr>
          <a:xfrm>
            <a:off x="10521318" y="3520380"/>
            <a:ext cx="582930" cy="307777"/>
          </a:xfrm>
          <a:prstGeom prst="rect">
            <a:avLst/>
          </a:prstGeom>
          <a:noFill/>
        </p:spPr>
        <p:txBody>
          <a:bodyPr wrap="square" rtlCol="0">
            <a:spAutoFit/>
          </a:bodyPr>
          <a:lstStyle/>
          <a:p>
            <a:r>
              <a:rPr lang="sr-Latn-ME" sz="1400" dirty="0">
                <a:latin typeface="Century" panose="02040604050505020304" pitchFamily="18" charset="0"/>
              </a:rPr>
              <a:t>79.1</a:t>
            </a:r>
            <a:endParaRPr lang="en-GB" sz="1400" dirty="0">
              <a:latin typeface="Century" panose="02040604050505020304" pitchFamily="18" charset="0"/>
            </a:endParaRPr>
          </a:p>
        </p:txBody>
      </p:sp>
      <p:sp>
        <p:nvSpPr>
          <p:cNvPr id="16" name="TextBox 15"/>
          <p:cNvSpPr txBox="1"/>
          <p:nvPr/>
        </p:nvSpPr>
        <p:spPr>
          <a:xfrm>
            <a:off x="10484461" y="3798175"/>
            <a:ext cx="582930" cy="307777"/>
          </a:xfrm>
          <a:prstGeom prst="rect">
            <a:avLst/>
          </a:prstGeom>
          <a:noFill/>
        </p:spPr>
        <p:txBody>
          <a:bodyPr wrap="square" rtlCol="0">
            <a:spAutoFit/>
          </a:bodyPr>
          <a:lstStyle/>
          <a:p>
            <a:r>
              <a:rPr lang="sr-Latn-ME" sz="1400" dirty="0">
                <a:latin typeface="Century" panose="02040604050505020304" pitchFamily="18" charset="0"/>
              </a:rPr>
              <a:t>78.9</a:t>
            </a:r>
            <a:endParaRPr lang="en-GB" sz="1400" dirty="0">
              <a:latin typeface="Century" panose="02040604050505020304" pitchFamily="18" charset="0"/>
            </a:endParaRPr>
          </a:p>
        </p:txBody>
      </p:sp>
      <p:sp>
        <p:nvSpPr>
          <p:cNvPr id="17" name="TextBox 16"/>
          <p:cNvSpPr txBox="1"/>
          <p:nvPr/>
        </p:nvSpPr>
        <p:spPr>
          <a:xfrm>
            <a:off x="10407909" y="4064672"/>
            <a:ext cx="582930" cy="307777"/>
          </a:xfrm>
          <a:prstGeom prst="rect">
            <a:avLst/>
          </a:prstGeom>
          <a:noFill/>
        </p:spPr>
        <p:txBody>
          <a:bodyPr wrap="square" rtlCol="0">
            <a:spAutoFit/>
          </a:bodyPr>
          <a:lstStyle/>
          <a:p>
            <a:r>
              <a:rPr lang="sr-Latn-ME" sz="1400" dirty="0">
                <a:latin typeface="Century" panose="02040604050505020304" pitchFamily="18" charset="0"/>
              </a:rPr>
              <a:t>78.0</a:t>
            </a:r>
            <a:endParaRPr lang="en-GB" sz="1400" dirty="0">
              <a:latin typeface="Century" panose="02040604050505020304" pitchFamily="18" charset="0"/>
            </a:endParaRPr>
          </a:p>
        </p:txBody>
      </p:sp>
      <p:sp>
        <p:nvSpPr>
          <p:cNvPr id="18" name="TextBox 17"/>
          <p:cNvSpPr txBox="1"/>
          <p:nvPr/>
        </p:nvSpPr>
        <p:spPr>
          <a:xfrm>
            <a:off x="9747050" y="4332824"/>
            <a:ext cx="582930" cy="307777"/>
          </a:xfrm>
          <a:prstGeom prst="rect">
            <a:avLst/>
          </a:prstGeom>
          <a:noFill/>
        </p:spPr>
        <p:txBody>
          <a:bodyPr wrap="square" rtlCol="0">
            <a:spAutoFit/>
          </a:bodyPr>
          <a:lstStyle/>
          <a:p>
            <a:r>
              <a:rPr lang="sr-Latn-ME" sz="1400" dirty="0">
                <a:latin typeface="Century" panose="02040604050505020304" pitchFamily="18" charset="0"/>
              </a:rPr>
              <a:t>64.9</a:t>
            </a:r>
            <a:endParaRPr lang="en-GB" sz="1400" dirty="0">
              <a:latin typeface="Century" panose="02040604050505020304" pitchFamily="18" charset="0"/>
            </a:endParaRPr>
          </a:p>
        </p:txBody>
      </p:sp>
      <p:sp>
        <p:nvSpPr>
          <p:cNvPr id="19" name="TextBox 18"/>
          <p:cNvSpPr txBox="1"/>
          <p:nvPr/>
        </p:nvSpPr>
        <p:spPr>
          <a:xfrm>
            <a:off x="9531991" y="4618504"/>
            <a:ext cx="582930" cy="307777"/>
          </a:xfrm>
          <a:prstGeom prst="rect">
            <a:avLst/>
          </a:prstGeom>
          <a:noFill/>
        </p:spPr>
        <p:txBody>
          <a:bodyPr wrap="square" rtlCol="0">
            <a:spAutoFit/>
          </a:bodyPr>
          <a:lstStyle/>
          <a:p>
            <a:r>
              <a:rPr lang="sr-Latn-ME" sz="1400" dirty="0">
                <a:latin typeface="Century" panose="02040604050505020304" pitchFamily="18" charset="0"/>
              </a:rPr>
              <a:t>63.2</a:t>
            </a:r>
            <a:endParaRPr lang="en-GB" sz="1400" dirty="0">
              <a:latin typeface="Century" panose="02040604050505020304" pitchFamily="18" charset="0"/>
            </a:endParaRPr>
          </a:p>
        </p:txBody>
      </p:sp>
      <p:sp>
        <p:nvSpPr>
          <p:cNvPr id="20" name="TextBox 19"/>
          <p:cNvSpPr txBox="1"/>
          <p:nvPr/>
        </p:nvSpPr>
        <p:spPr>
          <a:xfrm>
            <a:off x="9386376" y="4876566"/>
            <a:ext cx="582930" cy="307777"/>
          </a:xfrm>
          <a:prstGeom prst="rect">
            <a:avLst/>
          </a:prstGeom>
          <a:noFill/>
        </p:spPr>
        <p:txBody>
          <a:bodyPr wrap="square" rtlCol="0">
            <a:spAutoFit/>
          </a:bodyPr>
          <a:lstStyle/>
          <a:p>
            <a:r>
              <a:rPr lang="sr-Latn-ME" sz="1400" dirty="0">
                <a:latin typeface="Century" panose="02040604050505020304" pitchFamily="18" charset="0"/>
              </a:rPr>
              <a:t>60.2</a:t>
            </a:r>
            <a:endParaRPr lang="en-GB" sz="1400" dirty="0">
              <a:latin typeface="Century" panose="02040604050505020304" pitchFamily="18" charset="0"/>
            </a:endParaRPr>
          </a:p>
        </p:txBody>
      </p:sp>
      <p:sp>
        <p:nvSpPr>
          <p:cNvPr id="21" name="TextBox 20"/>
          <p:cNvSpPr txBox="1"/>
          <p:nvPr/>
        </p:nvSpPr>
        <p:spPr>
          <a:xfrm>
            <a:off x="9266596" y="5150634"/>
            <a:ext cx="582930" cy="307777"/>
          </a:xfrm>
          <a:prstGeom prst="rect">
            <a:avLst/>
          </a:prstGeom>
          <a:noFill/>
        </p:spPr>
        <p:txBody>
          <a:bodyPr wrap="square" rtlCol="0">
            <a:spAutoFit/>
          </a:bodyPr>
          <a:lstStyle/>
          <a:p>
            <a:r>
              <a:rPr lang="sr-Latn-ME" sz="1400" dirty="0">
                <a:latin typeface="Century" panose="02040604050505020304" pitchFamily="18" charset="0"/>
              </a:rPr>
              <a:t>58.5</a:t>
            </a:r>
            <a:endParaRPr lang="en-GB" sz="1400" dirty="0">
              <a:latin typeface="Century" panose="02040604050505020304" pitchFamily="18" charset="0"/>
            </a:endParaRPr>
          </a:p>
        </p:txBody>
      </p:sp>
      <p:sp>
        <p:nvSpPr>
          <p:cNvPr id="22" name="TextBox 21"/>
          <p:cNvSpPr txBox="1"/>
          <p:nvPr/>
        </p:nvSpPr>
        <p:spPr>
          <a:xfrm>
            <a:off x="9120117" y="5424702"/>
            <a:ext cx="582930" cy="307777"/>
          </a:xfrm>
          <a:prstGeom prst="rect">
            <a:avLst/>
          </a:prstGeom>
          <a:noFill/>
        </p:spPr>
        <p:txBody>
          <a:bodyPr wrap="square" rtlCol="0">
            <a:spAutoFit/>
          </a:bodyPr>
          <a:lstStyle/>
          <a:p>
            <a:r>
              <a:rPr lang="sr-Latn-ME" sz="1400" dirty="0">
                <a:latin typeface="Century" panose="02040604050505020304" pitchFamily="18" charset="0"/>
              </a:rPr>
              <a:t>55.8</a:t>
            </a:r>
            <a:endParaRPr lang="en-GB" sz="1400" dirty="0">
              <a:latin typeface="Century" panose="02040604050505020304" pitchFamily="18" charset="0"/>
            </a:endParaRPr>
          </a:p>
        </p:txBody>
      </p:sp>
      <p:sp>
        <p:nvSpPr>
          <p:cNvPr id="23" name="TextBox 22"/>
          <p:cNvSpPr txBox="1"/>
          <p:nvPr/>
        </p:nvSpPr>
        <p:spPr>
          <a:xfrm>
            <a:off x="6597897" y="5694655"/>
            <a:ext cx="582930" cy="307777"/>
          </a:xfrm>
          <a:prstGeom prst="rect">
            <a:avLst/>
          </a:prstGeom>
          <a:noFill/>
        </p:spPr>
        <p:txBody>
          <a:bodyPr wrap="square" rtlCol="0">
            <a:spAutoFit/>
          </a:bodyPr>
          <a:lstStyle/>
          <a:p>
            <a:r>
              <a:rPr lang="sr-Latn-ME" sz="1400" dirty="0">
                <a:latin typeface="Century" panose="02040604050505020304" pitchFamily="18" charset="0"/>
              </a:rPr>
              <a:t>12.8</a:t>
            </a:r>
            <a:endParaRPr lang="en-GB" sz="1400" dirty="0">
              <a:latin typeface="Century" panose="02040604050505020304" pitchFamily="18" charset="0"/>
            </a:endParaRPr>
          </a:p>
        </p:txBody>
      </p:sp>
      <p:pic>
        <p:nvPicPr>
          <p:cNvPr id="24"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17AF80D-79F4-4AD2-A6E9-3114FB7DA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402391"/>
            <a:ext cx="2275316" cy="693971"/>
          </a:xfrm>
          <a:prstGeom prst="rect">
            <a:avLst/>
          </a:prstGeom>
        </p:spPr>
      </p:pic>
      <p:pic>
        <p:nvPicPr>
          <p:cNvPr id="5" name="image1.png">
            <a:extLst>
              <a:ext uri="{FF2B5EF4-FFF2-40B4-BE49-F238E27FC236}">
                <a16:creationId xmlns:a16="http://schemas.microsoft.com/office/drawing/2014/main" id="{B95079AA-61DB-4340-87E7-6562665279E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77194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128C3B-C74A-4CA2-9F14-D7C12C417817}"/>
              </a:ext>
            </a:extLst>
          </p:cNvPr>
          <p:cNvSpPr txBox="1">
            <a:spLocks/>
          </p:cNvSpPr>
          <p:nvPr/>
        </p:nvSpPr>
        <p:spPr>
          <a:xfrm>
            <a:off x="838200" y="1279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ME"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Metod i podaci</a:t>
            </a:r>
            <a:endParaRPr kumimoji="0" lang="en-US"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sp>
        <p:nvSpPr>
          <p:cNvPr id="16" name="Content Placeholder 2">
            <a:extLst>
              <a:ext uri="{FF2B5EF4-FFF2-40B4-BE49-F238E27FC236}">
                <a16:creationId xmlns:a16="http://schemas.microsoft.com/office/drawing/2014/main" id="{25F7B046-A6E7-4D1E-B598-B2AD759BF208}"/>
              </a:ext>
            </a:extLst>
          </p:cNvPr>
          <p:cNvSpPr txBox="1">
            <a:spLocks/>
          </p:cNvSpPr>
          <p:nvPr/>
        </p:nvSpPr>
        <p:spPr>
          <a:xfrm>
            <a:off x="838200" y="23828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rPr>
              <a:t>Uzorak je reprezentativan za Crnu Goru,</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rPr>
              <a:t>1000 ispitanika,</a:t>
            </a:r>
            <a:endParaRPr kumimoji="0" lang="pl-PL" sz="1800" b="0" i="1"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ysClr val="windowText" lastClr="000000"/>
                </a:solidFill>
                <a:effectLst/>
                <a:uLnTx/>
                <a:uFillTx/>
              </a:rPr>
              <a:t>Greška</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mjerenja</a:t>
            </a:r>
            <a:r>
              <a:rPr kumimoji="0" lang="en-GB" sz="1800" b="0" i="0" u="none" strike="noStrike" kern="1200" cap="none" spc="0" normalizeH="0" baseline="0" noProof="0" dirty="0">
                <a:ln>
                  <a:noFill/>
                </a:ln>
                <a:solidFill>
                  <a:sysClr val="windowText" lastClr="000000"/>
                </a:solidFill>
                <a:effectLst/>
                <a:uLnTx/>
                <a:uFillTx/>
              </a:rPr>
              <a:t>: +</a:t>
            </a:r>
            <a:r>
              <a:rPr kumimoji="0" lang="sr-Latn-ME" sz="1800" b="0" i="0" u="none" strike="noStrike" kern="1200" cap="none" spc="0" normalizeH="0" baseline="0" noProof="0" dirty="0">
                <a:ln>
                  <a:noFill/>
                </a:ln>
                <a:solidFill>
                  <a:sysClr val="windowText" lastClr="000000"/>
                </a:solidFill>
                <a:effectLst/>
                <a:uLnTx/>
                <a:uFillTx/>
              </a:rPr>
              <a:t>/</a:t>
            </a:r>
            <a:r>
              <a:rPr kumimoji="0" lang="en-GB" sz="1800" b="0" i="0" u="none" strike="noStrike" kern="1200" cap="none" spc="0" normalizeH="0" baseline="0" noProof="0" dirty="0">
                <a:ln>
                  <a:noFill/>
                </a:ln>
                <a:solidFill>
                  <a:sysClr val="windowText" lastClr="000000"/>
                </a:solidFill>
                <a:effectLst/>
                <a:uLnTx/>
                <a:uFillTx/>
              </a:rPr>
              <a:t>-</a:t>
            </a:r>
            <a:r>
              <a:rPr kumimoji="0" lang="sr-Latn-ME" sz="1800" b="0" i="0" u="none" strike="noStrike" kern="1200" cap="none" spc="0" normalizeH="0" baseline="0" noProof="0" dirty="0">
                <a:ln>
                  <a:noFill/>
                </a:ln>
                <a:solidFill>
                  <a:sysClr val="windowText" lastClr="000000"/>
                </a:solidFill>
                <a:effectLst/>
                <a:uLnTx/>
                <a:uFillTx/>
              </a:rPr>
              <a:t> 3.14,</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rPr>
              <a:t>Interval </a:t>
            </a:r>
            <a:r>
              <a:rPr kumimoji="0" lang="en-GB" sz="1800" b="0" i="0" u="none" strike="noStrike" kern="1200" cap="none" spc="0" normalizeH="0" baseline="0" noProof="0" dirty="0" err="1">
                <a:ln>
                  <a:noFill/>
                </a:ln>
                <a:solidFill>
                  <a:sysClr val="windowText" lastClr="000000"/>
                </a:solidFill>
                <a:effectLst/>
                <a:uLnTx/>
                <a:uFillTx/>
              </a:rPr>
              <a:t>povjerenja</a:t>
            </a:r>
            <a:r>
              <a:rPr kumimoji="0" lang="sr-Latn-ME" sz="1800" b="0" i="0" u="none" strike="noStrike" kern="1200" cap="none" spc="0" normalizeH="0" baseline="0" noProof="0" dirty="0">
                <a:ln>
                  <a:noFill/>
                </a:ln>
                <a:solidFill>
                  <a:sysClr val="windowText" lastClr="000000"/>
                </a:solidFill>
                <a:effectLst/>
                <a:uLnTx/>
                <a:uFillTx/>
              </a:rPr>
              <a:t>:</a:t>
            </a:r>
            <a:r>
              <a:rPr kumimoji="0" lang="en-GB" sz="1800" b="0" i="0" u="none" strike="noStrike" kern="1200" cap="none" spc="0" normalizeH="0" baseline="0" noProof="0" dirty="0">
                <a:ln>
                  <a:noFill/>
                </a:ln>
                <a:solidFill>
                  <a:sysClr val="windowText" lastClr="000000"/>
                </a:solidFill>
                <a:effectLst/>
                <a:uLnTx/>
                <a:uFillTx/>
              </a:rPr>
              <a:t> </a:t>
            </a:r>
            <a:r>
              <a:rPr kumimoji="0" lang="sr-Latn-ME" sz="1800" b="0" i="0" u="none" strike="noStrike" kern="1200" cap="none" spc="0" normalizeH="0" baseline="0" noProof="0" dirty="0">
                <a:ln>
                  <a:noFill/>
                </a:ln>
                <a:solidFill>
                  <a:sysClr val="windowText" lastClr="000000"/>
                </a:solidFill>
                <a:effectLst/>
                <a:uLnTx/>
                <a:uFillTx/>
              </a:rPr>
              <a:t>95% za pojave čija je incidenca izmjerena na 50%,</a:t>
            </a:r>
            <a:endParaRPr kumimoji="0" lang="en-GB" sz="1800" b="0" i="0"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ysClr val="windowText" lastClr="000000"/>
                </a:solidFill>
                <a:effectLst/>
                <a:uLnTx/>
                <a:uFillTx/>
              </a:rPr>
              <a:t>Tehnika</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prikupljanja</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podataka</a:t>
            </a:r>
            <a:r>
              <a:rPr kumimoji="0" lang="en-GB" sz="1800" b="0" i="0" u="none" strike="noStrike" kern="1200" cap="none" spc="0" normalizeH="0" baseline="0" noProof="0" dirty="0">
                <a:ln>
                  <a:noFill/>
                </a:ln>
                <a:solidFill>
                  <a:sysClr val="windowText" lastClr="000000"/>
                </a:solidFill>
                <a:effectLst/>
                <a:uLnTx/>
                <a:uFillTx/>
              </a:rPr>
              <a:t>: CA</a:t>
            </a:r>
            <a:r>
              <a:rPr kumimoji="0" lang="sr-Latn-ME" sz="1800" b="0" i="0" u="none" strike="noStrike" kern="1200" cap="none" spc="0" normalizeH="0" baseline="0" noProof="0" dirty="0">
                <a:ln>
                  <a:noFill/>
                </a:ln>
                <a:solidFill>
                  <a:sysClr val="windowText" lastClr="000000"/>
                </a:solidFill>
                <a:effectLst/>
                <a:uLnTx/>
                <a:uFillTx/>
              </a:rPr>
              <a:t>T</a:t>
            </a:r>
            <a:r>
              <a:rPr kumimoji="0" lang="en-GB" sz="1800" b="0" i="0" u="none" strike="noStrike" kern="1200" cap="none" spc="0" normalizeH="0" baseline="0" noProof="0" dirty="0">
                <a:ln>
                  <a:noFill/>
                </a:ln>
                <a:solidFill>
                  <a:sysClr val="windowText" lastClr="000000"/>
                </a:solidFill>
                <a:effectLst/>
                <a:uLnTx/>
                <a:uFillTx/>
              </a:rPr>
              <a:t>I (</a:t>
            </a:r>
            <a:r>
              <a:rPr kumimoji="0" lang="en-GB" sz="1800" b="0" i="1" u="none" strike="noStrike" kern="1200" cap="none" spc="0" normalizeH="0" baseline="0" noProof="0" dirty="0">
                <a:ln>
                  <a:noFill/>
                </a:ln>
                <a:solidFill>
                  <a:sysClr val="windowText" lastClr="000000"/>
                </a:solidFill>
                <a:effectLst/>
                <a:uLnTx/>
                <a:uFillTx/>
              </a:rPr>
              <a:t>Computer</a:t>
            </a:r>
            <a:r>
              <a:rPr kumimoji="0" lang="sr-Latn-ME" sz="1800" b="0" i="1" u="none" strike="noStrike" kern="1200" cap="none" spc="0" normalizeH="0" baseline="0" noProof="0" dirty="0">
                <a:ln>
                  <a:noFill/>
                </a:ln>
                <a:solidFill>
                  <a:sysClr val="windowText" lastClr="000000"/>
                </a:solidFill>
                <a:effectLst/>
                <a:uLnTx/>
                <a:uFillTx/>
              </a:rPr>
              <a:t> A</a:t>
            </a:r>
            <a:r>
              <a:rPr kumimoji="0" lang="en-GB" sz="1800" b="0" i="1" u="none" strike="noStrike" kern="1200" cap="none" spc="0" normalizeH="0" baseline="0" noProof="0" dirty="0" err="1">
                <a:ln>
                  <a:noFill/>
                </a:ln>
                <a:solidFill>
                  <a:sysClr val="windowText" lastClr="000000"/>
                </a:solidFill>
                <a:effectLst/>
                <a:uLnTx/>
                <a:uFillTx/>
              </a:rPr>
              <a:t>ssisted</a:t>
            </a:r>
            <a:r>
              <a:rPr kumimoji="0" lang="en-GB" sz="1800" b="0" i="1" u="none" strike="noStrike" kern="1200" cap="none" spc="0" normalizeH="0" baseline="0" noProof="0" dirty="0">
                <a:ln>
                  <a:noFill/>
                </a:ln>
                <a:solidFill>
                  <a:sysClr val="windowText" lastClr="000000"/>
                </a:solidFill>
                <a:effectLst/>
                <a:uLnTx/>
                <a:uFillTx/>
              </a:rPr>
              <a:t> </a:t>
            </a:r>
            <a:r>
              <a:rPr kumimoji="0" lang="sr-Latn-ME" sz="1800" b="0" i="1" u="none" strike="noStrike" kern="1200" cap="none" spc="0" normalizeH="0" baseline="0" noProof="0" dirty="0">
                <a:ln>
                  <a:noFill/>
                </a:ln>
                <a:solidFill>
                  <a:sysClr val="windowText" lastClr="000000"/>
                </a:solidFill>
                <a:effectLst/>
                <a:uLnTx/>
                <a:uFillTx/>
              </a:rPr>
              <a:t>T</a:t>
            </a:r>
            <a:r>
              <a:rPr kumimoji="0" lang="en-GB" sz="1800" b="0" i="1" u="none" strike="noStrike" kern="1200" cap="none" spc="0" normalizeH="0" baseline="0" noProof="0" dirty="0" err="1">
                <a:ln>
                  <a:noFill/>
                </a:ln>
                <a:solidFill>
                  <a:sysClr val="windowText" lastClr="000000"/>
                </a:solidFill>
                <a:effectLst/>
                <a:uLnTx/>
                <a:uFillTx/>
              </a:rPr>
              <a:t>elephone</a:t>
            </a:r>
            <a:r>
              <a:rPr kumimoji="0" lang="en-GB" sz="1800" b="0" i="1" u="none" strike="noStrike" kern="1200" cap="none" spc="0" normalizeH="0" baseline="0" noProof="0" dirty="0">
                <a:ln>
                  <a:noFill/>
                </a:ln>
                <a:solidFill>
                  <a:sysClr val="windowText" lastClr="000000"/>
                </a:solidFill>
                <a:effectLst/>
                <a:uLnTx/>
                <a:uFillTx/>
              </a:rPr>
              <a:t> </a:t>
            </a:r>
            <a:r>
              <a:rPr kumimoji="0" lang="sr-Latn-ME" sz="1800" b="0" i="1" u="none" strike="noStrike" kern="1200" cap="none" spc="0" normalizeH="0" baseline="0" noProof="0" dirty="0">
                <a:ln>
                  <a:noFill/>
                </a:ln>
                <a:solidFill>
                  <a:sysClr val="windowText" lastClr="000000"/>
                </a:solidFill>
                <a:effectLst/>
                <a:uLnTx/>
                <a:uFillTx/>
              </a:rPr>
              <a:t>I</a:t>
            </a:r>
            <a:r>
              <a:rPr kumimoji="0" lang="en-GB" sz="1800" b="0" i="1" u="none" strike="noStrike" kern="1200" cap="none" spc="0" normalizeH="0" baseline="0" noProof="0" dirty="0" err="1">
                <a:ln>
                  <a:noFill/>
                </a:ln>
                <a:solidFill>
                  <a:sysClr val="windowText" lastClr="000000"/>
                </a:solidFill>
                <a:effectLst/>
                <a:uLnTx/>
                <a:uFillTx/>
              </a:rPr>
              <a:t>nterviewing</a:t>
            </a:r>
            <a:r>
              <a:rPr kumimoji="0" lang="en-GB" sz="1800" b="0" i="0" u="none" strike="noStrike" kern="1200" cap="none" spc="0" normalizeH="0" baseline="0" noProof="0" dirty="0">
                <a:ln>
                  <a:noFill/>
                </a:ln>
                <a:solidFill>
                  <a:sysClr val="windowText" lastClr="000000"/>
                </a:solidFill>
                <a:effectLst/>
                <a:uLnTx/>
                <a:uFillTx/>
              </a:rPr>
              <a:t>)</a:t>
            </a:r>
            <a:r>
              <a:rPr kumimoji="0" lang="sr-Latn-ME" sz="1800" b="0" i="0" u="none" strike="noStrike" kern="1200" cap="none" spc="0" normalizeH="0" baseline="0" noProof="0" dirty="0">
                <a:ln>
                  <a:noFill/>
                </a:ln>
                <a:solidFill>
                  <a:sysClr val="windowText" lastClr="000000"/>
                </a:solidFill>
                <a:effectLst/>
                <a:uLnTx/>
                <a:uFillTx/>
              </a:rPr>
              <a:t>,</a:t>
            </a:r>
            <a:endParaRPr kumimoji="0" lang="en-GB" sz="1800" b="0" i="0"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ysClr val="windowText" lastClr="000000"/>
                </a:solidFill>
                <a:effectLst/>
                <a:uLnTx/>
                <a:uFillTx/>
              </a:rPr>
              <a:t>Podaci</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su</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prikupljani</a:t>
            </a:r>
            <a:r>
              <a:rPr kumimoji="0" lang="en-GB" sz="1800" b="0" i="0" u="none" strike="noStrike" kern="1200" cap="none" spc="0" normalizeH="0" baseline="0" noProof="0" dirty="0">
                <a:ln>
                  <a:noFill/>
                </a:ln>
                <a:solidFill>
                  <a:sysClr val="windowText" lastClr="000000"/>
                </a:solidFill>
                <a:effectLst/>
                <a:uLnTx/>
                <a:uFillTx/>
              </a:rPr>
              <a:t> u </a:t>
            </a:r>
            <a:r>
              <a:rPr kumimoji="0" lang="en-GB" sz="1800" b="0" i="0" u="none" strike="noStrike" kern="1200" cap="none" spc="0" normalizeH="0" baseline="0" noProof="0" dirty="0" err="1">
                <a:ln>
                  <a:noFill/>
                </a:ln>
                <a:solidFill>
                  <a:sysClr val="windowText" lastClr="000000"/>
                </a:solidFill>
                <a:effectLst/>
                <a:uLnTx/>
                <a:uFillTx/>
              </a:rPr>
              <a:t>periodu</a:t>
            </a:r>
            <a:r>
              <a:rPr kumimoji="0" lang="en-GB" sz="1800" b="0" i="0" u="none" strike="noStrike" kern="1200" cap="none" spc="0" normalizeH="0" baseline="0" noProof="0" dirty="0">
                <a:ln>
                  <a:noFill/>
                </a:ln>
                <a:solidFill>
                  <a:sysClr val="windowText" lastClr="000000"/>
                </a:solidFill>
                <a:effectLst/>
                <a:uLnTx/>
                <a:uFillTx/>
              </a:rPr>
              <a:t> od</a:t>
            </a:r>
            <a:r>
              <a:rPr kumimoji="0" lang="sr-Latn-ME" sz="1800" b="0" i="0" u="none" strike="noStrike" kern="1200" cap="none" spc="0" normalizeH="0" baseline="0" noProof="0" dirty="0">
                <a:ln>
                  <a:noFill/>
                </a:ln>
                <a:solidFill>
                  <a:sysClr val="windowText" lastClr="000000"/>
                </a:solidFill>
                <a:effectLst/>
                <a:uLnTx/>
                <a:uFillTx/>
              </a:rPr>
              <a:t> 9. juna do 1. jula, a analiza</a:t>
            </a:r>
            <a:r>
              <a:rPr kumimoji="0" lang="sr-Latn-ME" sz="1800" b="0" i="0" u="none" strike="noStrike" kern="1200" cap="none" spc="0" normalizeH="0" noProof="0" dirty="0">
                <a:ln>
                  <a:noFill/>
                </a:ln>
                <a:solidFill>
                  <a:sysClr val="windowText" lastClr="000000"/>
                </a:solidFill>
                <a:effectLst/>
                <a:uLnTx/>
                <a:uFillTx/>
              </a:rPr>
              <a:t> je </a:t>
            </a:r>
            <a:r>
              <a:rPr lang="sr-Latn-ME" sz="1800" dirty="0">
                <a:solidFill>
                  <a:sysClr val="windowText" lastClr="000000"/>
                </a:solidFill>
              </a:rPr>
              <a:t>rađena u</a:t>
            </a:r>
            <a:r>
              <a:rPr kumimoji="0" lang="sr-Latn-ME" sz="1800" b="0" i="0" u="none" strike="noStrike" kern="1200" cap="none" spc="0" normalizeH="0" noProof="0" dirty="0">
                <a:ln>
                  <a:noFill/>
                </a:ln>
                <a:solidFill>
                  <a:sysClr val="windowText" lastClr="000000"/>
                </a:solidFill>
                <a:effectLst/>
                <a:uLnTx/>
                <a:uFillTx/>
              </a:rPr>
              <a:t> julu i avgustu.</a:t>
            </a:r>
            <a:endParaRPr kumimoji="0" lang="sr-Latn-ME" sz="1800" b="0" i="0"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sysClr val="windowText" lastClr="000000"/>
                </a:solidFill>
                <a:effectLst/>
                <a:uLnTx/>
                <a:uFillTx/>
              </a:rPr>
              <a:t>Upitnik - kombinacija „zatvorenih“ pitanja sa ponuđenim odgovorima i „otvorenih“ pitanja kod kojih se traže slobodne asocijacije i mišljenje ispitanika bez navođenja,</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sr-Latn-ME" sz="1800" dirty="0">
                <a:solidFill>
                  <a:sysClr val="windowText" lastClr="000000"/>
                </a:solidFill>
              </a:rPr>
              <a:t>Istraživanje sprovela agencija </a:t>
            </a:r>
            <a:r>
              <a:rPr lang="sr-Latn-ME" sz="1800" i="1" dirty="0">
                <a:solidFill>
                  <a:sysClr val="windowText" lastClr="000000"/>
                </a:solidFill>
              </a:rPr>
              <a:t>DeFacto Consultancy</a:t>
            </a:r>
            <a:r>
              <a:rPr lang="sr-Latn-ME" sz="1800" dirty="0">
                <a:solidFill>
                  <a:sysClr val="windowText" lastClr="000000"/>
                </a:solidFill>
              </a:rPr>
              <a:t>.</a:t>
            </a:r>
            <a:endParaRPr kumimoji="0" lang="en-GB" sz="1800" b="0" i="0" u="none" strike="noStrike" kern="120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endParaRPr>
          </a:p>
        </p:txBody>
      </p:sp>
      <p:pic>
        <p:nvPicPr>
          <p:cNvPr id="7"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5E6BF924-66C0-403D-806F-23343CD9E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39B472DC-438B-4172-A3CE-387624F0C0D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FF8FCB4A-F2DB-44F3-B128-4B82EB09E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58916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10047940" cy="830997"/>
          </a:xfrm>
          <a:prstGeom prst="rect">
            <a:avLst/>
          </a:prstGeom>
        </p:spPr>
        <p:txBody>
          <a:bodyPr wrap="square">
            <a:spAutoFit/>
          </a:bodyPr>
          <a:lstStyle/>
          <a:p>
            <a:pPr lvl="0"/>
            <a:r>
              <a:rPr lang="pl-PL" sz="2400" dirty="0">
                <a:solidFill>
                  <a:srgbClr val="7F489C"/>
                </a:solidFill>
                <a:latin typeface="Century" panose="02040604050505020304" pitchFamily="18" charset="0"/>
              </a:rPr>
              <a:t>Koji događaj </a:t>
            </a:r>
            <a:r>
              <a:rPr lang="pl-PL" sz="2400" dirty="0">
                <a:latin typeface="Century" panose="02040604050505020304" pitchFamily="18" charset="0"/>
              </a:rPr>
              <a:t>u vezi sa ratnim zločinima na prostoru </a:t>
            </a:r>
            <a:br>
              <a:rPr lang="pl-PL" sz="2400" dirty="0">
                <a:latin typeface="Century" panose="02040604050505020304" pitchFamily="18" charset="0"/>
              </a:rPr>
            </a:br>
            <a:r>
              <a:rPr lang="pl-PL" sz="2400" dirty="0">
                <a:latin typeface="Century" panose="02040604050505020304" pitchFamily="18" charset="0"/>
              </a:rPr>
              <a:t>SFRJ od 1991. </a:t>
            </a:r>
            <a:r>
              <a:rPr lang="en-US" sz="2400" dirty="0">
                <a:latin typeface="Century" panose="02040604050505020304" pitchFamily="18" charset="0"/>
              </a:rPr>
              <a:t>V</a:t>
            </a:r>
            <a:r>
              <a:rPr lang="pl-PL" sz="2400" dirty="0">
                <a:latin typeface="Century" panose="02040604050505020304" pitchFamily="18" charset="0"/>
              </a:rPr>
              <a:t>am </a:t>
            </a:r>
            <a:r>
              <a:rPr lang="pl-PL" sz="2400" dirty="0">
                <a:solidFill>
                  <a:srgbClr val="7F489C"/>
                </a:solidFill>
                <a:latin typeface="Century" panose="02040604050505020304" pitchFamily="18" charset="0"/>
              </a:rPr>
              <a:t>prvo pada na pamet</a:t>
            </a:r>
            <a:r>
              <a:rPr lang="pl-PL"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sp>
        <p:nvSpPr>
          <p:cNvPr id="7" name="Content Placeholder 3"/>
          <p:cNvSpPr txBox="1">
            <a:spLocks/>
          </p:cNvSpPr>
          <p:nvPr/>
        </p:nvSpPr>
        <p:spPr>
          <a:xfrm>
            <a:off x="948611" y="2390996"/>
            <a:ext cx="9795933"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dirty="0">
                <a:latin typeface="Century" panose="02040604050505020304" pitchFamily="18" charset="0"/>
              </a:rPr>
              <a:t>Ispitanici </a:t>
            </a:r>
            <a:r>
              <a:rPr lang="sr-Latn-ME" sz="1800" b="1" dirty="0">
                <a:solidFill>
                  <a:srgbClr val="7F489C"/>
                </a:solidFill>
                <a:latin typeface="Century" panose="02040604050505020304" pitchFamily="18" charset="0"/>
              </a:rPr>
              <a:t>najčešće samostalno navode </a:t>
            </a:r>
            <a:r>
              <a:rPr lang="pl-PL" sz="1800" b="1" dirty="0">
                <a:solidFill>
                  <a:srgbClr val="7F489C"/>
                </a:solidFill>
                <a:latin typeface="Century" panose="02040604050505020304" pitchFamily="18" charset="0"/>
              </a:rPr>
              <a:t>genocid u Srebrenici jula 1995. godine </a:t>
            </a:r>
            <a:r>
              <a:rPr lang="pl-PL" sz="1800" dirty="0">
                <a:latin typeface="Century" panose="02040604050505020304" pitchFamily="18" charset="0"/>
              </a:rPr>
              <a:t>kao ratni zločin koji im prvi pada na </a:t>
            </a:r>
            <a:r>
              <a:rPr lang="pl-PL" sz="1800" dirty="0" err="1">
                <a:latin typeface="Century" panose="02040604050505020304" pitchFamily="18" charset="0"/>
              </a:rPr>
              <a:t>pamet</a:t>
            </a:r>
            <a:r>
              <a:rPr lang="pl-PL" sz="1800" dirty="0">
                <a:latin typeface="Century" panose="02040604050505020304" pitchFamily="18" charset="0"/>
              </a:rPr>
              <a:t>, a </a:t>
            </a:r>
            <a:r>
              <a:rPr lang="pl-PL" sz="1800" dirty="0" err="1">
                <a:latin typeface="Century" panose="02040604050505020304" pitchFamily="18" charset="0"/>
              </a:rPr>
              <a:t>zatim</a:t>
            </a:r>
            <a:r>
              <a:rPr lang="pl-PL" sz="1800" dirty="0">
                <a:latin typeface="Century" panose="02040604050505020304" pitchFamily="18" charset="0"/>
              </a:rPr>
              <a:t> </a:t>
            </a:r>
            <a:r>
              <a:rPr lang="pl-PL" sz="1800" b="1" dirty="0">
                <a:solidFill>
                  <a:srgbClr val="7030A0"/>
                </a:solidFill>
                <a:latin typeface="Century" panose="02040604050505020304" pitchFamily="18" charset="0"/>
              </a:rPr>
              <a:t>NATO </a:t>
            </a:r>
            <a:r>
              <a:rPr lang="pl-PL" sz="1800" b="1" dirty="0" err="1">
                <a:solidFill>
                  <a:srgbClr val="7030A0"/>
                </a:solidFill>
                <a:latin typeface="Century" panose="02040604050505020304" pitchFamily="18" charset="0"/>
              </a:rPr>
              <a:t>bombardovanje</a:t>
            </a:r>
            <a:r>
              <a:rPr lang="pl-PL" sz="1800" b="1" dirty="0">
                <a:solidFill>
                  <a:srgbClr val="7030A0"/>
                </a:solidFill>
                <a:latin typeface="Century" panose="02040604050505020304" pitchFamily="18" charset="0"/>
              </a:rPr>
              <a:t> </a:t>
            </a:r>
            <a:r>
              <a:rPr lang="pl-PL" sz="1800" dirty="0">
                <a:latin typeface="Century" panose="02040604050505020304" pitchFamily="18" charset="0"/>
              </a:rPr>
              <a:t>1999. </a:t>
            </a:r>
            <a:r>
              <a:rPr lang="pl-PL" sz="1800" dirty="0" err="1">
                <a:latin typeface="Century" panose="02040604050505020304" pitchFamily="18" charset="0"/>
              </a:rPr>
              <a:t>godine</a:t>
            </a:r>
            <a:r>
              <a:rPr lang="pl-PL" sz="1800" dirty="0">
                <a:latin typeface="Century" panose="02040604050505020304" pitchFamily="18" charset="0"/>
              </a:rPr>
              <a:t>.</a:t>
            </a:r>
          </a:p>
          <a:p>
            <a:pPr marL="0" indent="0" algn="just">
              <a:buNone/>
            </a:pPr>
            <a:endParaRPr lang="pl-PL" sz="900" dirty="0">
              <a:latin typeface="Century" panose="02040604050505020304" pitchFamily="18" charset="0"/>
            </a:endParaRPr>
          </a:p>
          <a:p>
            <a:pPr algn="just"/>
            <a:r>
              <a:rPr lang="pl-PL" sz="1800" dirty="0">
                <a:latin typeface="Century" panose="02040604050505020304" pitchFamily="18" charset="0"/>
              </a:rPr>
              <a:t>Na pitanje da samostalno navedu još neki događaj, koji nije isti kao prvi, 24% ispitanika je </a:t>
            </a:r>
            <a:r>
              <a:rPr lang="pl-PL" sz="1800" dirty="0" err="1">
                <a:latin typeface="Century" panose="02040604050505020304" pitchFamily="18" charset="0"/>
              </a:rPr>
              <a:t>ponovo</a:t>
            </a:r>
            <a:r>
              <a:rPr lang="pl-PL" sz="1800" dirty="0">
                <a:latin typeface="Century" panose="02040604050505020304" pitchFamily="18" charset="0"/>
              </a:rPr>
              <a:t> </a:t>
            </a:r>
            <a:r>
              <a:rPr lang="pl-PL" sz="1800" dirty="0" err="1">
                <a:latin typeface="Century" panose="02040604050505020304" pitchFamily="18" charset="0"/>
              </a:rPr>
              <a:t>navelo</a:t>
            </a:r>
            <a:r>
              <a:rPr lang="pl-PL" sz="1800" dirty="0">
                <a:latin typeface="Century" panose="02040604050505020304" pitchFamily="18" charset="0"/>
              </a:rPr>
              <a:t> </a:t>
            </a:r>
            <a:r>
              <a:rPr lang="pl-PL" sz="1800" dirty="0" err="1">
                <a:latin typeface="Century" panose="02040604050505020304" pitchFamily="18" charset="0"/>
              </a:rPr>
              <a:t>Srebrenicu</a:t>
            </a:r>
            <a:r>
              <a:rPr lang="pl-PL" sz="1800" dirty="0">
                <a:latin typeface="Century" panose="02040604050505020304" pitchFamily="18" charset="0"/>
              </a:rPr>
              <a:t>, 17.5% </a:t>
            </a:r>
            <a:r>
              <a:rPr lang="pl-PL" sz="1800" dirty="0" err="1">
                <a:latin typeface="Century" panose="02040604050505020304" pitchFamily="18" charset="0"/>
              </a:rPr>
              <a:t>zločine</a:t>
            </a:r>
            <a:r>
              <a:rPr lang="pl-PL" sz="1800" dirty="0">
                <a:latin typeface="Century" panose="02040604050505020304" pitchFamily="18" charset="0"/>
              </a:rPr>
              <a:t> na </a:t>
            </a:r>
            <a:r>
              <a:rPr lang="pl-PL" sz="1800" dirty="0" err="1">
                <a:latin typeface="Century" panose="02040604050505020304" pitchFamily="18" charset="0"/>
              </a:rPr>
              <a:t>Kosovu</a:t>
            </a:r>
            <a:r>
              <a:rPr lang="pl-PL" sz="1800" dirty="0">
                <a:latin typeface="Century" panose="02040604050505020304" pitchFamily="18" charset="0"/>
              </a:rPr>
              <a:t> ’98-’99, 13.5% </a:t>
            </a:r>
            <a:r>
              <a:rPr lang="pl-PL" sz="1800" dirty="0" err="1">
                <a:latin typeface="Century" panose="02040604050505020304" pitchFamily="18" charset="0"/>
              </a:rPr>
              <a:t>opsadu</a:t>
            </a:r>
            <a:r>
              <a:rPr lang="pl-PL" sz="1800" dirty="0">
                <a:latin typeface="Century" panose="02040604050505020304" pitchFamily="18" charset="0"/>
              </a:rPr>
              <a:t> </a:t>
            </a:r>
            <a:r>
              <a:rPr lang="pl-PL" sz="1800" dirty="0" err="1">
                <a:latin typeface="Century" panose="02040604050505020304" pitchFamily="18" charset="0"/>
              </a:rPr>
              <a:t>Sarajeva</a:t>
            </a:r>
            <a:r>
              <a:rPr lang="pl-PL" sz="1800" dirty="0">
                <a:latin typeface="Century" panose="02040604050505020304" pitchFamily="18" charset="0"/>
              </a:rPr>
              <a:t>.</a:t>
            </a:r>
          </a:p>
          <a:p>
            <a:pPr algn="just"/>
            <a:endParaRPr lang="pl-PL" sz="900" dirty="0">
              <a:latin typeface="Century" panose="02040604050505020304" pitchFamily="18" charset="0"/>
            </a:endParaRPr>
          </a:p>
          <a:p>
            <a:pPr algn="just"/>
            <a:r>
              <a:rPr lang="pl-PL" sz="1800" dirty="0">
                <a:latin typeface="Century" panose="02040604050505020304" pitchFamily="18" charset="0"/>
              </a:rPr>
              <a:t>Nakon toga, ispitanicima su pročitani ponuđeni </a:t>
            </a:r>
            <a:r>
              <a:rPr lang="pl-PL" sz="1800" dirty="0" err="1">
                <a:latin typeface="Century" panose="02040604050505020304" pitchFamily="18" charset="0"/>
              </a:rPr>
              <a:t>odgovori</a:t>
            </a:r>
            <a:r>
              <a:rPr lang="pl-PL" sz="1800" dirty="0">
                <a:latin typeface="Century" panose="02040604050505020304" pitchFamily="18" charset="0"/>
              </a:rPr>
              <a:t> da </a:t>
            </a:r>
            <a:r>
              <a:rPr lang="pl-PL" sz="1800" dirty="0" err="1">
                <a:latin typeface="Century" panose="02040604050505020304" pitchFamily="18" charset="0"/>
              </a:rPr>
              <a:t>bi</a:t>
            </a:r>
            <a:r>
              <a:rPr lang="pl-PL" sz="1800" dirty="0">
                <a:latin typeface="Century" panose="02040604050505020304" pitchFamily="18" charset="0"/>
              </a:rPr>
              <a:t> </a:t>
            </a:r>
            <a:r>
              <a:rPr lang="pl-PL" sz="1800" dirty="0" err="1">
                <a:latin typeface="Century" panose="02040604050505020304" pitchFamily="18" charset="0"/>
              </a:rPr>
              <a:t>se</a:t>
            </a:r>
            <a:r>
              <a:rPr lang="pl-PL" sz="1800" dirty="0">
                <a:latin typeface="Century" panose="02040604050505020304" pitchFamily="18" charset="0"/>
              </a:rPr>
              <a:t> </a:t>
            </a:r>
            <a:r>
              <a:rPr lang="pl-PL" sz="1800" dirty="0" err="1">
                <a:latin typeface="Century" panose="02040604050505020304" pitchFamily="18" charset="0"/>
              </a:rPr>
              <a:t>ocijenilo</a:t>
            </a:r>
            <a:r>
              <a:rPr lang="pl-PL" sz="1800" dirty="0">
                <a:latin typeface="Century" panose="02040604050505020304" pitchFamily="18" charset="0"/>
              </a:rPr>
              <a:t> za koje su događaje čuli sa podsjećanjem. </a:t>
            </a:r>
            <a:r>
              <a:rPr lang="pl-PL" sz="1800" dirty="0" err="1">
                <a:latin typeface="Century" panose="02040604050505020304" pitchFamily="18" charset="0"/>
              </a:rPr>
              <a:t>Kad</a:t>
            </a:r>
            <a:r>
              <a:rPr lang="pl-PL" sz="1800" dirty="0">
                <a:latin typeface="Century" panose="02040604050505020304" pitchFamily="18" charset="0"/>
              </a:rPr>
              <a:t> </a:t>
            </a:r>
            <a:r>
              <a:rPr lang="pl-PL" sz="1800" dirty="0" err="1">
                <a:latin typeface="Century" panose="02040604050505020304" pitchFamily="18" charset="0"/>
              </a:rPr>
              <a:t>se</a:t>
            </a:r>
            <a:r>
              <a:rPr lang="pl-PL" sz="1800" dirty="0">
                <a:latin typeface="Century" panose="02040604050505020304" pitchFamily="18" charset="0"/>
              </a:rPr>
              <a:t> </a:t>
            </a:r>
            <a:r>
              <a:rPr lang="pl-PL" sz="1800" dirty="0" err="1">
                <a:latin typeface="Century" panose="02040604050505020304" pitchFamily="18" charset="0"/>
              </a:rPr>
              <a:t>sve</a:t>
            </a:r>
            <a:r>
              <a:rPr lang="pl-PL" sz="1800" dirty="0">
                <a:latin typeface="Century" panose="02040604050505020304" pitchFamily="18" charset="0"/>
              </a:rPr>
              <a:t> </a:t>
            </a:r>
            <a:r>
              <a:rPr lang="pl-PL" sz="1800" dirty="0" err="1">
                <a:latin typeface="Century" panose="02040604050505020304" pitchFamily="18" charset="0"/>
              </a:rPr>
              <a:t>sabere</a:t>
            </a:r>
            <a:r>
              <a:rPr lang="pl-PL" sz="1800" dirty="0">
                <a:latin typeface="Century" panose="02040604050505020304" pitchFamily="18" charset="0"/>
              </a:rPr>
              <a:t>, najveći broj ispitanika prepoznaje Srebrenicu kao ratni zločin (90.7%), </a:t>
            </a:r>
            <a:r>
              <a:rPr lang="pl-PL" sz="1800" b="1" dirty="0">
                <a:solidFill>
                  <a:srgbClr val="7F489C"/>
                </a:solidFill>
                <a:latin typeface="Century" panose="02040604050505020304" pitchFamily="18" charset="0"/>
              </a:rPr>
              <a:t>87.5%</a:t>
            </a:r>
            <a:r>
              <a:rPr lang="pl-PL" sz="1800" dirty="0">
                <a:latin typeface="Century" panose="02040604050505020304" pitchFamily="18" charset="0"/>
              </a:rPr>
              <a:t> zna za </a:t>
            </a:r>
            <a:r>
              <a:rPr lang="pl-PL" sz="1800" b="1" dirty="0">
                <a:solidFill>
                  <a:srgbClr val="7F489C"/>
                </a:solidFill>
                <a:latin typeface="Century" panose="02040604050505020304" pitchFamily="18" charset="0"/>
              </a:rPr>
              <a:t>zločine na Kosovu 1998. i 1999</a:t>
            </a:r>
            <a:r>
              <a:rPr lang="pl-PL" sz="1800" dirty="0">
                <a:latin typeface="Century" panose="02040604050505020304" pitchFamily="18" charset="0"/>
              </a:rPr>
              <a:t>, </a:t>
            </a:r>
            <a:r>
              <a:rPr lang="pl-PL" sz="1800" b="1" dirty="0">
                <a:solidFill>
                  <a:srgbClr val="7F489C"/>
                </a:solidFill>
                <a:latin typeface="Century" panose="02040604050505020304" pitchFamily="18" charset="0"/>
              </a:rPr>
              <a:t>83.1%</a:t>
            </a:r>
            <a:r>
              <a:rPr lang="pl-PL" sz="1800" dirty="0">
                <a:latin typeface="Century" panose="02040604050505020304" pitchFamily="18" charset="0"/>
              </a:rPr>
              <a:t> za </a:t>
            </a:r>
            <a:r>
              <a:rPr lang="pl-PL" sz="1800" b="1" dirty="0">
                <a:solidFill>
                  <a:srgbClr val="7F489C"/>
                </a:solidFill>
                <a:latin typeface="Century" panose="02040604050505020304" pitchFamily="18" charset="0"/>
              </a:rPr>
              <a:t>napad na Dubrovnik</a:t>
            </a:r>
            <a:r>
              <a:rPr lang="pl-PL" sz="1800" dirty="0">
                <a:latin typeface="Century" panose="02040604050505020304" pitchFamily="18" charset="0"/>
              </a:rPr>
              <a:t>,</a:t>
            </a:r>
            <a:r>
              <a:rPr lang="pl-PL" sz="1800" b="1" dirty="0">
                <a:solidFill>
                  <a:srgbClr val="7F489C"/>
                </a:solidFill>
                <a:latin typeface="Century" panose="02040604050505020304" pitchFamily="18" charset="0"/>
              </a:rPr>
              <a:t> 81.7% </a:t>
            </a:r>
            <a:r>
              <a:rPr lang="pl-PL" sz="1800" dirty="0">
                <a:latin typeface="Century" panose="02040604050505020304" pitchFamily="18" charset="0"/>
              </a:rPr>
              <a:t>za</a:t>
            </a:r>
            <a:r>
              <a:rPr lang="pl-PL" sz="1800" b="1" dirty="0">
                <a:solidFill>
                  <a:srgbClr val="7F489C"/>
                </a:solidFill>
                <a:latin typeface="Century" panose="02040604050505020304" pitchFamily="18" charset="0"/>
              </a:rPr>
              <a:t> zločin u Štrpcima</a:t>
            </a:r>
            <a:r>
              <a:rPr lang="pl-PL" sz="1800" dirty="0">
                <a:latin typeface="Century" panose="02040604050505020304" pitchFamily="18" charset="0"/>
              </a:rPr>
              <a:t>,</a:t>
            </a:r>
            <a:r>
              <a:rPr lang="pl-PL" sz="1800" b="1" dirty="0">
                <a:solidFill>
                  <a:srgbClr val="7F489C"/>
                </a:solidFill>
                <a:latin typeface="Century" panose="02040604050505020304" pitchFamily="18" charset="0"/>
              </a:rPr>
              <a:t> 80.7%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NATO bombardovanje</a:t>
            </a:r>
            <a:r>
              <a:rPr lang="pl-PL" sz="1800" dirty="0">
                <a:latin typeface="Century" panose="02040604050505020304" pitchFamily="18" charset="0"/>
              </a:rPr>
              <a:t>,</a:t>
            </a:r>
            <a:r>
              <a:rPr lang="pl-PL" sz="1800" b="1" dirty="0">
                <a:solidFill>
                  <a:srgbClr val="7F489C"/>
                </a:solidFill>
                <a:latin typeface="Century" panose="02040604050505020304" pitchFamily="18" charset="0"/>
              </a:rPr>
              <a:t> 79.1%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opsadu Sarajeva</a:t>
            </a:r>
            <a:r>
              <a:rPr lang="pl-PL" sz="1800" dirty="0">
                <a:latin typeface="Century" panose="02040604050505020304" pitchFamily="18" charset="0"/>
              </a:rPr>
              <a:t>,</a:t>
            </a:r>
            <a:r>
              <a:rPr lang="pl-PL" sz="1800" b="1" dirty="0">
                <a:solidFill>
                  <a:srgbClr val="7F489C"/>
                </a:solidFill>
                <a:latin typeface="Century" panose="02040604050505020304" pitchFamily="18" charset="0"/>
              </a:rPr>
              <a:t> 78.9%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opsadu Vukovara, 78.0%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akciju ”Oluja”, 64.9%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deportaciju bosanskih izbjeglica, 63.2% </a:t>
            </a:r>
            <a:r>
              <a:rPr lang="pl-PL" sz="1800" dirty="0">
                <a:latin typeface="Century" panose="02040604050505020304" pitchFamily="18" charset="0"/>
              </a:rPr>
              <a:t>za</a:t>
            </a:r>
            <a:r>
              <a:rPr lang="pl-PL" sz="1800" b="1" dirty="0">
                <a:solidFill>
                  <a:srgbClr val="7F489C"/>
                </a:solidFill>
                <a:latin typeface="Century" panose="02040604050505020304" pitchFamily="18" charset="0"/>
              </a:rPr>
              <a:t> logor u Morinju, 58.5% </a:t>
            </a:r>
            <a:r>
              <a:rPr lang="pl-PL" sz="1800" dirty="0">
                <a:latin typeface="Century" panose="02040604050505020304" pitchFamily="18" charset="0"/>
              </a:rPr>
              <a:t>za</a:t>
            </a:r>
            <a:r>
              <a:rPr lang="pl-PL" sz="1800" b="1" dirty="0">
                <a:solidFill>
                  <a:srgbClr val="7F489C"/>
                </a:solidFill>
                <a:latin typeface="Century" panose="02040604050505020304" pitchFamily="18" charset="0"/>
              </a:rPr>
              <a:t> Bukovicu, 55.8%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Kaluđerski laz</a:t>
            </a:r>
            <a:r>
              <a:rPr lang="pl-PL" sz="1800" dirty="0">
                <a:latin typeface="Century" panose="02040604050505020304" pitchFamily="18" charset="0"/>
              </a:rPr>
              <a:t>, dok </a:t>
            </a:r>
            <a:r>
              <a:rPr lang="pl-PL" sz="1800" b="1" dirty="0">
                <a:solidFill>
                  <a:srgbClr val="7F489C"/>
                </a:solidFill>
                <a:latin typeface="Century" panose="02040604050505020304" pitchFamily="18" charset="0"/>
              </a:rPr>
              <a:t>12.8% </a:t>
            </a:r>
            <a:r>
              <a:rPr lang="pl-PL" sz="1800" dirty="0">
                <a:latin typeface="Century" panose="02040604050505020304" pitchFamily="18" charset="0"/>
              </a:rPr>
              <a:t>nije čulo za te događaje.</a:t>
            </a:r>
          </a:p>
          <a:p>
            <a:pPr algn="just"/>
            <a:endParaRPr lang="pl-PL" sz="900" dirty="0">
              <a:latin typeface="Century" panose="02040604050505020304" pitchFamily="18" charset="0"/>
            </a:endParaRPr>
          </a:p>
          <a:p>
            <a:pPr algn="just"/>
            <a:r>
              <a:rPr lang="pl-PL" sz="1800" dirty="0">
                <a:latin typeface="Century" panose="02040604050505020304" pitchFamily="18" charset="0"/>
              </a:rPr>
              <a:t>Njih 9.5% su kao prvi odgovor naveli događaje nedefinisane upitnikom, npr. zločine u Kravici, Bratuncu i Goraždu.</a:t>
            </a:r>
          </a:p>
          <a:p>
            <a:pPr marL="0" indent="0" algn="just">
              <a:buNone/>
            </a:pPr>
            <a:endParaRPr lang="pl-PL" sz="1800" dirty="0">
              <a:latin typeface="Century" panose="02040604050505020304" pitchFamily="18" charset="0"/>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8948CF5-84AF-4079-A231-B6EED5FCF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975" y="391618"/>
            <a:ext cx="2275316" cy="693971"/>
          </a:xfrm>
          <a:prstGeom prst="rect">
            <a:avLst/>
          </a:prstGeom>
        </p:spPr>
      </p:pic>
      <p:pic>
        <p:nvPicPr>
          <p:cNvPr id="4" name="image1.png">
            <a:extLst>
              <a:ext uri="{FF2B5EF4-FFF2-40B4-BE49-F238E27FC236}">
                <a16:creationId xmlns:a16="http://schemas.microsoft.com/office/drawing/2014/main" id="{4675614E-7001-4447-BD29-86047DC6368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14572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10047940" cy="830997"/>
          </a:xfrm>
          <a:prstGeom prst="rect">
            <a:avLst/>
          </a:prstGeom>
        </p:spPr>
        <p:txBody>
          <a:bodyPr wrap="square">
            <a:spAutoFit/>
          </a:bodyPr>
          <a:lstStyle/>
          <a:p>
            <a:pPr lvl="0"/>
            <a:r>
              <a:rPr lang="pl-PL" sz="2400" dirty="0">
                <a:latin typeface="Century" panose="02040604050505020304" pitchFamily="18" charset="0"/>
              </a:rPr>
              <a:t>Da li mislite da se u ratovima na prostoru SFRJ/SRJ </a:t>
            </a:r>
            <a:br>
              <a:rPr lang="pl-PL" sz="2400" dirty="0">
                <a:solidFill>
                  <a:srgbClr val="7F489C"/>
                </a:solidFill>
                <a:latin typeface="Century" panose="02040604050505020304" pitchFamily="18" charset="0"/>
              </a:rPr>
            </a:br>
            <a:r>
              <a:rPr lang="pl-PL" sz="2400" dirty="0">
                <a:solidFill>
                  <a:srgbClr val="7F489C"/>
                </a:solidFill>
                <a:latin typeface="Century" panose="02040604050505020304" pitchFamily="18" charset="0"/>
              </a:rPr>
              <a:t>dogodio genocid?</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8" name="Content Placeholder 4">
            <a:extLst>
              <a:ext uri="{FF2B5EF4-FFF2-40B4-BE49-F238E27FC236}">
                <a16:creationId xmlns:a16="http://schemas.microsoft.com/office/drawing/2014/main" id="{8EB7DD69-D2AF-4692-AF2C-3091D1A19833}"/>
              </a:ext>
            </a:extLst>
          </p:cNvPr>
          <p:cNvGraphicFramePr>
            <a:graphicFrameLocks/>
          </p:cNvGraphicFramePr>
          <p:nvPr>
            <p:extLst>
              <p:ext uri="{D42A27DB-BD31-4B8C-83A1-F6EECF244321}">
                <p14:modId xmlns:p14="http://schemas.microsoft.com/office/powerpoint/2010/main" val="8298097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4AFD7A7-FA2A-4904-868D-EFB264B1D58B}"/>
              </a:ext>
            </a:extLst>
          </p:cNvPr>
          <p:cNvSpPr/>
          <p:nvPr/>
        </p:nvSpPr>
        <p:spPr>
          <a:xfrm>
            <a:off x="6178633" y="2390995"/>
            <a:ext cx="5447310" cy="3036027"/>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0" name="Content Placeholder 3"/>
          <p:cNvSpPr txBox="1">
            <a:spLocks/>
          </p:cNvSpPr>
          <p:nvPr/>
        </p:nvSpPr>
        <p:spPr>
          <a:xfrm>
            <a:off x="6237156" y="2390996"/>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b="1" dirty="0">
                <a:solidFill>
                  <a:srgbClr val="7F489C"/>
                </a:solidFill>
                <a:latin typeface="Century" panose="02040604050505020304" pitchFamily="18" charset="0"/>
              </a:rPr>
              <a:t>Više od dvije trećine ispitanika </a:t>
            </a:r>
            <a:r>
              <a:rPr lang="sr-Latn-ME" sz="1800" dirty="0">
                <a:latin typeface="Century" panose="02040604050505020304" pitchFamily="18" charset="0"/>
              </a:rPr>
              <a:t>smatra da se </a:t>
            </a:r>
            <a:r>
              <a:rPr lang="sr-Latn-ME" sz="1800" b="1" dirty="0">
                <a:solidFill>
                  <a:srgbClr val="7F489C"/>
                </a:solidFill>
                <a:latin typeface="Century" panose="02040604050505020304" pitchFamily="18" charset="0"/>
              </a:rPr>
              <a:t>dogodio genocid</a:t>
            </a:r>
            <a:r>
              <a:rPr lang="sr-Latn-ME" sz="1800" dirty="0">
                <a:latin typeface="Century" panose="02040604050505020304" pitchFamily="18" charset="0"/>
              </a:rPr>
              <a:t> u ratovima na prostoru SFRJ i SRJ – 67.9% ispitanika.</a:t>
            </a:r>
          </a:p>
          <a:p>
            <a:pPr algn="just"/>
            <a:endParaRPr lang="sr-Latn-ME" sz="1800" dirty="0">
              <a:latin typeface="Century" panose="02040604050505020304" pitchFamily="18" charset="0"/>
            </a:endParaRPr>
          </a:p>
          <a:p>
            <a:pPr algn="just">
              <a:lnSpc>
                <a:spcPct val="100000"/>
              </a:lnSpc>
            </a:pPr>
            <a:r>
              <a:rPr lang="en-GB" sz="1800" dirty="0" err="1">
                <a:latin typeface="Century" panose="02040604050505020304" pitchFamily="18" charset="0"/>
              </a:rPr>
              <a:t>Ovo</a:t>
            </a:r>
            <a:r>
              <a:rPr lang="en-GB" sz="1800" dirty="0">
                <a:latin typeface="Century" panose="02040604050505020304" pitchFamily="18" charset="0"/>
              </a:rPr>
              <a:t> </a:t>
            </a:r>
            <a:r>
              <a:rPr lang="en-GB" sz="1800" dirty="0" err="1">
                <a:latin typeface="Century" panose="02040604050505020304" pitchFamily="18" charset="0"/>
              </a:rPr>
              <a:t>misli</a:t>
            </a:r>
            <a:r>
              <a:rPr lang="en-GB" sz="1800" dirty="0">
                <a:latin typeface="Century" panose="02040604050505020304" pitchFamily="18" charset="0"/>
              </a:rPr>
              <a:t> 79.2%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Muslimani</a:t>
            </a:r>
            <a:r>
              <a:rPr lang="en-GB" sz="1800" dirty="0">
                <a:latin typeface="Century" panose="02040604050505020304" pitchFamily="18" charset="0"/>
              </a:rPr>
              <a:t> </a:t>
            </a:r>
            <a:r>
              <a:rPr lang="en-GB" sz="1800" dirty="0" err="1">
                <a:latin typeface="Century" panose="02040604050505020304" pitchFamily="18" charset="0"/>
              </a:rPr>
              <a:t>ili</a:t>
            </a:r>
            <a:r>
              <a:rPr lang="en-GB" sz="1800" dirty="0">
                <a:latin typeface="Century" panose="02040604050505020304" pitchFamily="18" charset="0"/>
              </a:rPr>
              <a:t> </a:t>
            </a:r>
            <a:r>
              <a:rPr lang="en-GB" sz="1800" dirty="0" err="1">
                <a:latin typeface="Century" panose="02040604050505020304" pitchFamily="18" charset="0"/>
              </a:rPr>
              <a:t>Bošnjaci</a:t>
            </a:r>
            <a:r>
              <a:rPr lang="en-GB" sz="1800" dirty="0">
                <a:latin typeface="Century" panose="02040604050505020304" pitchFamily="18" charset="0"/>
              </a:rPr>
              <a:t>, 70%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Crnogorci</a:t>
            </a:r>
            <a:r>
              <a:rPr lang="en-GB" sz="1800" dirty="0">
                <a:latin typeface="Century" panose="02040604050505020304" pitchFamily="18" charset="0"/>
              </a:rPr>
              <a:t>, 68.6%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Albanci</a:t>
            </a:r>
            <a:r>
              <a:rPr lang="en-GB" sz="1800" dirty="0">
                <a:latin typeface="Century" panose="02040604050505020304" pitchFamily="18" charset="0"/>
              </a:rPr>
              <a:t> </a:t>
            </a:r>
            <a:r>
              <a:rPr lang="en-GB" sz="1800" dirty="0" err="1">
                <a:latin typeface="Century" panose="02040604050505020304" pitchFamily="18" charset="0"/>
              </a:rPr>
              <a:t>i</a:t>
            </a:r>
            <a:r>
              <a:rPr lang="en-GB" sz="1800" dirty="0">
                <a:latin typeface="Century" panose="02040604050505020304" pitchFamily="18" charset="0"/>
              </a:rPr>
              <a:t> 62.4%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Srbi</a:t>
            </a:r>
            <a:r>
              <a:rPr lang="en-GB" sz="1800" dirty="0">
                <a:latin typeface="Century" panose="02040604050505020304" pitchFamily="18" charset="0"/>
              </a:rPr>
              <a:t>.</a:t>
            </a: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5E649712-28D7-4782-BE69-E04999DDD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375214"/>
            <a:ext cx="2275316" cy="693971"/>
          </a:xfrm>
          <a:prstGeom prst="rect">
            <a:avLst/>
          </a:prstGeom>
        </p:spPr>
      </p:pic>
      <p:pic>
        <p:nvPicPr>
          <p:cNvPr id="4" name="image1.png">
            <a:extLst>
              <a:ext uri="{FF2B5EF4-FFF2-40B4-BE49-F238E27FC236}">
                <a16:creationId xmlns:a16="http://schemas.microsoft.com/office/drawing/2014/main" id="{48F41361-7053-4F1D-AC46-CFD1AE6A729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5698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047940" cy="461665"/>
          </a:xfrm>
          <a:prstGeom prst="rect">
            <a:avLst/>
          </a:prstGeom>
        </p:spPr>
        <p:txBody>
          <a:bodyPr wrap="square">
            <a:spAutoFit/>
          </a:bodyPr>
          <a:lstStyle/>
          <a:p>
            <a:pPr lvl="0"/>
            <a:r>
              <a:rPr lang="pt-BR" sz="2400" dirty="0">
                <a:latin typeface="Century" panose="02040604050505020304" pitchFamily="18" charset="0"/>
              </a:rPr>
              <a:t>Ukoliko </a:t>
            </a:r>
            <a:r>
              <a:rPr lang="sr-Latn-ME" sz="2400" dirty="0">
                <a:latin typeface="Century" panose="02040604050505020304" pitchFamily="18" charset="0"/>
              </a:rPr>
              <a:t>smatrate da se genocid dogodio</a:t>
            </a:r>
            <a:r>
              <a:rPr lang="pt-BR" sz="2400" dirty="0">
                <a:latin typeface="Century" panose="02040604050505020304" pitchFamily="18" charset="0"/>
              </a:rPr>
              <a:t>,</a:t>
            </a:r>
            <a:r>
              <a:rPr lang="sr-Latn-ME" sz="2400" dirty="0">
                <a:latin typeface="Century" panose="02040604050505020304" pitchFamily="18" charset="0"/>
              </a:rPr>
              <a:t> </a:t>
            </a:r>
            <a:r>
              <a:rPr lang="sr-Latn-ME" sz="2400" dirty="0">
                <a:solidFill>
                  <a:srgbClr val="7F489C"/>
                </a:solidFill>
                <a:latin typeface="Century" panose="02040604050505020304" pitchFamily="18" charset="0"/>
              </a:rPr>
              <a:t>navedite</a:t>
            </a:r>
            <a:r>
              <a:rPr lang="pt-BR" sz="2400" dirty="0">
                <a:solidFill>
                  <a:srgbClr val="7F489C"/>
                </a:solidFill>
                <a:latin typeface="Century" panose="02040604050505020304" pitchFamily="18" charset="0"/>
              </a:rPr>
              <a:t> gdje</a:t>
            </a:r>
            <a:r>
              <a:rPr lang="pt-BR"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sp>
        <p:nvSpPr>
          <p:cNvPr id="12" name="Rectangle 11">
            <a:extLst>
              <a:ext uri="{FF2B5EF4-FFF2-40B4-BE49-F238E27FC236}">
                <a16:creationId xmlns:a16="http://schemas.microsoft.com/office/drawing/2014/main" id="{44AFD7A7-FA2A-4904-868D-EFB264B1D58B}"/>
              </a:ext>
            </a:extLst>
          </p:cNvPr>
          <p:cNvSpPr/>
          <p:nvPr/>
        </p:nvSpPr>
        <p:spPr>
          <a:xfrm>
            <a:off x="5602610" y="1814224"/>
            <a:ext cx="6142088" cy="5023231"/>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3" name="Content Placeholder 3"/>
          <p:cNvSpPr txBox="1">
            <a:spLocks/>
          </p:cNvSpPr>
          <p:nvPr/>
        </p:nvSpPr>
        <p:spPr>
          <a:xfrm>
            <a:off x="5567830" y="1785224"/>
            <a:ext cx="6176867" cy="4895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hangingPunct="0"/>
            <a:r>
              <a:rPr lang="sr-Latn-ME" sz="1400" dirty="0">
                <a:solidFill>
                  <a:prstClr val="black"/>
                </a:solidFill>
                <a:latin typeface="Century" panose="02040604050505020304" pitchFamily="18" charset="0"/>
              </a:rPr>
              <a:t>Otvoreno pitanje. Odgovori ispitanika su kodirani u šire, interno koherentne grupe.</a:t>
            </a:r>
          </a:p>
          <a:p>
            <a:pPr marL="285750" lvl="0" indent="-285750" hangingPunct="0"/>
            <a:r>
              <a:rPr lang="sr-Latn-ME" sz="1400" dirty="0">
                <a:solidFill>
                  <a:prstClr val="black"/>
                </a:solidFill>
                <a:latin typeface="Century" panose="02040604050505020304" pitchFamily="18" charset="0"/>
              </a:rPr>
              <a:t>Grafik prikazuje listu svih asocijacija sa više od 1.0% (u apsolutnim brojevima 10) ponavljanja.</a:t>
            </a:r>
            <a:endParaRPr lang="sr-Latn-ME" sz="1400" dirty="0">
              <a:solidFill>
                <a:srgbClr val="7030A0"/>
              </a:solidFill>
              <a:latin typeface="Century" panose="02040604050505020304" pitchFamily="18" charset="0"/>
            </a:endParaRPr>
          </a:p>
          <a:p>
            <a:pPr algn="just"/>
            <a:r>
              <a:rPr lang="sr-Latn-ME" sz="1400" dirty="0">
                <a:solidFill>
                  <a:srgbClr val="7030A0"/>
                </a:solidFill>
                <a:latin typeface="Century" panose="02040604050505020304" pitchFamily="18" charset="0"/>
              </a:rPr>
              <a:t>Pitanje je postavljeno samo onim osobama koje su navele da je na prostoru bivše SFRJ počinjen genocid. </a:t>
            </a:r>
            <a:r>
              <a:rPr lang="sr-Latn-ME" sz="1400" dirty="0">
                <a:latin typeface="Century" panose="02040604050505020304" pitchFamily="18" charset="0"/>
              </a:rPr>
              <a:t>Od njih, 32.1% smatra da se genocid </a:t>
            </a:r>
            <a:r>
              <a:rPr lang="en-GB" sz="1400" dirty="0" err="1">
                <a:latin typeface="Century" panose="02040604050505020304" pitchFamily="18" charset="0"/>
              </a:rPr>
              <a:t>dogodio</a:t>
            </a:r>
            <a:r>
              <a:rPr lang="en-GB" sz="1400" dirty="0">
                <a:latin typeface="Century" panose="02040604050505020304" pitchFamily="18" charset="0"/>
              </a:rPr>
              <a:t> u </a:t>
            </a:r>
            <a:r>
              <a:rPr lang="en-GB" sz="1400" dirty="0" err="1">
                <a:latin typeface="Century" panose="02040604050505020304" pitchFamily="18" charset="0"/>
              </a:rPr>
              <a:t>Srebrenici</a:t>
            </a:r>
            <a:r>
              <a:rPr lang="sr-Latn-ME" sz="1400" dirty="0">
                <a:latin typeface="Century" panose="02040604050505020304" pitchFamily="18" charset="0"/>
              </a:rPr>
              <a:t>.</a:t>
            </a:r>
          </a:p>
          <a:p>
            <a:pPr algn="just"/>
            <a:r>
              <a:rPr lang="sr-Latn-ME" sz="1400" dirty="0">
                <a:latin typeface="Century" panose="02040604050505020304" pitchFamily="18" charset="0"/>
              </a:rPr>
              <a:t>Mišljenja ispitanika koji su rekli da se genocid dogodio na cijeloj teritoriji SFRJ su podijeljena. Iako najveći broj njih smatra da su svi narodi u nekom momentu bili i počinioci i žrtve, postoji jedan dio, znatno manji, koji smatra da su počinioci Srbi, a žrtve civili.</a:t>
            </a:r>
          </a:p>
          <a:p>
            <a:pPr algn="just"/>
            <a:r>
              <a:rPr lang="sr-Latn-ME" sz="1400" dirty="0">
                <a:latin typeface="Century" panose="02040604050505020304" pitchFamily="18" charset="0"/>
              </a:rPr>
              <a:t>Najveći broj ispitanika koji smatraju da se </a:t>
            </a:r>
            <a:r>
              <a:rPr lang="en-GB" sz="1400" dirty="0" err="1">
                <a:latin typeface="Century" panose="02040604050505020304" pitchFamily="18" charset="0"/>
              </a:rPr>
              <a:t>genocid</a:t>
            </a:r>
            <a:r>
              <a:rPr lang="en-GB" sz="1400" dirty="0">
                <a:latin typeface="Century" panose="02040604050505020304" pitchFamily="18" charset="0"/>
              </a:rPr>
              <a:t> </a:t>
            </a:r>
            <a:r>
              <a:rPr lang="en-GB" sz="1400" dirty="0" err="1">
                <a:latin typeface="Century" panose="02040604050505020304" pitchFamily="18" charset="0"/>
              </a:rPr>
              <a:t>dogodio</a:t>
            </a:r>
            <a:r>
              <a:rPr lang="en-GB" sz="1400" dirty="0">
                <a:latin typeface="Century" panose="02040604050505020304" pitchFamily="18" charset="0"/>
              </a:rPr>
              <a:t> u </a:t>
            </a:r>
            <a:r>
              <a:rPr lang="en-GB" sz="1400" dirty="0" err="1">
                <a:latin typeface="Century" panose="02040604050505020304" pitchFamily="18" charset="0"/>
              </a:rPr>
              <a:t>Bosni</a:t>
            </a:r>
            <a:r>
              <a:rPr lang="en-GB" sz="1400" dirty="0">
                <a:latin typeface="Century" panose="02040604050505020304" pitchFamily="18" charset="0"/>
              </a:rPr>
              <a:t> </a:t>
            </a:r>
            <a:r>
              <a:rPr lang="en-GB" sz="1400" dirty="0" err="1">
                <a:latin typeface="Century" panose="02040604050505020304" pitchFamily="18" charset="0"/>
              </a:rPr>
              <a:t>i</a:t>
            </a:r>
            <a:r>
              <a:rPr lang="en-GB" sz="1400" dirty="0">
                <a:latin typeface="Century" panose="02040604050505020304" pitchFamily="18" charset="0"/>
              </a:rPr>
              <a:t> </a:t>
            </a:r>
            <a:r>
              <a:rPr lang="en-GB" sz="1400" dirty="0" err="1">
                <a:latin typeface="Century" panose="02040604050505020304" pitchFamily="18" charset="0"/>
              </a:rPr>
              <a:t>Hercegovini</a:t>
            </a:r>
            <a:r>
              <a:rPr lang="en-GB" sz="1400" dirty="0">
                <a:latin typeface="Century" panose="02040604050505020304" pitchFamily="18" charset="0"/>
              </a:rPr>
              <a:t>, </a:t>
            </a:r>
            <a:r>
              <a:rPr lang="sr-Latn-ME" sz="1400" dirty="0">
                <a:latin typeface="Century" panose="02040604050505020304" pitchFamily="18" charset="0"/>
              </a:rPr>
              <a:t>ocijenio je </a:t>
            </a:r>
            <a:r>
              <a:rPr lang="en-GB" sz="1400" dirty="0">
                <a:latin typeface="Century" panose="02040604050505020304" pitchFamily="18" charset="0"/>
              </a:rPr>
              <a:t>da </a:t>
            </a:r>
            <a:r>
              <a:rPr lang="en-GB" sz="1400" dirty="0" err="1">
                <a:latin typeface="Century" panose="02040604050505020304" pitchFamily="18" charset="0"/>
              </a:rPr>
              <a:t>su</a:t>
            </a:r>
            <a:r>
              <a:rPr lang="en-GB" sz="1400" dirty="0">
                <a:latin typeface="Century" panose="02040604050505020304" pitchFamily="18" charset="0"/>
              </a:rPr>
              <a:t> </a:t>
            </a:r>
            <a:r>
              <a:rPr lang="en-GB" sz="1400" dirty="0" err="1">
                <a:latin typeface="Century" panose="02040604050505020304" pitchFamily="18" charset="0"/>
              </a:rPr>
              <a:t>žrtv</a:t>
            </a:r>
            <a:r>
              <a:rPr lang="sr-Latn-ME" sz="1400" dirty="0">
                <a:latin typeface="Century" panose="02040604050505020304" pitchFamily="18" charset="0"/>
              </a:rPr>
              <a:t>e bili</a:t>
            </a:r>
            <a:r>
              <a:rPr lang="en-GB" sz="1400" dirty="0">
                <a:latin typeface="Century" panose="02040604050505020304" pitchFamily="18" charset="0"/>
              </a:rPr>
              <a:t> </a:t>
            </a:r>
            <a:r>
              <a:rPr lang="en-GB" sz="1400" dirty="0" err="1">
                <a:latin typeface="Century" panose="02040604050505020304" pitchFamily="18" charset="0"/>
              </a:rPr>
              <a:t>Muslimani</a:t>
            </a:r>
            <a:r>
              <a:rPr lang="en-GB" sz="1400" dirty="0">
                <a:latin typeface="Century" panose="02040604050505020304" pitchFamily="18" charset="0"/>
              </a:rPr>
              <a:t>, </a:t>
            </a:r>
            <a:r>
              <a:rPr lang="sr-Latn-ME" sz="1400" dirty="0">
                <a:latin typeface="Century" panose="02040604050505020304" pitchFamily="18" charset="0"/>
              </a:rPr>
              <a:t>dok su</a:t>
            </a:r>
            <a:r>
              <a:rPr lang="en-GB" sz="1400" dirty="0">
                <a:latin typeface="Century" panose="02040604050505020304" pitchFamily="18" charset="0"/>
              </a:rPr>
              <a:t> </a:t>
            </a:r>
            <a:r>
              <a:rPr lang="en-GB" sz="1400" dirty="0" err="1">
                <a:latin typeface="Century" panose="02040604050505020304" pitchFamily="18" charset="0"/>
              </a:rPr>
              <a:t>Srbi</a:t>
            </a:r>
            <a:r>
              <a:rPr lang="sr-Latn-ME" sz="1400" dirty="0">
                <a:latin typeface="Century" panose="02040604050505020304" pitchFamily="18" charset="0"/>
              </a:rPr>
              <a:t> bili u ulozi agresora</a:t>
            </a:r>
            <a:r>
              <a:rPr lang="en-GB" sz="1400" dirty="0">
                <a:latin typeface="Century" panose="02040604050505020304" pitchFamily="18" charset="0"/>
              </a:rPr>
              <a:t>.</a:t>
            </a:r>
            <a:endParaRPr lang="sr-Latn-ME" sz="1400" dirty="0">
              <a:latin typeface="Century" panose="02040604050505020304" pitchFamily="18" charset="0"/>
            </a:endParaRPr>
          </a:p>
          <a:p>
            <a:pPr algn="just"/>
            <a:r>
              <a:rPr lang="sr-Latn-ME" sz="1400" dirty="0">
                <a:latin typeface="Century" panose="02040604050505020304" pitchFamily="18" charset="0"/>
              </a:rPr>
              <a:t>Za najveći broj ispitanika koji je naveo da se genocid dogodio na Kosovu, Srbi su bili žrtva. Kada je riječ o počiniocima, jedan dio ispitanika smatra da su to bili Albanci, a manji dio zastupa stav da su to vojne snage NATO saveza.</a:t>
            </a:r>
          </a:p>
          <a:p>
            <a:pPr algn="just"/>
            <a:r>
              <a:rPr lang="sr-Latn-ME" sz="1400" dirty="0">
                <a:latin typeface="Century" panose="02040604050505020304" pitchFamily="18" charset="0"/>
              </a:rPr>
              <a:t>Na osnovu prethodnog odgovora da se genocid dogodio u Hrvatskoj, najveći broj ispitanika je kazao da su Hrvati bili počinioci, a srpski narod žrtva.</a:t>
            </a:r>
          </a:p>
          <a:p>
            <a:endParaRPr lang="sr-Latn-ME" sz="1400" dirty="0">
              <a:latin typeface="Century" panose="02040604050505020304" pitchFamily="18" charset="0"/>
            </a:endParaRPr>
          </a:p>
          <a:p>
            <a:endParaRPr lang="sr-Latn-ME" sz="1400" dirty="0">
              <a:latin typeface="Century" panose="02040604050505020304" pitchFamily="18" charset="0"/>
            </a:endParaRPr>
          </a:p>
          <a:p>
            <a:endParaRPr lang="en-GB" sz="1400" dirty="0">
              <a:latin typeface="Century" panose="02040604050505020304"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571018958"/>
              </p:ext>
            </p:extLst>
          </p:nvPr>
        </p:nvGraphicFramePr>
        <p:xfrm>
          <a:off x="995830" y="1539424"/>
          <a:ext cx="4572000" cy="518201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0A95109B-F8A6-42BF-B92E-811AEA163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51710"/>
            <a:ext cx="2275316" cy="693971"/>
          </a:xfrm>
          <a:prstGeom prst="rect">
            <a:avLst/>
          </a:prstGeom>
        </p:spPr>
      </p:pic>
      <p:pic>
        <p:nvPicPr>
          <p:cNvPr id="4" name="image1.png">
            <a:extLst>
              <a:ext uri="{FF2B5EF4-FFF2-40B4-BE49-F238E27FC236}">
                <a16:creationId xmlns:a16="http://schemas.microsoft.com/office/drawing/2014/main" id="{8AAB9E10-DDDC-4A3A-AF73-58043B8E0AE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78982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622465" y="1077759"/>
            <a:ext cx="11229109" cy="830997"/>
          </a:xfrm>
          <a:prstGeom prst="rect">
            <a:avLst/>
          </a:prstGeom>
        </p:spPr>
        <p:txBody>
          <a:bodyPr wrap="square">
            <a:spAutoFit/>
          </a:bodyPr>
          <a:lstStyle/>
          <a:p>
            <a:pPr lvl="0"/>
            <a:r>
              <a:rPr lang="en-GB" sz="2400" dirty="0" err="1">
                <a:latin typeface="Century" panose="02040604050505020304" pitchFamily="18" charset="0"/>
              </a:rPr>
              <a:t>Koja</a:t>
            </a:r>
            <a:r>
              <a:rPr lang="en-GB" sz="2400" dirty="0">
                <a:latin typeface="Century" panose="02040604050505020304" pitchFamily="18" charset="0"/>
              </a:rPr>
              <a:t>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dva</a:t>
            </a:r>
            <a:r>
              <a:rPr lang="en-GB" sz="2400" dirty="0">
                <a:latin typeface="Century" panose="02040604050505020304" pitchFamily="18" charset="0"/>
              </a:rPr>
              <a:t> </a:t>
            </a:r>
            <a:r>
              <a:rPr lang="en-GB" sz="2400" dirty="0" err="1">
                <a:latin typeface="Century" panose="02040604050505020304" pitchFamily="18" charset="0"/>
              </a:rPr>
              <a:t>naroda</a:t>
            </a:r>
            <a:r>
              <a:rPr lang="en-GB" sz="2400" dirty="0">
                <a:latin typeface="Century" panose="02040604050505020304" pitchFamily="18" charset="0"/>
              </a:rPr>
              <a:t> </a:t>
            </a:r>
            <a:r>
              <a:rPr lang="en-GB" sz="2400" dirty="0" err="1">
                <a:latin typeface="Century" panose="02040604050505020304" pitchFamily="18" charset="0"/>
              </a:rPr>
              <a:t>imala</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najveći</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broj</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žrtava</a:t>
            </a:r>
            <a:r>
              <a:rPr lang="en-GB" sz="2400" dirty="0">
                <a:solidFill>
                  <a:srgbClr val="7F489C"/>
                </a:solidFill>
                <a:latin typeface="Century" panose="02040604050505020304" pitchFamily="18" charset="0"/>
              </a:rPr>
              <a:t> </a:t>
            </a:r>
            <a:r>
              <a:rPr lang="en-GB" sz="2400" dirty="0">
                <a:latin typeface="Century" panose="02040604050505020304" pitchFamily="18" charset="0"/>
              </a:rPr>
              <a:t>u </a:t>
            </a:r>
            <a:r>
              <a:rPr lang="en-GB" sz="2400" dirty="0" err="1">
                <a:latin typeface="Century" panose="02040604050505020304" pitchFamily="18" charset="0"/>
              </a:rPr>
              <a:t>ratovima</a:t>
            </a:r>
            <a:r>
              <a:rPr lang="en-GB" sz="2400" dirty="0">
                <a:latin typeface="Century" panose="02040604050505020304" pitchFamily="18" charset="0"/>
              </a:rPr>
              <a:t> </a:t>
            </a:r>
            <a:br>
              <a:rPr lang="sr-Latn-ME" sz="2400" dirty="0">
                <a:latin typeface="Century" panose="02040604050505020304" pitchFamily="18" charset="0"/>
              </a:rPr>
            </a:br>
            <a:r>
              <a:rPr lang="en-GB" sz="2400" dirty="0">
                <a:latin typeface="Century" panose="02040604050505020304" pitchFamily="18" charset="0"/>
              </a:rPr>
              <a:t>u </a:t>
            </a:r>
            <a:r>
              <a:rPr lang="en-GB" sz="2400" dirty="0" err="1">
                <a:latin typeface="Century" panose="02040604050505020304" pitchFamily="18" charset="0"/>
              </a:rPr>
              <a:t>bivšoj</a:t>
            </a:r>
            <a:r>
              <a:rPr lang="en-GB" sz="2400" dirty="0">
                <a:latin typeface="Century" panose="02040604050505020304" pitchFamily="18" charset="0"/>
              </a:rPr>
              <a:t> SFRJ?</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9" name="Content Placeholder 4">
            <a:extLst>
              <a:ext uri="{FF2B5EF4-FFF2-40B4-BE49-F238E27FC236}">
                <a16:creationId xmlns:a16="http://schemas.microsoft.com/office/drawing/2014/main" id="{407FC9AA-8E7D-4D94-95DD-C0D4490A30A3}"/>
              </a:ext>
            </a:extLst>
          </p:cNvPr>
          <p:cNvGraphicFramePr>
            <a:graphicFrameLocks/>
          </p:cNvGraphicFramePr>
          <p:nvPr>
            <p:extLst>
              <p:ext uri="{D42A27DB-BD31-4B8C-83A1-F6EECF244321}">
                <p14:modId xmlns:p14="http://schemas.microsoft.com/office/powerpoint/2010/main" val="134957947"/>
              </p:ext>
            </p:extLst>
          </p:nvPr>
        </p:nvGraphicFramePr>
        <p:xfrm>
          <a:off x="838200" y="1825625"/>
          <a:ext cx="5978236" cy="3007632"/>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a:extLst>
              <a:ext uri="{FF2B5EF4-FFF2-40B4-BE49-F238E27FC236}">
                <a16:creationId xmlns:a16="http://schemas.microsoft.com/office/drawing/2014/main" id="{2667481E-E45B-410B-98E8-7BA8CB93AC83}"/>
              </a:ext>
            </a:extLst>
          </p:cNvPr>
          <p:cNvSpPr txBox="1">
            <a:spLocks/>
          </p:cNvSpPr>
          <p:nvPr/>
        </p:nvSpPr>
        <p:spPr>
          <a:xfrm>
            <a:off x="6712126" y="1918376"/>
            <a:ext cx="5060868" cy="3807939"/>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14" name="Content Placeholder 3"/>
          <p:cNvSpPr txBox="1">
            <a:spLocks/>
          </p:cNvSpPr>
          <p:nvPr/>
        </p:nvSpPr>
        <p:spPr>
          <a:xfrm>
            <a:off x="6657815" y="2043693"/>
            <a:ext cx="5010868" cy="51673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400" dirty="0">
                <a:latin typeface="Century" panose="02040604050505020304" pitchFamily="18" charset="0"/>
              </a:rPr>
              <a:t>Ispitanici su na ovo pitanje mogli da daju po dva odgovora</a:t>
            </a:r>
            <a:r>
              <a:rPr lang="en-GB" sz="1400" dirty="0">
                <a:latin typeface="Century" panose="02040604050505020304" pitchFamily="18" charset="0"/>
              </a:rPr>
              <a:t> (</a:t>
            </a:r>
            <a:r>
              <a:rPr lang="en-GB" sz="1400" dirty="0" err="1">
                <a:latin typeface="Century" panose="02040604050505020304" pitchFamily="18" charset="0"/>
              </a:rPr>
              <a:t>ovakva</a:t>
            </a:r>
            <a:r>
              <a:rPr lang="en-GB" sz="1400" dirty="0">
                <a:latin typeface="Century" panose="02040604050505020304" pitchFamily="18" charset="0"/>
              </a:rPr>
              <a:t> </a:t>
            </a:r>
            <a:r>
              <a:rPr lang="en-GB" sz="1400" dirty="0" err="1">
                <a:latin typeface="Century" panose="02040604050505020304" pitchFamily="18" charset="0"/>
              </a:rPr>
              <a:t>mog</a:t>
            </a:r>
            <a:r>
              <a:rPr lang="sr-Latn-ME" sz="1400" dirty="0">
                <a:latin typeface="Century" panose="02040604050505020304" pitchFamily="18" charset="0"/>
              </a:rPr>
              <a:t>ućnost im je ostavljena kako bi izbjegli odgovor „ne znam“ u slučaju da ne mogu da odluče koji je narod imao najviše žrtava). Anketirane osobe ocijenile su da su Muslimani i Bošnjaci te Srbi dva naroda koja su pretrpjela najveći broj žrtava.</a:t>
            </a:r>
          </a:p>
          <a:p>
            <a:pPr algn="just"/>
            <a:r>
              <a:rPr lang="sr-Latn-ME" sz="1400" dirty="0">
                <a:latin typeface="Century" panose="02040604050505020304" pitchFamily="18" charset="0"/>
              </a:rPr>
              <a:t>Nacionalnost ispitanika je u korelaciji sa percepcijom određene nacije koja je posredno ili neposredno učestvovala u ratnim dešavanjima. </a:t>
            </a:r>
          </a:p>
          <a:p>
            <a:pPr algn="just"/>
            <a:r>
              <a:rPr lang="sr-Latn-ME" sz="1400" dirty="0">
                <a:latin typeface="Century" panose="02040604050505020304" pitchFamily="18" charset="0"/>
              </a:rPr>
              <a:t>Da su Muslimani, odnosno Bošnjaci imali najveći broj žrtava smatra 71.4% Muslimana.</a:t>
            </a:r>
          </a:p>
          <a:p>
            <a:pPr algn="just"/>
            <a:r>
              <a:rPr lang="sr-Latn-ME" sz="1400" dirty="0">
                <a:latin typeface="Century" panose="02040604050505020304" pitchFamily="18" charset="0"/>
              </a:rPr>
              <a:t>Da su Srbi imali najveći broj žrtava smatra 64.2% Srba.</a:t>
            </a:r>
          </a:p>
          <a:p>
            <a:pPr algn="just"/>
            <a:r>
              <a:rPr lang="sr-Latn-ME" sz="1400" dirty="0">
                <a:latin typeface="Century" panose="02040604050505020304" pitchFamily="18" charset="0"/>
              </a:rPr>
              <a:t>Sa druge strane, Crnogorci smatraju da su Muslimani (42.6%) i Srbi (32.1%) imali najveći broj žrtava, dok su Albanci stava da su Muslimani (63.5%) imali najveći broj žrtava.</a:t>
            </a:r>
          </a:p>
          <a:p>
            <a:endParaRPr lang="sr-Latn-ME" sz="1400" dirty="0">
              <a:solidFill>
                <a:srgbClr val="7030A0"/>
              </a:solidFill>
              <a:latin typeface="Century" panose="02040604050505020304" pitchFamily="18" charset="0"/>
            </a:endParaRPr>
          </a:p>
        </p:txBody>
      </p:sp>
      <p:sp>
        <p:nvSpPr>
          <p:cNvPr id="4" name="Rectangle 3"/>
          <p:cNvSpPr/>
          <p:nvPr/>
        </p:nvSpPr>
        <p:spPr>
          <a:xfrm>
            <a:off x="622465" y="5748647"/>
            <a:ext cx="11112335" cy="1107996"/>
          </a:xfrm>
          <a:prstGeom prst="rect">
            <a:avLst/>
          </a:prstGeom>
        </p:spPr>
        <p:txBody>
          <a:bodyPr wrap="square">
            <a:spAutoFit/>
          </a:bodyPr>
          <a:lstStyle/>
          <a:p>
            <a:r>
              <a:rPr lang="sr-Latn-ME" sz="1400" dirty="0">
                <a:solidFill>
                  <a:srgbClr val="7030A0"/>
                </a:solidFill>
                <a:latin typeface="Century" panose="02040604050505020304" pitchFamily="18" charset="0"/>
              </a:rPr>
              <a:t>Ako rezultate posmatramo u regionalnom kontekstu, stanovnici Crne Gore mnogo češće ističu Muslimane kao žrtve u odnosu na stanovnike Srbije* (38.1% prema 7%) i u mnogo manjoj mjeri su neodlučni po ovom pitanju (13.8% odgovora „ne znam“ u Crnoj Gori, 41.0% u Srbiji). </a:t>
            </a:r>
          </a:p>
          <a:p>
            <a:endParaRPr lang="sr-Latn-ME" sz="800" dirty="0">
              <a:solidFill>
                <a:srgbClr val="7030A0"/>
              </a:solidFill>
              <a:latin typeface="Century" panose="02040604050505020304" pitchFamily="18" charset="0"/>
            </a:endParaRPr>
          </a:p>
          <a:p>
            <a:r>
              <a:rPr lang="sr-Latn-ME" sz="1400" dirty="0">
                <a:solidFill>
                  <a:srgbClr val="7030A0"/>
                </a:solidFill>
                <a:latin typeface="Century" panose="02040604050505020304" pitchFamily="18" charset="0"/>
              </a:rPr>
              <a:t>* istraživanje koje je Demostat sproveo u Srbiji 2017. godine</a:t>
            </a: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0EA78F3-2AD2-408F-85CA-EA2FBD8F1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4" y="351710"/>
            <a:ext cx="2275316" cy="693971"/>
          </a:xfrm>
          <a:prstGeom prst="rect">
            <a:avLst/>
          </a:prstGeom>
        </p:spPr>
      </p:pic>
      <p:pic>
        <p:nvPicPr>
          <p:cNvPr id="5" name="image1.png">
            <a:extLst>
              <a:ext uri="{FF2B5EF4-FFF2-40B4-BE49-F238E27FC236}">
                <a16:creationId xmlns:a16="http://schemas.microsoft.com/office/drawing/2014/main" id="{EBFC883F-4E45-443B-8A50-9E439DC295D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07293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830997"/>
          </a:xfrm>
          <a:prstGeom prst="rect">
            <a:avLst/>
          </a:prstGeom>
        </p:spPr>
        <p:txBody>
          <a:bodyPr wrap="square">
            <a:spAutoFit/>
          </a:bodyPr>
          <a:lstStyle/>
          <a:p>
            <a:pPr lvl="0"/>
            <a:r>
              <a:rPr lang="en-GB" sz="2400" dirty="0" err="1">
                <a:latin typeface="Century" panose="02040604050505020304" pitchFamily="18" charset="0"/>
              </a:rPr>
              <a:t>Pripadnici</a:t>
            </a:r>
            <a:r>
              <a:rPr lang="en-GB" sz="2400" dirty="0">
                <a:latin typeface="Century" panose="02040604050505020304" pitchFamily="18" charset="0"/>
              </a:rPr>
              <a:t> </a:t>
            </a:r>
            <a:r>
              <a:rPr lang="en-GB" sz="2400" dirty="0" err="1">
                <a:latin typeface="Century" panose="02040604050505020304" pitchFamily="18" charset="0"/>
              </a:rPr>
              <a:t>kojeg</a:t>
            </a:r>
            <a:r>
              <a:rPr lang="en-GB" sz="2400" dirty="0">
                <a:latin typeface="Century" panose="02040604050505020304" pitchFamily="18" charset="0"/>
              </a:rPr>
              <a:t> </a:t>
            </a:r>
            <a:r>
              <a:rPr lang="en-GB" sz="2400" dirty="0" err="1">
                <a:latin typeface="Century" panose="02040604050505020304" pitchFamily="18" charset="0"/>
              </a:rPr>
              <a:t>naroda</a:t>
            </a:r>
            <a:r>
              <a:rPr lang="en-GB" sz="2400" dirty="0">
                <a:latin typeface="Century" panose="02040604050505020304" pitchFamily="18" charset="0"/>
              </a:rPr>
              <a:t>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počinili</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najviše</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zločina</a:t>
            </a:r>
            <a:r>
              <a:rPr lang="en-GB" sz="2400" dirty="0">
                <a:solidFill>
                  <a:srgbClr val="7F489C"/>
                </a:solidFill>
                <a:latin typeface="Century" panose="02040604050505020304" pitchFamily="18" charset="0"/>
              </a:rPr>
              <a:t> </a:t>
            </a:r>
            <a:r>
              <a:rPr lang="en-GB" sz="2400" dirty="0">
                <a:latin typeface="Century" panose="02040604050505020304" pitchFamily="18" charset="0"/>
              </a:rPr>
              <a:t>u </a:t>
            </a:r>
            <a:br>
              <a:rPr lang="sr-Latn-ME" sz="2400" dirty="0">
                <a:latin typeface="Century" panose="02040604050505020304" pitchFamily="18" charset="0"/>
              </a:rPr>
            </a:br>
            <a:r>
              <a:rPr lang="en-GB" sz="2400" dirty="0" err="1">
                <a:latin typeface="Century" panose="02040604050505020304" pitchFamily="18" charset="0"/>
              </a:rPr>
              <a:t>ratovima</a:t>
            </a:r>
            <a:r>
              <a:rPr lang="en-GB" sz="2400" dirty="0">
                <a:latin typeface="Century" panose="02040604050505020304" pitchFamily="18" charset="0"/>
              </a:rPr>
              <a:t> </a:t>
            </a:r>
            <a:r>
              <a:rPr lang="en-GB" sz="2400" dirty="0" err="1">
                <a:latin typeface="Century" panose="02040604050505020304" pitchFamily="18" charset="0"/>
              </a:rPr>
              <a:t>na</a:t>
            </a:r>
            <a:r>
              <a:rPr lang="en-GB" sz="2400" dirty="0">
                <a:latin typeface="Century" panose="02040604050505020304" pitchFamily="18" charset="0"/>
              </a:rPr>
              <a:t> </a:t>
            </a:r>
            <a:r>
              <a:rPr lang="en-GB" sz="2400" dirty="0" err="1">
                <a:latin typeface="Century" panose="02040604050505020304" pitchFamily="18" charset="0"/>
              </a:rPr>
              <a:t>teritoriji</a:t>
            </a:r>
            <a:r>
              <a:rPr lang="en-GB" sz="2400" dirty="0">
                <a:latin typeface="Century" panose="02040604050505020304" pitchFamily="18" charset="0"/>
              </a:rPr>
              <a:t> SFRJ? </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12" name="Content Placeholder 4">
            <a:extLst>
              <a:ext uri="{FF2B5EF4-FFF2-40B4-BE49-F238E27FC236}">
                <a16:creationId xmlns:a16="http://schemas.microsoft.com/office/drawing/2014/main" id="{F453576B-6216-480C-8653-2E89B8564C56}"/>
              </a:ext>
            </a:extLst>
          </p:cNvPr>
          <p:cNvGraphicFramePr>
            <a:graphicFrameLocks/>
          </p:cNvGraphicFramePr>
          <p:nvPr>
            <p:extLst>
              <p:ext uri="{D42A27DB-BD31-4B8C-83A1-F6EECF244321}">
                <p14:modId xmlns:p14="http://schemas.microsoft.com/office/powerpoint/2010/main" val="1913154871"/>
              </p:ext>
            </p:extLst>
          </p:nvPr>
        </p:nvGraphicFramePr>
        <p:xfrm>
          <a:off x="755072" y="2114248"/>
          <a:ext cx="5181600" cy="2885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44AFD7A7-FA2A-4904-868D-EFB264B1D58B}"/>
              </a:ext>
            </a:extLst>
          </p:cNvPr>
          <p:cNvSpPr/>
          <p:nvPr/>
        </p:nvSpPr>
        <p:spPr>
          <a:xfrm>
            <a:off x="5710335" y="1978156"/>
            <a:ext cx="6302595" cy="3676660"/>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5" name="Content Placeholder 3"/>
          <p:cNvSpPr txBox="1">
            <a:spLocks/>
          </p:cNvSpPr>
          <p:nvPr/>
        </p:nvSpPr>
        <p:spPr>
          <a:xfrm>
            <a:off x="5710336" y="2114248"/>
            <a:ext cx="6302594" cy="4706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sr-Latn-ME" dirty="0"/>
              <a:t>Ispitanici su na ovo pitanje mogli da daju po dva odgovora</a:t>
            </a:r>
            <a:r>
              <a:rPr lang="en-GB" dirty="0"/>
              <a:t> (</a:t>
            </a:r>
            <a:r>
              <a:rPr lang="en-GB" dirty="0" err="1"/>
              <a:t>ovakva</a:t>
            </a:r>
            <a:r>
              <a:rPr lang="en-GB" dirty="0"/>
              <a:t> </a:t>
            </a:r>
            <a:r>
              <a:rPr lang="en-GB" dirty="0" err="1"/>
              <a:t>mog</a:t>
            </a:r>
            <a:r>
              <a:rPr lang="sr-Latn-ME" dirty="0"/>
              <a:t>ućnost im je ostavljena kako bi izbjegli odgovor „ne znam“ u slučaju da ispitanik ne može da odluči pripadnici kojeg naroda su počinili najviše zločina). </a:t>
            </a:r>
            <a:r>
              <a:rPr lang="sr-Latn-ME" dirty="0">
                <a:solidFill>
                  <a:sysClr val="windowText" lastClr="000000"/>
                </a:solidFill>
              </a:rPr>
              <a:t>I pored toga, i</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spitanici su u najvećoj mjeri bili suzdržani, tj. nisu znali ili su odbili da navedu dva naroda čiji su pripadnici počinili najviše zlačina tokom ratnih dešavanja na prostoru SFRJ/SRJ.</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21,7% njih je navelo kao prvi odgovor da su Hrvati počinili najviše zločina. To smatra 29.5% Srba, 20.3% Hrvata, 13.5% Muslimana i Bošnjaka i 9.8% Albanaca.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21% ispitanika smatra da su Srbi počinili najviše zločina tokom ratnih dešavanja, navodeći to kao prvi odgovor. Takvog stava je 58.8% Albanaca, potom 46.8% Muslimana i Bošnjaka, 21.8% Crnogoraca i 4.4% Srba.</a:t>
            </a:r>
          </a:p>
        </p:txBody>
      </p:sp>
      <p:sp>
        <p:nvSpPr>
          <p:cNvPr id="4" name="Rectangle 3"/>
          <p:cNvSpPr/>
          <p:nvPr/>
        </p:nvSpPr>
        <p:spPr>
          <a:xfrm>
            <a:off x="755072" y="5744660"/>
            <a:ext cx="11096502" cy="122905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sr-Latn-ME" sz="1400" dirty="0">
                <a:solidFill>
                  <a:srgbClr val="7030A0"/>
                </a:solidFill>
                <a:latin typeface="Century" panose="02040604050505020304" pitchFamily="18" charset="0"/>
              </a:rPr>
              <a:t>Odgovor „ne znam“ najčešći je i u Srbiji* – 52% građana Srbije odabralo je ovaj odgovor. Na drugom mjestu se, kao i u Crnoj Gori, nalaze pripadnici hrvatske nacionalne zajednice – ovaj odgovor u Srbiji je odabralo 24.0% ispitanika. </a:t>
            </a:r>
          </a:p>
          <a:p>
            <a:pPr marL="228600" lvl="0" indent="-228600">
              <a:lnSpc>
                <a:spcPct val="90000"/>
              </a:lnSpc>
              <a:spcBef>
                <a:spcPts val="1000"/>
              </a:spcBef>
              <a:buFont typeface="Arial" panose="020B0604020202020204" pitchFamily="34" charset="0"/>
              <a:buChar char="•"/>
              <a:defRPr/>
            </a:pPr>
            <a:endParaRPr lang="sr-Latn-ME" sz="800" dirty="0">
              <a:solidFill>
                <a:srgbClr val="7030A0"/>
              </a:solidFill>
              <a:latin typeface="Century" panose="02040604050505020304" pitchFamily="18" charset="0"/>
            </a:endParaRPr>
          </a:p>
          <a:p>
            <a:r>
              <a:rPr lang="sr-Latn-ME" sz="1400" dirty="0">
                <a:solidFill>
                  <a:srgbClr val="7030A0"/>
                </a:solidFill>
                <a:latin typeface="Century" panose="02040604050505020304" pitchFamily="18" charset="0"/>
              </a:rPr>
              <a:t>* istraživanje koje je Demostat sproveo u Srbiji 2017. godine</a:t>
            </a:r>
          </a:p>
          <a:p>
            <a:pPr lvl="0">
              <a:lnSpc>
                <a:spcPct val="90000"/>
              </a:lnSpc>
              <a:spcBef>
                <a:spcPts val="1000"/>
              </a:spcBef>
              <a:defRPr/>
            </a:pPr>
            <a:endParaRPr lang="sr-Latn-ME" sz="1200" dirty="0">
              <a:solidFill>
                <a:srgbClr val="7030A0"/>
              </a:solidFill>
              <a:latin typeface="Century" panose="02040604050505020304" pitchFamily="18" charset="0"/>
            </a:endParaRP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1124F81E-BE9D-4153-927D-C551ED0BC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351710"/>
            <a:ext cx="2275316" cy="693971"/>
          </a:xfrm>
          <a:prstGeom prst="rect">
            <a:avLst/>
          </a:prstGeom>
        </p:spPr>
      </p:pic>
      <p:pic>
        <p:nvPicPr>
          <p:cNvPr id="5" name="image1.png">
            <a:extLst>
              <a:ext uri="{FF2B5EF4-FFF2-40B4-BE49-F238E27FC236}">
                <a16:creationId xmlns:a16="http://schemas.microsoft.com/office/drawing/2014/main" id="{D85CFB7A-18ED-4C84-A69B-FB92F0B2165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30360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461665"/>
          </a:xfrm>
          <a:prstGeom prst="rect">
            <a:avLst/>
          </a:prstGeom>
        </p:spPr>
        <p:txBody>
          <a:bodyPr wrap="square">
            <a:spAutoFit/>
          </a:bodyPr>
          <a:lstStyle/>
          <a:p>
            <a:pPr lvl="0"/>
            <a:r>
              <a:rPr lang="sr-Latn-ME" sz="2400" dirty="0">
                <a:latin typeface="Century" panose="02040604050505020304" pitchFamily="18" charset="0"/>
              </a:rPr>
              <a:t>S</a:t>
            </a:r>
            <a:r>
              <a:rPr lang="en-US" sz="2400" dirty="0" err="1">
                <a:latin typeface="Century" panose="02040604050505020304" pitchFamily="18" charset="0"/>
              </a:rPr>
              <a:t>aglasnost</a:t>
            </a:r>
            <a:r>
              <a:rPr lang="sr-Latn-ME" sz="2400" dirty="0">
                <a:latin typeface="Century" panose="02040604050505020304" pitchFamily="18" charset="0"/>
              </a:rPr>
              <a:t> sa tvrdnjama:</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8" name="Rectangle 7">
            <a:extLst>
              <a:ext uri="{FF2B5EF4-FFF2-40B4-BE49-F238E27FC236}">
                <a16:creationId xmlns:a16="http://schemas.microsoft.com/office/drawing/2014/main" id="{44AFD7A7-FA2A-4904-868D-EFB264B1D58B}"/>
              </a:ext>
            </a:extLst>
          </p:cNvPr>
          <p:cNvSpPr/>
          <p:nvPr/>
        </p:nvSpPr>
        <p:spPr>
          <a:xfrm>
            <a:off x="7754587" y="2470873"/>
            <a:ext cx="4096986" cy="415555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9" name="Content Placeholder 3"/>
          <p:cNvSpPr txBox="1">
            <a:spLocks/>
          </p:cNvSpPr>
          <p:nvPr/>
        </p:nvSpPr>
        <p:spPr>
          <a:xfrm>
            <a:off x="7754587" y="2537927"/>
            <a:ext cx="3978234" cy="3898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42.6% ispitanika je saglasno (potpuno ili donekle) da odluku koju će partiju ili političara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podržati</a:t>
            </a:r>
            <a:r>
              <a:rPr kumimoji="0" lang="sr-Latn-ME" sz="1600" i="0" u="none" strike="noStrike" kern="1200" cap="none" spc="0" normalizeH="0" baseline="0" noProof="0" dirty="0">
                <a:ln>
                  <a:noFill/>
                </a:ln>
                <a:effectLst/>
                <a:uLnTx/>
                <a:uFillTx/>
                <a:latin typeface="Century" panose="02040604050505020304" pitchFamily="18" charset="0"/>
                <a:ea typeface="+mn-ea"/>
                <a:cs typeface="+mn-cs"/>
              </a:rPr>
              <a:t>,</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zasnivaju na stavu te partije o zločinima koji su se dogodili na teritoriji SFRJ i SRJ.</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56.7% ispitanika smatra (potpuno ili donekle) da će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samo spoljni pristisak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podstaći procesuiranje ratnih zločina pred crnogorskim sudovima.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53.6% njih vjeruje (potpuno ili donekle) da vladajuća koalicija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 želi rasvjetljavanje ratnih zločina</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koje su počinili građani Crne Gore.</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graphicFrame>
        <p:nvGraphicFramePr>
          <p:cNvPr id="10" name="Content Placeholder 4">
            <a:extLst>
              <a:ext uri="{FF2B5EF4-FFF2-40B4-BE49-F238E27FC236}">
                <a16:creationId xmlns:a16="http://schemas.microsoft.com/office/drawing/2014/main" id="{E54FE43B-5F09-4805-A7A0-1BE7516C633F}"/>
              </a:ext>
            </a:extLst>
          </p:cNvPr>
          <p:cNvGraphicFramePr>
            <a:graphicFrameLocks/>
          </p:cNvGraphicFramePr>
          <p:nvPr>
            <p:extLst>
              <p:ext uri="{D42A27DB-BD31-4B8C-83A1-F6EECF244321}">
                <p14:modId xmlns:p14="http://schemas.microsoft.com/office/powerpoint/2010/main" val="3887415017"/>
              </p:ext>
            </p:extLst>
          </p:nvPr>
        </p:nvGraphicFramePr>
        <p:xfrm>
          <a:off x="838199" y="1825625"/>
          <a:ext cx="6322621" cy="4705804"/>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35052607-7DCD-4A66-B5DE-917B68208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51710"/>
            <a:ext cx="2275316" cy="693971"/>
          </a:xfrm>
          <a:prstGeom prst="rect">
            <a:avLst/>
          </a:prstGeom>
        </p:spPr>
      </p:pic>
      <p:pic>
        <p:nvPicPr>
          <p:cNvPr id="4" name="image1.png">
            <a:extLst>
              <a:ext uri="{FF2B5EF4-FFF2-40B4-BE49-F238E27FC236}">
                <a16:creationId xmlns:a16="http://schemas.microsoft.com/office/drawing/2014/main" id="{AA8CD7AA-8D8E-4CF5-A014-39F0EF77C51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6772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630328" y="1381468"/>
            <a:ext cx="8596954"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lvl="0" algn="ctr">
              <a:defRPr/>
            </a:pPr>
            <a:r>
              <a:rPr lang="pl-PL" dirty="0"/>
              <a:t>Procesuiranje ratnih zločina počinjenih na teritoriji bivše SFRJ</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F9834F8-60A1-4378-B85C-0494C129C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3" name="image1.png">
            <a:extLst>
              <a:ext uri="{FF2B5EF4-FFF2-40B4-BE49-F238E27FC236}">
                <a16:creationId xmlns:a16="http://schemas.microsoft.com/office/drawing/2014/main" id="{FBB89A79-D899-49A5-AE70-E2F9E9580D6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73687916-C828-4B7F-A209-064D759879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95983"/>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9001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461665"/>
          </a:xfrm>
          <a:prstGeom prst="rect">
            <a:avLst/>
          </a:prstGeom>
        </p:spPr>
        <p:txBody>
          <a:bodyPr wrap="square">
            <a:spAutoFit/>
          </a:bodyPr>
          <a:lstStyle/>
          <a:p>
            <a:pPr lvl="0"/>
            <a:r>
              <a:rPr lang="en-GB" sz="2400" dirty="0" err="1">
                <a:latin typeface="Century" panose="02040604050505020304" pitchFamily="18" charset="0"/>
              </a:rPr>
              <a:t>Kakav</a:t>
            </a:r>
            <a:r>
              <a:rPr lang="en-GB" sz="2400" dirty="0">
                <a:latin typeface="Century" panose="02040604050505020304" pitchFamily="18" charset="0"/>
              </a:rPr>
              <a:t> je </a:t>
            </a:r>
            <a:r>
              <a:rPr lang="en-US" sz="2400" dirty="0">
                <a:solidFill>
                  <a:srgbClr val="7F489C"/>
                </a:solidFill>
                <a:latin typeface="Century" panose="02040604050505020304" pitchFamily="18" charset="0"/>
              </a:rPr>
              <a:t>V</a:t>
            </a:r>
            <a:r>
              <a:rPr lang="sr-Latn-ME" sz="2400" dirty="0">
                <a:solidFill>
                  <a:srgbClr val="7F489C"/>
                </a:solidFill>
                <a:latin typeface="Century" panose="02040604050505020304" pitchFamily="18" charset="0"/>
              </a:rPr>
              <a:t>aš</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stav</a:t>
            </a:r>
            <a:r>
              <a:rPr lang="en-GB" sz="2400" dirty="0">
                <a:solidFill>
                  <a:srgbClr val="7F489C"/>
                </a:solidFill>
                <a:latin typeface="Century" panose="02040604050505020304" pitchFamily="18" charset="0"/>
              </a:rPr>
              <a:t> </a:t>
            </a:r>
            <a:r>
              <a:rPr lang="en-GB" sz="2400" dirty="0" err="1">
                <a:latin typeface="Century" panose="02040604050505020304" pitchFamily="18" charset="0"/>
              </a:rPr>
              <a:t>prema</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radu</a:t>
            </a:r>
            <a:r>
              <a:rPr lang="en-GB" sz="2400" dirty="0">
                <a:latin typeface="Century" panose="02040604050505020304" pitchFamily="18" charset="0"/>
              </a:rPr>
              <a:t> (</a:t>
            </a:r>
            <a:r>
              <a:rPr lang="en-GB" sz="2400" dirty="0" err="1">
                <a:latin typeface="Century" panose="02040604050505020304" pitchFamily="18" charset="0"/>
              </a:rPr>
              <a:t>odlukama</a:t>
            </a:r>
            <a:r>
              <a:rPr lang="en-GB" sz="2400" dirty="0">
                <a:latin typeface="Century" panose="02040604050505020304" pitchFamily="18" charset="0"/>
              </a:rPr>
              <a:t>) </a:t>
            </a:r>
            <a:r>
              <a:rPr lang="en-GB" sz="2400" dirty="0">
                <a:solidFill>
                  <a:srgbClr val="7F489C"/>
                </a:solidFill>
                <a:latin typeface="Century" panose="02040604050505020304" pitchFamily="18" charset="0"/>
              </a:rPr>
              <a:t>Ha</a:t>
            </a:r>
            <a:r>
              <a:rPr lang="sr-Latn-ME" sz="2400" dirty="0">
                <a:solidFill>
                  <a:srgbClr val="7F489C"/>
                </a:solidFill>
                <a:latin typeface="Century" panose="02040604050505020304" pitchFamily="18" charset="0"/>
              </a:rPr>
              <a:t>š</a:t>
            </a:r>
            <a:r>
              <a:rPr lang="en-GB" sz="2400" dirty="0" err="1">
                <a:solidFill>
                  <a:srgbClr val="7F489C"/>
                </a:solidFill>
                <a:latin typeface="Century" panose="02040604050505020304" pitchFamily="18" charset="0"/>
              </a:rPr>
              <a:t>kog</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tribunala</a:t>
            </a:r>
            <a:r>
              <a:rPr lang="en-GB"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9" name="Content Placeholder 4">
            <a:extLst>
              <a:ext uri="{FF2B5EF4-FFF2-40B4-BE49-F238E27FC236}">
                <a16:creationId xmlns:a16="http://schemas.microsoft.com/office/drawing/2014/main" id="{C3733772-4913-4FCD-A73A-C200079655C1}"/>
              </a:ext>
            </a:extLst>
          </p:cNvPr>
          <p:cNvGraphicFramePr>
            <a:graphicFrameLocks/>
          </p:cNvGraphicFramePr>
          <p:nvPr>
            <p:extLst>
              <p:ext uri="{D42A27DB-BD31-4B8C-83A1-F6EECF244321}">
                <p14:modId xmlns:p14="http://schemas.microsoft.com/office/powerpoint/2010/main" val="140652077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p:cNvSpPr txBox="1">
            <a:spLocks/>
          </p:cNvSpPr>
          <p:nvPr/>
        </p:nvSpPr>
        <p:spPr>
          <a:xfrm>
            <a:off x="6260123" y="234814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51.6% ispitanika ima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negativan stav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prema radu, odnosno odlukama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Haškog tribunala</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Žene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u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prosjeku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značajno</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manje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zainteresovane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dato pitanje </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- 27%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nezainteresovanih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žena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15.8%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nezainteresovanih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muškaraca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Najpozitivniji stav prema radu imaju Muslimani i Bošnjaci (43.2% ima pozitivan stav), a najnegativniji Srbi (78.2% ima negativan stav).</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sp>
        <p:nvSpPr>
          <p:cNvPr id="11" name="Content Placeholder 3">
            <a:extLst>
              <a:ext uri="{FF2B5EF4-FFF2-40B4-BE49-F238E27FC236}">
                <a16:creationId xmlns:a16="http://schemas.microsoft.com/office/drawing/2014/main" id="{2667481E-E45B-410B-98E8-7BA8CB93AC83}"/>
              </a:ext>
            </a:extLst>
          </p:cNvPr>
          <p:cNvSpPr txBox="1">
            <a:spLocks/>
          </p:cNvSpPr>
          <p:nvPr/>
        </p:nvSpPr>
        <p:spPr>
          <a:xfrm>
            <a:off x="6260123" y="2119042"/>
            <a:ext cx="5444067" cy="3513490"/>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14" name="Rectangle 13">
            <a:extLst>
              <a:ext uri="{FF2B5EF4-FFF2-40B4-BE49-F238E27FC236}">
                <a16:creationId xmlns:a16="http://schemas.microsoft.com/office/drawing/2014/main" id="{44AFD7A7-FA2A-4904-868D-EFB264B1D58B}"/>
              </a:ext>
            </a:extLst>
          </p:cNvPr>
          <p:cNvSpPr/>
          <p:nvPr/>
        </p:nvSpPr>
        <p:spPr>
          <a:xfrm>
            <a:off x="4402912" y="3345390"/>
            <a:ext cx="1737049" cy="131180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598D76F-45E6-4B7A-B05E-5707D00FB6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465" y="351710"/>
            <a:ext cx="2275316" cy="693971"/>
          </a:xfrm>
          <a:prstGeom prst="rect">
            <a:avLst/>
          </a:prstGeom>
        </p:spPr>
      </p:pic>
      <p:pic>
        <p:nvPicPr>
          <p:cNvPr id="4" name="image1.png">
            <a:extLst>
              <a:ext uri="{FF2B5EF4-FFF2-40B4-BE49-F238E27FC236}">
                <a16:creationId xmlns:a16="http://schemas.microsoft.com/office/drawing/2014/main" id="{3AF0BAAF-9D5C-438F-8028-8DCA2B8E179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54871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830997"/>
          </a:xfrm>
          <a:prstGeom prst="rect">
            <a:avLst/>
          </a:prstGeom>
        </p:spPr>
        <p:txBody>
          <a:bodyPr wrap="square">
            <a:spAutoFit/>
          </a:bodyPr>
          <a:lstStyle/>
          <a:p>
            <a:pPr lvl="0"/>
            <a:r>
              <a:rPr lang="en-GB" sz="2400" dirty="0">
                <a:latin typeface="Century" panose="02040604050505020304" pitchFamily="18" charset="0"/>
              </a:rPr>
              <a:t>U </a:t>
            </a:r>
            <a:r>
              <a:rPr lang="en-GB" sz="2400" dirty="0" err="1">
                <a:latin typeface="Century" panose="02040604050505020304" pitchFamily="18" charset="0"/>
              </a:rPr>
              <a:t>kojoj</a:t>
            </a:r>
            <a:r>
              <a:rPr lang="en-GB" sz="2400" dirty="0">
                <a:latin typeface="Century" panose="02040604050505020304" pitchFamily="18" charset="0"/>
              </a:rPr>
              <a:t> </a:t>
            </a:r>
            <a:r>
              <a:rPr lang="en-GB" sz="2400" dirty="0" err="1">
                <a:latin typeface="Century" panose="02040604050505020304" pitchFamily="18" charset="0"/>
              </a:rPr>
              <a:t>mjeri</a:t>
            </a:r>
            <a:r>
              <a:rPr lang="en-GB" sz="2400" dirty="0">
                <a:latin typeface="Century" panose="02040604050505020304" pitchFamily="18" charset="0"/>
              </a:rPr>
              <a:t> </a:t>
            </a:r>
            <a:r>
              <a:rPr lang="en-GB" sz="2400" dirty="0" err="1">
                <a:latin typeface="Century" panose="02040604050505020304" pitchFamily="18" charset="0"/>
              </a:rPr>
              <a:t>ste</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saglasni</a:t>
            </a:r>
            <a:r>
              <a:rPr lang="en-GB" sz="2400" dirty="0">
                <a:latin typeface="Century" panose="02040604050505020304" pitchFamily="18" charset="0"/>
              </a:rPr>
              <a:t> </a:t>
            </a:r>
            <a:r>
              <a:rPr lang="en-GB" sz="2400" dirty="0" err="1">
                <a:latin typeface="Century" panose="02040604050505020304" pitchFamily="18" charset="0"/>
              </a:rPr>
              <a:t>sa</a:t>
            </a:r>
            <a:r>
              <a:rPr lang="en-GB" sz="2400" dirty="0">
                <a:latin typeface="Century" panose="02040604050505020304" pitchFamily="18" charset="0"/>
              </a:rPr>
              <a:t> </a:t>
            </a:r>
            <a:r>
              <a:rPr lang="en-GB" sz="2400" dirty="0" err="1">
                <a:latin typeface="Century" panose="02040604050505020304" pitchFamily="18" charset="0"/>
              </a:rPr>
              <a:t>sljedećim</a:t>
            </a:r>
            <a:r>
              <a:rPr lang="en-GB" sz="2400" dirty="0">
                <a:latin typeface="Century" panose="02040604050505020304" pitchFamily="18" charset="0"/>
              </a:rPr>
              <a:t> </a:t>
            </a:r>
            <a:r>
              <a:rPr lang="en-GB" sz="2400" dirty="0" err="1">
                <a:latin typeface="Century" panose="02040604050505020304" pitchFamily="18" charset="0"/>
              </a:rPr>
              <a:t>stavovima</a:t>
            </a:r>
            <a:r>
              <a:rPr lang="en-GB" sz="2400" dirty="0">
                <a:latin typeface="Century" panose="02040604050505020304" pitchFamily="18" charset="0"/>
              </a:rPr>
              <a:t> </a:t>
            </a:r>
            <a:br>
              <a:rPr lang="sr-Latn-ME" sz="2400" dirty="0">
                <a:latin typeface="Century" panose="02040604050505020304" pitchFamily="18" charset="0"/>
              </a:rPr>
            </a:br>
            <a:r>
              <a:rPr lang="sr-Latn-ME" sz="2400" dirty="0">
                <a:latin typeface="Century" panose="02040604050505020304" pitchFamily="18" charset="0"/>
              </a:rPr>
              <a:t>u vezi</a:t>
            </a:r>
            <a:r>
              <a:rPr lang="en-GB" sz="2400" dirty="0">
                <a:latin typeface="Century" panose="02040604050505020304" pitchFamily="18" charset="0"/>
              </a:rPr>
              <a:t> </a:t>
            </a:r>
            <a:r>
              <a:rPr lang="sr-Latn-ME" sz="2400" dirty="0">
                <a:latin typeface="Century" panose="02040604050505020304" pitchFamily="18" charset="0"/>
              </a:rPr>
              <a:t>s</a:t>
            </a:r>
            <a:r>
              <a:rPr lang="en-GB" sz="2400" dirty="0">
                <a:latin typeface="Century" panose="02040604050505020304" pitchFamily="18" charset="0"/>
              </a:rPr>
              <a:t>a </a:t>
            </a:r>
            <a:r>
              <a:rPr lang="en-GB" sz="2400" dirty="0" err="1">
                <a:latin typeface="Century" panose="02040604050505020304" pitchFamily="18" charset="0"/>
              </a:rPr>
              <a:t>suđenj</a:t>
            </a:r>
            <a:r>
              <a:rPr lang="sr-Latn-ME" sz="2400" dirty="0">
                <a:latin typeface="Century" panose="02040604050505020304" pitchFamily="18" charset="0"/>
              </a:rPr>
              <a:t>ima</a:t>
            </a:r>
            <a:r>
              <a:rPr lang="en-GB" sz="2400" dirty="0">
                <a:latin typeface="Century" panose="02040604050505020304" pitchFamily="18" charset="0"/>
              </a:rPr>
              <a:t> </a:t>
            </a:r>
            <a:r>
              <a:rPr lang="en-GB" sz="2400" dirty="0" err="1">
                <a:latin typeface="Century" panose="02040604050505020304" pitchFamily="18" charset="0"/>
              </a:rPr>
              <a:t>pred</a:t>
            </a:r>
            <a:r>
              <a:rPr lang="en-GB" sz="2400" dirty="0">
                <a:latin typeface="Century" panose="02040604050505020304" pitchFamily="18" charset="0"/>
              </a:rPr>
              <a:t> </a:t>
            </a:r>
            <a:r>
              <a:rPr lang="en-GB" sz="2400" dirty="0" err="1">
                <a:latin typeface="Century" panose="02040604050505020304" pitchFamily="18" charset="0"/>
              </a:rPr>
              <a:t>Haškim</a:t>
            </a:r>
            <a:r>
              <a:rPr lang="en-GB" sz="2400" dirty="0">
                <a:latin typeface="Century" panose="02040604050505020304" pitchFamily="18" charset="0"/>
              </a:rPr>
              <a:t> </a:t>
            </a:r>
            <a:r>
              <a:rPr lang="en-GB" sz="2400" dirty="0" err="1">
                <a:latin typeface="Century" panose="02040604050505020304" pitchFamily="18" charset="0"/>
              </a:rPr>
              <a:t>tribunalom</a:t>
            </a:r>
            <a:r>
              <a:rPr lang="en-GB" sz="2400" dirty="0">
                <a:latin typeface="Century" panose="02040604050505020304" pitchFamily="18" charset="0"/>
              </a:rPr>
              <a:t>? </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6828313" y="2251346"/>
            <a:ext cx="5275896" cy="449383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5" name="Content Placeholder 3"/>
          <p:cNvSpPr txBox="1">
            <a:spLocks/>
          </p:cNvSpPr>
          <p:nvPr/>
        </p:nvSpPr>
        <p:spPr>
          <a:xfrm>
            <a:off x="6875461" y="2286972"/>
            <a:ext cx="5181600" cy="4800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dirty="0">
                <a:latin typeface="Century" panose="02040604050505020304" pitchFamily="18" charset="0"/>
              </a:rPr>
              <a:t>55.6% ispitanika smatra (potpuno ili donekle) da presude Haškog tribunala </a:t>
            </a:r>
            <a:r>
              <a:rPr lang="sr-Latn-ME" sz="1800" b="1" dirty="0">
                <a:solidFill>
                  <a:srgbClr val="7F489C"/>
                </a:solidFill>
                <a:latin typeface="Century" panose="02040604050505020304" pitchFamily="18" charset="0"/>
              </a:rPr>
              <a:t>nisu bile pravedne</a:t>
            </a:r>
            <a:r>
              <a:rPr lang="sr-Latn-ME" sz="1800" dirty="0">
                <a:latin typeface="Century" panose="02040604050505020304" pitchFamily="18" charset="0"/>
              </a:rPr>
              <a:t>.</a:t>
            </a:r>
          </a:p>
          <a:p>
            <a:pPr algn="just"/>
            <a:r>
              <a:rPr lang="sr-Latn-ME" sz="1800" dirty="0">
                <a:latin typeface="Century" panose="02040604050505020304" pitchFamily="18" charset="0"/>
              </a:rPr>
              <a:t>Kumulativno je 56.4% ispitanika ocijenilo da Haški tribunal </a:t>
            </a:r>
            <a:r>
              <a:rPr lang="sr-Latn-ME" sz="1800" b="1" dirty="0">
                <a:solidFill>
                  <a:srgbClr val="7F489C"/>
                </a:solidFill>
                <a:latin typeface="Century" panose="02040604050505020304" pitchFamily="18" charset="0"/>
              </a:rPr>
              <a:t>nije na isti način postupao prema osumnjičenima</a:t>
            </a:r>
            <a:r>
              <a:rPr lang="sr-Latn-ME" sz="1800" b="1" dirty="0">
                <a:latin typeface="Century" panose="02040604050505020304" pitchFamily="18" charset="0"/>
              </a:rPr>
              <a:t> </a:t>
            </a:r>
            <a:r>
              <a:rPr lang="sr-Latn-ME" sz="1800" dirty="0">
                <a:latin typeface="Century" panose="02040604050505020304" pitchFamily="18" charset="0"/>
              </a:rPr>
              <a:t>različitog etniciteta. </a:t>
            </a:r>
          </a:p>
          <a:p>
            <a:pPr algn="just"/>
            <a:r>
              <a:rPr lang="sr-Latn-ME" sz="1800" dirty="0">
                <a:latin typeface="Century" panose="02040604050505020304" pitchFamily="18" charset="0"/>
              </a:rPr>
              <a:t>Više od pola ispitanika je saglasno (potpuno ili donekle) da su </a:t>
            </a:r>
            <a:r>
              <a:rPr lang="sr-Latn-ME" sz="1800" b="1" dirty="0">
                <a:solidFill>
                  <a:srgbClr val="7F489C"/>
                </a:solidFill>
                <a:latin typeface="Century" panose="02040604050505020304" pitchFamily="18" charset="0"/>
              </a:rPr>
              <a:t>Srbi</a:t>
            </a:r>
            <a:r>
              <a:rPr lang="sr-Latn-ME" sz="1800" dirty="0">
                <a:latin typeface="Century" panose="02040604050505020304" pitchFamily="18" charset="0"/>
              </a:rPr>
              <a:t> </a:t>
            </a:r>
            <a:r>
              <a:rPr lang="sr-Latn-ME" sz="1800" b="1" dirty="0">
                <a:solidFill>
                  <a:srgbClr val="7F489C"/>
                </a:solidFill>
                <a:latin typeface="Century" panose="02040604050505020304" pitchFamily="18" charset="0"/>
              </a:rPr>
              <a:t>optuženi za ratne zločine tretirani lošije </a:t>
            </a:r>
            <a:r>
              <a:rPr lang="sr-Latn-ME" sz="1800" dirty="0">
                <a:latin typeface="Century" panose="02040604050505020304" pitchFamily="18" charset="0"/>
              </a:rPr>
              <a:t>od strane Haškog tribunala, u odnosu na ostale optuženike.</a:t>
            </a:r>
          </a:p>
          <a:p>
            <a:pPr algn="just"/>
            <a:r>
              <a:rPr lang="sr-Latn-ME" sz="1800" dirty="0">
                <a:latin typeface="Century" panose="02040604050505020304" pitchFamily="18" charset="0"/>
              </a:rPr>
              <a:t>44.4% </a:t>
            </a:r>
            <a:r>
              <a:rPr lang="sr-Latn-ME" sz="1800" b="1" dirty="0">
                <a:solidFill>
                  <a:srgbClr val="7F489C"/>
                </a:solidFill>
                <a:latin typeface="Century" panose="02040604050505020304" pitchFamily="18" charset="0"/>
              </a:rPr>
              <a:t>nije saglasno</a:t>
            </a:r>
            <a:r>
              <a:rPr lang="sr-Latn-ME" sz="1800" dirty="0">
                <a:latin typeface="Century" panose="02040604050505020304" pitchFamily="18" charset="0"/>
              </a:rPr>
              <a:t> (potpuno ili donekle) </a:t>
            </a:r>
            <a:r>
              <a:rPr lang="sr-Latn-ME" sz="1800" b="1" dirty="0">
                <a:solidFill>
                  <a:srgbClr val="7F489C"/>
                </a:solidFill>
                <a:latin typeface="Century" panose="02040604050505020304" pitchFamily="18" charset="0"/>
              </a:rPr>
              <a:t>da su suđenja doprinijela saznavanju istine o ratovima i zločinima </a:t>
            </a:r>
            <a:r>
              <a:rPr lang="sr-Latn-ME" sz="1800" dirty="0">
                <a:latin typeface="Century" panose="02040604050505020304" pitchFamily="18" charset="0"/>
              </a:rPr>
              <a:t>počinjenim na teritoriji bivše SFRJ tokom 90-ih, dok njih </a:t>
            </a:r>
            <a:r>
              <a:rPr lang="sr-Latn-ME" sz="1800" dirty="0">
                <a:solidFill>
                  <a:prstClr val="black"/>
                </a:solidFill>
                <a:latin typeface="Century" panose="02040604050505020304" pitchFamily="18" charset="0"/>
              </a:rPr>
              <a:t>42.5% smatra da jesu doprinjela.</a:t>
            </a:r>
            <a:endParaRPr lang="sr-Latn-ME" sz="1800" dirty="0">
              <a:latin typeface="Century" panose="02040604050505020304" pitchFamily="18" charset="0"/>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31E662D6-B11C-4964-9C3D-32FD601FC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378281"/>
            <a:ext cx="2275316" cy="693971"/>
          </a:xfrm>
          <a:prstGeom prst="rect">
            <a:avLst/>
          </a:prstGeom>
        </p:spPr>
      </p:pic>
      <p:pic>
        <p:nvPicPr>
          <p:cNvPr id="4" name="image1.png">
            <a:extLst>
              <a:ext uri="{FF2B5EF4-FFF2-40B4-BE49-F238E27FC236}">
                <a16:creationId xmlns:a16="http://schemas.microsoft.com/office/drawing/2014/main" id="{148990A2-DB18-4A6E-9BF4-B13A90FFFFE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4" name="Chart 13">
            <a:extLst>
              <a:ext uri="{FF2B5EF4-FFF2-40B4-BE49-F238E27FC236}">
                <a16:creationId xmlns:a16="http://schemas.microsoft.com/office/drawing/2014/main" id="{1D34D4D4-F634-4B9D-8000-C7ED9982D9A2}"/>
              </a:ext>
            </a:extLst>
          </p:cNvPr>
          <p:cNvGraphicFramePr>
            <a:graphicFrameLocks/>
          </p:cNvGraphicFramePr>
          <p:nvPr>
            <p:extLst>
              <p:ext uri="{D42A27DB-BD31-4B8C-83A1-F6EECF244321}">
                <p14:modId xmlns:p14="http://schemas.microsoft.com/office/powerpoint/2010/main" val="1054769389"/>
              </p:ext>
            </p:extLst>
          </p:nvPr>
        </p:nvGraphicFramePr>
        <p:xfrm>
          <a:off x="401932" y="2034793"/>
          <a:ext cx="6286251" cy="47103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7280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1200329"/>
          </a:xfrm>
          <a:prstGeom prst="rect">
            <a:avLst/>
          </a:prstGeom>
        </p:spPr>
        <p:txBody>
          <a:bodyPr wrap="square">
            <a:spAutoFit/>
          </a:bodyPr>
          <a:lstStyle/>
          <a:p>
            <a:pPr lvl="0"/>
            <a:r>
              <a:rPr lang="en-GB" sz="2400" dirty="0">
                <a:latin typeface="Century" panose="02040604050505020304" pitchFamily="18" charset="0"/>
              </a:rPr>
              <a:t>Da li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suđenja</a:t>
            </a:r>
            <a:r>
              <a:rPr lang="en-GB" sz="2400" dirty="0">
                <a:latin typeface="Century" panose="02040604050505020304" pitchFamily="18" charset="0"/>
              </a:rPr>
              <a:t> </a:t>
            </a:r>
            <a:r>
              <a:rPr lang="en-GB" sz="2400" dirty="0" err="1">
                <a:latin typeface="Century" panose="02040604050505020304" pitchFamily="18" charset="0"/>
              </a:rPr>
              <a:t>pred</a:t>
            </a:r>
            <a:r>
              <a:rPr lang="en-GB" sz="2400" dirty="0">
                <a:latin typeface="Century" panose="02040604050505020304" pitchFamily="18" charset="0"/>
              </a:rPr>
              <a:t> </a:t>
            </a:r>
            <a:r>
              <a:rPr lang="en-GB" sz="2400" dirty="0" err="1">
                <a:latin typeface="Century" panose="02040604050505020304" pitchFamily="18" charset="0"/>
              </a:rPr>
              <a:t>crnogorskim</a:t>
            </a:r>
            <a:r>
              <a:rPr lang="en-GB" sz="2400" dirty="0">
                <a:latin typeface="Century" panose="02040604050505020304" pitchFamily="18" charset="0"/>
              </a:rPr>
              <a:t> </a:t>
            </a:r>
            <a:r>
              <a:rPr lang="en-GB" sz="2400" dirty="0" err="1">
                <a:latin typeface="Century" panose="02040604050505020304" pitchFamily="18" charset="0"/>
              </a:rPr>
              <a:t>sudovima</a:t>
            </a:r>
            <a:r>
              <a:rPr lang="en-GB" sz="2400" dirty="0">
                <a:latin typeface="Century" panose="02040604050505020304" pitchFamily="18" charset="0"/>
              </a:rPr>
              <a:t> za </a:t>
            </a:r>
            <a:br>
              <a:rPr lang="en-GB" sz="2400" dirty="0">
                <a:latin typeface="Century" panose="02040604050505020304" pitchFamily="18" charset="0"/>
              </a:rPr>
            </a:br>
            <a:r>
              <a:rPr lang="en-GB" sz="2400" dirty="0" err="1">
                <a:latin typeface="Century" panose="02040604050505020304" pitchFamily="18" charset="0"/>
              </a:rPr>
              <a:t>ratne</a:t>
            </a:r>
            <a:r>
              <a:rPr lang="en-GB" sz="2400" dirty="0">
                <a:latin typeface="Century" panose="02040604050505020304" pitchFamily="18" charset="0"/>
              </a:rPr>
              <a:t> </a:t>
            </a:r>
            <a:r>
              <a:rPr lang="en-GB" sz="2400" dirty="0" err="1">
                <a:latin typeface="Century" panose="02040604050505020304" pitchFamily="18" charset="0"/>
              </a:rPr>
              <a:t>zločine</a:t>
            </a:r>
            <a:r>
              <a:rPr lang="en-GB" sz="2400" dirty="0">
                <a:latin typeface="Century" panose="02040604050505020304" pitchFamily="18" charset="0"/>
              </a:rPr>
              <a:t> </a:t>
            </a:r>
            <a:r>
              <a:rPr lang="en-GB" sz="2400" dirty="0" err="1">
                <a:latin typeface="Century" panose="02040604050505020304" pitchFamily="18" charset="0"/>
              </a:rPr>
              <a:t>iz</a:t>
            </a:r>
            <a:r>
              <a:rPr lang="en-GB" sz="2400" dirty="0">
                <a:latin typeface="Century" panose="02040604050505020304" pitchFamily="18" charset="0"/>
              </a:rPr>
              <a:t> 90-ih </a:t>
            </a:r>
            <a:r>
              <a:rPr lang="en-GB" sz="2400" dirty="0" err="1">
                <a:latin typeface="Century" panose="02040604050505020304" pitchFamily="18" charset="0"/>
              </a:rPr>
              <a:t>zadovoljila</a:t>
            </a:r>
            <a:r>
              <a:rPr lang="en-GB" sz="2400" dirty="0">
                <a:latin typeface="Century" panose="02040604050505020304" pitchFamily="18" charset="0"/>
              </a:rPr>
              <a:t> </a:t>
            </a:r>
            <a:r>
              <a:rPr lang="en-GB" sz="2400" dirty="0" err="1">
                <a:solidFill>
                  <a:srgbClr val="7030A0"/>
                </a:solidFill>
                <a:latin typeface="Century" panose="02040604050505020304" pitchFamily="18" charset="0"/>
              </a:rPr>
              <a:t>načelo</a:t>
            </a:r>
            <a:r>
              <a:rPr lang="en-GB" sz="2400" dirty="0">
                <a:solidFill>
                  <a:srgbClr val="7030A0"/>
                </a:solidFill>
                <a:latin typeface="Century" panose="02040604050505020304" pitchFamily="18" charset="0"/>
              </a:rPr>
              <a:t> </a:t>
            </a:r>
            <a:r>
              <a:rPr lang="en-GB" sz="2400" dirty="0" err="1">
                <a:solidFill>
                  <a:srgbClr val="7030A0"/>
                </a:solidFill>
                <a:latin typeface="Century" panose="02040604050505020304" pitchFamily="18" charset="0"/>
              </a:rPr>
              <a:t>pravičnosti</a:t>
            </a:r>
            <a:r>
              <a:rPr lang="en-GB" sz="2400" dirty="0">
                <a:solidFill>
                  <a:srgbClr val="7030A0"/>
                </a:solidFill>
                <a:latin typeface="Century" panose="02040604050505020304" pitchFamily="18" charset="0"/>
              </a:rPr>
              <a:t> </a:t>
            </a:r>
            <a:r>
              <a:rPr lang="en-GB" sz="2400" dirty="0" err="1">
                <a:latin typeface="Century" panose="02040604050505020304" pitchFamily="18" charset="0"/>
              </a:rPr>
              <a:t>i</a:t>
            </a:r>
            <a:r>
              <a:rPr lang="en-GB" sz="2400" dirty="0">
                <a:latin typeface="Century" panose="02040604050505020304" pitchFamily="18" charset="0"/>
              </a:rPr>
              <a:t> </a:t>
            </a:r>
            <a:br>
              <a:rPr lang="en-GB" sz="2400" dirty="0">
                <a:latin typeface="Century" panose="02040604050505020304" pitchFamily="18" charset="0"/>
              </a:rPr>
            </a:br>
            <a:r>
              <a:rPr lang="en-GB" sz="2400" dirty="0" err="1">
                <a:solidFill>
                  <a:srgbClr val="7030A0"/>
                </a:solidFill>
                <a:latin typeface="Century" panose="02040604050505020304" pitchFamily="18" charset="0"/>
              </a:rPr>
              <a:t>donijela</a:t>
            </a:r>
            <a:r>
              <a:rPr lang="en-GB" sz="2400" dirty="0">
                <a:solidFill>
                  <a:srgbClr val="7030A0"/>
                </a:solidFill>
                <a:latin typeface="Century" panose="02040604050505020304" pitchFamily="18" charset="0"/>
              </a:rPr>
              <a:t> </a:t>
            </a:r>
            <a:r>
              <a:rPr lang="en-GB" sz="2400" dirty="0" err="1">
                <a:solidFill>
                  <a:srgbClr val="7030A0"/>
                </a:solidFill>
                <a:latin typeface="Century" panose="02040604050505020304" pitchFamily="18" charset="0"/>
              </a:rPr>
              <a:t>pravdu</a:t>
            </a:r>
            <a:r>
              <a:rPr lang="en-GB" sz="2400" dirty="0">
                <a:solidFill>
                  <a:srgbClr val="7030A0"/>
                </a:solidFill>
                <a:latin typeface="Century" panose="02040604050505020304" pitchFamily="18" charset="0"/>
              </a:rPr>
              <a:t> </a:t>
            </a:r>
            <a:r>
              <a:rPr lang="en-GB" sz="2400" dirty="0" err="1">
                <a:latin typeface="Century" panose="02040604050505020304" pitchFamily="18" charset="0"/>
              </a:rPr>
              <a:t>žrtvama</a:t>
            </a:r>
            <a:r>
              <a:rPr lang="en-GB" sz="2400" dirty="0">
                <a:latin typeface="Century" panose="02040604050505020304" pitchFamily="18" charset="0"/>
              </a:rPr>
              <a:t> </a:t>
            </a:r>
            <a:r>
              <a:rPr lang="en-GB" sz="2400" dirty="0" err="1">
                <a:latin typeface="Century" panose="02040604050505020304" pitchFamily="18" charset="0"/>
              </a:rPr>
              <a:t>i</a:t>
            </a:r>
            <a:r>
              <a:rPr lang="en-GB" sz="2400" dirty="0">
                <a:latin typeface="Century" panose="02040604050505020304" pitchFamily="18" charset="0"/>
              </a:rPr>
              <a:t> </a:t>
            </a:r>
            <a:r>
              <a:rPr lang="en-GB" sz="2400" dirty="0" err="1">
                <a:latin typeface="Century" panose="02040604050505020304" pitchFamily="18" charset="0"/>
              </a:rPr>
              <a:t>njihovim</a:t>
            </a:r>
            <a:r>
              <a:rPr lang="en-GB" sz="2400" dirty="0">
                <a:latin typeface="Century" panose="02040604050505020304" pitchFamily="18" charset="0"/>
              </a:rPr>
              <a:t> </a:t>
            </a:r>
            <a:r>
              <a:rPr lang="en-GB" sz="2400" dirty="0" err="1">
                <a:latin typeface="Century" panose="02040604050505020304" pitchFamily="18" charset="0"/>
              </a:rPr>
              <a:t>porodicama</a:t>
            </a:r>
            <a:r>
              <a:rPr lang="en-GB"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8" name="Content Placeholder 4">
            <a:extLst>
              <a:ext uri="{FF2B5EF4-FFF2-40B4-BE49-F238E27FC236}">
                <a16:creationId xmlns:a16="http://schemas.microsoft.com/office/drawing/2014/main" id="{D5BF4D25-5BC0-42DE-915E-0D77B0D48955}"/>
              </a:ext>
            </a:extLst>
          </p:cNvPr>
          <p:cNvGraphicFramePr>
            <a:graphicFrameLocks/>
          </p:cNvGraphicFramePr>
          <p:nvPr>
            <p:extLst>
              <p:ext uri="{D42A27DB-BD31-4B8C-83A1-F6EECF244321}">
                <p14:modId xmlns:p14="http://schemas.microsoft.com/office/powerpoint/2010/main" val="1463450384"/>
              </p:ext>
            </p:extLst>
          </p:nvPr>
        </p:nvGraphicFramePr>
        <p:xfrm>
          <a:off x="838200" y="2347488"/>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4AFD7A7-FA2A-4904-868D-EFB264B1D58B}"/>
              </a:ext>
            </a:extLst>
          </p:cNvPr>
          <p:cNvSpPr/>
          <p:nvPr/>
        </p:nvSpPr>
        <p:spPr>
          <a:xfrm>
            <a:off x="3372593" y="4523157"/>
            <a:ext cx="2505694" cy="131180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0" name="Content Placeholder 3">
            <a:extLst>
              <a:ext uri="{FF2B5EF4-FFF2-40B4-BE49-F238E27FC236}">
                <a16:creationId xmlns:a16="http://schemas.microsoft.com/office/drawing/2014/main" id="{2667481E-E45B-410B-98E8-7BA8CB93AC83}"/>
              </a:ext>
            </a:extLst>
          </p:cNvPr>
          <p:cNvSpPr txBox="1">
            <a:spLocks/>
          </p:cNvSpPr>
          <p:nvPr/>
        </p:nvSpPr>
        <p:spPr>
          <a:xfrm>
            <a:off x="6407507" y="2710324"/>
            <a:ext cx="5444067" cy="3274839"/>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4" name="Rectangle 3"/>
          <p:cNvSpPr/>
          <p:nvPr/>
        </p:nvSpPr>
        <p:spPr>
          <a:xfrm>
            <a:off x="6546657" y="3232022"/>
            <a:ext cx="5165765" cy="2121606"/>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sr-Latn-ME" sz="1600" dirty="0">
                <a:solidFill>
                  <a:prstClr val="black"/>
                </a:solidFill>
                <a:latin typeface="Century" panose="02040604050505020304" pitchFamily="18" charset="0"/>
              </a:rPr>
              <a:t>Među opredijeljenim ispitanicima, većina (41.1%) smatra da suđenja pred crnogorskim sudovima za ratne zločine počinjene tokom 90-ih nisu zadovoljila načelo pravičnosti i da nisu donijela pravdu žrtvama.</a:t>
            </a:r>
          </a:p>
          <a:p>
            <a:pPr marL="228600" lvl="0" indent="-228600" algn="just">
              <a:lnSpc>
                <a:spcPct val="90000"/>
              </a:lnSpc>
              <a:spcBef>
                <a:spcPts val="1000"/>
              </a:spcBef>
              <a:buFont typeface="Arial" panose="020B0604020202020204" pitchFamily="34" charset="0"/>
              <a:buChar char="•"/>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sr-Latn-ME" sz="1600" dirty="0">
                <a:solidFill>
                  <a:prstClr val="black"/>
                </a:solidFill>
                <a:latin typeface="Century" panose="02040604050505020304" pitchFamily="18" charset="0"/>
              </a:rPr>
              <a:t>Suprotno mišljenje dijeli tek 17.2% građana, dok četvrtina nije imala stav po ovom pitanju.</a:t>
            </a:r>
            <a:endParaRPr lang="en-GB" sz="1600" dirty="0">
              <a:solidFill>
                <a:prstClr val="black"/>
              </a:solidFill>
              <a:latin typeface="Century" panose="02040604050505020304" pitchFamily="18" charset="0"/>
            </a:endParaRPr>
          </a:p>
        </p:txBody>
      </p:sp>
      <p:pic>
        <p:nvPicPr>
          <p:cNvPr id="11"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AFA28B12-D302-4917-9DC2-416E9710F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351710"/>
            <a:ext cx="2275316" cy="693971"/>
          </a:xfrm>
          <a:prstGeom prst="rect">
            <a:avLst/>
          </a:prstGeom>
        </p:spPr>
      </p:pic>
      <p:pic>
        <p:nvPicPr>
          <p:cNvPr id="5" name="image1.png">
            <a:extLst>
              <a:ext uri="{FF2B5EF4-FFF2-40B4-BE49-F238E27FC236}">
                <a16:creationId xmlns:a16="http://schemas.microsoft.com/office/drawing/2014/main" id="{C975C80F-5712-4235-B126-EFCC8C1E9DA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13970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397726" y="1382007"/>
            <a:ext cx="9091747"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Stavovi o ratovima i ratnim zločinima počinjenim na prostoru bivše SFRJ od 1991. do 1999. </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09247259-2395-48C5-B479-9092D0E25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9E7BD262-5A19-4D42-B4E5-041A9077D82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96514D17-E836-4D9B-A638-C3B9216E0F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58960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1200329"/>
          </a:xfrm>
          <a:prstGeom prst="rect">
            <a:avLst/>
          </a:prstGeom>
        </p:spPr>
        <p:txBody>
          <a:bodyPr wrap="square">
            <a:spAutoFit/>
          </a:bodyPr>
          <a:lstStyle/>
          <a:p>
            <a:pPr lvl="0"/>
            <a:r>
              <a:rPr lang="sr-Latn-ME" sz="2400" dirty="0">
                <a:latin typeface="Century" panose="02040604050505020304" pitchFamily="18" charset="0"/>
              </a:rPr>
              <a:t>Saglasnost</a:t>
            </a:r>
            <a:r>
              <a:rPr lang="en-GB" sz="2400" dirty="0">
                <a:latin typeface="Century" panose="02040604050505020304" pitchFamily="18" charset="0"/>
              </a:rPr>
              <a:t> </a:t>
            </a:r>
            <a:r>
              <a:rPr lang="en-GB" sz="2400" dirty="0" err="1">
                <a:latin typeface="Century" panose="02040604050505020304" pitchFamily="18" charset="0"/>
              </a:rPr>
              <a:t>sa</a:t>
            </a:r>
            <a:r>
              <a:rPr lang="en-GB" sz="2400" dirty="0">
                <a:latin typeface="Century" panose="02040604050505020304" pitchFamily="18" charset="0"/>
              </a:rPr>
              <a:t> </a:t>
            </a:r>
            <a:r>
              <a:rPr lang="en-GB" sz="2400" dirty="0" err="1">
                <a:latin typeface="Century" panose="02040604050505020304" pitchFamily="18" charset="0"/>
              </a:rPr>
              <a:t>stavom</a:t>
            </a:r>
            <a:r>
              <a:rPr lang="en-GB" sz="2400" dirty="0">
                <a:latin typeface="Century" panose="02040604050505020304" pitchFamily="18" charset="0"/>
              </a:rPr>
              <a:t> da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crnogorski</a:t>
            </a:r>
            <a:r>
              <a:rPr lang="en-GB" sz="2400" dirty="0">
                <a:latin typeface="Century" panose="02040604050505020304" pitchFamily="18" charset="0"/>
              </a:rPr>
              <a:t> </a:t>
            </a:r>
            <a:r>
              <a:rPr lang="en-GB" sz="2400" dirty="0" err="1">
                <a:latin typeface="Century" panose="02040604050505020304" pitchFamily="18" charset="0"/>
              </a:rPr>
              <a:t>državni</a:t>
            </a:r>
            <a:r>
              <a:rPr lang="en-GB" sz="2400" dirty="0">
                <a:latin typeface="Century" panose="02040604050505020304" pitchFamily="18" charset="0"/>
              </a:rPr>
              <a:t> </a:t>
            </a:r>
            <a:r>
              <a:rPr lang="en-GB" sz="2400" dirty="0" err="1">
                <a:latin typeface="Century" panose="02040604050505020304" pitchFamily="18" charset="0"/>
              </a:rPr>
              <a:t>tužioci</a:t>
            </a:r>
            <a:r>
              <a:rPr lang="en-GB" sz="2400" dirty="0">
                <a:latin typeface="Century" panose="02040604050505020304" pitchFamily="18" charset="0"/>
              </a:rPr>
              <a:t> </a:t>
            </a:r>
            <a:r>
              <a:rPr lang="en-GB" sz="2400" dirty="0" err="1">
                <a:latin typeface="Century" panose="02040604050505020304" pitchFamily="18" charset="0"/>
              </a:rPr>
              <a:t>i</a:t>
            </a:r>
            <a:r>
              <a:rPr lang="en-GB" sz="2400" dirty="0">
                <a:latin typeface="Century" panose="02040604050505020304" pitchFamily="18" charset="0"/>
              </a:rPr>
              <a:t> </a:t>
            </a:r>
            <a:br>
              <a:rPr lang="en-GB" sz="2400" dirty="0">
                <a:latin typeface="Century" panose="02040604050505020304" pitchFamily="18" charset="0"/>
              </a:rPr>
            </a:br>
            <a:r>
              <a:rPr lang="en-GB" sz="2400" dirty="0" err="1">
                <a:latin typeface="Century" panose="02040604050505020304" pitchFamily="18" charset="0"/>
              </a:rPr>
              <a:t>sudije</a:t>
            </a:r>
            <a:r>
              <a:rPr lang="en-GB" sz="2400" dirty="0">
                <a:latin typeface="Century" panose="02040604050505020304" pitchFamily="18" charset="0"/>
              </a:rPr>
              <a:t> </a:t>
            </a:r>
            <a:r>
              <a:rPr lang="en-GB" sz="2400" dirty="0" err="1">
                <a:solidFill>
                  <a:srgbClr val="7030A0"/>
                </a:solidFill>
                <a:latin typeface="Century" panose="02040604050505020304" pitchFamily="18" charset="0"/>
              </a:rPr>
              <a:t>spremni</a:t>
            </a:r>
            <a:r>
              <a:rPr lang="en-GB" sz="2400" dirty="0">
                <a:solidFill>
                  <a:srgbClr val="7030A0"/>
                </a:solidFill>
                <a:latin typeface="Century" panose="02040604050505020304" pitchFamily="18" charset="0"/>
              </a:rPr>
              <a:t> da </a:t>
            </a:r>
            <a:r>
              <a:rPr lang="en-GB" sz="2400" dirty="0" err="1">
                <a:solidFill>
                  <a:srgbClr val="7030A0"/>
                </a:solidFill>
                <a:latin typeface="Century" panose="02040604050505020304" pitchFamily="18" charset="0"/>
              </a:rPr>
              <a:t>procesuiraju</a:t>
            </a:r>
            <a:r>
              <a:rPr lang="en-GB" sz="2400" dirty="0">
                <a:solidFill>
                  <a:srgbClr val="7030A0"/>
                </a:solidFill>
                <a:latin typeface="Century" panose="02040604050505020304" pitchFamily="18" charset="0"/>
              </a:rPr>
              <a:t> </a:t>
            </a:r>
            <a:r>
              <a:rPr lang="en-GB" sz="2400" dirty="0" err="1">
                <a:solidFill>
                  <a:srgbClr val="7030A0"/>
                </a:solidFill>
                <a:latin typeface="Century" panose="02040604050505020304" pitchFamily="18" charset="0"/>
              </a:rPr>
              <a:t>odgovorne</a:t>
            </a:r>
            <a:r>
              <a:rPr lang="en-GB" sz="2400" dirty="0">
                <a:solidFill>
                  <a:srgbClr val="7030A0"/>
                </a:solidFill>
                <a:latin typeface="Century" panose="02040604050505020304" pitchFamily="18" charset="0"/>
              </a:rPr>
              <a:t> </a:t>
            </a:r>
            <a:r>
              <a:rPr lang="en-GB" sz="2400" dirty="0">
                <a:latin typeface="Century" panose="02040604050505020304" pitchFamily="18" charset="0"/>
              </a:rPr>
              <a:t>za </a:t>
            </a:r>
            <a:r>
              <a:rPr lang="en-GB" sz="2400" dirty="0" err="1">
                <a:latin typeface="Century" panose="02040604050505020304" pitchFamily="18" charset="0"/>
              </a:rPr>
              <a:t>ratne</a:t>
            </a:r>
            <a:r>
              <a:rPr lang="en-GB" sz="2400" dirty="0">
                <a:latin typeface="Century" panose="02040604050505020304" pitchFamily="18" charset="0"/>
              </a:rPr>
              <a:t> </a:t>
            </a:r>
            <a:r>
              <a:rPr lang="en-GB" sz="2400" dirty="0" err="1">
                <a:latin typeface="Century" panose="02040604050505020304" pitchFamily="18" charset="0"/>
              </a:rPr>
              <a:t>zločine</a:t>
            </a:r>
            <a:r>
              <a:rPr lang="en-GB" sz="2400" dirty="0">
                <a:latin typeface="Century" panose="02040604050505020304" pitchFamily="18" charset="0"/>
              </a:rPr>
              <a:t> </a:t>
            </a:r>
            <a:br>
              <a:rPr lang="en-GB" sz="2400" dirty="0">
                <a:latin typeface="Century" panose="02040604050505020304" pitchFamily="18" charset="0"/>
              </a:rPr>
            </a:br>
            <a:r>
              <a:rPr lang="en-GB" sz="2400" dirty="0" err="1">
                <a:latin typeface="Century" panose="02040604050505020304" pitchFamily="18" charset="0"/>
              </a:rPr>
              <a:t>počinjene</a:t>
            </a:r>
            <a:r>
              <a:rPr lang="en-GB" sz="2400" dirty="0">
                <a:latin typeface="Century" panose="02040604050505020304" pitchFamily="18" charset="0"/>
              </a:rPr>
              <a:t> u </a:t>
            </a:r>
            <a:r>
              <a:rPr lang="en-GB" sz="2400" dirty="0" err="1">
                <a:latin typeface="Century" panose="02040604050505020304" pitchFamily="18" charset="0"/>
              </a:rPr>
              <a:t>bivšoj</a:t>
            </a:r>
            <a:r>
              <a:rPr lang="en-GB" sz="2400" dirty="0">
                <a:latin typeface="Century" panose="02040604050505020304" pitchFamily="18" charset="0"/>
              </a:rPr>
              <a:t> SFRJ </a:t>
            </a:r>
            <a:r>
              <a:rPr lang="en-GB" sz="2400" dirty="0" err="1">
                <a:latin typeface="Century" panose="02040604050505020304" pitchFamily="18" charset="0"/>
              </a:rPr>
              <a:t>tokom</a:t>
            </a:r>
            <a:r>
              <a:rPr lang="en-GB" sz="2400" dirty="0">
                <a:latin typeface="Century" panose="02040604050505020304" pitchFamily="18" charset="0"/>
              </a:rPr>
              <a:t> 90-ih</a:t>
            </a:r>
            <a:r>
              <a:rPr lang="sr-Latn-ME"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11" name="Content Placeholder 4">
            <a:extLst>
              <a:ext uri="{FF2B5EF4-FFF2-40B4-BE49-F238E27FC236}">
                <a16:creationId xmlns:a16="http://schemas.microsoft.com/office/drawing/2014/main" id="{DC2EAF2C-F1D0-4520-B513-FE92E2DDF834}"/>
              </a:ext>
            </a:extLst>
          </p:cNvPr>
          <p:cNvGraphicFramePr>
            <a:graphicFrameLocks/>
          </p:cNvGraphicFramePr>
          <p:nvPr>
            <p:extLst>
              <p:ext uri="{D42A27DB-BD31-4B8C-83A1-F6EECF244321}">
                <p14:modId xmlns:p14="http://schemas.microsoft.com/office/powerpoint/2010/main" val="4293936357"/>
              </p:ext>
            </p:extLst>
          </p:nvPr>
        </p:nvGraphicFramePr>
        <p:xfrm>
          <a:off x="958507" y="2347488"/>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44AFD7A7-FA2A-4904-868D-EFB264B1D58B}"/>
              </a:ext>
            </a:extLst>
          </p:cNvPr>
          <p:cNvSpPr/>
          <p:nvPr/>
        </p:nvSpPr>
        <p:spPr>
          <a:xfrm>
            <a:off x="6398180" y="2347488"/>
            <a:ext cx="5396089" cy="3174823"/>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3" name="Content Placeholder 3"/>
          <p:cNvSpPr txBox="1">
            <a:spLocks/>
          </p:cNvSpPr>
          <p:nvPr/>
        </p:nvSpPr>
        <p:spPr>
          <a:xfrm>
            <a:off x="6505424" y="2680649"/>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effectLst/>
                <a:uLnTx/>
                <a:uFillTx/>
                <a:latin typeface="Century" panose="02040604050505020304" pitchFamily="18" charset="0"/>
                <a:ea typeface="+mn-ea"/>
                <a:cs typeface="+mn-cs"/>
              </a:rPr>
              <a:t>Skoro polovina ispitanika je </a:t>
            </a:r>
            <a:r>
              <a:rPr kumimoji="0" lang="sr-Latn-ME" sz="1600" b="1" i="0"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saglasna sa stavom </a:t>
            </a:r>
            <a:r>
              <a:rPr kumimoji="0" lang="sr-Latn-ME" sz="1600" b="0" i="0" u="none" strike="noStrike" kern="1200" cap="none" spc="0" normalizeH="0" baseline="0" noProof="0" dirty="0">
                <a:ln>
                  <a:noFill/>
                </a:ln>
                <a:effectLst/>
                <a:uLnTx/>
                <a:uFillTx/>
                <a:latin typeface="Century" panose="02040604050505020304" pitchFamily="18" charset="0"/>
                <a:ea typeface="+mn-ea"/>
                <a:cs typeface="+mn-cs"/>
              </a:rPr>
              <a:t>(u potpunosti ili donekle) da </a:t>
            </a:r>
            <a:r>
              <a:rPr kumimoji="0" lang="sr-Latn-ME" sz="1600" b="1" i="0"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crnogorski državni tužioci i sudije nisu spremni </a:t>
            </a:r>
            <a:r>
              <a:rPr kumimoji="0" lang="sr-Latn-ME" sz="1600" b="0" i="0" u="none" strike="noStrike" kern="1200" cap="none" spc="0" normalizeH="0" baseline="0" noProof="0" dirty="0">
                <a:ln>
                  <a:noFill/>
                </a:ln>
                <a:effectLst/>
                <a:uLnTx/>
                <a:uFillTx/>
                <a:latin typeface="Century" panose="02040604050505020304" pitchFamily="18" charset="0"/>
                <a:ea typeface="+mn-ea"/>
                <a:cs typeface="+mn-cs"/>
              </a:rPr>
              <a:t>da procesuiraju odgovorne za ratne zločine, dok je njih 30.1% suprotnog mišljenja.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Najviše saglasni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tim</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da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crnogorski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državni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tužioci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spremni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da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procesuiraju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odgovorne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ratne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zločine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Albanci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(38.5%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saglasnih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najmanje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saglasni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Srbi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(59.3%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nesaglasnih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a:t>
            </a: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8"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8B8F7C2-485C-4601-9907-6554DAED9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2316" y="351710"/>
            <a:ext cx="2275316" cy="693971"/>
          </a:xfrm>
          <a:prstGeom prst="rect">
            <a:avLst/>
          </a:prstGeom>
        </p:spPr>
      </p:pic>
      <p:pic>
        <p:nvPicPr>
          <p:cNvPr id="4" name="image1.png">
            <a:extLst>
              <a:ext uri="{FF2B5EF4-FFF2-40B4-BE49-F238E27FC236}">
                <a16:creationId xmlns:a16="http://schemas.microsoft.com/office/drawing/2014/main" id="{AE65570D-23A9-4A09-9A74-E54C28CBB7F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62649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Ako niste saglasni, zbog čega mislite je to tako? </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4" name="Rectangle 13">
            <a:extLst>
              <a:ext uri="{FF2B5EF4-FFF2-40B4-BE49-F238E27FC236}">
                <a16:creationId xmlns:a16="http://schemas.microsoft.com/office/drawing/2014/main" id="{44AFD7A7-FA2A-4904-868D-EFB264B1D58B}"/>
              </a:ext>
            </a:extLst>
          </p:cNvPr>
          <p:cNvSpPr/>
          <p:nvPr/>
        </p:nvSpPr>
        <p:spPr>
          <a:xfrm>
            <a:off x="6586353" y="2042206"/>
            <a:ext cx="5334001" cy="4052711"/>
          </a:xfrm>
          <a:prstGeom prst="rect">
            <a:avLst/>
          </a:prstGeom>
          <a:noFill/>
          <a:ln w="57150" cap="flat" cmpd="sng" algn="ctr">
            <a:solidFill>
              <a:srgbClr val="7F48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5" name="Content Placeholder 3"/>
          <p:cNvSpPr txBox="1">
            <a:spLocks/>
          </p:cNvSpPr>
          <p:nvPr/>
        </p:nvSpPr>
        <p:spPr>
          <a:xfrm>
            <a:off x="6662553" y="233392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Zavisnost od vlasti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ispitanici navode kao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prvi najčešći razlog</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zbog kog tužioci i sudije nisu spremni da procesuiraju ratne zločine - 65.1% ispitanika. </a:t>
            </a:r>
          </a:p>
          <a:p>
            <a:pPr lvl="0">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25.9% ispitanika navodi kao prvi najčešči razlog nedovoljno znanja, a 18.5% njih da državni tužioci i sudije ne smatraju </a:t>
            </a:r>
            <a:r>
              <a:rPr lang="sr-Latn-ME" dirty="0">
                <a:solidFill>
                  <a:sysClr val="windowText" lastClr="000000"/>
                </a:solidFill>
              </a:rPr>
              <a:t>važnim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procesuiranje ratnih zločina.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37.4% ispitanika kao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drugi najučestaliji odgovor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je navelo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nedovoljno znanje državnih tužilaca i sudija.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Da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državni tužioci i sudije ne smatraju važnim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procesuiranje ratnih zločina, kao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treći najčešći razlog</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navodi 45.3% ispitanika. </a:t>
            </a:r>
            <a:b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b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C8137B4A-D564-41DF-AFCC-641E608C3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CC4122AA-9C4C-4614-A98F-F833EE521AC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3" name="Chart 12">
            <a:extLst>
              <a:ext uri="{FF2B5EF4-FFF2-40B4-BE49-F238E27FC236}">
                <a16:creationId xmlns:a16="http://schemas.microsoft.com/office/drawing/2014/main" id="{5332AF2B-FE9C-4ABE-82A2-46C8FEF3C5AA}"/>
              </a:ext>
            </a:extLst>
          </p:cNvPr>
          <p:cNvGraphicFramePr>
            <a:graphicFrameLocks/>
          </p:cNvGraphicFramePr>
          <p:nvPr>
            <p:extLst>
              <p:ext uri="{D42A27DB-BD31-4B8C-83A1-F6EECF244321}">
                <p14:modId xmlns:p14="http://schemas.microsoft.com/office/powerpoint/2010/main" val="987478524"/>
              </p:ext>
            </p:extLst>
          </p:nvPr>
        </p:nvGraphicFramePr>
        <p:xfrm>
          <a:off x="926123" y="2015257"/>
          <a:ext cx="5257799" cy="40796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42953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937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Znate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li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ime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prezime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nekog</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od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crnogorskih</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dr</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ž</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avljana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optu</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ž</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enih</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ili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osu</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đ</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enih</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za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ratne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zlo</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č</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ine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p>
        </p:txBody>
      </p:sp>
      <p:graphicFrame>
        <p:nvGraphicFramePr>
          <p:cNvPr id="11" name="Chart 10"/>
          <p:cNvGraphicFramePr>
            <a:graphicFrameLocks/>
          </p:cNvGraphicFramePr>
          <p:nvPr>
            <p:extLst>
              <p:ext uri="{D42A27DB-BD31-4B8C-83A1-F6EECF244321}">
                <p14:modId xmlns:p14="http://schemas.microsoft.com/office/powerpoint/2010/main" val="162530782"/>
              </p:ext>
            </p:extLst>
          </p:nvPr>
        </p:nvGraphicFramePr>
        <p:xfrm>
          <a:off x="926123" y="2042206"/>
          <a:ext cx="4572000" cy="405271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648032" y="1933096"/>
            <a:ext cx="5337806" cy="4801314"/>
          </a:xfrm>
          <a:prstGeom prst="rect">
            <a:avLst/>
          </a:prstGeom>
        </p:spPr>
        <p:txBody>
          <a:bodyPr wrap="square">
            <a:spAutoFit/>
          </a:bodyPr>
          <a:lstStyle/>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Najzastupljeniji odgovor je u vezi sa Pavlom i Predragom Strugarom. Dok je veći broj ispitanika ukazao na gen. Pavla Strugara, manjina je navela samo prezime bez daljeg pojašnjenja da li se radi o ocu ili sinu. Zbirno, njih prepoznaje 7.9% ispitanika. </a:t>
            </a:r>
          </a:p>
        </p:txBody>
      </p:sp>
      <p:sp>
        <p:nvSpPr>
          <p:cNvPr id="13" name="Content Placeholder 3">
            <a:extLst>
              <a:ext uri="{FF2B5EF4-FFF2-40B4-BE49-F238E27FC236}">
                <a16:creationId xmlns:a16="http://schemas.microsoft.com/office/drawing/2014/main" id="{2667481E-E45B-410B-98E8-7BA8CB93AC83}"/>
              </a:ext>
            </a:extLst>
          </p:cNvPr>
          <p:cNvSpPr txBox="1">
            <a:spLocks/>
          </p:cNvSpPr>
          <p:nvPr/>
        </p:nvSpPr>
        <p:spPr>
          <a:xfrm>
            <a:off x="6648032" y="1933096"/>
            <a:ext cx="5337806" cy="4728960"/>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267B6BA-58D7-45B1-9631-49635904B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E33F3BFA-C424-4D23-BE42-7198C1F9B6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100361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926123" y="11251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Da li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ste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čuli</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za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neko</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od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sljedećih</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suđenja</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pred</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crnogorskim</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sudovima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p>
        </p:txBody>
      </p:sp>
      <p:sp>
        <p:nvSpPr>
          <p:cNvPr id="14" name="Content Placeholder 3">
            <a:extLst>
              <a:ext uri="{FF2B5EF4-FFF2-40B4-BE49-F238E27FC236}">
                <a16:creationId xmlns:a16="http://schemas.microsoft.com/office/drawing/2014/main" id="{2667481E-E45B-410B-98E8-7BA8CB93AC83}"/>
              </a:ext>
            </a:extLst>
          </p:cNvPr>
          <p:cNvSpPr txBox="1">
            <a:spLocks/>
          </p:cNvSpPr>
          <p:nvPr/>
        </p:nvSpPr>
        <p:spPr>
          <a:xfrm>
            <a:off x="6269069" y="2331440"/>
            <a:ext cx="5446889" cy="3404342"/>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3" name="Rectangle 2"/>
          <p:cNvSpPr/>
          <p:nvPr/>
        </p:nvSpPr>
        <p:spPr>
          <a:xfrm>
            <a:off x="6269069" y="2388199"/>
            <a:ext cx="5330194" cy="3098284"/>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sr-Latn-ME" dirty="0">
                <a:solidFill>
                  <a:prstClr val="black"/>
                </a:solidFill>
                <a:latin typeface="Century" panose="02040604050505020304" pitchFamily="18" charset="0"/>
              </a:rPr>
              <a:t>Po pravilu, </a:t>
            </a:r>
            <a:r>
              <a:rPr lang="en-US" dirty="0" err="1">
                <a:solidFill>
                  <a:prstClr val="black"/>
                </a:solidFill>
                <a:latin typeface="Century" panose="02040604050505020304" pitchFamily="18" charset="0"/>
              </a:rPr>
              <a:t>stariji</a:t>
            </a:r>
            <a:r>
              <a:rPr lang="sr-Latn-ME"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češće</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tvrde</a:t>
            </a:r>
            <a:r>
              <a:rPr lang="en-GB" dirty="0">
                <a:solidFill>
                  <a:prstClr val="black"/>
                </a:solidFill>
                <a:latin typeface="Century" panose="02040604050505020304" pitchFamily="18" charset="0"/>
              </a:rPr>
              <a:t> da </a:t>
            </a:r>
            <a:r>
              <a:rPr lang="en-GB" dirty="0" err="1">
                <a:solidFill>
                  <a:prstClr val="black"/>
                </a:solidFill>
                <a:latin typeface="Century" panose="02040604050505020304" pitchFamily="18" charset="0"/>
              </a:rPr>
              <a:t>su</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čuli</a:t>
            </a:r>
            <a:r>
              <a:rPr lang="en-GB" dirty="0">
                <a:solidFill>
                  <a:prstClr val="black"/>
                </a:solidFill>
                <a:latin typeface="Century" panose="02040604050505020304" pitchFamily="18" charset="0"/>
              </a:rPr>
              <a:t> i </a:t>
            </a:r>
            <a:r>
              <a:rPr lang="en-GB" dirty="0" err="1">
                <a:solidFill>
                  <a:prstClr val="black"/>
                </a:solidFill>
                <a:latin typeface="Century" panose="02040604050505020304" pitchFamily="18" charset="0"/>
              </a:rPr>
              <a:t>pratili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suđenja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pred</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crnogorskim</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sudovima</a:t>
            </a:r>
            <a:r>
              <a:rPr lang="en-GB" dirty="0">
                <a:solidFill>
                  <a:prstClr val="black"/>
                </a:solidFill>
                <a:latin typeface="Century" panose="02040604050505020304" pitchFamily="18" charset="0"/>
              </a:rPr>
              <a:t>.</a:t>
            </a:r>
          </a:p>
          <a:p>
            <a:pPr lvl="0" algn="just">
              <a:lnSpc>
                <a:spcPct val="90000"/>
              </a:lnSpc>
              <a:spcBef>
                <a:spcPts val="1000"/>
              </a:spcBef>
            </a:pPr>
            <a:endParaRPr lang="en-GB"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GB" dirty="0" err="1">
                <a:solidFill>
                  <a:prstClr val="black"/>
                </a:solidFill>
                <a:latin typeface="Century" panose="02040604050505020304" pitchFamily="18" charset="0"/>
              </a:rPr>
              <a:t>Tako</a:t>
            </a:r>
            <a:r>
              <a:rPr lang="en-GB" dirty="0">
                <a:solidFill>
                  <a:prstClr val="black"/>
                </a:solidFill>
                <a:latin typeface="Century" panose="02040604050505020304" pitchFamily="18" charset="0"/>
              </a:rPr>
              <a:t>, 45.9% </a:t>
            </a:r>
            <a:r>
              <a:rPr lang="en-GB" dirty="0" err="1">
                <a:solidFill>
                  <a:prstClr val="black"/>
                </a:solidFill>
                <a:latin typeface="Century" panose="02040604050505020304" pitchFamily="18" charset="0"/>
              </a:rPr>
              <a:t>ispitanika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starijih</a:t>
            </a:r>
            <a:r>
              <a:rPr lang="en-GB" dirty="0">
                <a:solidFill>
                  <a:prstClr val="black"/>
                </a:solidFill>
                <a:latin typeface="Century" panose="02040604050505020304" pitchFamily="18" charset="0"/>
              </a:rPr>
              <a:t> od 55 </a:t>
            </a:r>
            <a:r>
              <a:rPr lang="en-GB" dirty="0" err="1">
                <a:solidFill>
                  <a:prstClr val="black"/>
                </a:solidFill>
                <a:latin typeface="Century" panose="02040604050505020304" pitchFamily="18" charset="0"/>
              </a:rPr>
              <a:t>godina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tvrdi</a:t>
            </a:r>
            <a:r>
              <a:rPr lang="en-GB" dirty="0">
                <a:solidFill>
                  <a:prstClr val="black"/>
                </a:solidFill>
                <a:latin typeface="Century" panose="02040604050505020304" pitchFamily="18" charset="0"/>
              </a:rPr>
              <a:t> da je </a:t>
            </a:r>
            <a:r>
              <a:rPr lang="en-GB" dirty="0" err="1">
                <a:solidFill>
                  <a:prstClr val="black"/>
                </a:solidFill>
                <a:latin typeface="Century" panose="02040604050505020304" pitchFamily="18" charset="0"/>
              </a:rPr>
              <a:t>pratilo</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najprepoznatljiviji</a:t>
            </a:r>
            <a:r>
              <a:rPr lang="en-GB" dirty="0">
                <a:solidFill>
                  <a:prstClr val="black"/>
                </a:solidFill>
                <a:latin typeface="Century" panose="02040604050505020304" pitchFamily="18" charset="0"/>
              </a:rPr>
              <a:t> od </a:t>
            </a:r>
            <a:r>
              <a:rPr lang="en-GB" dirty="0" err="1">
                <a:solidFill>
                  <a:prstClr val="black"/>
                </a:solidFill>
                <a:latin typeface="Century" panose="02040604050505020304" pitchFamily="18" charset="0"/>
              </a:rPr>
              <a:t>navedenih</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predmeta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Štrpci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dok</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isto</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važi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tek</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za</a:t>
            </a:r>
            <a:r>
              <a:rPr lang="en-GB" dirty="0">
                <a:solidFill>
                  <a:prstClr val="black"/>
                </a:solidFill>
                <a:latin typeface="Century" panose="02040604050505020304" pitchFamily="18" charset="0"/>
              </a:rPr>
              <a:t> 17.7% </a:t>
            </a:r>
            <a:r>
              <a:rPr lang="en-GB" dirty="0" err="1">
                <a:solidFill>
                  <a:prstClr val="black"/>
                </a:solidFill>
                <a:latin typeface="Century" panose="02040604050505020304" pitchFamily="18" charset="0"/>
              </a:rPr>
              <a:t>mlađih</a:t>
            </a:r>
            <a:r>
              <a:rPr lang="en-GB" dirty="0">
                <a:solidFill>
                  <a:prstClr val="black"/>
                </a:solidFill>
                <a:latin typeface="Century" panose="02040604050505020304" pitchFamily="18" charset="0"/>
              </a:rPr>
              <a:t> od 35 </a:t>
            </a:r>
            <a:r>
              <a:rPr lang="en-GB" dirty="0" err="1">
                <a:solidFill>
                  <a:prstClr val="black"/>
                </a:solidFill>
                <a:latin typeface="Century" panose="02040604050505020304" pitchFamily="18" charset="0"/>
              </a:rPr>
              <a:t>godina</a:t>
            </a:r>
            <a:r>
              <a:rPr lang="en-GB" dirty="0">
                <a:solidFill>
                  <a:prstClr val="black"/>
                </a:solidFill>
                <a:latin typeface="Century" panose="02040604050505020304" pitchFamily="18" charset="0"/>
              </a:rPr>
              <a:t>. </a:t>
            </a:r>
          </a:p>
          <a:p>
            <a:pPr lvl="0" algn="just">
              <a:lnSpc>
                <a:spcPct val="90000"/>
              </a:lnSpc>
              <a:spcBef>
                <a:spcPts val="1000"/>
              </a:spcBef>
            </a:pPr>
            <a:endParaRPr lang="en-GB"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GB" dirty="0" err="1">
                <a:solidFill>
                  <a:prstClr val="black"/>
                </a:solidFill>
                <a:latin typeface="Century" panose="02040604050505020304" pitchFamily="18" charset="0"/>
              </a:rPr>
              <a:t>Većinu</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navedenih</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predmeta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su</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češće</a:t>
            </a:r>
            <a:r>
              <a:rPr lang="en-GB" dirty="0">
                <a:solidFill>
                  <a:prstClr val="black"/>
                </a:solidFill>
                <a:latin typeface="Century" panose="02040604050505020304" pitchFamily="18" charset="0"/>
              </a:rPr>
              <a:t> od </a:t>
            </a:r>
            <a:r>
              <a:rPr lang="en-GB" dirty="0" err="1">
                <a:solidFill>
                  <a:prstClr val="black"/>
                </a:solidFill>
                <a:latin typeface="Century" panose="02040604050505020304" pitchFamily="18" charset="0"/>
              </a:rPr>
              <a:t>prosjeka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pratili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Bošnjaci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Muslimani</a:t>
            </a:r>
            <a:r>
              <a:rPr lang="en-GB" dirty="0">
                <a:solidFill>
                  <a:prstClr val="black"/>
                </a:solidFill>
                <a:latin typeface="Century" panose="02040604050505020304" pitchFamily="18" charset="0"/>
              </a:rPr>
              <a:t>. </a:t>
            </a:r>
          </a:p>
        </p:txBody>
      </p:sp>
      <p:graphicFrame>
        <p:nvGraphicFramePr>
          <p:cNvPr id="8" name="Chart 7"/>
          <p:cNvGraphicFramePr>
            <a:graphicFrameLocks/>
          </p:cNvGraphicFramePr>
          <p:nvPr>
            <p:extLst>
              <p:ext uri="{D42A27DB-BD31-4B8C-83A1-F6EECF244321}">
                <p14:modId xmlns:p14="http://schemas.microsoft.com/office/powerpoint/2010/main" val="2658525057"/>
              </p:ext>
            </p:extLst>
          </p:nvPr>
        </p:nvGraphicFramePr>
        <p:xfrm>
          <a:off x="926123" y="2331440"/>
          <a:ext cx="5185406" cy="414937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95CE44F-631A-4205-BCF4-9BCC2F007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871" y="351710"/>
            <a:ext cx="2275316" cy="693971"/>
          </a:xfrm>
          <a:prstGeom prst="rect">
            <a:avLst/>
          </a:prstGeom>
        </p:spPr>
      </p:pic>
      <p:pic>
        <p:nvPicPr>
          <p:cNvPr id="4" name="image1.png">
            <a:extLst>
              <a:ext uri="{FF2B5EF4-FFF2-40B4-BE49-F238E27FC236}">
                <a16:creationId xmlns:a16="http://schemas.microsoft.com/office/drawing/2014/main" id="{082B9130-6647-44C3-97D9-BF186ABFE47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3895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U kojoj mjeri ste </a:t>
            </a:r>
            <a:r>
              <a:rPr kumimoji="0" lang="nb-NO" sz="2400" b="0" i="0" u="none" strike="noStrike" kern="1200" cap="none" spc="0" normalizeH="0" baseline="0" noProof="0">
                <a:ln>
                  <a:noFill/>
                </a:ln>
                <a:solidFill>
                  <a:srgbClr val="7F489C"/>
                </a:solidFill>
                <a:effectLst/>
                <a:uLnTx/>
                <a:uFillTx/>
                <a:latin typeface="Century" panose="02040604050505020304" pitchFamily="18" charset="0"/>
                <a:ea typeface="+mj-ea"/>
                <a:cs typeface="+mj-cs"/>
              </a:rPr>
              <a:t>saglasni</a:t>
            </a:r>
            <a:r>
              <a:rPr kumimoji="0" lang="nb-NO"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 sa sljedećim stavovima? </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6381008" y="2333922"/>
            <a:ext cx="5257800" cy="2576512"/>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5" name="Content Placeholder 3"/>
          <p:cNvSpPr txBox="1">
            <a:spLocks/>
          </p:cNvSpPr>
          <p:nvPr/>
        </p:nvSpPr>
        <p:spPr>
          <a:xfrm>
            <a:off x="6381008" y="250666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Bošnjaci i Muslimani izražavaju veći stepen saglasnosti sa ovim stavovima u poređenju sa ostalim nacionalnim zajednicama.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U pogledu ostalih demografskih kategorija (pol, godine, nivo obrazovanja, regija u kojoj ispitanik </a:t>
            </a:r>
            <a:r>
              <a:rPr kumimoji="0" lang="sr-Latn-ME"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živi) ne postoje statistički značajne razlike između ispitanika. </a:t>
            </a:r>
            <a:r>
              <a:rPr kumimoji="0" lang="pl-PL"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E6C7207D-6E6A-46A3-8ABB-26404D633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65" y="378281"/>
            <a:ext cx="2275316" cy="693971"/>
          </a:xfrm>
          <a:prstGeom prst="rect">
            <a:avLst/>
          </a:prstGeom>
        </p:spPr>
      </p:pic>
      <p:pic>
        <p:nvPicPr>
          <p:cNvPr id="3" name="image1.png">
            <a:extLst>
              <a:ext uri="{FF2B5EF4-FFF2-40B4-BE49-F238E27FC236}">
                <a16:creationId xmlns:a16="http://schemas.microsoft.com/office/drawing/2014/main" id="{2DCB1B3D-D745-48B2-8395-DE9AACFAD02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4" name="Chart 13">
            <a:extLst>
              <a:ext uri="{FF2B5EF4-FFF2-40B4-BE49-F238E27FC236}">
                <a16:creationId xmlns:a16="http://schemas.microsoft.com/office/drawing/2014/main" id="{1DB1503B-5AEB-4C5F-90F9-F46E75481C8E}"/>
              </a:ext>
            </a:extLst>
          </p:cNvPr>
          <p:cNvGraphicFramePr>
            <a:graphicFrameLocks/>
          </p:cNvGraphicFramePr>
          <p:nvPr>
            <p:extLst>
              <p:ext uri="{D42A27DB-BD31-4B8C-83A1-F6EECF244321}">
                <p14:modId xmlns:p14="http://schemas.microsoft.com/office/powerpoint/2010/main" val="2311016735"/>
              </p:ext>
            </p:extLst>
          </p:nvPr>
        </p:nvGraphicFramePr>
        <p:xfrm>
          <a:off x="401934" y="1862545"/>
          <a:ext cx="5979074" cy="42484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4938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Da li biste na izborima </a:t>
            </a:r>
            <a:r>
              <a:rPr kumimoji="0" lang="pl-PL" sz="2400" b="0" i="0" u="none" strike="noStrike" kern="1200" cap="none" spc="0" normalizeH="0" baseline="0" noProof="0">
                <a:ln>
                  <a:noFill/>
                </a:ln>
                <a:solidFill>
                  <a:srgbClr val="7F489C"/>
                </a:solidFill>
                <a:effectLst/>
                <a:uLnTx/>
                <a:uFillTx/>
                <a:latin typeface="Century" panose="02040604050505020304" pitchFamily="18" charset="0"/>
                <a:ea typeface="+mj-ea"/>
                <a:cs typeface="+mj-cs"/>
              </a:rPr>
              <a:t>glasali za osobu </a:t>
            </a: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koja je </a:t>
            </a:r>
            <a:b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b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osumnjičena za ratne zločine u bivšoj SFRJ?</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9" name="Content Placeholder 4">
            <a:extLst>
              <a:ext uri="{FF2B5EF4-FFF2-40B4-BE49-F238E27FC236}">
                <a16:creationId xmlns:a16="http://schemas.microsoft.com/office/drawing/2014/main" id="{2C314548-B0A3-4D78-A936-CA1668CCD73B}"/>
              </a:ext>
            </a:extLst>
          </p:cNvPr>
          <p:cNvGraphicFramePr>
            <a:graphicFrameLocks/>
          </p:cNvGraphicFramePr>
          <p:nvPr>
            <p:extLst>
              <p:ext uri="{D42A27DB-BD31-4B8C-83A1-F6EECF244321}">
                <p14:modId xmlns:p14="http://schemas.microsoft.com/office/powerpoint/2010/main" val="2156964655"/>
              </p:ext>
            </p:extLst>
          </p:nvPr>
        </p:nvGraphicFramePr>
        <p:xfrm>
          <a:off x="845099" y="2192589"/>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3">
            <a:extLst>
              <a:ext uri="{FF2B5EF4-FFF2-40B4-BE49-F238E27FC236}">
                <a16:creationId xmlns:a16="http://schemas.microsoft.com/office/drawing/2014/main" id="{2667481E-E45B-410B-98E8-7BA8CB93AC83}"/>
              </a:ext>
            </a:extLst>
          </p:cNvPr>
          <p:cNvSpPr txBox="1">
            <a:spLocks/>
          </p:cNvSpPr>
          <p:nvPr/>
        </p:nvSpPr>
        <p:spPr>
          <a:xfrm>
            <a:off x="6183923" y="3379089"/>
            <a:ext cx="5635978" cy="3164837"/>
          </a:xfrm>
          <a:prstGeom prst="rect">
            <a:avLst/>
          </a:prstGeom>
          <a:ln w="38100">
            <a:solidFill>
              <a:srgbClr val="16AA9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sp>
        <p:nvSpPr>
          <p:cNvPr id="16" name="Content Placeholder 3"/>
          <p:cNvSpPr txBox="1">
            <a:spLocks/>
          </p:cNvSpPr>
          <p:nvPr/>
        </p:nvSpPr>
        <p:spPr>
          <a:xfrm>
            <a:off x="6334912" y="2053527"/>
            <a:ext cx="5334000" cy="4778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Više od četiri petine ispitanika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sigurno ne bi glasalo</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za osobu osumnjičenu za ratne zločine u bivšoj SFRJ.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Kao obrazloženje tog stava, ispitanici najčešće navode: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„Ukoliko je osoba osumnjičena, dopustio bih da se odbrani a u tom periodu ne bih glasao za tu osobu.“ (ID ankete 255)</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a:t>
            </a: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Da li su optuženi za ratne zločine stvarno krivi, ne može se sa sigurnošću znati. Tako da bi im trebalo dati šansu da učestvuju u političkom životu i glasati za njih ako nude bolju budućnost.“(</a:t>
            </a:r>
            <a:r>
              <a:rPr kumimoji="0" lang="en-US"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 </a:t>
            </a: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ID ankete 948)</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„Ukoliko bi bio oslobođen svake krivice, dala bih mu šansu.            Ukoliko bi ga proglasili krivim, ne bih ga podržala, jer nije pouzdan za vršenje vlasti. Trebaju nam mlade nove snage da naprave bar neki napredak.“ (ID ankete 290)</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„Iako poštujem načelo da je osoba nevina dok se ne dokaže suprotno, u slučaju ratnih zločina mislim da se mora primijeniti ona poznata „đe ima dima, ima i vatre“, tako da ne bih glasala za takvu osobu sigurno.</a:t>
            </a:r>
            <a:r>
              <a:rPr kumimoji="0" lang="en-US"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a:t>
            </a: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 (ID ankete 378)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0"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A56CCA8-8C7A-4A8A-B301-4A3AB136E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7BDF7325-52CC-43C7-95B6-E568B8EAFD3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43939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797523" y="1382007"/>
            <a:ext cx="8596954"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lvl="0" algn="ctr">
              <a:defRPr/>
            </a:pPr>
            <a:r>
              <a:rPr lang="pl-PL" dirty="0"/>
              <a:t>Informisanost građana o ratnim zločinima u bivšoj SFRJ</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3FBB18E-0E16-45F1-966C-2B1BED9A5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378281"/>
            <a:ext cx="2275316" cy="693971"/>
          </a:xfrm>
          <a:prstGeom prst="rect">
            <a:avLst/>
          </a:prstGeom>
        </p:spPr>
      </p:pic>
      <p:pic>
        <p:nvPicPr>
          <p:cNvPr id="3" name="image1.png">
            <a:extLst>
              <a:ext uri="{FF2B5EF4-FFF2-40B4-BE49-F238E27FC236}">
                <a16:creationId xmlns:a16="http://schemas.microsoft.com/office/drawing/2014/main" id="{4FE810BD-5046-45C4-A15B-0EAADE47CC6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2EC38C55-E1E0-48F5-8F67-086F7F070B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96892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dirty="0">
                <a:solidFill>
                  <a:sysClr val="windowText" lastClr="000000"/>
                </a:solidFill>
              </a:rPr>
              <a:t>Koliko ste </a:t>
            </a:r>
            <a:r>
              <a:rPr lang="pl-PL" dirty="0">
                <a:solidFill>
                  <a:srgbClr val="7030A0"/>
                </a:solidFill>
              </a:rPr>
              <a:t>informisani</a:t>
            </a:r>
            <a:r>
              <a:rPr lang="pl-PL" dirty="0">
                <a:solidFill>
                  <a:sysClr val="windowText" lastClr="000000"/>
                </a:solidFill>
              </a:rPr>
              <a:t> o ratnim zločinima počinjenim 90-ih </a:t>
            </a:r>
          </a:p>
          <a:p>
            <a:pPr lvl="0"/>
            <a:r>
              <a:rPr lang="pl-PL" dirty="0">
                <a:solidFill>
                  <a:sysClr val="windowText" lastClr="000000"/>
                </a:solidFill>
              </a:rPr>
              <a:t>na prostoru SFRJ/SRJ?</a:t>
            </a:r>
          </a:p>
        </p:txBody>
      </p:sp>
      <p:graphicFrame>
        <p:nvGraphicFramePr>
          <p:cNvPr id="10" name="Content Placeholder 8">
            <a:extLst>
              <a:ext uri="{FF2B5EF4-FFF2-40B4-BE49-F238E27FC236}">
                <a16:creationId xmlns:a16="http://schemas.microsoft.com/office/drawing/2014/main" id="{51FEE729-E067-4F51-81FB-FF9663CF2BB5}"/>
              </a:ext>
            </a:extLst>
          </p:cNvPr>
          <p:cNvGraphicFramePr>
            <a:graphicFrameLocks/>
          </p:cNvGraphicFramePr>
          <p:nvPr>
            <p:extLst>
              <p:ext uri="{D42A27DB-BD31-4B8C-83A1-F6EECF244321}">
                <p14:modId xmlns:p14="http://schemas.microsoft.com/office/powerpoint/2010/main" val="1765848942"/>
              </p:ext>
            </p:extLst>
          </p:nvPr>
        </p:nvGraphicFramePr>
        <p:xfrm>
          <a:off x="698934" y="2186465"/>
          <a:ext cx="5132779" cy="43574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4103071" y="2674181"/>
            <a:ext cx="72070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0"/>
            <a:r>
              <a:rPr lang="sr-Latn-ME" sz="2800" b="1" dirty="0">
                <a:solidFill>
                  <a:prstClr val="black">
                    <a:lumMod val="65000"/>
                    <a:lumOff val="35000"/>
                  </a:prstClr>
                </a:solidFill>
                <a:latin typeface="Book Antiqua" panose="02040602050305030304" pitchFamily="18" charset="0"/>
                <a:sym typeface="Calibri"/>
              </a:rPr>
              <a:t>4</a:t>
            </a:r>
            <a:r>
              <a:rPr lang="en-GB" sz="2800" b="1" dirty="0">
                <a:solidFill>
                  <a:prstClr val="black">
                    <a:lumMod val="65000"/>
                    <a:lumOff val="35000"/>
                  </a:prstClr>
                </a:solidFill>
                <a:latin typeface="Book Antiqua" panose="02040602050305030304" pitchFamily="18" charset="0"/>
                <a:sym typeface="Calibri"/>
              </a:rPr>
              <a:t>0.7</a:t>
            </a:r>
          </a:p>
        </p:txBody>
      </p:sp>
      <p:sp>
        <p:nvSpPr>
          <p:cNvPr id="12" name="Rectangle 11">
            <a:extLst>
              <a:ext uri="{FF2B5EF4-FFF2-40B4-BE49-F238E27FC236}">
                <a16:creationId xmlns:a16="http://schemas.microsoft.com/office/drawing/2014/main" id="{44AFD7A7-FA2A-4904-868D-EFB264B1D58B}"/>
              </a:ext>
            </a:extLst>
          </p:cNvPr>
          <p:cNvSpPr/>
          <p:nvPr/>
        </p:nvSpPr>
        <p:spPr>
          <a:xfrm>
            <a:off x="3129339" y="2382835"/>
            <a:ext cx="2321436" cy="1459919"/>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endParaRPr lang="en-GB" sz="1800">
              <a:solidFill>
                <a:srgbClr val="000000"/>
              </a:solidFill>
              <a:latin typeface="Calibri Light" panose="020F0302020204030204"/>
              <a:sym typeface="Calibri"/>
            </a:endParaRPr>
          </a:p>
        </p:txBody>
      </p:sp>
      <p:sp>
        <p:nvSpPr>
          <p:cNvPr id="13" name="Content Placeholder 3">
            <a:extLst>
              <a:ext uri="{FF2B5EF4-FFF2-40B4-BE49-F238E27FC236}">
                <a16:creationId xmlns:a16="http://schemas.microsoft.com/office/drawing/2014/main" id="{2667481E-E45B-410B-98E8-7BA8CB93AC83}"/>
              </a:ext>
            </a:extLst>
          </p:cNvPr>
          <p:cNvSpPr txBox="1">
            <a:spLocks/>
          </p:cNvSpPr>
          <p:nvPr/>
        </p:nvSpPr>
        <p:spPr>
          <a:xfrm>
            <a:off x="6183923" y="2382835"/>
            <a:ext cx="5458178" cy="3931180"/>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15" name="Content Placeholder 5">
            <a:extLst>
              <a:ext uri="{FF2B5EF4-FFF2-40B4-BE49-F238E27FC236}">
                <a16:creationId xmlns:a16="http://schemas.microsoft.com/office/drawing/2014/main" id="{6CED6A52-1877-471B-9322-9DBC9319504A}"/>
              </a:ext>
            </a:extLst>
          </p:cNvPr>
          <p:cNvSpPr txBox="1">
            <a:spLocks/>
          </p:cNvSpPr>
          <p:nvPr/>
        </p:nvSpPr>
        <p:spPr>
          <a:xfrm>
            <a:off x="6255673" y="250666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Ispitanici stariji od 55 godina češće od ostalih tvrde da su u potpunosti ili uglavnom informisani o ratnim zločinima na prostoru SFRJ/SRJ. </a:t>
            </a:r>
            <a:r>
              <a:rPr lang="sr-Latn-ME" dirty="0">
                <a:solidFill>
                  <a:sysClr val="windowText" lastClr="000000"/>
                </a:solidFill>
              </a:rPr>
              <a:t>D</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ok je sa ovim saglasno njih 51%, isto tvrdi tek 23.4% osoba mlađih od 34 godine. </a:t>
            </a:r>
            <a:r>
              <a:rPr kumimoji="0" lang="en-US"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51.1% muškaraca tvrdi da je u potpunosti ili uglavnom informisano, dok to važi tek za 29.3% žena.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Tre</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ćina Crnogoraca sebe smatra u potpunosti ili uglavnom informisanim, a isto važi za 42.9% Bošnjaka, 43.4% Srba i 58.8% Albanaca.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4"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AD1FE051-1F88-4708-BA24-603164EC4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E6FB4E9E-CB67-4B34-8B91-C40D57D0048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83416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kern="0" dirty="0">
                <a:solidFill>
                  <a:prstClr val="black">
                    <a:lumMod val="95000"/>
                    <a:lumOff val="5000"/>
                    <a:alpha val="79928"/>
                  </a:prstClr>
                </a:solidFill>
                <a:cs typeface="Calibri"/>
                <a:sym typeface="Calibri"/>
              </a:rPr>
              <a:t>Ako </a:t>
            </a:r>
            <a:r>
              <a:rPr lang="pl-PL" kern="0" dirty="0">
                <a:solidFill>
                  <a:srgbClr val="7F489C">
                    <a:alpha val="79928"/>
                  </a:srgbClr>
                </a:solidFill>
                <a:cs typeface="Calibri"/>
                <a:sym typeface="Calibri"/>
              </a:rPr>
              <a:t>niste</a:t>
            </a:r>
            <a:r>
              <a:rPr lang="pl-PL" kern="0" dirty="0">
                <a:solidFill>
                  <a:prstClr val="black">
                    <a:lumMod val="95000"/>
                    <a:lumOff val="5000"/>
                    <a:alpha val="79928"/>
                  </a:prstClr>
                </a:solidFill>
                <a:cs typeface="Calibri"/>
                <a:sym typeface="Calibri"/>
              </a:rPr>
              <a:t>, ili ste </a:t>
            </a:r>
            <a:r>
              <a:rPr lang="pl-PL" kern="0" dirty="0">
                <a:solidFill>
                  <a:srgbClr val="7F489C">
                    <a:alpha val="79928"/>
                  </a:srgbClr>
                </a:solidFill>
                <a:cs typeface="Calibri"/>
                <a:sym typeface="Calibri"/>
              </a:rPr>
              <a:t>samo djelimično </a:t>
            </a:r>
            <a:r>
              <a:rPr lang="pl-PL" kern="0" dirty="0">
                <a:solidFill>
                  <a:prstClr val="black">
                    <a:lumMod val="95000"/>
                    <a:lumOff val="5000"/>
                    <a:alpha val="79928"/>
                  </a:prstClr>
                </a:solidFill>
                <a:cs typeface="Calibri"/>
                <a:sym typeface="Calibri"/>
              </a:rPr>
              <a:t>informisani, zašto je to tako?</a:t>
            </a:r>
            <a:endParaRPr lang="pl-PL" sz="2800" dirty="0">
              <a:solidFill>
                <a:sysClr val="windowText" lastClr="000000"/>
              </a:solidFill>
            </a:endParaRPr>
          </a:p>
        </p:txBody>
      </p:sp>
      <p:graphicFrame>
        <p:nvGraphicFramePr>
          <p:cNvPr id="14" name="Content Placeholder 4">
            <a:extLst>
              <a:ext uri="{FF2B5EF4-FFF2-40B4-BE49-F238E27FC236}">
                <a16:creationId xmlns:a16="http://schemas.microsoft.com/office/drawing/2014/main" id="{C2F76F11-99D7-4E7E-BE72-4A8B1AB36055}"/>
              </a:ext>
            </a:extLst>
          </p:cNvPr>
          <p:cNvGraphicFramePr>
            <a:graphicFrameLocks/>
          </p:cNvGraphicFramePr>
          <p:nvPr>
            <p:extLst>
              <p:ext uri="{D42A27DB-BD31-4B8C-83A1-F6EECF244321}">
                <p14:modId xmlns:p14="http://schemas.microsoft.com/office/powerpoint/2010/main" val="930694621"/>
              </p:ext>
            </p:extLst>
          </p:nvPr>
        </p:nvGraphicFramePr>
        <p:xfrm>
          <a:off x="926123" y="2192589"/>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44AFD7A7-FA2A-4904-868D-EFB264B1D58B}"/>
              </a:ext>
            </a:extLst>
          </p:cNvPr>
          <p:cNvSpPr/>
          <p:nvPr/>
        </p:nvSpPr>
        <p:spPr>
          <a:xfrm>
            <a:off x="6183923" y="2430891"/>
            <a:ext cx="5452533" cy="3874733"/>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7" name="Content Placeholder 3"/>
          <p:cNvSpPr txBox="1">
            <a:spLocks/>
          </p:cNvSpPr>
          <p:nvPr/>
        </p:nvSpPr>
        <p:spPr>
          <a:xfrm>
            <a:off x="6260123" y="264502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Mladi u najvećoj mjeri tvrde da o ovoj temi nisu informisani jer ih ona i ne interesuje – ovaj odgovor je odabralo 57.9% osoba starosti 18-34 godine, 46.7% onih koji imaju 35-54 godine i tek trećina ispitanika starijih od 55 godina.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Istovremeno, 2/3 ispitanika starijih od 55 godina o ovoj temi nije informisano jer ne žele da se prisjećaju dešavanja iz perioda 90-ih.</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Ra</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z</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like u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stavovima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među ostalim demografskim kategorijama (pol, regija, nacionalnost) nisu statistički značajne. </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091CF49-02D6-4112-AE1B-347C8E391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BF68BA42-EF28-4EDF-A150-476EF5AE4DB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114616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sz="2200" kern="0" dirty="0">
                <a:solidFill>
                  <a:prstClr val="black">
                    <a:lumMod val="95000"/>
                    <a:lumOff val="5000"/>
                  </a:prstClr>
                </a:solidFill>
                <a:cs typeface="Calibri"/>
                <a:sym typeface="Calibri"/>
              </a:rPr>
              <a:t>Pod </a:t>
            </a:r>
            <a:r>
              <a:rPr lang="pl-PL" sz="2200" kern="0" dirty="0">
                <a:solidFill>
                  <a:srgbClr val="7F489C"/>
                </a:solidFill>
                <a:cs typeface="Calibri"/>
                <a:sym typeface="Calibri"/>
              </a:rPr>
              <a:t>čijim</a:t>
            </a:r>
            <a:r>
              <a:rPr lang="pl-PL" sz="2200" kern="0" dirty="0">
                <a:solidFill>
                  <a:prstClr val="black">
                    <a:lumMod val="95000"/>
                    <a:lumOff val="5000"/>
                  </a:prstClr>
                </a:solidFill>
                <a:cs typeface="Calibri"/>
                <a:sym typeface="Calibri"/>
              </a:rPr>
              <a:t> ste sve </a:t>
            </a:r>
            <a:r>
              <a:rPr lang="pl-PL" sz="2200" kern="0" dirty="0">
                <a:solidFill>
                  <a:srgbClr val="7F489C"/>
                </a:solidFill>
                <a:cs typeface="Calibri"/>
                <a:sym typeface="Calibri"/>
              </a:rPr>
              <a:t>uticajem</a:t>
            </a:r>
            <a:r>
              <a:rPr lang="pl-PL" sz="2200" kern="0" dirty="0">
                <a:solidFill>
                  <a:prstClr val="black">
                    <a:lumMod val="95000"/>
                    <a:lumOff val="5000"/>
                  </a:prstClr>
                </a:solidFill>
                <a:cs typeface="Calibri"/>
                <a:sym typeface="Calibri"/>
              </a:rPr>
              <a:t> formirali mišljenje o ratnim zločinima </a:t>
            </a:r>
            <a:br>
              <a:rPr lang="pl-PL" sz="2200" kern="0" dirty="0">
                <a:solidFill>
                  <a:prstClr val="black">
                    <a:lumMod val="95000"/>
                    <a:lumOff val="5000"/>
                  </a:prstClr>
                </a:solidFill>
                <a:cs typeface="Calibri"/>
                <a:sym typeface="Calibri"/>
              </a:rPr>
            </a:br>
            <a:r>
              <a:rPr lang="pl-PL" sz="2200" kern="0" dirty="0">
                <a:solidFill>
                  <a:prstClr val="black">
                    <a:lumMod val="95000"/>
                    <a:lumOff val="5000"/>
                  </a:prstClr>
                </a:solidFill>
                <a:cs typeface="Calibri"/>
                <a:sym typeface="Calibri"/>
              </a:rPr>
              <a:t>počinjenim 90-ih, na teritoriji SFRJ/SRJ? </a:t>
            </a:r>
            <a:endParaRPr lang="pl-PL" sz="2800" dirty="0">
              <a:solidFill>
                <a:sysClr val="windowText" lastClr="000000"/>
              </a:solidFill>
            </a:endParaRPr>
          </a:p>
        </p:txBody>
      </p:sp>
      <p:graphicFrame>
        <p:nvGraphicFramePr>
          <p:cNvPr id="9" name="Content Placeholder 4">
            <a:extLst>
              <a:ext uri="{FF2B5EF4-FFF2-40B4-BE49-F238E27FC236}">
                <a16:creationId xmlns:a16="http://schemas.microsoft.com/office/drawing/2014/main" id="{271ACC9E-329A-46E8-8AE4-BFA6926828E9}"/>
              </a:ext>
            </a:extLst>
          </p:cNvPr>
          <p:cNvGraphicFramePr>
            <a:graphicFrameLocks/>
          </p:cNvGraphicFramePr>
          <p:nvPr>
            <p:extLst>
              <p:ext uri="{D42A27DB-BD31-4B8C-83A1-F6EECF244321}">
                <p14:modId xmlns:p14="http://schemas.microsoft.com/office/powerpoint/2010/main" val="2084768892"/>
              </p:ext>
            </p:extLst>
          </p:nvPr>
        </p:nvGraphicFramePr>
        <p:xfrm>
          <a:off x="926123" y="2192589"/>
          <a:ext cx="717149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44AFD7A7-FA2A-4904-868D-EFB264B1D58B}"/>
              </a:ext>
            </a:extLst>
          </p:cNvPr>
          <p:cNvSpPr/>
          <p:nvPr/>
        </p:nvSpPr>
        <p:spPr>
          <a:xfrm>
            <a:off x="8322132" y="2493818"/>
            <a:ext cx="3517567" cy="2244437"/>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8322132" y="2745227"/>
            <a:ext cx="34207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Mediji</a:t>
            </a: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su prepoznati kao </a:t>
            </a:r>
            <a:r>
              <a:rPr kumimoji="0" lang="sr-Latn-ME" sz="18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primarni agens koji je uticao na formiranje mišljenja</a:t>
            </a: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dok je uticaj škole, nevladinih organizacija i političara zanemarljiv. </a:t>
            </a:r>
            <a:endParaRPr kumimoji="0" lang="en-GB"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611C2DC-1840-4D48-856E-C1859F79E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CF078B6F-2B28-48DE-BA2A-8AA30721EEB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5726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4272ADF-A93E-430E-8116-50368372B594}"/>
              </a:ext>
            </a:extLst>
          </p:cNvPr>
          <p:cNvSpPr txBox="1">
            <a:spLocks/>
          </p:cNvSpPr>
          <p:nvPr/>
        </p:nvSpPr>
        <p:spPr>
          <a:xfrm>
            <a:off x="926123" y="79689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ME"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Prva asocijacija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na ratove na prostoru bivše SFRJ i SRJ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periodu od 1991. do 1999. godine („otvoreno“ pitanje)</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9" name="Content Placeholder 6">
            <a:extLst>
              <a:ext uri="{FF2B5EF4-FFF2-40B4-BE49-F238E27FC236}">
                <a16:creationId xmlns:a16="http://schemas.microsoft.com/office/drawing/2014/main" id="{80A64890-2744-4E54-9648-11D5A7C064A1}"/>
              </a:ext>
            </a:extLst>
          </p:cNvPr>
          <p:cNvGraphicFramePr>
            <a:graphicFrameLocks/>
          </p:cNvGraphicFramePr>
          <p:nvPr>
            <p:extLst>
              <p:ext uri="{D42A27DB-BD31-4B8C-83A1-F6EECF244321}">
                <p14:modId xmlns:p14="http://schemas.microsoft.com/office/powerpoint/2010/main" val="572746657"/>
              </p:ext>
            </p:extLst>
          </p:nvPr>
        </p:nvGraphicFramePr>
        <p:xfrm>
          <a:off x="838199" y="1825624"/>
          <a:ext cx="6495662" cy="5032376"/>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5">
            <a:extLst>
              <a:ext uri="{FF2B5EF4-FFF2-40B4-BE49-F238E27FC236}">
                <a16:creationId xmlns:a16="http://schemas.microsoft.com/office/drawing/2014/main" id="{91C5A05D-227D-411E-9298-618934B7FD48}"/>
              </a:ext>
            </a:extLst>
          </p:cNvPr>
          <p:cNvSpPr txBox="1">
            <a:spLocks/>
          </p:cNvSpPr>
          <p:nvPr/>
        </p:nvSpPr>
        <p:spPr>
          <a:xfrm>
            <a:off x="6750073" y="1983397"/>
            <a:ext cx="5090715" cy="4750778"/>
          </a:xfrm>
          <a:prstGeom prst="rect">
            <a:avLst/>
          </a:prstGeom>
          <a:ln w="47625" cmpd="sng">
            <a:solidFill>
              <a:srgbClr val="16AA9C"/>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lnSpc>
                <a:spcPct val="100000"/>
              </a:lnSpc>
              <a:spcBef>
                <a:spcPts val="0"/>
              </a:spcBef>
            </a:pPr>
            <a:endParaRPr lang="sr-Latn-ME" sz="8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Pitanje otvorenog karaktera – ispitanici nisu imali ponuđene odgovore, već se od njih tražila slobodna asocijacija.</a:t>
            </a:r>
          </a:p>
          <a:p>
            <a:pPr hangingPunct="0">
              <a:lnSpc>
                <a:spcPct val="100000"/>
              </a:lnSpc>
              <a:spcBef>
                <a:spcPts val="0"/>
              </a:spcBef>
            </a:pPr>
            <a:endParaRPr lang="sr-Latn-ME" sz="10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Odgovori ispitanika su kodirani u šire, interno koherentne grupe.</a:t>
            </a:r>
          </a:p>
          <a:p>
            <a:pPr hangingPunct="0">
              <a:lnSpc>
                <a:spcPct val="100000"/>
              </a:lnSpc>
              <a:spcBef>
                <a:spcPts val="0"/>
              </a:spcBef>
            </a:pPr>
            <a:endParaRPr lang="sr-Latn-ME" sz="10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Grafik prikazuje listu svih asocijacija sa više od 1.0% (u apsolutnim brojevima 10) ponavljanja.</a:t>
            </a:r>
          </a:p>
          <a:p>
            <a:pPr hangingPunct="0">
              <a:lnSpc>
                <a:spcPct val="100000"/>
              </a:lnSpc>
              <a:spcBef>
                <a:spcPts val="0"/>
              </a:spcBef>
            </a:pPr>
            <a:endParaRPr lang="sr-Latn-ME" sz="10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Ispitanici su kao prvu asocijaciju najčešće navodili „ratove“, „užas“, „raspad SFRJ“, „stradanje“, „siromaštvo/glad“, „sve najgore“ i „inflaciju“. </a:t>
            </a:r>
            <a:endParaRPr lang="en-GB" sz="1800" dirty="0">
              <a:solidFill>
                <a:schemeClr val="accent6">
                  <a:lumMod val="75000"/>
                </a:schemeClr>
              </a:solidFill>
              <a:latin typeface="Century" panose="02040604050505020304" pitchFamily="18" charset="0"/>
              <a:sym typeface="Calibri"/>
            </a:endParaRPr>
          </a:p>
          <a:p>
            <a:endParaRPr lang="en-US" sz="800" dirty="0">
              <a:latin typeface="Century" panose="02040604050505020304" pitchFamily="18" charset="0"/>
            </a:endParaRPr>
          </a:p>
        </p:txBody>
      </p:sp>
      <p:pic>
        <p:nvPicPr>
          <p:cNvPr id="7"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50A4843-92B9-4D24-866C-F76F37653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49190"/>
            <a:ext cx="2275316" cy="693971"/>
          </a:xfrm>
          <a:prstGeom prst="rect">
            <a:avLst/>
          </a:prstGeom>
        </p:spPr>
      </p:pic>
      <p:pic>
        <p:nvPicPr>
          <p:cNvPr id="3" name="image1.png">
            <a:extLst>
              <a:ext uri="{FF2B5EF4-FFF2-40B4-BE49-F238E27FC236}">
                <a16:creationId xmlns:a16="http://schemas.microsoft.com/office/drawing/2014/main" id="{C610F947-47E2-49E3-B5DD-3D7A9D19D82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007048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Saglasnost sa stavom da je </a:t>
            </a:r>
            <a:r>
              <a:rPr kumimoji="0" lang="sr-Latn-ME"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z</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a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bolju</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budućnost</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neophodno</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njegovanje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sjećanja</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događaje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koje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bi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svi</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najradije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zaboravili</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3" name="Content Placeholder 7">
            <a:extLst>
              <a:ext uri="{FF2B5EF4-FFF2-40B4-BE49-F238E27FC236}">
                <a16:creationId xmlns:a16="http://schemas.microsoft.com/office/drawing/2014/main" id="{84C5BAC5-9654-4356-BBE8-A7F398937C9F}"/>
              </a:ext>
            </a:extLst>
          </p:cNvPr>
          <p:cNvGraphicFramePr>
            <a:graphicFrameLocks/>
          </p:cNvGraphicFramePr>
          <p:nvPr>
            <p:extLst>
              <p:ext uri="{D42A27DB-BD31-4B8C-83A1-F6EECF244321}">
                <p14:modId xmlns:p14="http://schemas.microsoft.com/office/powerpoint/2010/main" val="199797981"/>
              </p:ext>
            </p:extLst>
          </p:nvPr>
        </p:nvGraphicFramePr>
        <p:xfrm>
          <a:off x="1002323" y="2333922"/>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4AFD7A7-FA2A-4904-868D-EFB264B1D58B}"/>
              </a:ext>
            </a:extLst>
          </p:cNvPr>
          <p:cNvSpPr/>
          <p:nvPr/>
        </p:nvSpPr>
        <p:spPr>
          <a:xfrm>
            <a:off x="3836023" y="2646893"/>
            <a:ext cx="2767770" cy="1376050"/>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endParaRPr lang="en-GB" sz="1800">
              <a:solidFill>
                <a:srgbClr val="000000"/>
              </a:solidFill>
              <a:latin typeface="Calibri Light" panose="020F0302020204030204"/>
              <a:sym typeface="Calibri"/>
            </a:endParaRPr>
          </a:p>
        </p:txBody>
      </p:sp>
      <p:sp>
        <p:nvSpPr>
          <p:cNvPr id="15" name="TextBox 1"/>
          <p:cNvSpPr txBox="1"/>
          <p:nvPr/>
        </p:nvSpPr>
        <p:spPr>
          <a:xfrm>
            <a:off x="5178144" y="3084539"/>
            <a:ext cx="81047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0"/>
            <a:r>
              <a:rPr lang="sr-Latn-ME" sz="3200" b="1" dirty="0">
                <a:solidFill>
                  <a:prstClr val="black">
                    <a:lumMod val="65000"/>
                    <a:lumOff val="35000"/>
                  </a:prstClr>
                </a:solidFill>
                <a:latin typeface="Book Antiqua" panose="02040602050305030304" pitchFamily="18" charset="0"/>
                <a:sym typeface="Calibri"/>
              </a:rPr>
              <a:t>73.1</a:t>
            </a:r>
            <a:endParaRPr lang="en-GB" sz="3200" b="1" dirty="0">
              <a:solidFill>
                <a:prstClr val="black">
                  <a:lumMod val="65000"/>
                  <a:lumOff val="35000"/>
                </a:prstClr>
              </a:solidFill>
              <a:latin typeface="Book Antiqua" panose="02040602050305030304" pitchFamily="18" charset="0"/>
              <a:sym typeface="Calibri"/>
            </a:endParaRPr>
          </a:p>
        </p:txBody>
      </p:sp>
      <p:sp>
        <p:nvSpPr>
          <p:cNvPr id="16" name="Content Placeholder 3">
            <a:extLst>
              <a:ext uri="{FF2B5EF4-FFF2-40B4-BE49-F238E27FC236}">
                <a16:creationId xmlns:a16="http://schemas.microsoft.com/office/drawing/2014/main" id="{2667481E-E45B-410B-98E8-7BA8CB93AC83}"/>
              </a:ext>
            </a:extLst>
          </p:cNvPr>
          <p:cNvSpPr txBox="1">
            <a:spLocks/>
          </p:cNvSpPr>
          <p:nvPr/>
        </p:nvSpPr>
        <p:spPr>
          <a:xfrm>
            <a:off x="7003364" y="2646894"/>
            <a:ext cx="4646330" cy="2830854"/>
          </a:xfrm>
          <a:prstGeom prst="rect">
            <a:avLst/>
          </a:prstGeom>
          <a:ln w="38100">
            <a:solidFill>
              <a:srgbClr val="ED7D3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sp>
        <p:nvSpPr>
          <p:cNvPr id="17" name="Content Placeholder 6"/>
          <p:cNvSpPr txBox="1">
            <a:spLocks/>
          </p:cNvSpPr>
          <p:nvPr/>
        </p:nvSpPr>
        <p:spPr>
          <a:xfrm>
            <a:off x="7032466" y="2646893"/>
            <a:ext cx="4409257" cy="2517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73.1% ispitanika je saglasno sa stavom da je za bolju budućnost </a:t>
            </a:r>
            <a:r>
              <a:rPr kumimoji="0" lang="sr-Latn-ME" sz="18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neophodno</a:t>
            </a: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njegovanje sjećanja i </a:t>
            </a:r>
            <a:b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b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na događaje koje bi svi najradije zaboravili.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Razlike među ispitanicima s obzirom na pol, starost, nivo obrazovanja ili nacionalnost nisu statistički značajne.</a:t>
            </a:r>
            <a:endParaRPr kumimoji="0" lang="en-GB"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0"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E9C47BB-C353-4A31-B65A-0DF179BBF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4296"/>
            <a:ext cx="2275316" cy="693971"/>
          </a:xfrm>
          <a:prstGeom prst="rect">
            <a:avLst/>
          </a:prstGeom>
        </p:spPr>
      </p:pic>
      <p:pic>
        <p:nvPicPr>
          <p:cNvPr id="3" name="image1.png">
            <a:extLst>
              <a:ext uri="{FF2B5EF4-FFF2-40B4-BE49-F238E27FC236}">
                <a16:creationId xmlns:a16="http://schemas.microsoft.com/office/drawing/2014/main" id="{2F9ED2E3-A930-4B03-82BA-9756B5EDC9A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03930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dirty="0">
                <a:solidFill>
                  <a:sysClr val="windowText" lastClr="000000"/>
                </a:solidFill>
              </a:rPr>
              <a:t>Saglasnost sa stavom da </a:t>
            </a:r>
            <a:r>
              <a:rPr lang="sr-Latn-ME" dirty="0">
                <a:solidFill>
                  <a:srgbClr val="7030A0"/>
                </a:solidFill>
              </a:rPr>
              <a:t>mjesto</a:t>
            </a:r>
            <a:r>
              <a:rPr lang="sr-Latn-ME" dirty="0">
                <a:solidFill>
                  <a:sysClr val="windowText" lastClr="000000"/>
                </a:solidFill>
              </a:rPr>
              <a:t> svakog ratnog </a:t>
            </a:r>
            <a:r>
              <a:rPr lang="sr-Latn-ME" dirty="0">
                <a:solidFill>
                  <a:srgbClr val="7030A0"/>
                </a:solidFill>
              </a:rPr>
              <a:t>zločina</a:t>
            </a:r>
            <a:r>
              <a:rPr lang="sr-Latn-ME" dirty="0">
                <a:solidFill>
                  <a:sysClr val="windowText" lastClr="000000"/>
                </a:solidFill>
              </a:rPr>
              <a:t> </a:t>
            </a:r>
            <a:br>
              <a:rPr lang="sr-Latn-ME" dirty="0">
                <a:solidFill>
                  <a:sysClr val="windowText" lastClr="000000"/>
                </a:solidFill>
              </a:rPr>
            </a:br>
            <a:r>
              <a:rPr lang="sr-Latn-ME" dirty="0">
                <a:solidFill>
                  <a:srgbClr val="7030A0"/>
                </a:solidFill>
              </a:rPr>
              <a:t>treba da bude obilježeno </a:t>
            </a:r>
            <a:r>
              <a:rPr lang="sr-Latn-ME" dirty="0">
                <a:solidFill>
                  <a:sysClr val="windowText" lastClr="000000"/>
                </a:solidFill>
              </a:rPr>
              <a:t>spomen pločom ili spomenikom žrtvama:</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0" name="Content Placeholder 4">
            <a:extLst>
              <a:ext uri="{FF2B5EF4-FFF2-40B4-BE49-F238E27FC236}">
                <a16:creationId xmlns:a16="http://schemas.microsoft.com/office/drawing/2014/main" id="{20D6A0C8-7793-4E0C-935E-9B10DD4DF586}"/>
              </a:ext>
            </a:extLst>
          </p:cNvPr>
          <p:cNvGraphicFramePr>
            <a:graphicFrameLocks/>
          </p:cNvGraphicFramePr>
          <p:nvPr>
            <p:extLst>
              <p:ext uri="{D42A27DB-BD31-4B8C-83A1-F6EECF244321}">
                <p14:modId xmlns:p14="http://schemas.microsoft.com/office/powerpoint/2010/main" val="2700002581"/>
              </p:ext>
            </p:extLst>
          </p:nvPr>
        </p:nvGraphicFramePr>
        <p:xfrm>
          <a:off x="1045438" y="2333922"/>
          <a:ext cx="512513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4AFD7A7-FA2A-4904-868D-EFB264B1D58B}"/>
              </a:ext>
            </a:extLst>
          </p:cNvPr>
          <p:cNvSpPr/>
          <p:nvPr/>
        </p:nvSpPr>
        <p:spPr>
          <a:xfrm>
            <a:off x="3416153" y="2612758"/>
            <a:ext cx="2767770" cy="1376050"/>
          </a:xfrm>
          <a:prstGeom prst="rect">
            <a:avLst/>
          </a:prstGeom>
          <a:noFill/>
          <a:ln w="57150">
            <a:solidFill>
              <a:srgbClr val="7030A0"/>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endParaRPr lang="en-GB" sz="1800">
              <a:solidFill>
                <a:srgbClr val="000000"/>
              </a:solidFill>
              <a:latin typeface="Calibri Light" panose="020F0302020204030204"/>
              <a:sym typeface="Calibri"/>
            </a:endParaRPr>
          </a:p>
        </p:txBody>
      </p:sp>
      <p:sp>
        <p:nvSpPr>
          <p:cNvPr id="11" name="TextBox 1"/>
          <p:cNvSpPr txBox="1"/>
          <p:nvPr/>
        </p:nvSpPr>
        <p:spPr>
          <a:xfrm>
            <a:off x="4766818" y="3194948"/>
            <a:ext cx="79083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r>
              <a:rPr lang="sr-Latn-ME" sz="2400" b="1" dirty="0">
                <a:solidFill>
                  <a:schemeClr val="tx1">
                    <a:lumMod val="65000"/>
                    <a:lumOff val="35000"/>
                  </a:schemeClr>
                </a:solidFill>
                <a:latin typeface="Century" panose="02040604050505020304" pitchFamily="18" charset="0"/>
                <a:ea typeface="+mj-ea"/>
                <a:cs typeface="+mj-cs"/>
                <a:sym typeface="Calibri"/>
              </a:rPr>
              <a:t>82.2</a:t>
            </a:r>
            <a:endParaRPr kumimoji="0" lang="en-GB" sz="2400" b="1" i="0" u="none" strike="noStrike" cap="none" spc="0" normalizeH="0" baseline="0" dirty="0">
              <a:ln>
                <a:noFill/>
              </a:ln>
              <a:solidFill>
                <a:schemeClr val="tx1">
                  <a:lumMod val="65000"/>
                  <a:lumOff val="35000"/>
                </a:schemeClr>
              </a:solidFill>
              <a:effectLst/>
              <a:uFillTx/>
              <a:latin typeface="Century" panose="02040604050505020304" pitchFamily="18" charset="0"/>
              <a:ea typeface="+mj-ea"/>
              <a:cs typeface="+mj-cs"/>
              <a:sym typeface="Calibri"/>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6430008" y="2612758"/>
            <a:ext cx="5508978" cy="3197400"/>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6593697" y="276125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Gotovo svi ispitanici smatraju da bi mjesto svakog ratnog zločina </a:t>
            </a:r>
            <a:r>
              <a:rPr kumimoji="0" lang="sr-Latn-ME" sz="1600" b="1" i="0" u="none" strike="noStrike" kern="1200" cap="none" spc="0" normalizeH="0" baseline="0" noProof="0">
                <a:ln>
                  <a:noFill/>
                </a:ln>
                <a:solidFill>
                  <a:srgbClr val="7F489C"/>
                </a:solidFill>
                <a:effectLst/>
                <a:uLnTx/>
                <a:uFillTx/>
                <a:latin typeface="Century" panose="02040604050505020304" pitchFamily="18" charset="0"/>
                <a:ea typeface="+mn-ea"/>
                <a:cs typeface="+mn-cs"/>
              </a:rPr>
              <a:t>trebalo obilježiti </a:t>
            </a: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spomen pločom ili spomenikom žrtvama.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Sa ovim stavom su u mjeri većoj od prosjeka saglasni mlađi od 35 godina (85%), te osobe koje se izjašnjavaju kao Bošnjaci ili Muslimani (89.7%).</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Razlike među ispitanicima s obzirom na pol i regiju u kojoj žive nisu statistički značajne.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3"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2CF6379-5778-435E-BC05-2912130E1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7B4D9987-8119-4550-B02D-C3D8CED63FB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750095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dirty="0">
                <a:solidFill>
                  <a:srgbClr val="7030A0"/>
                </a:solidFill>
              </a:rPr>
              <a:t>Razlozi</a:t>
            </a:r>
            <a:r>
              <a:rPr lang="sr-Latn-ME" dirty="0">
                <a:solidFill>
                  <a:sysClr val="windowText" lastClr="000000"/>
                </a:solidFill>
              </a:rPr>
              <a:t> zbog kojih mjesto svakog </a:t>
            </a:r>
            <a:r>
              <a:rPr lang="sr-Latn-ME" dirty="0"/>
              <a:t>ratnog zločina </a:t>
            </a:r>
            <a:br>
              <a:rPr lang="sr-Latn-ME" dirty="0"/>
            </a:br>
            <a:r>
              <a:rPr lang="sr-Latn-ME" dirty="0"/>
              <a:t>treba da bude obilježeno spomen pločom ili spomenikom žrtvama (pojedinačni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664041"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it-IT" i="1" dirty="0">
                <a:solidFill>
                  <a:srgbClr val="7030A0"/>
                </a:solidFill>
              </a:rPr>
              <a:t>Pa treba da se obilazi mjesto gdje se desio zlo</a:t>
            </a:r>
            <a:r>
              <a:rPr lang="sr-Latn-ME" i="1" dirty="0">
                <a:solidFill>
                  <a:srgbClr val="7030A0"/>
                </a:solidFill>
              </a:rPr>
              <a:t>č</a:t>
            </a:r>
            <a:r>
              <a:rPr lang="it-IT" i="1" dirty="0">
                <a:solidFill>
                  <a:srgbClr val="7030A0"/>
                </a:solidFill>
              </a:rPr>
              <a:t>i</a:t>
            </a:r>
            <a:r>
              <a:rPr lang="sr-Latn-ME" i="1" dirty="0">
                <a:solidFill>
                  <a:srgbClr val="7030A0"/>
                </a:solidFill>
              </a:rPr>
              <a:t>n</a:t>
            </a:r>
            <a:r>
              <a:rPr lang="it-IT" i="1" dirty="0">
                <a:solidFill>
                  <a:srgbClr val="7030A0"/>
                </a:solidFill>
              </a:rPr>
              <a:t> da se nikad ne ponovi</a:t>
            </a:r>
            <a:r>
              <a:rPr lang="sr-Latn-ME" i="1" dirty="0">
                <a:solidFill>
                  <a:srgbClr val="7030A0"/>
                </a:solidFill>
              </a:rPr>
              <a:t>.“ (ID ankete 149)</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„Ako nešto skrivamo od naroda onda to ne postoji, zaboravlja se.” (ID ankete 557)</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„A</a:t>
            </a:r>
            <a:r>
              <a:rPr lang="en-GB" i="1" dirty="0">
                <a:solidFill>
                  <a:srgbClr val="7030A0"/>
                </a:solidFill>
              </a:rPr>
              <a:t>ko </a:t>
            </a:r>
            <a:r>
              <a:rPr lang="en-GB" i="1" dirty="0" err="1">
                <a:solidFill>
                  <a:srgbClr val="7030A0"/>
                </a:solidFill>
              </a:rPr>
              <a:t>smo</a:t>
            </a:r>
            <a:r>
              <a:rPr lang="en-GB" i="1" dirty="0">
                <a:solidFill>
                  <a:srgbClr val="7030A0"/>
                </a:solidFill>
              </a:rPr>
              <a:t> </a:t>
            </a:r>
            <a:r>
              <a:rPr lang="en-GB" i="1" dirty="0" err="1">
                <a:solidFill>
                  <a:srgbClr val="7030A0"/>
                </a:solidFill>
              </a:rPr>
              <a:t>pročitali</a:t>
            </a:r>
            <a:r>
              <a:rPr lang="en-GB" i="1" dirty="0">
                <a:solidFill>
                  <a:srgbClr val="7030A0"/>
                </a:solidFill>
              </a:rPr>
              <a:t> u </a:t>
            </a:r>
            <a:r>
              <a:rPr lang="en-GB" i="1" dirty="0" err="1">
                <a:solidFill>
                  <a:srgbClr val="7030A0"/>
                </a:solidFill>
              </a:rPr>
              <a:t>knjizi</a:t>
            </a:r>
            <a:r>
              <a:rPr lang="en-GB" i="1" dirty="0">
                <a:solidFill>
                  <a:srgbClr val="7030A0"/>
                </a:solidFill>
              </a:rPr>
              <a:t> da </a:t>
            </a:r>
            <a:r>
              <a:rPr lang="en-GB" i="1" dirty="0" err="1">
                <a:solidFill>
                  <a:srgbClr val="7030A0"/>
                </a:solidFill>
              </a:rPr>
              <a:t>možemo</a:t>
            </a:r>
            <a:r>
              <a:rPr lang="en-GB" i="1" dirty="0">
                <a:solidFill>
                  <a:srgbClr val="7030A0"/>
                </a:solidFill>
              </a:rPr>
              <a:t> da </a:t>
            </a:r>
            <a:r>
              <a:rPr lang="en-GB" i="1" dirty="0" err="1">
                <a:solidFill>
                  <a:srgbClr val="7030A0"/>
                </a:solidFill>
              </a:rPr>
              <a:t>vidimo</a:t>
            </a:r>
            <a:r>
              <a:rPr lang="en-GB" i="1" dirty="0">
                <a:solidFill>
                  <a:srgbClr val="7030A0"/>
                </a:solidFill>
              </a:rPr>
              <a:t> da je to </a:t>
            </a:r>
            <a:r>
              <a:rPr lang="en-GB" i="1" dirty="0" err="1">
                <a:solidFill>
                  <a:srgbClr val="7030A0"/>
                </a:solidFill>
              </a:rPr>
              <a:t>zaista</a:t>
            </a:r>
            <a:r>
              <a:rPr lang="en-GB" i="1" dirty="0">
                <a:solidFill>
                  <a:srgbClr val="7030A0"/>
                </a:solidFill>
              </a:rPr>
              <a:t> </a:t>
            </a:r>
            <a:r>
              <a:rPr lang="en-GB" i="1" dirty="0" err="1">
                <a:solidFill>
                  <a:srgbClr val="7030A0"/>
                </a:solidFill>
              </a:rPr>
              <a:t>bilo</a:t>
            </a:r>
            <a:r>
              <a:rPr lang="en-GB" i="1" dirty="0">
                <a:solidFill>
                  <a:srgbClr val="7030A0"/>
                </a:solidFill>
              </a:rPr>
              <a:t>, </a:t>
            </a:r>
            <a:r>
              <a:rPr lang="en-GB" i="1" dirty="0" err="1">
                <a:solidFill>
                  <a:srgbClr val="7030A0"/>
                </a:solidFill>
              </a:rPr>
              <a:t>postoji</a:t>
            </a:r>
            <a:r>
              <a:rPr lang="en-GB" i="1" dirty="0">
                <a:solidFill>
                  <a:srgbClr val="7030A0"/>
                </a:solidFill>
              </a:rPr>
              <a:t> taj </a:t>
            </a:r>
            <a:r>
              <a:rPr lang="en-GB" i="1" dirty="0" err="1">
                <a:solidFill>
                  <a:srgbClr val="7030A0"/>
                </a:solidFill>
              </a:rPr>
              <a:t>neki</a:t>
            </a:r>
            <a:r>
              <a:rPr lang="en-GB" i="1" dirty="0">
                <a:solidFill>
                  <a:srgbClr val="7030A0"/>
                </a:solidFill>
              </a:rPr>
              <a:t> </a:t>
            </a:r>
            <a:r>
              <a:rPr lang="en-GB" i="1" dirty="0" err="1">
                <a:solidFill>
                  <a:srgbClr val="7030A0"/>
                </a:solidFill>
              </a:rPr>
              <a:t>efekat</a:t>
            </a:r>
            <a:r>
              <a:rPr lang="en-GB" i="1" dirty="0">
                <a:solidFill>
                  <a:srgbClr val="7030A0"/>
                </a:solidFill>
              </a:rPr>
              <a:t> </a:t>
            </a:r>
            <a:r>
              <a:rPr lang="en-GB" i="1" dirty="0" err="1">
                <a:solidFill>
                  <a:srgbClr val="7030A0"/>
                </a:solidFill>
              </a:rPr>
              <a:t>kada</a:t>
            </a:r>
            <a:r>
              <a:rPr lang="en-GB" i="1" dirty="0">
                <a:solidFill>
                  <a:srgbClr val="7030A0"/>
                </a:solidFill>
              </a:rPr>
              <a:t> </a:t>
            </a:r>
            <a:r>
              <a:rPr lang="en-GB" i="1" dirty="0" err="1">
                <a:solidFill>
                  <a:srgbClr val="7030A0"/>
                </a:solidFill>
              </a:rPr>
              <a:t>nešto</a:t>
            </a:r>
            <a:r>
              <a:rPr lang="en-GB" i="1" dirty="0">
                <a:solidFill>
                  <a:srgbClr val="7030A0"/>
                </a:solidFill>
              </a:rPr>
              <a:t> </a:t>
            </a:r>
            <a:r>
              <a:rPr lang="en-GB" i="1" dirty="0" err="1">
                <a:solidFill>
                  <a:srgbClr val="7030A0"/>
                </a:solidFill>
              </a:rPr>
              <a:t>uživo</a:t>
            </a:r>
            <a:r>
              <a:rPr lang="en-GB" i="1" dirty="0">
                <a:solidFill>
                  <a:srgbClr val="7030A0"/>
                </a:solidFill>
              </a:rPr>
              <a:t> </a:t>
            </a:r>
            <a:r>
              <a:rPr lang="en-GB" i="1" dirty="0" err="1">
                <a:solidFill>
                  <a:srgbClr val="7030A0"/>
                </a:solidFill>
              </a:rPr>
              <a:t>vidite</a:t>
            </a:r>
            <a:r>
              <a:rPr lang="en-GB" i="1" dirty="0">
                <a:solidFill>
                  <a:srgbClr val="7030A0"/>
                </a:solidFill>
              </a:rPr>
              <a:t>, a </a:t>
            </a:r>
            <a:r>
              <a:rPr lang="en-GB" i="1" dirty="0" err="1">
                <a:solidFill>
                  <a:srgbClr val="7030A0"/>
                </a:solidFill>
              </a:rPr>
              <a:t>isto</a:t>
            </a:r>
            <a:r>
              <a:rPr lang="en-GB" i="1" dirty="0">
                <a:solidFill>
                  <a:srgbClr val="7030A0"/>
                </a:solidFill>
              </a:rPr>
              <a:t> </a:t>
            </a:r>
            <a:r>
              <a:rPr lang="en-GB" i="1" dirty="0" err="1">
                <a:solidFill>
                  <a:srgbClr val="7030A0"/>
                </a:solidFill>
              </a:rPr>
              <a:t>tako</a:t>
            </a:r>
            <a:r>
              <a:rPr lang="en-GB" i="1" dirty="0">
                <a:solidFill>
                  <a:srgbClr val="7030A0"/>
                </a:solidFill>
              </a:rPr>
              <a:t>  </a:t>
            </a:r>
            <a:r>
              <a:rPr lang="en-GB" i="1" dirty="0" err="1">
                <a:solidFill>
                  <a:srgbClr val="7030A0"/>
                </a:solidFill>
              </a:rPr>
              <a:t>i</a:t>
            </a:r>
            <a:r>
              <a:rPr lang="en-GB" i="1" dirty="0">
                <a:solidFill>
                  <a:srgbClr val="7030A0"/>
                </a:solidFill>
              </a:rPr>
              <a:t> da </a:t>
            </a:r>
            <a:r>
              <a:rPr lang="en-GB" i="1" dirty="0" err="1">
                <a:solidFill>
                  <a:srgbClr val="7030A0"/>
                </a:solidFill>
              </a:rPr>
              <a:t>te</a:t>
            </a:r>
            <a:r>
              <a:rPr lang="en-GB" i="1" dirty="0">
                <a:solidFill>
                  <a:srgbClr val="7030A0"/>
                </a:solidFill>
              </a:rPr>
              <a:t> </a:t>
            </a:r>
            <a:r>
              <a:rPr lang="en-GB" i="1" dirty="0" err="1">
                <a:solidFill>
                  <a:srgbClr val="7030A0"/>
                </a:solidFill>
              </a:rPr>
              <a:t>zainteresuje</a:t>
            </a:r>
            <a:r>
              <a:rPr lang="en-GB" i="1" dirty="0">
                <a:solidFill>
                  <a:srgbClr val="7030A0"/>
                </a:solidFill>
              </a:rPr>
              <a:t> </a:t>
            </a:r>
            <a:r>
              <a:rPr lang="en-GB" i="1" dirty="0" err="1">
                <a:solidFill>
                  <a:srgbClr val="7030A0"/>
                </a:solidFill>
              </a:rPr>
              <a:t>ako</a:t>
            </a:r>
            <a:r>
              <a:rPr lang="en-GB" i="1" dirty="0">
                <a:solidFill>
                  <a:srgbClr val="7030A0"/>
                </a:solidFill>
              </a:rPr>
              <a:t> </a:t>
            </a:r>
            <a:r>
              <a:rPr lang="en-GB" i="1" dirty="0" err="1">
                <a:solidFill>
                  <a:srgbClr val="7030A0"/>
                </a:solidFill>
              </a:rPr>
              <a:t>nijesi</a:t>
            </a:r>
            <a:r>
              <a:rPr lang="en-GB" i="1" dirty="0">
                <a:solidFill>
                  <a:srgbClr val="7030A0"/>
                </a:solidFill>
              </a:rPr>
              <a:t> za </a:t>
            </a:r>
            <a:r>
              <a:rPr lang="en-GB" i="1" dirty="0" err="1">
                <a:solidFill>
                  <a:srgbClr val="7030A0"/>
                </a:solidFill>
              </a:rPr>
              <a:t>nešto</a:t>
            </a:r>
            <a:r>
              <a:rPr lang="en-GB" i="1" dirty="0">
                <a:solidFill>
                  <a:srgbClr val="7030A0"/>
                </a:solidFill>
              </a:rPr>
              <a:t> </a:t>
            </a:r>
            <a:r>
              <a:rPr lang="en-GB" i="1" dirty="0" err="1">
                <a:solidFill>
                  <a:srgbClr val="7030A0"/>
                </a:solidFill>
              </a:rPr>
              <a:t>znao</a:t>
            </a:r>
            <a:r>
              <a:rPr lang="en-GB" i="1" dirty="0">
                <a:solidFill>
                  <a:srgbClr val="7030A0"/>
                </a:solidFill>
              </a:rPr>
              <a:t> pa </a:t>
            </a:r>
            <a:r>
              <a:rPr lang="en-GB" i="1" dirty="0" err="1">
                <a:solidFill>
                  <a:srgbClr val="7030A0"/>
                </a:solidFill>
              </a:rPr>
              <a:t>vidiš</a:t>
            </a:r>
            <a:r>
              <a:rPr lang="en-GB" i="1" dirty="0">
                <a:solidFill>
                  <a:srgbClr val="7030A0"/>
                </a:solidFill>
              </a:rPr>
              <a:t> </a:t>
            </a:r>
            <a:r>
              <a:rPr lang="en-GB" i="1" dirty="0" err="1">
                <a:solidFill>
                  <a:srgbClr val="7030A0"/>
                </a:solidFill>
              </a:rPr>
              <a:t>spomenik</a:t>
            </a:r>
            <a:r>
              <a:rPr lang="en-GB" i="1" dirty="0">
                <a:solidFill>
                  <a:srgbClr val="7030A0"/>
                </a:solidFill>
              </a:rPr>
              <a:t>, </a:t>
            </a:r>
            <a:r>
              <a:rPr lang="en-GB" i="1" dirty="0" err="1">
                <a:solidFill>
                  <a:srgbClr val="7030A0"/>
                </a:solidFill>
              </a:rPr>
              <a:t>onda</a:t>
            </a:r>
            <a:r>
              <a:rPr lang="en-GB" i="1" dirty="0">
                <a:solidFill>
                  <a:srgbClr val="7030A0"/>
                </a:solidFill>
              </a:rPr>
              <a:t> da </a:t>
            </a:r>
            <a:r>
              <a:rPr lang="en-GB" i="1" dirty="0" err="1">
                <a:solidFill>
                  <a:srgbClr val="7030A0"/>
                </a:solidFill>
              </a:rPr>
              <a:t>dođeš</a:t>
            </a:r>
            <a:r>
              <a:rPr lang="en-GB" i="1" dirty="0">
                <a:solidFill>
                  <a:srgbClr val="7030A0"/>
                </a:solidFill>
              </a:rPr>
              <a:t> </a:t>
            </a:r>
            <a:r>
              <a:rPr lang="en-GB" i="1" dirty="0" err="1">
                <a:solidFill>
                  <a:srgbClr val="7030A0"/>
                </a:solidFill>
              </a:rPr>
              <a:t>kući</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nešto</a:t>
            </a:r>
            <a:r>
              <a:rPr lang="en-GB" i="1" dirty="0">
                <a:solidFill>
                  <a:srgbClr val="7030A0"/>
                </a:solidFill>
              </a:rPr>
              <a:t> </a:t>
            </a:r>
            <a:r>
              <a:rPr lang="en-GB" i="1" dirty="0" err="1">
                <a:solidFill>
                  <a:srgbClr val="7030A0"/>
                </a:solidFill>
              </a:rPr>
              <a:t>pročitaš</a:t>
            </a:r>
            <a:r>
              <a:rPr lang="sr-Latn-ME" i="1" dirty="0">
                <a:solidFill>
                  <a:srgbClr val="7030A0"/>
                </a:solidFill>
              </a:rPr>
              <a:t>.</a:t>
            </a:r>
            <a:r>
              <a:rPr lang="en-GB" i="1" dirty="0">
                <a:solidFill>
                  <a:srgbClr val="7030A0"/>
                </a:solidFill>
              </a:rPr>
              <a:t> </a:t>
            </a:r>
            <a:r>
              <a:rPr lang="sr-Latn-ME" i="1" dirty="0">
                <a:solidFill>
                  <a:srgbClr val="7030A0"/>
                </a:solidFill>
              </a:rPr>
              <a:t>O</a:t>
            </a:r>
            <a:r>
              <a:rPr lang="en-GB" i="1" dirty="0" err="1">
                <a:solidFill>
                  <a:srgbClr val="7030A0"/>
                </a:solidFill>
              </a:rPr>
              <a:t>duvijek</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spomenici</a:t>
            </a:r>
            <a:r>
              <a:rPr lang="en-GB" i="1" dirty="0">
                <a:solidFill>
                  <a:srgbClr val="7030A0"/>
                </a:solidFill>
              </a:rPr>
              <a:t> </a:t>
            </a:r>
            <a:r>
              <a:rPr lang="en-GB" i="1" dirty="0" err="1">
                <a:solidFill>
                  <a:srgbClr val="7030A0"/>
                </a:solidFill>
              </a:rPr>
              <a:t>bili</a:t>
            </a:r>
            <a:r>
              <a:rPr lang="en-GB" i="1" dirty="0">
                <a:solidFill>
                  <a:srgbClr val="7030A0"/>
                </a:solidFill>
              </a:rPr>
              <a:t> </a:t>
            </a:r>
            <a:r>
              <a:rPr lang="en-GB" i="1" dirty="0" err="1">
                <a:solidFill>
                  <a:srgbClr val="7030A0"/>
                </a:solidFill>
              </a:rPr>
              <a:t>veoma</a:t>
            </a:r>
            <a:r>
              <a:rPr lang="en-GB" i="1" dirty="0">
                <a:solidFill>
                  <a:srgbClr val="7030A0"/>
                </a:solidFill>
              </a:rPr>
              <a:t> </a:t>
            </a:r>
            <a:r>
              <a:rPr lang="en-GB" i="1" dirty="0" err="1">
                <a:solidFill>
                  <a:srgbClr val="7030A0"/>
                </a:solidFill>
              </a:rPr>
              <a:t>bitni</a:t>
            </a:r>
            <a:r>
              <a:rPr lang="en-GB" i="1" dirty="0">
                <a:solidFill>
                  <a:srgbClr val="7030A0"/>
                </a:solidFill>
              </a:rPr>
              <a:t> za </a:t>
            </a:r>
            <a:r>
              <a:rPr lang="en-GB" i="1" dirty="0" err="1">
                <a:solidFill>
                  <a:srgbClr val="7030A0"/>
                </a:solidFill>
              </a:rPr>
              <a:t>priče</a:t>
            </a:r>
            <a:r>
              <a:rPr lang="en-GB" i="1" dirty="0">
                <a:solidFill>
                  <a:srgbClr val="7030A0"/>
                </a:solidFill>
              </a:rPr>
              <a:t> o </a:t>
            </a:r>
            <a:r>
              <a:rPr lang="en-GB" i="1" dirty="0" err="1">
                <a:solidFill>
                  <a:srgbClr val="7030A0"/>
                </a:solidFill>
              </a:rPr>
              <a:t>prošlosti</a:t>
            </a:r>
            <a:r>
              <a:rPr lang="sr-Latn-ME" i="1" dirty="0">
                <a:solidFill>
                  <a:srgbClr val="7030A0"/>
                </a:solidFill>
              </a:rPr>
              <a:t>.“ (ID ankete 405)</a:t>
            </a:r>
          </a:p>
          <a:p>
            <a:r>
              <a:rPr lang="sr-Latn-ME" i="1" dirty="0">
                <a:solidFill>
                  <a:srgbClr val="7030A0"/>
                </a:solidFill>
              </a:rPr>
              <a:t>„</a:t>
            </a:r>
            <a:r>
              <a:rPr lang="it-IT" i="1" dirty="0">
                <a:solidFill>
                  <a:srgbClr val="7030A0"/>
                </a:solidFill>
              </a:rPr>
              <a:t>Da bi budu</a:t>
            </a:r>
            <a:r>
              <a:rPr lang="sr-Latn-ME" i="1" dirty="0">
                <a:solidFill>
                  <a:srgbClr val="7030A0"/>
                </a:solidFill>
              </a:rPr>
              <a:t>će</a:t>
            </a:r>
            <a:r>
              <a:rPr lang="it-IT" i="1" dirty="0">
                <a:solidFill>
                  <a:srgbClr val="7030A0"/>
                </a:solidFill>
              </a:rPr>
              <a:t> generacije znale </a:t>
            </a:r>
            <a:r>
              <a:rPr lang="sr-Latn-ME" i="1" dirty="0">
                <a:solidFill>
                  <a:srgbClr val="7030A0"/>
                </a:solidFill>
              </a:rPr>
              <a:t>š</a:t>
            </a:r>
            <a:r>
              <a:rPr lang="it-IT" i="1" dirty="0">
                <a:solidFill>
                  <a:srgbClr val="7030A0"/>
                </a:solidFill>
              </a:rPr>
              <a:t>ta ne treba raditi</a:t>
            </a:r>
            <a:r>
              <a:rPr lang="sr-Latn-ME" i="1" dirty="0">
                <a:solidFill>
                  <a:srgbClr val="7030A0"/>
                </a:solidFill>
              </a:rPr>
              <a:t>.“ (ID ankete 588)</a:t>
            </a:r>
          </a:p>
          <a:p>
            <a:r>
              <a:rPr lang="pl-PL" i="1" dirty="0">
                <a:solidFill>
                  <a:srgbClr val="7030A0"/>
                </a:solidFill>
              </a:rPr>
              <a:t>„Da nam to svima bude nauk.” (ID ankete 475)</a:t>
            </a:r>
          </a:p>
          <a:p>
            <a:r>
              <a:rPr lang="sr-Latn-ME" i="1" dirty="0">
                <a:solidFill>
                  <a:srgbClr val="7030A0"/>
                </a:solidFill>
              </a:rPr>
              <a:t>„Da</a:t>
            </a:r>
            <a:r>
              <a:rPr lang="pt-BR" i="1" dirty="0">
                <a:solidFill>
                  <a:srgbClr val="7030A0"/>
                </a:solidFill>
              </a:rPr>
              <a:t> se oda po</a:t>
            </a:r>
            <a:r>
              <a:rPr lang="sr-Latn-ME" i="1" dirty="0">
                <a:solidFill>
                  <a:srgbClr val="7030A0"/>
                </a:solidFill>
              </a:rPr>
              <a:t>č</a:t>
            </a:r>
            <a:r>
              <a:rPr lang="pt-BR" i="1" dirty="0">
                <a:solidFill>
                  <a:srgbClr val="7030A0"/>
                </a:solidFill>
              </a:rPr>
              <a:t>ast nevinima i da na</a:t>
            </a:r>
            <a:r>
              <a:rPr lang="sr-Latn-ME" i="1" dirty="0">
                <a:solidFill>
                  <a:srgbClr val="7030A0"/>
                </a:solidFill>
              </a:rPr>
              <a:t>š</a:t>
            </a:r>
            <a:r>
              <a:rPr lang="pt-BR" i="1" dirty="0">
                <a:solidFill>
                  <a:srgbClr val="7030A0"/>
                </a:solidFill>
              </a:rPr>
              <a:t>a djeca nau</a:t>
            </a:r>
            <a:r>
              <a:rPr lang="sr-Latn-ME" i="1" dirty="0">
                <a:solidFill>
                  <a:srgbClr val="7030A0"/>
                </a:solidFill>
              </a:rPr>
              <a:t>č</a:t>
            </a:r>
            <a:r>
              <a:rPr lang="pt-BR" i="1" dirty="0">
                <a:solidFill>
                  <a:srgbClr val="7030A0"/>
                </a:solidFill>
              </a:rPr>
              <a:t>e o tome i izvuku pouku</a:t>
            </a:r>
            <a:r>
              <a:rPr lang="sr-Latn-ME" i="1" dirty="0">
                <a:solidFill>
                  <a:srgbClr val="7030A0"/>
                </a:solidFill>
              </a:rPr>
              <a:t>.“ (ID ankete 3)</a:t>
            </a:r>
          </a:p>
          <a:p>
            <a:r>
              <a:rPr lang="sr-Latn-ME" i="1" dirty="0">
                <a:solidFill>
                  <a:srgbClr val="7030A0"/>
                </a:solidFill>
              </a:rPr>
              <a:t>„M</a:t>
            </a:r>
            <a:r>
              <a:rPr lang="en-GB" i="1" dirty="0" err="1">
                <a:solidFill>
                  <a:srgbClr val="7030A0"/>
                </a:solidFill>
              </a:rPr>
              <a:t>lađe</a:t>
            </a:r>
            <a:r>
              <a:rPr lang="en-GB" i="1" dirty="0">
                <a:solidFill>
                  <a:srgbClr val="7030A0"/>
                </a:solidFill>
              </a:rPr>
              <a:t> </a:t>
            </a:r>
            <a:r>
              <a:rPr lang="en-GB" i="1" dirty="0" err="1">
                <a:solidFill>
                  <a:srgbClr val="7030A0"/>
                </a:solidFill>
              </a:rPr>
              <a:t>generacije</a:t>
            </a:r>
            <a:r>
              <a:rPr lang="en-GB" i="1" dirty="0">
                <a:solidFill>
                  <a:srgbClr val="7030A0"/>
                </a:solidFill>
              </a:rPr>
              <a:t> </a:t>
            </a:r>
            <a:r>
              <a:rPr lang="en-GB" i="1" dirty="0" err="1">
                <a:solidFill>
                  <a:srgbClr val="7030A0"/>
                </a:solidFill>
              </a:rPr>
              <a:t>moraju</a:t>
            </a:r>
            <a:r>
              <a:rPr lang="en-GB" i="1" dirty="0">
                <a:solidFill>
                  <a:srgbClr val="7030A0"/>
                </a:solidFill>
              </a:rPr>
              <a:t> </a:t>
            </a:r>
            <a:r>
              <a:rPr lang="en-GB" i="1" dirty="0" err="1">
                <a:solidFill>
                  <a:srgbClr val="7030A0"/>
                </a:solidFill>
              </a:rPr>
              <a:t>rasti</a:t>
            </a:r>
            <a:r>
              <a:rPr lang="en-GB" i="1" dirty="0">
                <a:solidFill>
                  <a:srgbClr val="7030A0"/>
                </a:solidFill>
              </a:rPr>
              <a:t> u </a:t>
            </a:r>
            <a:r>
              <a:rPr lang="en-GB" i="1" dirty="0" err="1">
                <a:solidFill>
                  <a:srgbClr val="7030A0"/>
                </a:solidFill>
              </a:rPr>
              <a:t>nekoj</a:t>
            </a:r>
            <a:r>
              <a:rPr lang="en-GB" i="1" dirty="0">
                <a:solidFill>
                  <a:srgbClr val="7030A0"/>
                </a:solidFill>
              </a:rPr>
              <a:t> </a:t>
            </a:r>
            <a:r>
              <a:rPr lang="en-GB" i="1" dirty="0" err="1">
                <a:solidFill>
                  <a:srgbClr val="7030A0"/>
                </a:solidFill>
              </a:rPr>
              <a:t>katarzi</a:t>
            </a:r>
            <a:r>
              <a:rPr lang="en-GB" i="1" dirty="0">
                <a:solidFill>
                  <a:srgbClr val="7030A0"/>
                </a:solidFill>
              </a:rPr>
              <a:t> </a:t>
            </a:r>
            <a:r>
              <a:rPr lang="en-GB" i="1" dirty="0" err="1">
                <a:solidFill>
                  <a:srgbClr val="7030A0"/>
                </a:solidFill>
              </a:rPr>
              <a:t>naše</a:t>
            </a:r>
            <a:r>
              <a:rPr lang="en-GB" i="1" dirty="0">
                <a:solidFill>
                  <a:srgbClr val="7030A0"/>
                </a:solidFill>
              </a:rPr>
              <a:t> </a:t>
            </a:r>
            <a:r>
              <a:rPr lang="en-GB" i="1" dirty="0" err="1">
                <a:solidFill>
                  <a:srgbClr val="7030A0"/>
                </a:solidFill>
              </a:rPr>
              <a:t>generacije</a:t>
            </a:r>
            <a:r>
              <a:rPr lang="en-GB" i="1" dirty="0">
                <a:solidFill>
                  <a:srgbClr val="7030A0"/>
                </a:solidFill>
              </a:rPr>
              <a:t>, </a:t>
            </a:r>
            <a:r>
              <a:rPr lang="en-GB" i="1" dirty="0" err="1">
                <a:solidFill>
                  <a:srgbClr val="7030A0"/>
                </a:solidFill>
              </a:rPr>
              <a:t>tj</a:t>
            </a:r>
            <a:r>
              <a:rPr lang="en-GB" i="1" dirty="0">
                <a:solidFill>
                  <a:srgbClr val="7030A0"/>
                </a:solidFill>
              </a:rPr>
              <a:t>. </a:t>
            </a:r>
            <a:r>
              <a:rPr lang="en-GB" i="1" dirty="0" err="1">
                <a:solidFill>
                  <a:srgbClr val="7030A0"/>
                </a:solidFill>
              </a:rPr>
              <a:t>pročišćenje</a:t>
            </a:r>
            <a:r>
              <a:rPr lang="en-GB" i="1" dirty="0">
                <a:solidFill>
                  <a:srgbClr val="7030A0"/>
                </a:solidFill>
              </a:rPr>
              <a:t> </a:t>
            </a:r>
            <a:r>
              <a:rPr lang="en-GB" i="1" dirty="0" err="1">
                <a:solidFill>
                  <a:srgbClr val="7030A0"/>
                </a:solidFill>
              </a:rPr>
              <a:t>naše</a:t>
            </a:r>
            <a:r>
              <a:rPr lang="en-GB" i="1" dirty="0">
                <a:solidFill>
                  <a:srgbClr val="7030A0"/>
                </a:solidFill>
              </a:rPr>
              <a:t> </a:t>
            </a:r>
            <a:r>
              <a:rPr lang="en-GB" i="1" dirty="0" err="1">
                <a:solidFill>
                  <a:srgbClr val="7030A0"/>
                </a:solidFill>
              </a:rPr>
              <a:t>generacije</a:t>
            </a:r>
            <a:r>
              <a:rPr lang="en-GB" i="1" dirty="0">
                <a:solidFill>
                  <a:srgbClr val="7030A0"/>
                </a:solidFill>
              </a:rPr>
              <a:t> </a:t>
            </a:r>
            <a:r>
              <a:rPr lang="en-GB" i="1" dirty="0" err="1">
                <a:solidFill>
                  <a:srgbClr val="7030A0"/>
                </a:solidFill>
              </a:rPr>
              <a:t>makar</a:t>
            </a:r>
            <a:r>
              <a:rPr lang="en-GB" i="1" dirty="0">
                <a:solidFill>
                  <a:srgbClr val="7030A0"/>
                </a:solidFill>
              </a:rPr>
              <a:t> </a:t>
            </a:r>
            <a:r>
              <a:rPr lang="en-GB" i="1" dirty="0" err="1">
                <a:solidFill>
                  <a:srgbClr val="7030A0"/>
                </a:solidFill>
              </a:rPr>
              <a:t>kroz</a:t>
            </a:r>
            <a:r>
              <a:rPr lang="en-GB" i="1" dirty="0">
                <a:solidFill>
                  <a:srgbClr val="7030A0"/>
                </a:solidFill>
              </a:rPr>
              <a:t> </a:t>
            </a:r>
            <a:r>
              <a:rPr lang="en-GB" i="1" dirty="0" err="1">
                <a:solidFill>
                  <a:srgbClr val="7030A0"/>
                </a:solidFill>
              </a:rPr>
              <a:t>te</a:t>
            </a:r>
            <a:r>
              <a:rPr lang="en-GB" i="1" dirty="0">
                <a:solidFill>
                  <a:srgbClr val="7030A0"/>
                </a:solidFill>
              </a:rPr>
              <a:t> </a:t>
            </a:r>
            <a:r>
              <a:rPr lang="en-GB" i="1" dirty="0" err="1">
                <a:solidFill>
                  <a:srgbClr val="7030A0"/>
                </a:solidFill>
              </a:rPr>
              <a:t>spomen</a:t>
            </a:r>
            <a:r>
              <a:rPr lang="en-GB" i="1" dirty="0">
                <a:solidFill>
                  <a:srgbClr val="7030A0"/>
                </a:solidFill>
              </a:rPr>
              <a:t> </a:t>
            </a:r>
            <a:r>
              <a:rPr lang="en-GB" i="1" dirty="0" err="1">
                <a:solidFill>
                  <a:srgbClr val="7030A0"/>
                </a:solidFill>
              </a:rPr>
              <a:t>ploče</a:t>
            </a:r>
            <a:r>
              <a:rPr lang="sr-Latn-ME" i="1" dirty="0">
                <a:solidFill>
                  <a:srgbClr val="7030A0"/>
                </a:solidFill>
              </a:rPr>
              <a:t>.“ (ID ankete 564)</a:t>
            </a:r>
          </a:p>
          <a:p>
            <a:r>
              <a:rPr lang="sr-Latn-ME" i="1" dirty="0">
                <a:solidFill>
                  <a:srgbClr val="7030A0"/>
                </a:solidFill>
              </a:rPr>
              <a:t>„</a:t>
            </a:r>
            <a:r>
              <a:rPr lang="en-GB" i="1" dirty="0" err="1">
                <a:solidFill>
                  <a:srgbClr val="7030A0"/>
                </a:solidFill>
              </a:rPr>
              <a:t>Potrebno</a:t>
            </a:r>
            <a:r>
              <a:rPr lang="en-GB" i="1" dirty="0">
                <a:solidFill>
                  <a:srgbClr val="7030A0"/>
                </a:solidFill>
              </a:rPr>
              <a:t> je da se ne bi </a:t>
            </a:r>
            <a:r>
              <a:rPr lang="sr-Latn-ME" i="1" dirty="0" err="1">
                <a:solidFill>
                  <a:srgbClr val="7030A0"/>
                </a:solidFill>
              </a:rPr>
              <a:t>ž</a:t>
            </a:r>
            <a:r>
              <a:rPr lang="en-GB" i="1" dirty="0" err="1">
                <a:solidFill>
                  <a:srgbClr val="7030A0"/>
                </a:solidFill>
              </a:rPr>
              <a:t>rtve</a:t>
            </a:r>
            <a:r>
              <a:rPr lang="en-GB" i="1" dirty="0">
                <a:solidFill>
                  <a:srgbClr val="7030A0"/>
                </a:solidFill>
              </a:rPr>
              <a:t> </a:t>
            </a:r>
            <a:r>
              <a:rPr lang="en-GB" i="1" dirty="0" err="1">
                <a:solidFill>
                  <a:srgbClr val="7030A0"/>
                </a:solidFill>
              </a:rPr>
              <a:t>zaboravile</a:t>
            </a:r>
            <a:r>
              <a:rPr lang="sr-Latn-ME" i="1" dirty="0">
                <a:solidFill>
                  <a:srgbClr val="7030A0"/>
                </a:solidFill>
              </a:rPr>
              <a:t>.</a:t>
            </a:r>
            <a:r>
              <a:rPr lang="en-GB" i="1" dirty="0">
                <a:solidFill>
                  <a:srgbClr val="7030A0"/>
                </a:solidFill>
              </a:rPr>
              <a:t> </a:t>
            </a:r>
            <a:r>
              <a:rPr lang="sr-Latn-ME" i="1" dirty="0">
                <a:solidFill>
                  <a:srgbClr val="7030A0"/>
                </a:solidFill>
              </a:rPr>
              <a:t>K</a:t>
            </a:r>
            <a:r>
              <a:rPr lang="en-GB" i="1" dirty="0" err="1">
                <a:solidFill>
                  <a:srgbClr val="7030A0"/>
                </a:solidFill>
              </a:rPr>
              <a:t>ako</a:t>
            </a:r>
            <a:r>
              <a:rPr lang="en-GB" i="1" dirty="0">
                <a:solidFill>
                  <a:srgbClr val="7030A0"/>
                </a:solidFill>
              </a:rPr>
              <a:t> </a:t>
            </a:r>
            <a:r>
              <a:rPr lang="en-GB" i="1" dirty="0" err="1">
                <a:solidFill>
                  <a:srgbClr val="7030A0"/>
                </a:solidFill>
              </a:rPr>
              <a:t>svi</a:t>
            </a:r>
            <a:r>
              <a:rPr lang="en-GB" i="1" dirty="0">
                <a:solidFill>
                  <a:srgbClr val="7030A0"/>
                </a:solidFill>
              </a:rPr>
              <a:t> </a:t>
            </a:r>
            <a:r>
              <a:rPr lang="en-GB" i="1" dirty="0" err="1">
                <a:solidFill>
                  <a:srgbClr val="7030A0"/>
                </a:solidFill>
              </a:rPr>
              <a:t>znamo</a:t>
            </a:r>
            <a:r>
              <a:rPr lang="en-GB" i="1" dirty="0">
                <a:solidFill>
                  <a:srgbClr val="7030A0"/>
                </a:solidFill>
              </a:rPr>
              <a:t> za </a:t>
            </a:r>
            <a:r>
              <a:rPr lang="sr-Latn-ME" i="1" dirty="0">
                <a:solidFill>
                  <a:srgbClr val="7030A0"/>
                </a:solidFill>
              </a:rPr>
              <a:t>S</a:t>
            </a:r>
            <a:r>
              <a:rPr lang="en-GB" i="1" dirty="0" err="1">
                <a:solidFill>
                  <a:srgbClr val="7030A0"/>
                </a:solidFill>
              </a:rPr>
              <a:t>rebrenicu</a:t>
            </a:r>
            <a:r>
              <a:rPr lang="sr-Latn-ME" i="1" dirty="0">
                <a:solidFill>
                  <a:srgbClr val="7030A0"/>
                </a:solidFill>
              </a:rPr>
              <a:t>?</a:t>
            </a:r>
            <a:r>
              <a:rPr lang="en-GB" i="1" dirty="0">
                <a:solidFill>
                  <a:srgbClr val="7030A0"/>
                </a:solidFill>
              </a:rPr>
              <a:t> </a:t>
            </a:r>
            <a:r>
              <a:rPr lang="sr-Latn-ME" i="1" dirty="0">
                <a:solidFill>
                  <a:srgbClr val="7030A0"/>
                </a:solidFill>
              </a:rPr>
              <a:t>Z</a:t>
            </a:r>
            <a:r>
              <a:rPr lang="en-GB" i="1" dirty="0" err="1">
                <a:solidFill>
                  <a:srgbClr val="7030A0"/>
                </a:solidFill>
              </a:rPr>
              <a:t>ato</a:t>
            </a:r>
            <a:r>
              <a:rPr lang="en-GB" i="1" dirty="0">
                <a:solidFill>
                  <a:srgbClr val="7030A0"/>
                </a:solidFill>
              </a:rPr>
              <a:t> </a:t>
            </a:r>
            <a:r>
              <a:rPr lang="en-GB" i="1" dirty="0" err="1">
                <a:solidFill>
                  <a:srgbClr val="7030A0"/>
                </a:solidFill>
              </a:rPr>
              <a:t>jer</a:t>
            </a:r>
            <a:r>
              <a:rPr lang="en-GB" i="1" dirty="0">
                <a:solidFill>
                  <a:srgbClr val="7030A0"/>
                </a:solidFill>
              </a:rPr>
              <a:t> se </a:t>
            </a:r>
            <a:r>
              <a:rPr lang="en-GB" i="1" dirty="0" err="1">
                <a:solidFill>
                  <a:srgbClr val="7030A0"/>
                </a:solidFill>
              </a:rPr>
              <a:t>svake</a:t>
            </a:r>
            <a:r>
              <a:rPr lang="en-GB" i="1" dirty="0">
                <a:solidFill>
                  <a:srgbClr val="7030A0"/>
                </a:solidFill>
              </a:rPr>
              <a:t> </a:t>
            </a:r>
            <a:r>
              <a:rPr lang="en-GB" i="1" dirty="0" err="1">
                <a:solidFill>
                  <a:srgbClr val="7030A0"/>
                </a:solidFill>
              </a:rPr>
              <a:t>godine</a:t>
            </a:r>
            <a:r>
              <a:rPr lang="en-GB" i="1" dirty="0">
                <a:solidFill>
                  <a:srgbClr val="7030A0"/>
                </a:solidFill>
              </a:rPr>
              <a:t> </a:t>
            </a:r>
            <a:r>
              <a:rPr lang="en-GB" i="1" dirty="0" err="1">
                <a:solidFill>
                  <a:srgbClr val="7030A0"/>
                </a:solidFill>
              </a:rPr>
              <a:t>pominje</a:t>
            </a:r>
            <a:r>
              <a:rPr lang="en-GB" i="1" dirty="0">
                <a:solidFill>
                  <a:srgbClr val="7030A0"/>
                </a:solidFill>
              </a:rPr>
              <a:t> u </a:t>
            </a:r>
            <a:r>
              <a:rPr lang="en-GB" i="1" dirty="0" err="1">
                <a:solidFill>
                  <a:srgbClr val="7030A0"/>
                </a:solidFill>
              </a:rPr>
              <a:t>medijima</a:t>
            </a:r>
            <a:r>
              <a:rPr lang="en-GB" i="1" dirty="0">
                <a:solidFill>
                  <a:srgbClr val="7030A0"/>
                </a:solidFill>
              </a:rPr>
              <a:t> </a:t>
            </a:r>
            <a:r>
              <a:rPr lang="en-GB" i="1" dirty="0" err="1">
                <a:solidFill>
                  <a:srgbClr val="7030A0"/>
                </a:solidFill>
              </a:rPr>
              <a:t>obilje</a:t>
            </a:r>
            <a:r>
              <a:rPr lang="sr-Latn-ME" i="1" dirty="0">
                <a:solidFill>
                  <a:srgbClr val="7030A0"/>
                </a:solidFill>
              </a:rPr>
              <a:t>ž</a:t>
            </a:r>
            <a:r>
              <a:rPr lang="en-GB" i="1" dirty="0" err="1">
                <a:solidFill>
                  <a:srgbClr val="7030A0"/>
                </a:solidFill>
              </a:rPr>
              <a:t>avanje</a:t>
            </a:r>
            <a:r>
              <a:rPr lang="en-GB" i="1" dirty="0">
                <a:solidFill>
                  <a:srgbClr val="7030A0"/>
                </a:solidFill>
              </a:rPr>
              <a:t> </a:t>
            </a:r>
            <a:r>
              <a:rPr lang="en-GB" i="1" dirty="0" err="1">
                <a:solidFill>
                  <a:srgbClr val="7030A0"/>
                </a:solidFill>
              </a:rPr>
              <a:t>godi</a:t>
            </a:r>
            <a:r>
              <a:rPr lang="sr-Latn-ME" i="1" dirty="0">
                <a:solidFill>
                  <a:srgbClr val="7030A0"/>
                </a:solidFill>
              </a:rPr>
              <a:t>š</a:t>
            </a:r>
            <a:r>
              <a:rPr lang="en-GB" i="1" dirty="0" err="1">
                <a:solidFill>
                  <a:srgbClr val="7030A0"/>
                </a:solidFill>
              </a:rPr>
              <a:t>njice</a:t>
            </a:r>
            <a:r>
              <a:rPr lang="sr-Latn-ME" i="1" dirty="0">
                <a:solidFill>
                  <a:srgbClr val="7030A0"/>
                </a:solidFill>
              </a:rPr>
              <a:t>.“ (ID ankete 28)</a:t>
            </a:r>
          </a:p>
          <a:p>
            <a:r>
              <a:rPr lang="sr-Latn-ME" i="1" dirty="0">
                <a:solidFill>
                  <a:srgbClr val="7030A0"/>
                </a:solidFill>
              </a:rPr>
              <a:t>„</a:t>
            </a:r>
            <a:r>
              <a:rPr lang="en-GB" i="1" dirty="0" err="1">
                <a:solidFill>
                  <a:srgbClr val="7030A0"/>
                </a:solidFill>
              </a:rPr>
              <a:t>Treba</a:t>
            </a:r>
            <a:r>
              <a:rPr lang="en-GB" i="1" dirty="0">
                <a:solidFill>
                  <a:srgbClr val="7030A0"/>
                </a:solidFill>
              </a:rPr>
              <a:t> da se </a:t>
            </a:r>
            <a:r>
              <a:rPr lang="en-GB" i="1" dirty="0" err="1">
                <a:solidFill>
                  <a:srgbClr val="7030A0"/>
                </a:solidFill>
              </a:rPr>
              <a:t>sjećamo</a:t>
            </a:r>
            <a:r>
              <a:rPr lang="en-GB" i="1" dirty="0">
                <a:solidFill>
                  <a:srgbClr val="7030A0"/>
                </a:solidFill>
              </a:rPr>
              <a:t> </a:t>
            </a:r>
            <a:r>
              <a:rPr lang="en-GB" i="1" dirty="0" err="1">
                <a:solidFill>
                  <a:srgbClr val="7030A0"/>
                </a:solidFill>
              </a:rPr>
              <a:t>žrtava</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onih</a:t>
            </a:r>
            <a:r>
              <a:rPr lang="en-GB" i="1" dirty="0">
                <a:solidFill>
                  <a:srgbClr val="7030A0"/>
                </a:solidFill>
              </a:rPr>
              <a:t> </a:t>
            </a:r>
            <a:r>
              <a:rPr lang="en-GB" i="1" dirty="0" err="1">
                <a:solidFill>
                  <a:srgbClr val="7030A0"/>
                </a:solidFill>
              </a:rPr>
              <a:t>koji</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pretrpljeli</a:t>
            </a:r>
            <a:r>
              <a:rPr lang="en-GB" i="1" dirty="0">
                <a:solidFill>
                  <a:srgbClr val="7030A0"/>
                </a:solidFill>
              </a:rPr>
              <a:t> </a:t>
            </a:r>
            <a:r>
              <a:rPr lang="en-GB" i="1" dirty="0" err="1">
                <a:solidFill>
                  <a:srgbClr val="7030A0"/>
                </a:solidFill>
              </a:rPr>
              <a:t>zlo</a:t>
            </a:r>
            <a:r>
              <a:rPr lang="en-GB" i="1" dirty="0">
                <a:solidFill>
                  <a:srgbClr val="7030A0"/>
                </a:solidFill>
              </a:rPr>
              <a:t>. </a:t>
            </a:r>
            <a:r>
              <a:rPr lang="en-GB" i="1" dirty="0" err="1">
                <a:solidFill>
                  <a:srgbClr val="7030A0"/>
                </a:solidFill>
              </a:rPr>
              <a:t>Treba</a:t>
            </a:r>
            <a:r>
              <a:rPr lang="en-GB" i="1" dirty="0">
                <a:solidFill>
                  <a:srgbClr val="7030A0"/>
                </a:solidFill>
              </a:rPr>
              <a:t> </a:t>
            </a:r>
            <a:r>
              <a:rPr lang="en-GB" i="1" dirty="0" err="1">
                <a:solidFill>
                  <a:srgbClr val="7030A0"/>
                </a:solidFill>
              </a:rPr>
              <a:t>nam</a:t>
            </a:r>
            <a:r>
              <a:rPr lang="en-GB" i="1" dirty="0">
                <a:solidFill>
                  <a:srgbClr val="7030A0"/>
                </a:solidFill>
              </a:rPr>
              <a:t> </a:t>
            </a:r>
            <a:r>
              <a:rPr lang="en-GB" i="1" dirty="0" err="1">
                <a:solidFill>
                  <a:srgbClr val="7030A0"/>
                </a:solidFill>
              </a:rPr>
              <a:t>tačka</a:t>
            </a:r>
            <a:r>
              <a:rPr lang="en-GB" i="1" dirty="0">
                <a:solidFill>
                  <a:srgbClr val="7030A0"/>
                </a:solidFill>
              </a:rPr>
              <a:t> </a:t>
            </a:r>
            <a:r>
              <a:rPr lang="en-GB" i="1" dirty="0" err="1">
                <a:solidFill>
                  <a:srgbClr val="7030A0"/>
                </a:solidFill>
              </a:rPr>
              <a:t>polazna</a:t>
            </a:r>
            <a:r>
              <a:rPr lang="en-GB" i="1" dirty="0">
                <a:solidFill>
                  <a:srgbClr val="7030A0"/>
                </a:solidFill>
              </a:rPr>
              <a:t> da bi </a:t>
            </a:r>
            <a:r>
              <a:rPr lang="en-GB" i="1" dirty="0" err="1">
                <a:solidFill>
                  <a:srgbClr val="7030A0"/>
                </a:solidFill>
              </a:rPr>
              <a:t>sjutra</a:t>
            </a:r>
            <a:r>
              <a:rPr lang="en-GB" i="1" dirty="0">
                <a:solidFill>
                  <a:srgbClr val="7030A0"/>
                </a:solidFill>
              </a:rPr>
              <a:t> </a:t>
            </a:r>
            <a:r>
              <a:rPr lang="en-GB" i="1" dirty="0" err="1">
                <a:solidFill>
                  <a:srgbClr val="7030A0"/>
                </a:solidFill>
              </a:rPr>
              <a:t>kad</a:t>
            </a:r>
            <a:r>
              <a:rPr lang="en-GB" i="1" dirty="0">
                <a:solidFill>
                  <a:srgbClr val="7030A0"/>
                </a:solidFill>
              </a:rPr>
              <a:t> se </a:t>
            </a:r>
            <a:r>
              <a:rPr lang="en-GB" i="1" dirty="0" err="1">
                <a:solidFill>
                  <a:srgbClr val="7030A0"/>
                </a:solidFill>
              </a:rPr>
              <a:t>okrenemo</a:t>
            </a:r>
            <a:r>
              <a:rPr lang="en-GB" i="1" dirty="0">
                <a:solidFill>
                  <a:srgbClr val="7030A0"/>
                </a:solidFill>
              </a:rPr>
              <a:t> </a:t>
            </a:r>
            <a:r>
              <a:rPr lang="en-GB" i="1" dirty="0" err="1">
                <a:solidFill>
                  <a:srgbClr val="7030A0"/>
                </a:solidFill>
              </a:rPr>
              <a:t>mogli</a:t>
            </a:r>
            <a:r>
              <a:rPr lang="en-GB" i="1" dirty="0">
                <a:solidFill>
                  <a:srgbClr val="7030A0"/>
                </a:solidFill>
              </a:rPr>
              <a:t> da </a:t>
            </a:r>
            <a:r>
              <a:rPr lang="en-GB" i="1" dirty="0" err="1">
                <a:solidFill>
                  <a:srgbClr val="7030A0"/>
                </a:solidFill>
              </a:rPr>
              <a:t>vidimo</a:t>
            </a:r>
            <a:r>
              <a:rPr lang="en-GB" i="1" dirty="0">
                <a:solidFill>
                  <a:srgbClr val="7030A0"/>
                </a:solidFill>
              </a:rPr>
              <a:t> </a:t>
            </a:r>
            <a:r>
              <a:rPr lang="en-GB" i="1" dirty="0" err="1">
                <a:solidFill>
                  <a:srgbClr val="7030A0"/>
                </a:solidFill>
              </a:rPr>
              <a:t>koliko</a:t>
            </a:r>
            <a:r>
              <a:rPr lang="en-GB" i="1" dirty="0">
                <a:solidFill>
                  <a:srgbClr val="7030A0"/>
                </a:solidFill>
              </a:rPr>
              <a:t> </a:t>
            </a:r>
            <a:r>
              <a:rPr lang="en-GB" i="1" dirty="0" err="1">
                <a:solidFill>
                  <a:srgbClr val="7030A0"/>
                </a:solidFill>
              </a:rPr>
              <a:t>smo</a:t>
            </a:r>
            <a:r>
              <a:rPr lang="en-GB" i="1" dirty="0">
                <a:solidFill>
                  <a:srgbClr val="7030A0"/>
                </a:solidFill>
              </a:rPr>
              <a:t> </a:t>
            </a:r>
            <a:r>
              <a:rPr lang="en-GB" i="1" dirty="0" err="1">
                <a:solidFill>
                  <a:srgbClr val="7030A0"/>
                </a:solidFill>
              </a:rPr>
              <a:t>daleko</a:t>
            </a:r>
            <a:r>
              <a:rPr lang="en-GB" i="1" dirty="0">
                <a:solidFill>
                  <a:srgbClr val="7030A0"/>
                </a:solidFill>
              </a:rPr>
              <a:t> </a:t>
            </a:r>
            <a:r>
              <a:rPr lang="en-GB" i="1" dirty="0" err="1">
                <a:solidFill>
                  <a:srgbClr val="7030A0"/>
                </a:solidFill>
              </a:rPr>
              <a:t>otišli</a:t>
            </a:r>
            <a:r>
              <a:rPr lang="sr-Latn-ME" i="1" dirty="0">
                <a:solidFill>
                  <a:srgbClr val="7030A0"/>
                </a:solidFill>
              </a:rPr>
              <a:t>, koliko</a:t>
            </a:r>
            <a:r>
              <a:rPr lang="en-GB" i="1" dirty="0">
                <a:solidFill>
                  <a:srgbClr val="7030A0"/>
                </a:solidFill>
              </a:rPr>
              <a:t> </a:t>
            </a:r>
            <a:r>
              <a:rPr lang="en-GB" i="1" dirty="0" err="1">
                <a:solidFill>
                  <a:srgbClr val="7030A0"/>
                </a:solidFill>
              </a:rPr>
              <a:t>napredovali</a:t>
            </a:r>
            <a:r>
              <a:rPr lang="en-GB" i="1" dirty="0">
                <a:solidFill>
                  <a:srgbClr val="7030A0"/>
                </a:solidFill>
              </a:rPr>
              <a:t>. </a:t>
            </a:r>
            <a:r>
              <a:rPr lang="en-GB" i="1" dirty="0" err="1">
                <a:solidFill>
                  <a:srgbClr val="7030A0"/>
                </a:solidFill>
              </a:rPr>
              <a:t>Treba</a:t>
            </a:r>
            <a:r>
              <a:rPr lang="en-GB" i="1" dirty="0">
                <a:solidFill>
                  <a:srgbClr val="7030A0"/>
                </a:solidFill>
              </a:rPr>
              <a:t> da se </a:t>
            </a:r>
            <a:r>
              <a:rPr lang="en-GB" i="1" dirty="0" err="1">
                <a:solidFill>
                  <a:srgbClr val="7030A0"/>
                </a:solidFill>
              </a:rPr>
              <a:t>pamte</a:t>
            </a:r>
            <a:r>
              <a:rPr lang="en-GB" i="1" dirty="0">
                <a:solidFill>
                  <a:srgbClr val="7030A0"/>
                </a:solidFill>
              </a:rPr>
              <a:t> </a:t>
            </a:r>
            <a:r>
              <a:rPr lang="en-GB" i="1" dirty="0" err="1">
                <a:solidFill>
                  <a:srgbClr val="7030A0"/>
                </a:solidFill>
              </a:rPr>
              <a:t>zle</a:t>
            </a:r>
            <a:r>
              <a:rPr lang="en-GB" i="1" dirty="0">
                <a:solidFill>
                  <a:srgbClr val="7030A0"/>
                </a:solidFill>
              </a:rPr>
              <a:t> </a:t>
            </a:r>
            <a:r>
              <a:rPr lang="en-GB" i="1" dirty="0" err="1">
                <a:solidFill>
                  <a:srgbClr val="7030A0"/>
                </a:solidFill>
              </a:rPr>
              <a:t>sudbine</a:t>
            </a:r>
            <a:r>
              <a:rPr lang="en-GB" i="1" dirty="0">
                <a:solidFill>
                  <a:srgbClr val="7030A0"/>
                </a:solidFill>
              </a:rPr>
              <a:t> </a:t>
            </a:r>
            <a:r>
              <a:rPr lang="en-GB" i="1" dirty="0" err="1">
                <a:solidFill>
                  <a:srgbClr val="7030A0"/>
                </a:solidFill>
              </a:rPr>
              <a:t>onih</a:t>
            </a:r>
            <a:r>
              <a:rPr lang="en-GB" i="1" dirty="0">
                <a:solidFill>
                  <a:srgbClr val="7030A0"/>
                </a:solidFill>
              </a:rPr>
              <a:t> </a:t>
            </a:r>
            <a:r>
              <a:rPr lang="en-GB" i="1" dirty="0" err="1">
                <a:solidFill>
                  <a:srgbClr val="7030A0"/>
                </a:solidFill>
              </a:rPr>
              <a:t>kojima</a:t>
            </a:r>
            <a:r>
              <a:rPr lang="en-GB" i="1" dirty="0">
                <a:solidFill>
                  <a:srgbClr val="7030A0"/>
                </a:solidFill>
              </a:rPr>
              <a:t> je </a:t>
            </a:r>
            <a:r>
              <a:rPr lang="en-GB" i="1" dirty="0" err="1">
                <a:solidFill>
                  <a:srgbClr val="7030A0"/>
                </a:solidFill>
              </a:rPr>
              <a:t>bilo</a:t>
            </a:r>
            <a:r>
              <a:rPr lang="en-GB" i="1" dirty="0">
                <a:solidFill>
                  <a:srgbClr val="7030A0"/>
                </a:solidFill>
              </a:rPr>
              <a:t> </a:t>
            </a:r>
            <a:r>
              <a:rPr lang="en-GB" i="1" dirty="0" err="1">
                <a:solidFill>
                  <a:srgbClr val="7030A0"/>
                </a:solidFill>
              </a:rPr>
              <a:t>najteže</a:t>
            </a:r>
            <a:r>
              <a:rPr lang="en-GB" i="1" dirty="0">
                <a:solidFill>
                  <a:srgbClr val="7030A0"/>
                </a:solidFill>
              </a:rPr>
              <a:t>. </a:t>
            </a:r>
            <a:r>
              <a:rPr lang="en-GB" i="1" dirty="0" err="1">
                <a:solidFill>
                  <a:srgbClr val="7030A0"/>
                </a:solidFill>
              </a:rPr>
              <a:t>Treba</a:t>
            </a:r>
            <a:r>
              <a:rPr lang="en-GB" i="1" dirty="0">
                <a:solidFill>
                  <a:srgbClr val="7030A0"/>
                </a:solidFill>
              </a:rPr>
              <a:t> da se </a:t>
            </a:r>
            <a:r>
              <a:rPr lang="en-GB" i="1" dirty="0" err="1">
                <a:solidFill>
                  <a:srgbClr val="7030A0"/>
                </a:solidFill>
              </a:rPr>
              <a:t>sjetimo</a:t>
            </a:r>
            <a:r>
              <a:rPr lang="en-GB" i="1" dirty="0">
                <a:solidFill>
                  <a:srgbClr val="7030A0"/>
                </a:solidFill>
              </a:rPr>
              <a:t> </a:t>
            </a:r>
            <a:r>
              <a:rPr lang="en-GB" i="1" dirty="0" err="1">
                <a:solidFill>
                  <a:srgbClr val="7030A0"/>
                </a:solidFill>
              </a:rPr>
              <a:t>njihovih</a:t>
            </a:r>
            <a:r>
              <a:rPr lang="en-GB" i="1" dirty="0">
                <a:solidFill>
                  <a:srgbClr val="7030A0"/>
                </a:solidFill>
              </a:rPr>
              <a:t> </a:t>
            </a:r>
            <a:r>
              <a:rPr lang="en-GB" i="1" dirty="0" err="1">
                <a:solidFill>
                  <a:srgbClr val="7030A0"/>
                </a:solidFill>
              </a:rPr>
              <a:t>imena</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žrtve</a:t>
            </a:r>
            <a:r>
              <a:rPr lang="sr-Latn-ME" i="1" dirty="0">
                <a:solidFill>
                  <a:srgbClr val="7030A0"/>
                </a:solidFill>
              </a:rPr>
              <a:t>.“ (ID ankete 687)</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9335025-2F8A-4D53-87E9-18052510E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383" y="351710"/>
            <a:ext cx="2275316" cy="693971"/>
          </a:xfrm>
          <a:prstGeom prst="rect">
            <a:avLst/>
          </a:prstGeom>
        </p:spPr>
      </p:pic>
      <p:pic>
        <p:nvPicPr>
          <p:cNvPr id="3" name="image1.png">
            <a:extLst>
              <a:ext uri="{FF2B5EF4-FFF2-40B4-BE49-F238E27FC236}">
                <a16:creationId xmlns:a16="http://schemas.microsoft.com/office/drawing/2014/main" id="{44A88CF4-6F96-4696-8668-91923E31F61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62403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51C8BA-C7EB-384A-ADF5-B1A6713C3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
        <p:nvSpPr>
          <p:cNvPr id="11" name="Title 1">
            <a:extLst>
              <a:ext uri="{FF2B5EF4-FFF2-40B4-BE49-F238E27FC236}">
                <a16:creationId xmlns:a16="http://schemas.microsoft.com/office/drawing/2014/main" id="{B834AE11-6814-4DB6-8F7E-F92C899A9AD3}"/>
              </a:ext>
            </a:extLst>
          </p:cNvPr>
          <p:cNvSpPr>
            <a:spLocks noGrp="1"/>
          </p:cNvSpPr>
          <p:nvPr>
            <p:ph type="ctrTitle"/>
          </p:nvPr>
        </p:nvSpPr>
        <p:spPr>
          <a:xfrm>
            <a:off x="1524000" y="1517904"/>
            <a:ext cx="9144000" cy="2387600"/>
          </a:xfrm>
        </p:spPr>
        <p:txBody>
          <a:bodyPr>
            <a:noAutofit/>
          </a:bodyPr>
          <a:lstStyle/>
          <a:p>
            <a:r>
              <a:rPr lang="sr-Latn-ME" sz="3600" dirty="0">
                <a:solidFill>
                  <a:srgbClr val="7F489C"/>
                </a:solidFill>
                <a:latin typeface="Century" panose="02040604050505020304" pitchFamily="18" charset="0"/>
              </a:rPr>
              <a:t>Stavovi građana Crne Gore o ratovima na prostoru bivše SFRJ od 1991. do 1999. i procesuiranju ratnih zločina</a:t>
            </a:r>
            <a:endParaRPr lang="en-US" sz="3600" dirty="0">
              <a:solidFill>
                <a:srgbClr val="7F489C"/>
              </a:solidFill>
              <a:latin typeface="Century" panose="02040604050505020304" pitchFamily="18" charset="0"/>
            </a:endParaRPr>
          </a:p>
        </p:txBody>
      </p:sp>
      <p:sp>
        <p:nvSpPr>
          <p:cNvPr id="12" name="Subtitle 2">
            <a:extLst>
              <a:ext uri="{FF2B5EF4-FFF2-40B4-BE49-F238E27FC236}">
                <a16:creationId xmlns:a16="http://schemas.microsoft.com/office/drawing/2014/main" id="{C7C8A051-E669-4B24-BEF0-1B6E855D4D10}"/>
              </a:ext>
            </a:extLst>
          </p:cNvPr>
          <p:cNvSpPr>
            <a:spLocks noGrp="1"/>
          </p:cNvSpPr>
          <p:nvPr>
            <p:ph type="subTitle" idx="1"/>
          </p:nvPr>
        </p:nvSpPr>
        <p:spPr>
          <a:xfrm>
            <a:off x="1524000" y="4230624"/>
            <a:ext cx="9144000" cy="1027176"/>
          </a:xfrm>
        </p:spPr>
        <p:txBody>
          <a:bodyPr/>
          <a:lstStyle/>
          <a:p>
            <a:r>
              <a:rPr lang="sr-Latn-ME" dirty="0">
                <a:solidFill>
                  <a:srgbClr val="16AA9C"/>
                </a:solidFill>
                <a:latin typeface="Century" panose="02040604050505020304" pitchFamily="18" charset="0"/>
              </a:rPr>
              <a:t>Istraživanje javnog mnjenja</a:t>
            </a:r>
          </a:p>
          <a:p>
            <a:r>
              <a:rPr lang="sr-Latn-ME" dirty="0">
                <a:solidFill>
                  <a:srgbClr val="16AA9C"/>
                </a:solidFill>
                <a:latin typeface="Century" panose="02040604050505020304" pitchFamily="18" charset="0"/>
              </a:rPr>
              <a:t>jun-avgust, 2020. godine</a:t>
            </a:r>
            <a:endParaRPr lang="en-US" dirty="0">
              <a:solidFill>
                <a:srgbClr val="16AA9C"/>
              </a:solidFill>
              <a:latin typeface="Century" panose="02040604050505020304" pitchFamily="18" charset="0"/>
            </a:endParaRPr>
          </a:p>
        </p:txBody>
      </p:sp>
      <p:pic>
        <p:nvPicPr>
          <p:cNvPr id="6" name="Picture 5">
            <a:extLst>
              <a:ext uri="{FF2B5EF4-FFF2-40B4-BE49-F238E27FC236}">
                <a16:creationId xmlns:a16="http://schemas.microsoft.com/office/drawing/2014/main" id="{F827C6E6-1565-48BC-8CB7-6D509DF87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42" y="498813"/>
            <a:ext cx="2275316" cy="693971"/>
          </a:xfrm>
          <a:prstGeom prst="rect">
            <a:avLst/>
          </a:prstGeom>
        </p:spPr>
      </p:pic>
      <p:pic>
        <p:nvPicPr>
          <p:cNvPr id="8" name="image1.png"/>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9" name="image3.png"/>
          <p:cNvPicPr/>
          <p:nvPr/>
        </p:nvPicPr>
        <p:blipFill>
          <a:blip r:embed="rId6" cstate="print"/>
          <a:stretch>
            <a:fillRect/>
          </a:stretch>
        </p:blipFill>
        <p:spPr>
          <a:xfrm>
            <a:off x="11015627" y="351710"/>
            <a:ext cx="806259" cy="1393114"/>
          </a:xfrm>
          <a:prstGeom prst="rect">
            <a:avLst/>
          </a:prstGeom>
        </p:spPr>
      </p:pic>
    </p:spTree>
    <p:extLst>
      <p:ext uri="{BB962C8B-B14F-4D97-AF65-F5344CB8AC3E}">
        <p14:creationId xmlns:p14="http://schemas.microsoft.com/office/powerpoint/2010/main" val="89447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b="1" dirty="0">
                <a:solidFill>
                  <a:srgbClr val="7F489C"/>
                </a:solidFill>
              </a:rPr>
              <a:t>Prva asocijacija </a:t>
            </a:r>
            <a:r>
              <a:rPr lang="sr-Latn-ME" dirty="0">
                <a:solidFill>
                  <a:sysClr val="windowText" lastClr="000000"/>
                </a:solidFill>
              </a:rPr>
              <a:t>na ratove na prostoru bivše SFRJ i SRJ </a:t>
            </a:r>
            <a:br>
              <a:rPr lang="sr-Latn-ME" dirty="0">
                <a:solidFill>
                  <a:sysClr val="windowText" lastClr="000000"/>
                </a:solidFill>
              </a:rPr>
            </a:br>
            <a:r>
              <a:rPr lang="sr-Latn-ME" dirty="0">
                <a:solidFill>
                  <a:sysClr val="windowText" lastClr="000000"/>
                </a:solidFill>
              </a:rPr>
              <a:t>u periodu od 1991. do 1999. godine </a:t>
            </a:r>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806545"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„X (ime crnogorskog političara), 1991. me vodio na ratište, moje ime je Y, ratni vojni invalid“. (ID ankete 686)</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„Najluđe nešto što je moglo da se desi tada se desilo”. (ID ankete 104)</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„Srebrenica i uništenje Dubrovnika, kolone vojske ulicom X (naziv podgoričke ulice), tom se ulicom ide u rat, i to nikada neću zaboraviti, kada su tuda prolazili tenkovi i vojska i rezerva“. (ID ankete 934)</a:t>
            </a:r>
          </a:p>
          <a:p>
            <a:r>
              <a:rPr lang="sr-Latn-ME" i="1" dirty="0">
                <a:solidFill>
                  <a:srgbClr val="7030A0"/>
                </a:solidFill>
              </a:rPr>
              <a:t>„Naježim se... Rat, glad, kolone izbjeglica, inflacija...“. (ID ankete 616)</a:t>
            </a:r>
          </a:p>
          <a:p>
            <a:r>
              <a:rPr lang="pl-PL" i="1" dirty="0">
                <a:solidFill>
                  <a:srgbClr val="7030A0"/>
                </a:solidFill>
              </a:rPr>
              <a:t>„</a:t>
            </a:r>
            <a:r>
              <a:rPr lang="pl-PL" i="1" dirty="0" err="1">
                <a:solidFill>
                  <a:srgbClr val="7030A0"/>
                </a:solidFill>
              </a:rPr>
              <a:t>Tada</a:t>
            </a:r>
            <a:r>
              <a:rPr lang="pl-PL" i="1" dirty="0">
                <a:solidFill>
                  <a:srgbClr val="7030A0"/>
                </a:solidFill>
              </a:rPr>
              <a:t> je Ante Marković bio premijer SFRJ i on je tada u to vrijeme nudio programe EU, a mi smo se pravili pametni i skakali na nacionalizam”. (ID ankete 333)</a:t>
            </a:r>
          </a:p>
          <a:p>
            <a:r>
              <a:rPr lang="sr-Latn-ME" i="1" dirty="0">
                <a:solidFill>
                  <a:srgbClr val="7030A0"/>
                </a:solidFill>
              </a:rPr>
              <a:t>„Nekad’smo se bratimili po pogledu, sluteći da isto sanjamo, i Bogu je prosto bilo krstimo li se il’ se klanjamo“.(ID ankete 670)</a:t>
            </a:r>
          </a:p>
          <a:p>
            <a:r>
              <a:rPr lang="sr-Latn-ME" i="1" dirty="0">
                <a:solidFill>
                  <a:srgbClr val="7030A0"/>
                </a:solidFill>
              </a:rPr>
              <a:t>„Moglo je i bez toga isto da se završi, ali to su stvari koje su krenuli neki ljudi, idu s puškama, i boje se da će neko da ih napadne, a niko ih ne napada, kao neka pobuna “. (ID ankete 92)</a:t>
            </a:r>
          </a:p>
          <a:p>
            <a:r>
              <a:rPr lang="sr-Latn-ME" i="1" dirty="0">
                <a:solidFill>
                  <a:srgbClr val="7030A0"/>
                </a:solidFill>
              </a:rPr>
              <a:t>„</a:t>
            </a:r>
            <a:r>
              <a:rPr lang="en-GB" i="1" dirty="0" err="1">
                <a:solidFill>
                  <a:srgbClr val="7030A0"/>
                </a:solidFill>
              </a:rPr>
              <a:t>Izlivi</a:t>
            </a:r>
            <a:r>
              <a:rPr lang="en-GB" i="1" dirty="0">
                <a:solidFill>
                  <a:srgbClr val="7030A0"/>
                </a:solidFill>
              </a:rPr>
              <a:t> </a:t>
            </a:r>
            <a:r>
              <a:rPr lang="en-GB" i="1" dirty="0" err="1">
                <a:solidFill>
                  <a:srgbClr val="7030A0"/>
                </a:solidFill>
              </a:rPr>
              <a:t>mržnje</a:t>
            </a:r>
            <a:r>
              <a:rPr lang="en-GB" i="1" dirty="0">
                <a:solidFill>
                  <a:srgbClr val="7030A0"/>
                </a:solidFill>
              </a:rPr>
              <a:t> </a:t>
            </a:r>
            <a:r>
              <a:rPr lang="en-GB" i="1" dirty="0" err="1">
                <a:solidFill>
                  <a:srgbClr val="7030A0"/>
                </a:solidFill>
              </a:rPr>
              <a:t>pojedinaca</a:t>
            </a:r>
            <a:r>
              <a:rPr lang="en-GB" i="1" dirty="0">
                <a:solidFill>
                  <a:srgbClr val="7030A0"/>
                </a:solidFill>
              </a:rPr>
              <a:t> </a:t>
            </a:r>
            <a:r>
              <a:rPr lang="en-GB" i="1" dirty="0" err="1">
                <a:solidFill>
                  <a:srgbClr val="7030A0"/>
                </a:solidFill>
              </a:rPr>
              <a:t>koji</a:t>
            </a:r>
            <a:r>
              <a:rPr lang="en-GB" i="1" dirty="0">
                <a:solidFill>
                  <a:srgbClr val="7030A0"/>
                </a:solidFill>
              </a:rPr>
              <a:t> </a:t>
            </a:r>
            <a:r>
              <a:rPr lang="en-GB" i="1" dirty="0" err="1">
                <a:solidFill>
                  <a:srgbClr val="7030A0"/>
                </a:solidFill>
              </a:rPr>
              <a:t>su</a:t>
            </a:r>
            <a:r>
              <a:rPr lang="en-GB" i="1" dirty="0">
                <a:solidFill>
                  <a:srgbClr val="7030A0"/>
                </a:solidFill>
              </a:rPr>
              <a:t> se do </a:t>
            </a:r>
            <a:r>
              <a:rPr lang="en-GB" i="1" dirty="0" err="1">
                <a:solidFill>
                  <a:srgbClr val="7030A0"/>
                </a:solidFill>
              </a:rPr>
              <a:t>tada</a:t>
            </a:r>
            <a:r>
              <a:rPr lang="en-GB" i="1" dirty="0">
                <a:solidFill>
                  <a:srgbClr val="7030A0"/>
                </a:solidFill>
              </a:rPr>
              <a:t> </a:t>
            </a:r>
            <a:r>
              <a:rPr lang="en-GB" i="1" dirty="0" err="1">
                <a:solidFill>
                  <a:srgbClr val="7030A0"/>
                </a:solidFill>
              </a:rPr>
              <a:t>skrivali</a:t>
            </a:r>
            <a:r>
              <a:rPr lang="en-GB" i="1" dirty="0">
                <a:solidFill>
                  <a:srgbClr val="7030A0"/>
                </a:solidFill>
              </a:rPr>
              <a:t>, </a:t>
            </a:r>
            <a:r>
              <a:rPr lang="en-GB" i="1" dirty="0" err="1">
                <a:solidFill>
                  <a:srgbClr val="7030A0"/>
                </a:solidFill>
              </a:rPr>
              <a:t>ali</a:t>
            </a:r>
            <a:r>
              <a:rPr lang="en-GB" i="1" dirty="0">
                <a:solidFill>
                  <a:srgbClr val="7030A0"/>
                </a:solidFill>
              </a:rPr>
              <a:t> </a:t>
            </a:r>
            <a:r>
              <a:rPr lang="en-GB" i="1" dirty="0" err="1">
                <a:solidFill>
                  <a:srgbClr val="7030A0"/>
                </a:solidFill>
              </a:rPr>
              <a:t>kada</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uzeli</a:t>
            </a:r>
            <a:r>
              <a:rPr lang="en-GB" i="1" dirty="0">
                <a:solidFill>
                  <a:srgbClr val="7030A0"/>
                </a:solidFill>
              </a:rPr>
              <a:t> </a:t>
            </a:r>
            <a:r>
              <a:rPr lang="en-GB" i="1" dirty="0" err="1">
                <a:solidFill>
                  <a:srgbClr val="7030A0"/>
                </a:solidFill>
              </a:rPr>
              <a:t>oružje</a:t>
            </a:r>
            <a:r>
              <a:rPr lang="en-GB" i="1" dirty="0">
                <a:solidFill>
                  <a:srgbClr val="7030A0"/>
                </a:solidFill>
              </a:rPr>
              <a:t> u </a:t>
            </a:r>
            <a:r>
              <a:rPr lang="en-GB" i="1" dirty="0" err="1">
                <a:solidFill>
                  <a:srgbClr val="7030A0"/>
                </a:solidFill>
              </a:rPr>
              <a:t>ruke</a:t>
            </a:r>
            <a:r>
              <a:rPr lang="en-GB" i="1" dirty="0">
                <a:solidFill>
                  <a:srgbClr val="7030A0"/>
                </a:solidFill>
              </a:rPr>
              <a:t> </a:t>
            </a:r>
            <a:r>
              <a:rPr lang="en-GB" i="1" dirty="0" err="1">
                <a:solidFill>
                  <a:srgbClr val="7030A0"/>
                </a:solidFill>
              </a:rPr>
              <a:t>postali</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zlikovci</a:t>
            </a:r>
            <a:r>
              <a:rPr lang="en-GB" i="1" dirty="0">
                <a:solidFill>
                  <a:srgbClr val="7030A0"/>
                </a:solidFill>
              </a:rPr>
              <a:t>.</a:t>
            </a:r>
            <a:r>
              <a:rPr lang="sr-Latn-ME" i="1" dirty="0">
                <a:solidFill>
                  <a:srgbClr val="7030A0"/>
                </a:solidFill>
              </a:rPr>
              <a:t>“ (ID ankete 489)</a:t>
            </a:r>
          </a:p>
          <a:p>
            <a:r>
              <a:rPr lang="sr-Latn-ME" i="1" dirty="0">
                <a:solidFill>
                  <a:srgbClr val="7030A0"/>
                </a:solidFill>
              </a:rPr>
              <a:t>„</a:t>
            </a:r>
            <a:r>
              <a:rPr lang="en-GB" i="1" dirty="0">
                <a:solidFill>
                  <a:srgbClr val="7030A0"/>
                </a:solidFill>
              </a:rPr>
              <a:t> </a:t>
            </a:r>
            <a:r>
              <a:rPr lang="en-GB" i="1" dirty="0" err="1">
                <a:solidFill>
                  <a:srgbClr val="7030A0"/>
                </a:solidFill>
              </a:rPr>
              <a:t>Stravične</a:t>
            </a:r>
            <a:r>
              <a:rPr lang="en-GB" i="1" dirty="0">
                <a:solidFill>
                  <a:srgbClr val="7030A0"/>
                </a:solidFill>
              </a:rPr>
              <a:t> scene </a:t>
            </a:r>
            <a:r>
              <a:rPr lang="en-GB" i="1" dirty="0" err="1">
                <a:solidFill>
                  <a:srgbClr val="7030A0"/>
                </a:solidFill>
              </a:rPr>
              <a:t>tokom</a:t>
            </a:r>
            <a:r>
              <a:rPr lang="en-GB" i="1" dirty="0">
                <a:solidFill>
                  <a:srgbClr val="7030A0"/>
                </a:solidFill>
              </a:rPr>
              <a:t> </a:t>
            </a:r>
            <a:r>
              <a:rPr lang="en-GB" i="1" dirty="0" err="1">
                <a:solidFill>
                  <a:srgbClr val="7030A0"/>
                </a:solidFill>
              </a:rPr>
              <a:t>ratova</a:t>
            </a:r>
            <a:r>
              <a:rPr lang="en-GB" i="1" dirty="0">
                <a:solidFill>
                  <a:srgbClr val="7030A0"/>
                </a:solidFill>
              </a:rPr>
              <a:t>,</a:t>
            </a:r>
            <a:r>
              <a:rPr lang="sr-Latn-ME" i="1" dirty="0">
                <a:solidFill>
                  <a:srgbClr val="7030A0"/>
                </a:solidFill>
              </a:rPr>
              <a:t> </a:t>
            </a:r>
            <a:r>
              <a:rPr lang="en-GB" i="1" dirty="0" err="1">
                <a:solidFill>
                  <a:srgbClr val="7030A0"/>
                </a:solidFill>
              </a:rPr>
              <a:t>stradanja</a:t>
            </a:r>
            <a:r>
              <a:rPr lang="en-GB" i="1" dirty="0">
                <a:solidFill>
                  <a:srgbClr val="7030A0"/>
                </a:solidFill>
              </a:rPr>
              <a:t> </a:t>
            </a:r>
            <a:r>
              <a:rPr lang="en-GB" i="1" dirty="0" err="1">
                <a:solidFill>
                  <a:srgbClr val="7030A0"/>
                </a:solidFill>
              </a:rPr>
              <a:t>nedužnih</a:t>
            </a:r>
            <a:r>
              <a:rPr lang="en-GB" i="1" dirty="0">
                <a:solidFill>
                  <a:srgbClr val="7030A0"/>
                </a:solidFill>
              </a:rPr>
              <a:t> </a:t>
            </a:r>
            <a:r>
              <a:rPr lang="en-GB" i="1" dirty="0" err="1">
                <a:solidFill>
                  <a:srgbClr val="7030A0"/>
                </a:solidFill>
              </a:rPr>
              <a:t>ljudi</a:t>
            </a:r>
            <a:r>
              <a:rPr lang="en-GB" i="1" dirty="0">
                <a:solidFill>
                  <a:srgbClr val="7030A0"/>
                </a:solidFill>
              </a:rPr>
              <a:t>,</a:t>
            </a:r>
            <a:r>
              <a:rPr lang="sr-Latn-ME" i="1" dirty="0">
                <a:solidFill>
                  <a:srgbClr val="7030A0"/>
                </a:solidFill>
              </a:rPr>
              <a:t> </a:t>
            </a:r>
            <a:r>
              <a:rPr lang="en-GB" i="1" dirty="0" err="1">
                <a:solidFill>
                  <a:srgbClr val="7030A0"/>
                </a:solidFill>
              </a:rPr>
              <a:t>razdori</a:t>
            </a:r>
            <a:r>
              <a:rPr lang="en-GB" i="1" dirty="0">
                <a:solidFill>
                  <a:srgbClr val="7030A0"/>
                </a:solidFill>
              </a:rPr>
              <a:t> </a:t>
            </a:r>
            <a:r>
              <a:rPr lang="en-GB" i="1" dirty="0" err="1">
                <a:solidFill>
                  <a:srgbClr val="7030A0"/>
                </a:solidFill>
              </a:rPr>
              <a:t>među</a:t>
            </a:r>
            <a:r>
              <a:rPr lang="en-GB" i="1" dirty="0">
                <a:solidFill>
                  <a:srgbClr val="7030A0"/>
                </a:solidFill>
              </a:rPr>
              <a:t> </a:t>
            </a:r>
            <a:r>
              <a:rPr lang="en-GB" i="1" dirty="0" err="1">
                <a:solidFill>
                  <a:srgbClr val="7030A0"/>
                </a:solidFill>
              </a:rPr>
              <a:t>porodicom</a:t>
            </a:r>
            <a:r>
              <a:rPr lang="en-GB" i="1" dirty="0">
                <a:solidFill>
                  <a:srgbClr val="7030A0"/>
                </a:solidFill>
              </a:rPr>
              <a:t> i </a:t>
            </a:r>
            <a:r>
              <a:rPr lang="en-GB" i="1" dirty="0" err="1">
                <a:solidFill>
                  <a:srgbClr val="7030A0"/>
                </a:solidFill>
              </a:rPr>
              <a:t>prijateljima</a:t>
            </a:r>
            <a:r>
              <a:rPr lang="en-GB" i="1" dirty="0">
                <a:solidFill>
                  <a:srgbClr val="7030A0"/>
                </a:solidFill>
              </a:rPr>
              <a:t>.</a:t>
            </a:r>
            <a:r>
              <a:rPr lang="sr-Latn-ME" i="1" dirty="0">
                <a:solidFill>
                  <a:srgbClr val="7030A0"/>
                </a:solidFill>
              </a:rPr>
              <a:t>“ (ID ankete 967)</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81D255D6-D5A3-4C65-A496-573389BC4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635" y="318853"/>
            <a:ext cx="2275316" cy="693971"/>
          </a:xfrm>
          <a:prstGeom prst="rect">
            <a:avLst/>
          </a:prstGeom>
        </p:spPr>
      </p:pic>
      <p:pic>
        <p:nvPicPr>
          <p:cNvPr id="3" name="image1.png">
            <a:extLst>
              <a:ext uri="{FF2B5EF4-FFF2-40B4-BE49-F238E27FC236}">
                <a16:creationId xmlns:a16="http://schemas.microsoft.com/office/drawing/2014/main" id="{E55C06B3-A32A-423A-B35B-F22C8DF6C9B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3929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1986C42-F9E3-484A-915C-4FE31F646115}"/>
              </a:ext>
            </a:extLst>
          </p:cNvPr>
          <p:cNvSpPr txBox="1">
            <a:spLocks/>
          </p:cNvSpPr>
          <p:nvPr/>
        </p:nvSpPr>
        <p:spPr>
          <a:xfrm>
            <a:off x="926123" y="1310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Da li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utvrđivanje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činjenica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o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ratovima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ratnim</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zločinima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iz</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90</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-ih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doprinosi</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uspostavljanju</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boljih</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odnosa</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zemljama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bivše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SFRJ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trajnijem</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miru</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me</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đ</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njima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2" name="Content Placeholder 4">
            <a:extLst>
              <a:ext uri="{FF2B5EF4-FFF2-40B4-BE49-F238E27FC236}">
                <a16:creationId xmlns:a16="http://schemas.microsoft.com/office/drawing/2014/main" id="{1D08C6D2-7F82-4FDB-80EE-E851F5F709FE}"/>
              </a:ext>
            </a:extLst>
          </p:cNvPr>
          <p:cNvGraphicFramePr>
            <a:graphicFrameLocks/>
          </p:cNvGraphicFramePr>
          <p:nvPr>
            <p:extLst>
              <p:ext uri="{D42A27DB-BD31-4B8C-83A1-F6EECF244321}">
                <p14:modId xmlns:p14="http://schemas.microsoft.com/office/powerpoint/2010/main" val="2094498892"/>
              </p:ext>
            </p:extLst>
          </p:nvPr>
        </p:nvGraphicFramePr>
        <p:xfrm>
          <a:off x="1002323" y="2635889"/>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a:extLst>
              <a:ext uri="{FF2B5EF4-FFF2-40B4-BE49-F238E27FC236}">
                <a16:creationId xmlns:a16="http://schemas.microsoft.com/office/drawing/2014/main" id="{22C04C3B-DE2D-4E3F-BC2D-76E092757420}"/>
              </a:ext>
            </a:extLst>
          </p:cNvPr>
          <p:cNvSpPr txBox="1">
            <a:spLocks/>
          </p:cNvSpPr>
          <p:nvPr/>
        </p:nvSpPr>
        <p:spPr>
          <a:xfrm>
            <a:off x="6738755" y="2492332"/>
            <a:ext cx="5181600" cy="4173664"/>
          </a:xfrm>
          <a:prstGeom prst="rect">
            <a:avLst/>
          </a:prstGeom>
          <a:ln w="38100">
            <a:solidFill>
              <a:schemeClr val="accent2"/>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dirty="0"/>
              <a:t>Više od pola ispitanika, njih 50.7%, smatra </a:t>
            </a:r>
            <a:r>
              <a:rPr lang="sr-Latn-ME" sz="1800" dirty="0">
                <a:solidFill>
                  <a:srgbClr val="000000"/>
                </a:solidFill>
                <a:sym typeface="Calibri"/>
              </a:rPr>
              <a:t>da </a:t>
            </a:r>
            <a:r>
              <a:rPr lang="sr-Latn-ME" sz="1800" dirty="0"/>
              <a:t>utvrđivanje činjenica o ratovima i ratnim zločinima</a:t>
            </a:r>
            <a:r>
              <a:rPr lang="en-GB" sz="1800" dirty="0"/>
              <a:t> </a:t>
            </a:r>
            <a:r>
              <a:rPr lang="sr-Latn-ME" sz="1800" dirty="0"/>
              <a:t>iz 90-ih </a:t>
            </a:r>
            <a:r>
              <a:rPr lang="sr-Latn-ME" sz="1800" b="1" dirty="0">
                <a:solidFill>
                  <a:srgbClr val="7F489C"/>
                </a:solidFill>
              </a:rPr>
              <a:t>doprinosi</a:t>
            </a:r>
            <a:r>
              <a:rPr lang="sr-Latn-ME" sz="1800" b="1" dirty="0"/>
              <a:t> </a:t>
            </a:r>
            <a:r>
              <a:rPr lang="sr-Latn-ME" sz="1800" dirty="0"/>
              <a:t>uspostavljanju boljih odnosa u zemljama bivše SFRJ.</a:t>
            </a:r>
          </a:p>
          <a:p>
            <a:pPr algn="just"/>
            <a:endParaRPr lang="sr-Latn-ME" sz="1800" dirty="0"/>
          </a:p>
          <a:p>
            <a:pPr algn="just"/>
            <a:r>
              <a:rPr lang="sr-Latn-ME" sz="1800" dirty="0"/>
              <a:t>Sa ovom tvrdnjom su u prosjeku </a:t>
            </a:r>
            <a:r>
              <a:rPr lang="sr-Latn-ME" sz="1800" b="1" dirty="0">
                <a:solidFill>
                  <a:srgbClr val="7F489C"/>
                </a:solidFill>
              </a:rPr>
              <a:t>više</a:t>
            </a:r>
            <a:r>
              <a:rPr lang="sr-Latn-ME" sz="1800" dirty="0"/>
              <a:t> </a:t>
            </a:r>
            <a:r>
              <a:rPr lang="sr-Latn-ME" sz="1800" b="1" dirty="0">
                <a:solidFill>
                  <a:srgbClr val="7030A0"/>
                </a:solidFill>
              </a:rPr>
              <a:t>saglasni</a:t>
            </a:r>
            <a:r>
              <a:rPr lang="sr-Latn-ME" sz="1800" dirty="0"/>
              <a:t> muškarci (53.4%) nego žene (47.6%).</a:t>
            </a:r>
          </a:p>
          <a:p>
            <a:pPr algn="just"/>
            <a:endParaRPr lang="sr-Latn-ME" sz="1800" dirty="0"/>
          </a:p>
          <a:p>
            <a:pPr algn="just"/>
            <a:r>
              <a:rPr lang="sr-Latn-ME" sz="1800" dirty="0"/>
              <a:t>Sa ovom izjavom su u prosjeku </a:t>
            </a:r>
            <a:r>
              <a:rPr lang="sr-Latn-ME" sz="1800" b="1" dirty="0">
                <a:solidFill>
                  <a:srgbClr val="7030A0"/>
                </a:solidFill>
              </a:rPr>
              <a:t>najviše saglasni </a:t>
            </a:r>
            <a:r>
              <a:rPr lang="sr-Latn-ME" sz="1800" dirty="0"/>
              <a:t>Crnogorci, zatim Muslimani i Bošnjaci, Albanci, pa Srbi (upitnik je sadržao varijablu u vezi sa nacionalnom</a:t>
            </a:r>
            <a:r>
              <a:rPr lang="sr-Latn-ME" sz="1800" dirty="0">
                <a:solidFill>
                  <a:srgbClr val="7030A0"/>
                </a:solidFill>
              </a:rPr>
              <a:t>*</a:t>
            </a:r>
            <a:r>
              <a:rPr lang="sr-Latn-ME" sz="1800" dirty="0"/>
              <a:t> pripadnošću ispitanika, te su rezultati na pojedina pitanja ukrštani sa njom).</a:t>
            </a:r>
          </a:p>
          <a:p>
            <a:pPr marL="0" indent="0" algn="just">
              <a:buNone/>
            </a:pPr>
            <a:endParaRPr lang="sr-Latn-ME" sz="1800" dirty="0"/>
          </a:p>
          <a:p>
            <a:pPr marL="0" indent="0" algn="just">
              <a:buNone/>
            </a:pPr>
            <a:r>
              <a:rPr lang="sr-Latn-ME" sz="1400" dirty="0">
                <a:solidFill>
                  <a:srgbClr val="7030A0"/>
                </a:solidFill>
              </a:rPr>
              <a:t>*na ovo pitanje odgovor nije dalo samo 2.7% ispitanika</a:t>
            </a:r>
          </a:p>
          <a:p>
            <a:pPr marL="0" indent="0">
              <a:buFont typeface="Arial" panose="020B0604020202020204" pitchFamily="34" charset="0"/>
              <a:buNone/>
            </a:pPr>
            <a:endParaRPr lang="sr-Latn-ME" sz="1800" dirty="0"/>
          </a:p>
        </p:txBody>
      </p:sp>
      <p:pic>
        <p:nvPicPr>
          <p:cNvPr id="7"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ADCEB6B-1BDC-43C2-AF3D-D9D26BE79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D6BF1C40-29EB-44E9-B347-DA793F2CFCE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33990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95151D-6F10-48E7-AE67-C5DF9C02DA3A}"/>
              </a:ext>
            </a:extLst>
          </p:cNvPr>
          <p:cNvSpPr txBox="1">
            <a:spLocks/>
          </p:cNvSpPr>
          <p:nvPr/>
        </p:nvSpPr>
        <p:spPr>
          <a:xfrm>
            <a:off x="926123" y="9342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Koliko ste </a:t>
            </a:r>
            <a:r>
              <a:rPr kumimoji="0" lang="pl-PL"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zainteresovani za teme </a:t>
            </a:r>
            <a:r>
              <a:rPr kumimoji="0" lang="pl-PL"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vezi sa ratovima </a:t>
            </a:r>
            <a:b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pl-PL"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na prostoru bivše SFRJ i SRJ u periodu od 1991. do 1999. godine?</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0" name="Rectangle 9">
            <a:extLst>
              <a:ext uri="{FF2B5EF4-FFF2-40B4-BE49-F238E27FC236}">
                <a16:creationId xmlns:a16="http://schemas.microsoft.com/office/drawing/2014/main" id="{44AFD7A7-FA2A-4904-868D-EFB264B1D58B}"/>
              </a:ext>
            </a:extLst>
          </p:cNvPr>
          <p:cNvSpPr/>
          <p:nvPr/>
        </p:nvSpPr>
        <p:spPr>
          <a:xfrm>
            <a:off x="6321490" y="2259856"/>
            <a:ext cx="5437909" cy="3546047"/>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4" name="Content Placeholder 6">
            <a:extLst>
              <a:ext uri="{FF2B5EF4-FFF2-40B4-BE49-F238E27FC236}">
                <a16:creationId xmlns:a16="http://schemas.microsoft.com/office/drawing/2014/main" id="{FDAC4FF6-1C7B-4F89-90E1-4EDCBF581EA9}"/>
              </a:ext>
            </a:extLst>
          </p:cNvPr>
          <p:cNvSpPr txBox="1">
            <a:spLocks/>
          </p:cNvSpPr>
          <p:nvPr/>
        </p:nvSpPr>
        <p:spPr>
          <a:xfrm>
            <a:off x="6383657" y="2297598"/>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600" dirty="0">
                <a:latin typeface="Century" panose="02040604050505020304" pitchFamily="18" charset="0"/>
              </a:rPr>
              <a:t>Što </a:t>
            </a:r>
            <a:r>
              <a:rPr lang="en-US" sz="1600" dirty="0" err="1">
                <a:latin typeface="Century" panose="02040604050505020304" pitchFamily="18" charset="0"/>
              </a:rPr>
              <a:t>su</a:t>
            </a:r>
            <a:r>
              <a:rPr lang="en-US" sz="1600" dirty="0">
                <a:latin typeface="Century" panose="02040604050505020304" pitchFamily="18" charset="0"/>
              </a:rPr>
              <a:t> </a:t>
            </a:r>
            <a:r>
              <a:rPr lang="en-US" sz="1600" dirty="0" err="1">
                <a:latin typeface="Century" panose="02040604050505020304" pitchFamily="18" charset="0"/>
              </a:rPr>
              <a:t>ispitanici</a:t>
            </a:r>
            <a:r>
              <a:rPr lang="en-US" sz="1600" dirty="0">
                <a:latin typeface="Century" panose="02040604050505020304" pitchFamily="18" charset="0"/>
              </a:rPr>
              <a:t> </a:t>
            </a:r>
            <a:r>
              <a:rPr lang="en-US" sz="1600" dirty="0" err="1">
                <a:latin typeface="Century" panose="02040604050505020304" pitchFamily="18" charset="0"/>
              </a:rPr>
              <a:t>stariji</a:t>
            </a:r>
            <a:r>
              <a:rPr lang="en-US" sz="1600" dirty="0">
                <a:latin typeface="Century" panose="02040604050505020304" pitchFamily="18" charset="0"/>
              </a:rPr>
              <a:t> to </a:t>
            </a:r>
            <a:r>
              <a:rPr lang="en-US" sz="1600" dirty="0" err="1">
                <a:latin typeface="Century" panose="02040604050505020304" pitchFamily="18" charset="0"/>
              </a:rPr>
              <a:t>su</a:t>
            </a:r>
            <a:r>
              <a:rPr lang="en-US" sz="1600" dirty="0">
                <a:latin typeface="Century" panose="02040604050505020304" pitchFamily="18" charset="0"/>
              </a:rPr>
              <a:t> </a:t>
            </a:r>
            <a:r>
              <a:rPr lang="en-US" sz="1600" dirty="0" err="1">
                <a:latin typeface="Century" panose="02040604050505020304" pitchFamily="18" charset="0"/>
              </a:rPr>
              <a:t>zainteresovaniji</a:t>
            </a:r>
            <a:r>
              <a:rPr lang="en-US" sz="1600" dirty="0">
                <a:latin typeface="Century" panose="02040604050505020304" pitchFamily="18" charset="0"/>
              </a:rPr>
              <a:t> za </a:t>
            </a:r>
            <a:r>
              <a:rPr lang="en-US" sz="1600" dirty="0" err="1">
                <a:latin typeface="Century" panose="02040604050505020304" pitchFamily="18" charset="0"/>
              </a:rPr>
              <a:t>teme</a:t>
            </a:r>
            <a:r>
              <a:rPr lang="en-US" sz="1600" dirty="0">
                <a:latin typeface="Century" panose="02040604050505020304" pitchFamily="18" charset="0"/>
              </a:rPr>
              <a:t> </a:t>
            </a:r>
            <a:r>
              <a:rPr lang="sr-Latn-ME" sz="1600" dirty="0">
                <a:latin typeface="Century" panose="02040604050505020304" pitchFamily="18" charset="0"/>
              </a:rPr>
              <a:t>u vezi</a:t>
            </a:r>
            <a:r>
              <a:rPr lang="en-US" sz="1600" dirty="0">
                <a:latin typeface="Century" panose="02040604050505020304" pitchFamily="18" charset="0"/>
              </a:rPr>
              <a:t> </a:t>
            </a:r>
            <a:r>
              <a:rPr lang="sr-Latn-ME" sz="1600" dirty="0">
                <a:latin typeface="Century" panose="02040604050505020304" pitchFamily="18" charset="0"/>
              </a:rPr>
              <a:t>sa</a:t>
            </a:r>
            <a:r>
              <a:rPr lang="en-US" sz="1600" dirty="0">
                <a:latin typeface="Century" panose="02040604050505020304" pitchFamily="18" charset="0"/>
              </a:rPr>
              <a:t> </a:t>
            </a:r>
            <a:r>
              <a:rPr lang="en-US" sz="1600" dirty="0" err="1">
                <a:latin typeface="Century" panose="02040604050505020304" pitchFamily="18" charset="0"/>
              </a:rPr>
              <a:t>ratov</a:t>
            </a:r>
            <a:r>
              <a:rPr lang="sr-Latn-ME" sz="1600" dirty="0">
                <a:latin typeface="Century" panose="02040604050505020304" pitchFamily="18" charset="0"/>
              </a:rPr>
              <a:t>ima</a:t>
            </a:r>
            <a:r>
              <a:rPr lang="en-US" sz="1600" dirty="0">
                <a:latin typeface="Century" panose="02040604050505020304" pitchFamily="18" charset="0"/>
              </a:rPr>
              <a:t> </a:t>
            </a:r>
            <a:r>
              <a:rPr lang="en-US" sz="1600" dirty="0" err="1">
                <a:latin typeface="Century" panose="02040604050505020304" pitchFamily="18" charset="0"/>
              </a:rPr>
              <a:t>na</a:t>
            </a:r>
            <a:r>
              <a:rPr lang="en-US" sz="1600" dirty="0">
                <a:latin typeface="Century" panose="02040604050505020304" pitchFamily="18" charset="0"/>
              </a:rPr>
              <a:t> </a:t>
            </a:r>
            <a:r>
              <a:rPr lang="en-US" sz="1600" dirty="0" err="1">
                <a:latin typeface="Century" panose="02040604050505020304" pitchFamily="18" charset="0"/>
              </a:rPr>
              <a:t>prostoru</a:t>
            </a:r>
            <a:r>
              <a:rPr lang="en-US" sz="1600" dirty="0">
                <a:latin typeface="Century" panose="02040604050505020304" pitchFamily="18" charset="0"/>
              </a:rPr>
              <a:t> </a:t>
            </a:r>
            <a:r>
              <a:rPr lang="en-US" sz="1600" dirty="0" err="1">
                <a:latin typeface="Century" panose="02040604050505020304" pitchFamily="18" charset="0"/>
              </a:rPr>
              <a:t>bivše</a:t>
            </a:r>
            <a:r>
              <a:rPr lang="en-US" sz="1600" dirty="0">
                <a:latin typeface="Century" panose="02040604050505020304" pitchFamily="18" charset="0"/>
              </a:rPr>
              <a:t> SFRJ </a:t>
            </a:r>
            <a:r>
              <a:rPr lang="en-US" sz="1600" dirty="0" err="1">
                <a:latin typeface="Century" panose="02040604050505020304" pitchFamily="18" charset="0"/>
              </a:rPr>
              <a:t>i</a:t>
            </a:r>
            <a:r>
              <a:rPr lang="en-US" sz="1600" dirty="0">
                <a:latin typeface="Century" panose="02040604050505020304" pitchFamily="18" charset="0"/>
              </a:rPr>
              <a:t> SRJ. </a:t>
            </a:r>
            <a:endParaRPr lang="sr-Latn-ME" sz="1600" dirty="0">
              <a:latin typeface="Century" panose="02040604050505020304" pitchFamily="18" charset="0"/>
            </a:endParaRPr>
          </a:p>
          <a:p>
            <a:pPr algn="just"/>
            <a:endParaRPr lang="sr-Latn-ME" sz="1600" dirty="0">
              <a:latin typeface="Century" panose="02040604050505020304" pitchFamily="18" charset="0"/>
            </a:endParaRPr>
          </a:p>
          <a:p>
            <a:pPr algn="just"/>
            <a:r>
              <a:rPr lang="en-US" sz="1600" dirty="0" err="1">
                <a:latin typeface="Century" panose="02040604050505020304" pitchFamily="18" charset="0"/>
              </a:rPr>
              <a:t>Među</a:t>
            </a:r>
            <a:r>
              <a:rPr lang="en-US" sz="1600" dirty="0">
                <a:latin typeface="Century" panose="02040604050505020304" pitchFamily="18" charset="0"/>
              </a:rPr>
              <a:t> </a:t>
            </a:r>
            <a:r>
              <a:rPr lang="en-US" sz="1600" dirty="0" err="1">
                <a:latin typeface="Century" panose="02040604050505020304" pitchFamily="18" charset="0"/>
              </a:rPr>
              <a:t>mladima</a:t>
            </a:r>
            <a:r>
              <a:rPr lang="en-US" sz="1600" dirty="0">
                <a:latin typeface="Century" panose="02040604050505020304" pitchFamily="18" charset="0"/>
              </a:rPr>
              <a:t> (18-34) </a:t>
            </a:r>
            <a:r>
              <a:rPr lang="en-US" sz="1600" dirty="0" err="1">
                <a:latin typeface="Century" panose="02040604050505020304" pitchFamily="18" charset="0"/>
              </a:rPr>
              <a:t>zainteresovanih</a:t>
            </a:r>
            <a:r>
              <a:rPr lang="en-US" sz="1600" dirty="0">
                <a:latin typeface="Century" panose="02040604050505020304" pitchFamily="18" charset="0"/>
              </a:rPr>
              <a:t> (</a:t>
            </a:r>
            <a:r>
              <a:rPr lang="en-US" sz="1600" dirty="0" err="1">
                <a:latin typeface="Century" panose="02040604050505020304" pitchFamily="18" charset="0"/>
              </a:rPr>
              <a:t>veoma</a:t>
            </a:r>
            <a:r>
              <a:rPr lang="en-US" sz="1600" dirty="0">
                <a:latin typeface="Century" panose="02040604050505020304" pitchFamily="18" charset="0"/>
              </a:rPr>
              <a:t> </a:t>
            </a:r>
            <a:r>
              <a:rPr lang="en-US" sz="1600" dirty="0" err="1">
                <a:latin typeface="Century" panose="02040604050505020304" pitchFamily="18" charset="0"/>
              </a:rPr>
              <a:t>ili</a:t>
            </a:r>
            <a:r>
              <a:rPr lang="en-US" sz="1600" dirty="0">
                <a:latin typeface="Century" panose="02040604050505020304" pitchFamily="18" charset="0"/>
              </a:rPr>
              <a:t> </a:t>
            </a:r>
            <a:r>
              <a:rPr lang="en-US" sz="1600" dirty="0" err="1">
                <a:latin typeface="Century" panose="02040604050505020304" pitchFamily="18" charset="0"/>
              </a:rPr>
              <a:t>donekle</a:t>
            </a:r>
            <a:r>
              <a:rPr lang="en-US" sz="1600" dirty="0">
                <a:latin typeface="Century" panose="02040604050505020304" pitchFamily="18" charset="0"/>
              </a:rPr>
              <a:t>) je 28.8%, </a:t>
            </a:r>
            <a:r>
              <a:rPr lang="en-US" sz="1600" dirty="0" err="1">
                <a:latin typeface="Century" panose="02040604050505020304" pitchFamily="18" charset="0"/>
              </a:rPr>
              <a:t>među</a:t>
            </a:r>
            <a:r>
              <a:rPr lang="en-US" sz="1600" dirty="0">
                <a:latin typeface="Century" panose="02040604050505020304" pitchFamily="18" charset="0"/>
              </a:rPr>
              <a:t> </a:t>
            </a:r>
            <a:r>
              <a:rPr lang="en-US" sz="1600" dirty="0" err="1">
                <a:latin typeface="Century" panose="02040604050505020304" pitchFamily="18" charset="0"/>
              </a:rPr>
              <a:t>sred</a:t>
            </a:r>
            <a:r>
              <a:rPr lang="sr-Latn-ME" sz="1600" dirty="0">
                <a:latin typeface="Century" panose="02040604050505020304" pitchFamily="18" charset="0"/>
              </a:rPr>
              <a:t>o</a:t>
            </a:r>
            <a:r>
              <a:rPr lang="en-US" sz="1600" dirty="0" err="1">
                <a:latin typeface="Century" panose="02040604050505020304" pitchFamily="18" charset="0"/>
              </a:rPr>
              <a:t>vječnim</a:t>
            </a:r>
            <a:r>
              <a:rPr lang="en-US" sz="1600" dirty="0">
                <a:latin typeface="Century" panose="02040604050505020304" pitchFamily="18" charset="0"/>
              </a:rPr>
              <a:t> (do 55</a:t>
            </a:r>
            <a:r>
              <a:rPr lang="sr-Latn-ME" sz="1600" dirty="0">
                <a:latin typeface="Century" panose="02040604050505020304" pitchFamily="18" charset="0"/>
              </a:rPr>
              <a:t> god</a:t>
            </a:r>
            <a:r>
              <a:rPr lang="en-US" sz="1600" dirty="0">
                <a:latin typeface="Century" panose="02040604050505020304" pitchFamily="18" charset="0"/>
              </a:rPr>
              <a:t>) 33.2%, a </a:t>
            </a:r>
            <a:r>
              <a:rPr lang="en-US" sz="1600" dirty="0" err="1">
                <a:latin typeface="Century" panose="02040604050505020304" pitchFamily="18" charset="0"/>
              </a:rPr>
              <a:t>među</a:t>
            </a:r>
            <a:r>
              <a:rPr lang="en-US" sz="1600" dirty="0">
                <a:latin typeface="Century" panose="02040604050505020304" pitchFamily="18" charset="0"/>
              </a:rPr>
              <a:t> </a:t>
            </a:r>
            <a:r>
              <a:rPr lang="sr-Latn-ME" sz="1600" dirty="0">
                <a:latin typeface="Century" panose="02040604050505020304" pitchFamily="18" charset="0"/>
              </a:rPr>
              <a:t>ispitanicima </a:t>
            </a:r>
            <a:r>
              <a:rPr lang="en-US" sz="1600" dirty="0" err="1">
                <a:latin typeface="Century" panose="02040604050505020304" pitchFamily="18" charset="0"/>
              </a:rPr>
              <a:t>starijima</a:t>
            </a:r>
            <a:r>
              <a:rPr lang="en-US" sz="1600" dirty="0">
                <a:latin typeface="Century" panose="02040604050505020304" pitchFamily="18" charset="0"/>
              </a:rPr>
              <a:t> od 55, </a:t>
            </a:r>
            <a:r>
              <a:rPr lang="en-US" sz="1600" dirty="0" err="1">
                <a:latin typeface="Century" panose="02040604050505020304" pitchFamily="18" charset="0"/>
              </a:rPr>
              <a:t>zainteresovanih</a:t>
            </a:r>
            <a:r>
              <a:rPr lang="en-US" sz="1600" dirty="0">
                <a:latin typeface="Century" panose="02040604050505020304" pitchFamily="18" charset="0"/>
              </a:rPr>
              <a:t> je 47.8%. </a:t>
            </a:r>
            <a:endParaRPr lang="sr-Latn-ME" sz="1600" dirty="0">
              <a:latin typeface="Century" panose="02040604050505020304" pitchFamily="18" charset="0"/>
            </a:endParaRPr>
          </a:p>
          <a:p>
            <a:pPr algn="just"/>
            <a:endParaRPr lang="sr-Latn-ME" sz="1600" dirty="0">
              <a:latin typeface="Century" panose="02040604050505020304" pitchFamily="18" charset="0"/>
            </a:endParaRPr>
          </a:p>
          <a:p>
            <a:pPr algn="just"/>
            <a:r>
              <a:rPr lang="en-US" sz="1600" dirty="0" err="1">
                <a:latin typeface="Century" panose="02040604050505020304" pitchFamily="18" charset="0"/>
              </a:rPr>
              <a:t>Takođe</a:t>
            </a:r>
            <a:r>
              <a:rPr lang="en-US" sz="1600" dirty="0">
                <a:latin typeface="Century" panose="02040604050505020304" pitchFamily="18" charset="0"/>
              </a:rPr>
              <a:t>, </a:t>
            </a:r>
            <a:r>
              <a:rPr lang="en-US" sz="1600" b="1" dirty="0" err="1">
                <a:solidFill>
                  <a:srgbClr val="7F489C"/>
                </a:solidFill>
                <a:latin typeface="Century" panose="02040604050505020304" pitchFamily="18" charset="0"/>
              </a:rPr>
              <a:t>žene</a:t>
            </a:r>
            <a:r>
              <a:rPr lang="en-US" sz="1600" dirty="0">
                <a:latin typeface="Century" panose="02040604050505020304" pitchFamily="18" charset="0"/>
              </a:rPr>
              <a:t> </a:t>
            </a:r>
            <a:r>
              <a:rPr lang="en-US" sz="1600" dirty="0" err="1">
                <a:latin typeface="Century" panose="02040604050505020304" pitchFamily="18" charset="0"/>
              </a:rPr>
              <a:t>su</a:t>
            </a:r>
            <a:r>
              <a:rPr lang="en-US" sz="1600" dirty="0">
                <a:latin typeface="Century" panose="02040604050505020304" pitchFamily="18" charset="0"/>
              </a:rPr>
              <a:t> </a:t>
            </a:r>
            <a:r>
              <a:rPr lang="en-US" sz="1600" b="1" dirty="0" err="1">
                <a:solidFill>
                  <a:srgbClr val="7F489C"/>
                </a:solidFill>
                <a:latin typeface="Century" panose="02040604050505020304" pitchFamily="18" charset="0"/>
              </a:rPr>
              <a:t>manje</a:t>
            </a:r>
            <a:r>
              <a:rPr lang="en-US" sz="1600" b="1" dirty="0">
                <a:solidFill>
                  <a:srgbClr val="7F489C"/>
                </a:solidFill>
                <a:latin typeface="Century" panose="02040604050505020304" pitchFamily="18" charset="0"/>
              </a:rPr>
              <a:t> </a:t>
            </a:r>
            <a:r>
              <a:rPr lang="en-US" sz="1600" b="1" dirty="0" err="1">
                <a:solidFill>
                  <a:srgbClr val="7F489C"/>
                </a:solidFill>
                <a:latin typeface="Century" panose="02040604050505020304" pitchFamily="18" charset="0"/>
              </a:rPr>
              <a:t>zainteresovane</a:t>
            </a:r>
            <a:r>
              <a:rPr lang="en-US" sz="1600" b="1" dirty="0">
                <a:solidFill>
                  <a:srgbClr val="7F489C"/>
                </a:solidFill>
                <a:latin typeface="Century" panose="02040604050505020304" pitchFamily="18" charset="0"/>
              </a:rPr>
              <a:t> </a:t>
            </a:r>
            <a:r>
              <a:rPr lang="en-US" sz="1600" dirty="0" err="1">
                <a:latin typeface="Century" panose="02040604050505020304" pitchFamily="18" charset="0"/>
              </a:rPr>
              <a:t>za</a:t>
            </a:r>
            <a:r>
              <a:rPr lang="en-US" sz="1600" dirty="0">
                <a:latin typeface="Century" panose="02040604050505020304" pitchFamily="18" charset="0"/>
              </a:rPr>
              <a:t> </a:t>
            </a:r>
            <a:r>
              <a:rPr lang="en-US" sz="1600" dirty="0" err="1">
                <a:latin typeface="Century" panose="02040604050505020304" pitchFamily="18" charset="0"/>
              </a:rPr>
              <a:t>ovu</a:t>
            </a:r>
            <a:r>
              <a:rPr lang="en-US" sz="1600" dirty="0">
                <a:latin typeface="Century" panose="02040604050505020304" pitchFamily="18" charset="0"/>
              </a:rPr>
              <a:t> </a:t>
            </a:r>
            <a:r>
              <a:rPr lang="en-US" sz="1600" dirty="0" err="1">
                <a:latin typeface="Century" panose="02040604050505020304" pitchFamily="18" charset="0"/>
              </a:rPr>
              <a:t>temu</a:t>
            </a:r>
            <a:r>
              <a:rPr lang="en-US" sz="1600" dirty="0">
                <a:latin typeface="Century" panose="02040604050505020304" pitchFamily="18" charset="0"/>
              </a:rPr>
              <a:t> od </a:t>
            </a:r>
            <a:r>
              <a:rPr lang="en-US" sz="1600" dirty="0" err="1">
                <a:latin typeface="Century" panose="02040604050505020304" pitchFamily="18" charset="0"/>
              </a:rPr>
              <a:t>muškaraca</a:t>
            </a:r>
            <a:r>
              <a:rPr lang="en-US" sz="1600" dirty="0">
                <a:latin typeface="Century" panose="02040604050505020304" pitchFamily="18" charset="0"/>
              </a:rPr>
              <a:t>. </a:t>
            </a:r>
            <a:r>
              <a:rPr lang="en-US" sz="1600" dirty="0" err="1">
                <a:latin typeface="Century" panose="02040604050505020304" pitchFamily="18" charset="0"/>
              </a:rPr>
              <a:t>Zainteresovanih</a:t>
            </a:r>
            <a:r>
              <a:rPr lang="en-US" sz="1600" dirty="0">
                <a:latin typeface="Century" panose="02040604050505020304" pitchFamily="18" charset="0"/>
              </a:rPr>
              <a:t> </a:t>
            </a:r>
            <a:r>
              <a:rPr lang="en-US" sz="1600" dirty="0" err="1">
                <a:latin typeface="Century" panose="02040604050505020304" pitchFamily="18" charset="0"/>
              </a:rPr>
              <a:t>žena</a:t>
            </a:r>
            <a:r>
              <a:rPr lang="en-US" sz="1600" dirty="0">
                <a:latin typeface="Century" panose="02040604050505020304" pitchFamily="18" charset="0"/>
              </a:rPr>
              <a:t> je 30.3</a:t>
            </a:r>
            <a:r>
              <a:rPr lang="sr-Latn-ME" sz="1600" dirty="0">
                <a:latin typeface="Century" panose="02040604050505020304" pitchFamily="18" charset="0"/>
              </a:rPr>
              <a:t>%</a:t>
            </a:r>
            <a:r>
              <a:rPr lang="en-US" sz="1600" dirty="0">
                <a:latin typeface="Century" panose="02040604050505020304" pitchFamily="18" charset="0"/>
              </a:rPr>
              <a:t>, a </a:t>
            </a:r>
            <a:r>
              <a:rPr lang="en-US" sz="1600" dirty="0" err="1">
                <a:latin typeface="Century" panose="02040604050505020304" pitchFamily="18" charset="0"/>
              </a:rPr>
              <a:t>muškaraca</a:t>
            </a:r>
            <a:r>
              <a:rPr lang="en-US" sz="1600" dirty="0">
                <a:latin typeface="Century" panose="02040604050505020304" pitchFamily="18" charset="0"/>
              </a:rPr>
              <a:t> 43.1%</a:t>
            </a:r>
            <a:r>
              <a:rPr lang="sr-Latn-ME" sz="1600" dirty="0">
                <a:latin typeface="Century" panose="02040604050505020304" pitchFamily="18" charset="0"/>
              </a:rPr>
              <a:t>.</a:t>
            </a:r>
            <a:r>
              <a:rPr lang="en-US" sz="1600" dirty="0">
                <a:latin typeface="Century" panose="02040604050505020304" pitchFamily="18" charset="0"/>
              </a:rPr>
              <a:t> </a:t>
            </a:r>
          </a:p>
        </p:txBody>
      </p:sp>
      <p:pic>
        <p:nvPicPr>
          <p:cNvPr id="11"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6274747-6ED3-495B-A463-B7374CDFE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265" y="378281"/>
            <a:ext cx="2275316" cy="693971"/>
          </a:xfrm>
          <a:prstGeom prst="rect">
            <a:avLst/>
          </a:prstGeom>
        </p:spPr>
      </p:pic>
      <p:pic>
        <p:nvPicPr>
          <p:cNvPr id="3" name="image1.png">
            <a:extLst>
              <a:ext uri="{FF2B5EF4-FFF2-40B4-BE49-F238E27FC236}">
                <a16:creationId xmlns:a16="http://schemas.microsoft.com/office/drawing/2014/main" id="{CC7CC7D3-2D60-4A16-A21E-2DB556AA784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5" name="Chart 14">
            <a:extLst>
              <a:ext uri="{FF2B5EF4-FFF2-40B4-BE49-F238E27FC236}">
                <a16:creationId xmlns:a16="http://schemas.microsoft.com/office/drawing/2014/main" id="{FE702E7F-D0D3-4A8C-9500-9ECBDF8CDD14}"/>
              </a:ext>
            </a:extLst>
          </p:cNvPr>
          <p:cNvGraphicFramePr>
            <a:graphicFrameLocks/>
          </p:cNvGraphicFramePr>
          <p:nvPr>
            <p:extLst>
              <p:ext uri="{D42A27DB-BD31-4B8C-83A1-F6EECF244321}">
                <p14:modId xmlns:p14="http://schemas.microsoft.com/office/powerpoint/2010/main" val="700934010"/>
              </p:ext>
            </p:extLst>
          </p:nvPr>
        </p:nvGraphicFramePr>
        <p:xfrm>
          <a:off x="926123" y="2259856"/>
          <a:ext cx="5169877" cy="40993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177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95151D-6F10-48E7-AE67-C5DF9C02DA3A}"/>
              </a:ext>
            </a:extLst>
          </p:cNvPr>
          <p:cNvSpPr txBox="1">
            <a:spLocks/>
          </p:cNvSpPr>
          <p:nvPr/>
        </p:nvSpPr>
        <p:spPr>
          <a:xfrm>
            <a:off x="926123" y="9342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dirty="0">
                <a:solidFill>
                  <a:sysClr val="windowText" lastClr="000000"/>
                </a:solidFill>
              </a:rPr>
              <a:t>Kakva je bila </a:t>
            </a:r>
            <a:r>
              <a:rPr lang="pl-PL" dirty="0">
                <a:solidFill>
                  <a:srgbClr val="7030A0"/>
                </a:solidFill>
              </a:rPr>
              <a:t>uloga Crne Gore </a:t>
            </a:r>
            <a:r>
              <a:rPr lang="pl-PL" dirty="0">
                <a:solidFill>
                  <a:sysClr val="windowText" lastClr="000000"/>
                </a:solidFill>
              </a:rPr>
              <a:t>tokom ratova na prostoru </a:t>
            </a:r>
            <a:br>
              <a:rPr lang="pl-PL" dirty="0">
                <a:solidFill>
                  <a:sysClr val="windowText" lastClr="000000"/>
                </a:solidFill>
              </a:rPr>
            </a:br>
            <a:r>
              <a:rPr lang="pl-PL" dirty="0">
                <a:solidFill>
                  <a:sysClr val="windowText" lastClr="000000"/>
                </a:solidFill>
              </a:rPr>
              <a:t>bivše SFRJ?</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1" name="Content Placeholder 7">
            <a:extLst>
              <a:ext uri="{FF2B5EF4-FFF2-40B4-BE49-F238E27FC236}">
                <a16:creationId xmlns:a16="http://schemas.microsoft.com/office/drawing/2014/main" id="{1703E71E-E3FF-42F9-8B6C-2D1493B93F81}"/>
              </a:ext>
            </a:extLst>
          </p:cNvPr>
          <p:cNvGraphicFramePr>
            <a:graphicFrameLocks/>
          </p:cNvGraphicFramePr>
          <p:nvPr>
            <p:extLst>
              <p:ext uri="{D42A27DB-BD31-4B8C-83A1-F6EECF244321}">
                <p14:modId xmlns:p14="http://schemas.microsoft.com/office/powerpoint/2010/main" val="369518880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44AFD7A7-FA2A-4904-868D-EFB264B1D58B}"/>
              </a:ext>
            </a:extLst>
          </p:cNvPr>
          <p:cNvSpPr/>
          <p:nvPr/>
        </p:nvSpPr>
        <p:spPr>
          <a:xfrm>
            <a:off x="6019800" y="1941584"/>
            <a:ext cx="5645727" cy="3738779"/>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p:cNvSpPr/>
          <p:nvPr/>
        </p:nvSpPr>
        <p:spPr>
          <a:xfrm>
            <a:off x="6217343" y="2161290"/>
            <a:ext cx="5026836" cy="3299365"/>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je </a:t>
            </a:r>
            <a:r>
              <a:rPr lang="en-US" sz="1600" dirty="0" err="1">
                <a:solidFill>
                  <a:prstClr val="black"/>
                </a:solidFill>
                <a:latin typeface="Century" panose="02040604050505020304" pitchFamily="18" charset="0"/>
              </a:rPr>
              <a:t>Crna</a:t>
            </a:r>
            <a:r>
              <a:rPr lang="en-US" sz="1600" dirty="0">
                <a:solidFill>
                  <a:prstClr val="black"/>
                </a:solidFill>
                <a:latin typeface="Century" panose="02040604050505020304" pitchFamily="18" charset="0"/>
              </a:rPr>
              <a:t> Gora </a:t>
            </a:r>
            <a:r>
              <a:rPr lang="en-US" sz="1600" dirty="0" err="1">
                <a:solidFill>
                  <a:prstClr val="black"/>
                </a:solidFill>
                <a:latin typeface="Century" panose="02040604050505020304" pitchFamily="18" charset="0"/>
              </a:rPr>
              <a:t>bila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agresor</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više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muškarci</a:t>
            </a:r>
            <a:r>
              <a:rPr lang="en-US" sz="1600" dirty="0">
                <a:solidFill>
                  <a:prstClr val="black"/>
                </a:solidFill>
                <a:latin typeface="Century" panose="02040604050505020304" pitchFamily="18" charset="0"/>
              </a:rPr>
              <a:t> (21.8%) </a:t>
            </a:r>
            <a:r>
              <a:rPr lang="en-US" sz="1600" dirty="0" err="1">
                <a:solidFill>
                  <a:prstClr val="black"/>
                </a:solidFill>
                <a:latin typeface="Century" panose="02040604050505020304" pitchFamily="18" charset="0"/>
              </a:rPr>
              <a:t>nego</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žene</a:t>
            </a:r>
            <a:r>
              <a:rPr lang="en-US" sz="1600" dirty="0">
                <a:solidFill>
                  <a:prstClr val="black"/>
                </a:solidFill>
                <a:latin typeface="Century" panose="02040604050505020304" pitchFamily="18" charset="0"/>
              </a:rPr>
              <a:t> (9.4%). </a:t>
            </a:r>
            <a:endParaRPr lang="sr-Latn-ME" sz="1600" dirty="0">
              <a:solidFill>
                <a:prstClr val="black"/>
              </a:solidFill>
              <a:latin typeface="Century" panose="02040604050505020304" pitchFamily="18" charset="0"/>
            </a:endParaRPr>
          </a:p>
          <a:p>
            <a:pPr lvl="0" algn="just">
              <a:lnSpc>
                <a:spcPct val="90000"/>
              </a:lnSpc>
              <a:spcBef>
                <a:spcPts val="1000"/>
              </a:spcBef>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se </a:t>
            </a:r>
            <a:r>
              <a:rPr lang="en-US" sz="1600" dirty="0" err="1">
                <a:solidFill>
                  <a:prstClr val="black"/>
                </a:solidFill>
                <a:latin typeface="Century" panose="02040604050505020304" pitchFamily="18" charset="0"/>
              </a:rPr>
              <a:t>branila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češće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žene</a:t>
            </a:r>
            <a:r>
              <a:rPr lang="en-US" sz="1600" dirty="0">
                <a:solidFill>
                  <a:prstClr val="black"/>
                </a:solidFill>
                <a:latin typeface="Century" panose="02040604050505020304" pitchFamily="18" charset="0"/>
              </a:rPr>
              <a:t> (30.7%) </a:t>
            </a:r>
            <a:r>
              <a:rPr lang="en-US" sz="1600" dirty="0" err="1">
                <a:solidFill>
                  <a:prstClr val="black"/>
                </a:solidFill>
                <a:latin typeface="Century" panose="02040604050505020304" pitchFamily="18" charset="0"/>
              </a:rPr>
              <a:t>nego</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muškarci</a:t>
            </a:r>
            <a:r>
              <a:rPr lang="en-US" sz="1600" dirty="0">
                <a:solidFill>
                  <a:prstClr val="black"/>
                </a:solidFill>
                <a:latin typeface="Century" panose="02040604050505020304" pitchFamily="18" charset="0"/>
              </a:rPr>
              <a:t> (18.7%).</a:t>
            </a: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je </a:t>
            </a:r>
            <a:r>
              <a:rPr lang="en-US" sz="1600" dirty="0" err="1">
                <a:solidFill>
                  <a:prstClr val="black"/>
                </a:solidFill>
                <a:latin typeface="Century" panose="02040604050505020304" pitchFamily="18" charset="0"/>
              </a:rPr>
              <a:t>Crna</a:t>
            </a:r>
            <a:r>
              <a:rPr lang="en-US" sz="1600" dirty="0">
                <a:solidFill>
                  <a:prstClr val="black"/>
                </a:solidFill>
                <a:latin typeface="Century" panose="02040604050505020304" pitchFamily="18" charset="0"/>
              </a:rPr>
              <a:t> Gora </a:t>
            </a:r>
            <a:r>
              <a:rPr lang="en-US" sz="1600" dirty="0" err="1">
                <a:solidFill>
                  <a:prstClr val="black"/>
                </a:solidFill>
                <a:latin typeface="Century" panose="02040604050505020304" pitchFamily="18" charset="0"/>
              </a:rPr>
              <a:t>bila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agresor</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najrjeđe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mladi</a:t>
            </a:r>
            <a:r>
              <a:rPr lang="en-US" sz="1600" dirty="0">
                <a:solidFill>
                  <a:prstClr val="black"/>
                </a:solidFill>
                <a:latin typeface="Century" panose="02040604050505020304" pitchFamily="18" charset="0"/>
              </a:rPr>
              <a:t> (10.7%), a </a:t>
            </a:r>
            <a:r>
              <a:rPr lang="en-US" sz="1600" dirty="0" err="1">
                <a:solidFill>
                  <a:prstClr val="black"/>
                </a:solidFill>
                <a:latin typeface="Century" panose="02040604050505020304" pitchFamily="18" charset="0"/>
              </a:rPr>
              <a:t>najčešće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sred</a:t>
            </a:r>
            <a:r>
              <a:rPr lang="sr-Latn-ME" sz="1600" dirty="0">
                <a:solidFill>
                  <a:prstClr val="black"/>
                </a:solidFill>
                <a:latin typeface="Century" panose="02040604050505020304" pitchFamily="18" charset="0"/>
              </a:rPr>
              <a:t>o</a:t>
            </a:r>
            <a:r>
              <a:rPr lang="en-US" sz="1600" dirty="0" err="1">
                <a:solidFill>
                  <a:prstClr val="black"/>
                </a:solidFill>
                <a:latin typeface="Century" panose="02040604050505020304" pitchFamily="18" charset="0"/>
              </a:rPr>
              <a:t>vječni</a:t>
            </a:r>
            <a:r>
              <a:rPr lang="en-US" sz="1600" dirty="0">
                <a:solidFill>
                  <a:prstClr val="black"/>
                </a:solidFill>
                <a:latin typeface="Century" panose="02040604050505020304" pitchFamily="18" charset="0"/>
              </a:rPr>
              <a:t> (19.1%).</a:t>
            </a: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se </a:t>
            </a:r>
            <a:r>
              <a:rPr lang="en-US" sz="1600" dirty="0" err="1">
                <a:solidFill>
                  <a:prstClr val="black"/>
                </a:solidFill>
                <a:latin typeface="Century" panose="02040604050505020304" pitchFamily="18" charset="0"/>
              </a:rPr>
              <a:t>Crna</a:t>
            </a:r>
            <a:r>
              <a:rPr lang="en-US" sz="1600" dirty="0">
                <a:solidFill>
                  <a:prstClr val="black"/>
                </a:solidFill>
                <a:latin typeface="Century" panose="02040604050505020304" pitchFamily="18" charset="0"/>
              </a:rPr>
              <a:t> Gora </a:t>
            </a:r>
            <a:r>
              <a:rPr lang="en-US" sz="1600" dirty="0" err="1">
                <a:solidFill>
                  <a:prstClr val="black"/>
                </a:solidFill>
                <a:latin typeface="Century" panose="02040604050505020304" pitchFamily="18" charset="0"/>
              </a:rPr>
              <a:t>branila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najčešće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mladi</a:t>
            </a:r>
            <a:r>
              <a:rPr lang="en-US" sz="1600" dirty="0">
                <a:solidFill>
                  <a:prstClr val="black"/>
                </a:solidFill>
                <a:latin typeface="Century" panose="02040604050505020304" pitchFamily="18" charset="0"/>
              </a:rPr>
              <a:t> (30.7%), a </a:t>
            </a:r>
            <a:r>
              <a:rPr lang="en-US" sz="1600" dirty="0" err="1">
                <a:solidFill>
                  <a:prstClr val="black"/>
                </a:solidFill>
                <a:latin typeface="Century" panose="02040604050505020304" pitchFamily="18" charset="0"/>
              </a:rPr>
              <a:t>najrjeđe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sred</a:t>
            </a:r>
            <a:r>
              <a:rPr lang="sr-Latn-ME" sz="1600" dirty="0">
                <a:solidFill>
                  <a:prstClr val="black"/>
                </a:solidFill>
                <a:latin typeface="Century" panose="02040604050505020304" pitchFamily="18" charset="0"/>
              </a:rPr>
              <a:t>o</a:t>
            </a:r>
            <a:r>
              <a:rPr lang="en-US" sz="1600" dirty="0" err="1">
                <a:solidFill>
                  <a:prstClr val="black"/>
                </a:solidFill>
                <a:latin typeface="Century" panose="02040604050505020304" pitchFamily="18" charset="0"/>
              </a:rPr>
              <a:t>vječni</a:t>
            </a:r>
            <a:r>
              <a:rPr lang="en-US" sz="1600" dirty="0">
                <a:solidFill>
                  <a:prstClr val="black"/>
                </a:solidFill>
                <a:latin typeface="Century" panose="02040604050505020304" pitchFamily="18" charset="0"/>
              </a:rPr>
              <a:t> (19.4%).</a:t>
            </a: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1240D6CF-3971-4378-ADBA-509A401EB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4" name="image1.png">
            <a:extLst>
              <a:ext uri="{FF2B5EF4-FFF2-40B4-BE49-F238E27FC236}">
                <a16:creationId xmlns:a16="http://schemas.microsoft.com/office/drawing/2014/main" id="{C4A7552B-BF7A-4E52-BE50-037F6BFB841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36949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95151D-6F10-48E7-AE67-C5DF9C02DA3A}"/>
              </a:ext>
            </a:extLst>
          </p:cNvPr>
          <p:cNvSpPr txBox="1">
            <a:spLocks/>
          </p:cNvSpPr>
          <p:nvPr/>
        </p:nvSpPr>
        <p:spPr>
          <a:xfrm>
            <a:off x="926123" y="9342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dirty="0">
                <a:solidFill>
                  <a:prstClr val="black"/>
                </a:solidFill>
              </a:rPr>
              <a:t>Ako je nešto drugo, šta?</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9" name="Content Placeholder 6"/>
          <p:cNvGraphicFramePr>
            <a:graphicFrameLocks/>
          </p:cNvGraphicFramePr>
          <p:nvPr>
            <p:extLst>
              <p:ext uri="{D42A27DB-BD31-4B8C-83A1-F6EECF244321}">
                <p14:modId xmlns:p14="http://schemas.microsoft.com/office/powerpoint/2010/main" val="185329747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p:cNvSpPr txBox="1">
            <a:spLocks/>
          </p:cNvSpPr>
          <p:nvPr/>
        </p:nvSpPr>
        <p:spPr>
          <a:xfrm>
            <a:off x="6139961" y="2134762"/>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Ispitanici koji se nisu</a:t>
            </a:r>
            <a:r>
              <a:rPr kumimoji="0" lang="sr-Latn-ME" sz="1600" b="0" i="0" u="none" strike="noStrike" kern="1200" cap="none" spc="0" normalizeH="0" noProof="0" dirty="0">
                <a:ln>
                  <a:noFill/>
                </a:ln>
                <a:solidFill>
                  <a:sysClr val="windowText" lastClr="000000"/>
                </a:solidFill>
                <a:effectLst/>
                <a:uLnTx/>
                <a:uFillTx/>
                <a:latin typeface="Century" panose="02040604050505020304" pitchFamily="18" charset="0"/>
                <a:ea typeface="+mn-ea"/>
                <a:cs typeface="+mn-cs"/>
              </a:rPr>
              <a:t>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opredijelili za neki od odgovora ponuđenih na prethodno pitanje upitani su da samostalno daju odgovor. Kodirano je pet kategorija sa najvećim brojem ponavljanja, a ispitanici najčešće navode da je Crna Gora učestvovala u ratovima na prostoru bivše SFRJ, ali ne navode </a:t>
            </a:r>
            <a:r>
              <a:rPr kumimoji="0" lang="sr-Latn-ME" sz="1600" b="0" i="0" u="none" strike="noStrike" kern="1200" cap="none" spc="0" normalizeH="0" noProof="0" dirty="0">
                <a:ln>
                  <a:noFill/>
                </a:ln>
                <a:solidFill>
                  <a:sysClr val="windowText" lastClr="000000"/>
                </a:solidFill>
                <a:effectLst/>
                <a:uLnTx/>
                <a:uFillTx/>
                <a:latin typeface="Century" panose="02040604050505020304" pitchFamily="18" charset="0"/>
                <a:ea typeface="+mn-ea"/>
                <a:cs typeface="+mn-cs"/>
              </a:rPr>
              <a:t>njenu ulogu</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Njih 1.7% navodi da je u nekom trenutku bila i agresor, a ujedno se i branila.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1.3% ispitanika smatra da je Crna Gora bila neutralna, a 1.0% da je prisiljena da učestvuje u ratnim dešavanjima.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Svega 0.6% ispitanika je navelo da se Crna Gora nije pitala.</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sp>
        <p:nvSpPr>
          <p:cNvPr id="12" name="Content Placeholder 3">
            <a:extLst>
              <a:ext uri="{FF2B5EF4-FFF2-40B4-BE49-F238E27FC236}">
                <a16:creationId xmlns:a16="http://schemas.microsoft.com/office/drawing/2014/main" id="{2667481E-E45B-410B-98E8-7BA8CB93AC83}"/>
              </a:ext>
            </a:extLst>
          </p:cNvPr>
          <p:cNvSpPr txBox="1">
            <a:spLocks/>
          </p:cNvSpPr>
          <p:nvPr/>
        </p:nvSpPr>
        <p:spPr>
          <a:xfrm>
            <a:off x="6107723" y="1872376"/>
            <a:ext cx="5384800" cy="4613724"/>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pic>
        <p:nvPicPr>
          <p:cNvPr id="11"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8FF0B1E-1F90-451C-9E3F-78BDF011E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78918"/>
            <a:ext cx="2275316" cy="693971"/>
          </a:xfrm>
          <a:prstGeom prst="rect">
            <a:avLst/>
          </a:prstGeom>
        </p:spPr>
      </p:pic>
      <p:pic>
        <p:nvPicPr>
          <p:cNvPr id="3" name="image1.png">
            <a:extLst>
              <a:ext uri="{FF2B5EF4-FFF2-40B4-BE49-F238E27FC236}">
                <a16:creationId xmlns:a16="http://schemas.microsoft.com/office/drawing/2014/main" id="{E8EFF466-1DB2-49FF-9893-25E6FB8302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270932121"/>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2D869C08EB8F41B54BD6D32987D30E" ma:contentTypeVersion="10" ma:contentTypeDescription="Create a new document." ma:contentTypeScope="" ma:versionID="1ef66df7112649eb18fbe238589f5d1a">
  <xsd:schema xmlns:xsd="http://www.w3.org/2001/XMLSchema" xmlns:xs="http://www.w3.org/2001/XMLSchema" xmlns:p="http://schemas.microsoft.com/office/2006/metadata/properties" xmlns:ns3="660e9fe3-520e-457e-ba64-09118e17facf" targetNamespace="http://schemas.microsoft.com/office/2006/metadata/properties" ma:root="true" ma:fieldsID="3b568775320a21e1229c5b640ea5798c" ns3:_="">
    <xsd:import namespace="660e9fe3-520e-457e-ba64-09118e17fa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e9fe3-520e-457e-ba64-09118e17f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AE1DE-40FC-416A-82FF-3B795320FD39}">
  <ds:schemaRefs>
    <ds:schemaRef ds:uri="http://schemas.microsoft.com/sharepoint/v3/contenttype/forms"/>
  </ds:schemaRefs>
</ds:datastoreItem>
</file>

<file path=customXml/itemProps2.xml><?xml version="1.0" encoding="utf-8"?>
<ds:datastoreItem xmlns:ds="http://schemas.openxmlformats.org/officeDocument/2006/customXml" ds:itemID="{7BFF5874-1E82-4534-9C34-04CB7D2A4992}">
  <ds:schemaRefs>
    <ds:schemaRef ds:uri="http://schemas.microsoft.com/office/2006/metadata/properties"/>
    <ds:schemaRef ds:uri="http://schemas.openxmlformats.org/package/2006/metadata/core-properties"/>
    <ds:schemaRef ds:uri="http://schemas.microsoft.com/office/2006/documentManagement/types"/>
    <ds:schemaRef ds:uri="660e9fe3-520e-457e-ba64-09118e17facf"/>
    <ds:schemaRef ds:uri="http://schemas.microsoft.com/office/infopath/2007/PartnerControls"/>
    <ds:schemaRef ds:uri="http://purl.org/dc/dcmitype/"/>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26A94209-4BC5-4C8D-A57F-998A9C37C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e9fe3-520e-457e-ba64-09118e17f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12590</TotalTime>
  <Words>4873</Words>
  <Application>Microsoft Macintosh PowerPoint</Application>
  <PresentationFormat>Widescreen</PresentationFormat>
  <Paragraphs>295</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Book Antiqua</vt:lpstr>
      <vt:lpstr>Calibri</vt:lpstr>
      <vt:lpstr>Calibri Light</vt:lpstr>
      <vt:lpstr>Cambria</vt:lpstr>
      <vt:lpstr>Century</vt:lpstr>
      <vt:lpstr>Office Theme</vt:lpstr>
      <vt:lpstr>Stavovi građana Crne Gore o ratovima na prostoru bivše SFRJ od 1991. do 1999. i procesuiranju ratnih zločina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Stavovi građana Crne Gore o ratovima na prostoru bivše SFRJ od 1991. do 1999. i procesuiranju ratnih zločina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Olja</dc:creator>
  <cp:lastModifiedBy>Tea Gorjanc Prelevic</cp:lastModifiedBy>
  <cp:revision>601</cp:revision>
  <cp:lastPrinted>2017-01-13T10:14:42Z</cp:lastPrinted>
  <dcterms:created xsi:type="dcterms:W3CDTF">2016-11-20T17:33:36Z</dcterms:created>
  <dcterms:modified xsi:type="dcterms:W3CDTF">2020-09-05T05:32:00Z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0x0101004C2D869C08EB8F41B54BD6D32987D30E</vt:lpwstr>
  </property>
</Properties>
</file>