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696" r:id="rId7"/>
    <p:sldMasterId id="2147483702" r:id="rId8"/>
    <p:sldMasterId id="2147483708" r:id="rId9"/>
    <p:sldMasterId id="2147483714" r:id="rId10"/>
  </p:sldMasterIdLst>
  <p:sldIdLst>
    <p:sldId id="258" r:id="rId11"/>
    <p:sldId id="259" r:id="rId12"/>
    <p:sldId id="309" r:id="rId13"/>
    <p:sldId id="262" r:id="rId14"/>
    <p:sldId id="310" r:id="rId15"/>
    <p:sldId id="268" r:id="rId16"/>
    <p:sldId id="311" r:id="rId17"/>
    <p:sldId id="269" r:id="rId18"/>
    <p:sldId id="312" r:id="rId19"/>
    <p:sldId id="271" r:id="rId20"/>
    <p:sldId id="313" r:id="rId21"/>
    <p:sldId id="315" r:id="rId22"/>
    <p:sldId id="316" r:id="rId23"/>
    <p:sldId id="317" r:id="rId24"/>
    <p:sldId id="273" r:id="rId25"/>
    <p:sldId id="318" r:id="rId26"/>
    <p:sldId id="321" r:id="rId27"/>
    <p:sldId id="293" r:id="rId28"/>
    <p:sldId id="322" r:id="rId29"/>
    <p:sldId id="323" r:id="rId30"/>
    <p:sldId id="324" r:id="rId31"/>
    <p:sldId id="325" r:id="rId32"/>
    <p:sldId id="326" r:id="rId33"/>
    <p:sldId id="327" r:id="rId34"/>
    <p:sldId id="308" r:id="rId35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FF0000"/>
    <a:srgbClr val="2C2C2E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709" autoAdjust="0"/>
  </p:normalViewPr>
  <p:slideViewPr>
    <p:cSldViewPr>
      <p:cViewPr>
        <p:scale>
          <a:sx n="90" d="100"/>
          <a:sy n="90" d="100"/>
        </p:scale>
        <p:origin x="-73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20" name="Group 2"/>
          <p:cNvGrpSpPr>
            <a:grpSpLocks noChangeAspect="1"/>
          </p:cNvGrpSpPr>
          <p:nvPr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8" name="Picture 2" descr="Ipsos Public Affai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20" name="Picture 2" descr="Ipsos 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0E79F75-C476-4D4F-B182-11DA15E51BE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F86E374-0188-4EAD-9339-6DABB49E529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rgbClr val="008E94">
                <a:alpha val="20000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rgbClr val="008E94">
                <a:alpha val="20000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014CBF21-BD78-46FA-82E3-F49C313E08F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20" name="Picture 2" descr="Ipsos 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64F4A93D-E26A-4D9B-820A-ECBEA7E5B6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D1E1D9B3-43A1-4D44-8969-6B87292B702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5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0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1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3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4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25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26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27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9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0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1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2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3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0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3EA22762-1F0E-4CA0-9B03-3AABD2F6F45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AAF059F9-7503-46A1-84C8-D8B6A9935C3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5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0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1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3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4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25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26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27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9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0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1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2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3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escription: C:\Users\marko.uljarevic\Desktop\Gender0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2638" y="1844675"/>
            <a:ext cx="40608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/>
          <p:nvPr userDrawn="1"/>
        </p:nvSpPr>
        <p:spPr>
          <a:xfrm>
            <a:off x="0" y="3619500"/>
            <a:ext cx="9144000" cy="2876550"/>
          </a:xfrm>
          <a:prstGeom prst="rect">
            <a:avLst/>
          </a:prstGeom>
          <a:solidFill>
            <a:srgbClr val="0C0C0C"/>
          </a:solidFill>
          <a:ln>
            <a:solidFill>
              <a:srgbClr val="0C0C0C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pic>
        <p:nvPicPr>
          <p:cNvPr id="6" name="Picture 2" descr="C:\Users\marko.uljarevic\Desktop\005bxxrt.gif"/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/>
          </a:blip>
          <a:srcRect/>
          <a:stretch>
            <a:fillRect/>
          </a:stretch>
        </p:blipFill>
        <p:spPr bwMode="auto">
          <a:xfrm>
            <a:off x="3271541" y="3835648"/>
            <a:ext cx="2520279" cy="25202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7" name="Picture 2" descr="C:\Users\marko.uljarevic\Desktop\stop torture 72dpi.jpg"/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/>
          </a:blip>
          <a:srcRect/>
          <a:stretch>
            <a:fillRect/>
          </a:stretch>
        </p:blipFill>
        <p:spPr bwMode="auto">
          <a:xfrm>
            <a:off x="221973" y="3763640"/>
            <a:ext cx="2387491" cy="26690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8" name="Picture 2" descr="C:\Users\marko.uljarevic\Desktop\stop torture 72dpi.jpg"/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/>
          </a:blip>
          <a:srcRect/>
          <a:stretch>
            <a:fillRect/>
          </a:stretch>
        </p:blipFill>
        <p:spPr bwMode="auto">
          <a:xfrm>
            <a:off x="6420281" y="3763640"/>
            <a:ext cx="2387491" cy="26690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9" name="Picture 3" descr="D:\Documents\Projekti\PPT\Fotografije za ppt\Ipsos Logo\Ipsos logo in black transparent.t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813" y="180975"/>
            <a:ext cx="55165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Documents\Projekti\PPT\Fotografije za ppt\Public Affaires\Public Affaires Signatures\Ipsos Public Affairs in Black with taglin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3050" y="322264"/>
            <a:ext cx="2362200" cy="3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932860F-2E33-4CA3-B9E7-E38E5A63BDE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B58170F-76C4-426A-9A68-25034633869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A8372142-112F-4A93-A4AB-C756D9D824F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20" name="Picture 2" descr="Ipsos 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4CBAF61D-B847-4BCE-8A27-90FC4B16EC0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E1EA2F3A-70A3-4673-A868-22E83F4D8B9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76A9AE7E-CD20-4E56-AB63-4CA346AFBEA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46" name="Picture 2" descr="Public Affairs_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275E07C9-EECC-4528-AAAB-551E9DEA60E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20" name="Picture 2" descr="Ipsos 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9525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256087F0-1A94-496E-BF7D-7B6BD85AE5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9F56D1AB-7D8A-48DC-84D0-CC23A48300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9B91B141-77E9-4F2D-B4E4-4098C4A1463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20" name="Picture 2" descr="Ipsos 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E427DC6-50E6-47C1-B9E1-0709D9BC82F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A3D9601-AD70-4AB2-9A51-7CB360D54AD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99F3A577-7897-4A34-9E5E-84A579467C0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3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5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46" name="Picture 2" descr="Public Affai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7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F682C594-C630-408D-A417-0B934077895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</p:grpSp>
      <p:grpSp>
        <p:nvGrpSpPr>
          <p:cNvPr id="20" name="Group 2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0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1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2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3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4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5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6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7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</p:grpSp>
      <p:pic>
        <p:nvPicPr>
          <p:cNvPr id="38" name="Picture 2" descr="Ipsos 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 userDrawn="1"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fld id="{24214A57-F912-412B-B3E5-5A4C344FE0D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5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6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7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8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9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46" name="Picture 2" descr="Public Affairs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fld id="{F41B526C-EECB-4879-B8CC-C1B0C939178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5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46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7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fld id="{039B61EA-A98C-4B75-8816-EAD5462478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7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</p:grpSp>
      <p:grpSp>
        <p:nvGrpSpPr>
          <p:cNvPr id="20" name="Group 2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0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1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2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3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4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5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6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37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</p:grpSp>
      <p:pic>
        <p:nvPicPr>
          <p:cNvPr id="38" name="Picture 2" descr="Ipsos 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 userDrawn="1"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29804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+mn-lt"/>
              </a:endParaRPr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fld id="{E38DDFAD-96E8-4D78-ADEA-7F63D929E0C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5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6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7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8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9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46" name="Picture 2" descr="Public Affairs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fld id="{6DFEB47F-7296-439E-A1BB-C4DECF02DAD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5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46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7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F497D"/>
                </a:solidFill>
                <a:latin typeface="+mn-lt"/>
              </a:defRPr>
            </a:lvl1pPr>
          </a:lstStyle>
          <a:p>
            <a:pPr>
              <a:defRPr/>
            </a:pPr>
            <a:fld id="{F383B3EF-5A09-40F1-B0A0-9200C9B21B1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3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7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1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2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3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4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7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905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20" name="Picture 2" descr="Ipsos 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>
                <a:gd name="T0" fmla="*/ 0 w 5597"/>
                <a:gd name="T1" fmla="*/ 2060 h 2837"/>
                <a:gd name="T2" fmla="*/ 3918 w 5597"/>
                <a:gd name="T3" fmla="*/ 0 h 2837"/>
                <a:gd name="T4" fmla="*/ 5597 w 5597"/>
                <a:gd name="T5" fmla="*/ 2837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>
                <a:gd name="T0" fmla="*/ 1432 w 1432"/>
                <a:gd name="T1" fmla="*/ 496 h 496"/>
                <a:gd name="T2" fmla="*/ 716 w 1432"/>
                <a:gd name="T3" fmla="*/ 0 h 496"/>
                <a:gd name="T4" fmla="*/ 0 w 1432"/>
                <a:gd name="T5" fmla="*/ 496 h 496"/>
                <a:gd name="T6" fmla="*/ 1432 w 1432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>
                <a:gd name="T0" fmla="*/ 184 w 184"/>
                <a:gd name="T1" fmla="*/ 0 h 420"/>
                <a:gd name="T2" fmla="*/ 0 w 184"/>
                <a:gd name="T3" fmla="*/ 210 h 420"/>
                <a:gd name="T4" fmla="*/ 184 w 184"/>
                <a:gd name="T5" fmla="*/ 420 h 420"/>
                <a:gd name="T6" fmla="*/ 184 w 184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ð"/>
              <a:defRPr sz="1600">
                <a:solidFill>
                  <a:schemeClr val="bg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71CC37B-28A9-4F6A-BDA7-338D84592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0E1704C-517E-4B6B-8787-7F0952B50BA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58595B">
                <a:alpha val="20000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58595B">
                <a:alpha val="20000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5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/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99513" y="6569075"/>
            <a:ext cx="180975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fld id="{2F54E924-E268-49DA-AA58-F3AC926F5AE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11" Type="http://schemas.openxmlformats.org/officeDocument/2006/relationships/image" Target="http://www.humanrights.org.lv/templates/img/all/logo.gif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6.gif"/><Relationship Id="rId4" Type="http://schemas.openxmlformats.org/officeDocument/2006/relationships/image" Target="../media/image11.jpeg"/><Relationship Id="rId9" Type="http://schemas.openxmlformats.org/officeDocument/2006/relationships/image" Target="http://www.multiservis.rs/srpski/ml/sup/tecajevi/bgc_log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26"/>
          <p:cNvSpPr>
            <a:spLocks noGrp="1"/>
          </p:cNvSpPr>
          <p:nvPr>
            <p:ph type="ctrTitle"/>
          </p:nvPr>
        </p:nvSpPr>
        <p:spPr bwMode="auto">
          <a:xfrm>
            <a:off x="0" y="1285875"/>
            <a:ext cx="9144000" cy="49847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solidFill>
                  <a:srgbClr val="0C0C0C"/>
                </a:solidFill>
              </a:rPr>
              <a:t>STAVOVI O TORTURI</a:t>
            </a:r>
          </a:p>
        </p:txBody>
      </p:sp>
      <p:sp>
        <p:nvSpPr>
          <p:cNvPr id="62466" name="Text Box 22"/>
          <p:cNvSpPr txBox="1">
            <a:spLocks noChangeArrowheads="1"/>
          </p:cNvSpPr>
          <p:nvPr/>
        </p:nvSpPr>
        <p:spPr bwMode="auto">
          <a:xfrm>
            <a:off x="354013" y="6527800"/>
            <a:ext cx="777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400" b="1">
                <a:solidFill>
                  <a:srgbClr val="0C0C0C"/>
                </a:solidFill>
                <a:latin typeface="Calibri" pitchFamily="34" charset="0"/>
              </a:rPr>
              <a:t>Mart 2012</a:t>
            </a:r>
            <a:endParaRPr lang="en-US" sz="1400">
              <a:solidFill>
                <a:srgbClr val="0C0C0C"/>
              </a:solidFill>
            </a:endParaRPr>
          </a:p>
        </p:txBody>
      </p:sp>
      <p:sp>
        <p:nvSpPr>
          <p:cNvPr id="62467" name="Text Box 22"/>
          <p:cNvSpPr txBox="1">
            <a:spLocks noChangeArrowheads="1"/>
          </p:cNvSpPr>
          <p:nvPr/>
        </p:nvSpPr>
        <p:spPr bwMode="gray">
          <a:xfrm>
            <a:off x="2413000" y="6553200"/>
            <a:ext cx="43164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800">
                <a:solidFill>
                  <a:srgbClr val="0C0C0C"/>
                </a:solidFill>
                <a:latin typeface="Calibri" pitchFamily="34" charset="0"/>
              </a:rPr>
              <a:t>© 2012 Ipsos.  All rights reserved. Contains Ipsos' Confidential and Proprietary information and </a:t>
            </a:r>
            <a:br>
              <a:rPr lang="en-GB" sz="800">
                <a:solidFill>
                  <a:srgbClr val="0C0C0C"/>
                </a:solidFill>
                <a:latin typeface="Calibri" pitchFamily="34" charset="0"/>
              </a:rPr>
            </a:br>
            <a:r>
              <a:rPr lang="en-GB" sz="800">
                <a:solidFill>
                  <a:srgbClr val="0C0C0C"/>
                </a:solidFill>
                <a:latin typeface="Calibri" pitchFamily="34" charset="0"/>
              </a:rPr>
              <a:t>may not bedisclosed or reproduced without the prior written consent of Ipsos.</a:t>
            </a:r>
            <a:endParaRPr lang="en-US">
              <a:solidFill>
                <a:srgbClr val="0C0C0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57375"/>
            <a:ext cx="9144000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246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857375"/>
            <a:ext cx="14033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1" descr="C:\Documents and Settings\Korisnik\Desktop\Vesna\Okrugli\logo E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857500"/>
            <a:ext cx="6477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786063"/>
            <a:ext cx="17637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928813"/>
            <a:ext cx="9715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1928813"/>
            <a:ext cx="7921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5" descr="c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28813"/>
            <a:ext cx="20161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il_fi" descr="http://www.multiservis.rs/srpski/ml/sup/tecajevi/bgc_logo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5000625" y="1928813"/>
            <a:ext cx="7858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714625" y="3286125"/>
          <a:ext cx="1857388" cy="457200"/>
        </p:xfrm>
        <a:graphic>
          <a:graphicData uri="http://schemas.openxmlformats.org/drawingml/2006/table">
            <a:tbl>
              <a:tblPr/>
              <a:tblGrid>
                <a:gridCol w="1857388"/>
              </a:tblGrid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+mj-lt"/>
                          <a:ea typeface="ヒラギノ角ゴ Pro W3"/>
                        </a:rPr>
                        <a:t>Projekat </a:t>
                      </a:r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+mj-lt"/>
                          <a:ea typeface="ヒラギノ角ゴ Pro W3"/>
                        </a:rPr>
                        <a:t>finansira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+mj-lt"/>
                          <a:ea typeface="ヒラギノ角ゴ Pro W3"/>
                        </a:rPr>
                        <a:t>Evropska unija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+mj-lt"/>
                        <a:ea typeface="ヒラギノ角ゴ Pro W3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2478" name="Picture 11" descr="Latvian Centre for Human Rights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7858125" y="1928813"/>
            <a:ext cx="7207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itle 1"/>
          <p:cNvSpPr>
            <a:spLocks noGrp="1"/>
          </p:cNvSpPr>
          <p:nvPr>
            <p:ph type="title"/>
          </p:nvPr>
        </p:nvSpPr>
        <p:spPr bwMode="auto">
          <a:xfrm>
            <a:off x="838200" y="119063"/>
            <a:ext cx="8162925" cy="554037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r-Latn-CS" dirty="0"/>
              <a:t>U kojim to slučajevima, pored terorizma, bi trebalo omogućiti vlastima da putem mučenja mogu da dođu do informacija</a:t>
            </a:r>
            <a:r>
              <a:rPr lang="sr-Latn-CS" dirty="0" smtClean="0"/>
              <a:t>?</a:t>
            </a:r>
            <a:r>
              <a:rPr lang="en-US" dirty="0" smtClean="0"/>
              <a:t> </a:t>
            </a:r>
            <a:r>
              <a:rPr lang="sr-Latn-CS" b="0" dirty="0">
                <a:solidFill>
                  <a:schemeClr val="tx1">
                    <a:lumMod val="75000"/>
                  </a:schemeClr>
                </a:solidFill>
              </a:rPr>
              <a:t>Višestruki odgovori</a:t>
            </a:r>
            <a:endParaRPr lang="en-US" dirty="0" smtClean="0"/>
          </a:p>
        </p:txBody>
      </p:sp>
      <p:sp>
        <p:nvSpPr>
          <p:cNvPr id="820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B456C-0CE7-4D37-8858-2AEA09A36BCC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/>
          </a:p>
        </p:txBody>
      </p:sp>
      <p:sp>
        <p:nvSpPr>
          <p:cNvPr id="82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8207" name="Text Box 5"/>
          <p:cNvSpPr txBox="1">
            <a:spLocks noChangeArrowheads="1"/>
          </p:cNvSpPr>
          <p:nvPr/>
        </p:nvSpPr>
        <p:spPr bwMode="auto">
          <a:xfrm>
            <a:off x="371475" y="6494463"/>
            <a:ext cx="7718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sr-Latn-CS" sz="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Baza: 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   </a:t>
            </a:r>
            <a:r>
              <a:rPr lang="sr-Latn-CS" sz="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Oni koji su rekli da Vladama treba omogućiti primenu zlostavljanja i da treba da postoji zabrana ali i izuzeci (10% od ciljne populacije)</a:t>
            </a:r>
          </a:p>
          <a:p>
            <a:pPr>
              <a:defRPr/>
            </a:pPr>
            <a:r>
              <a:rPr lang="sr-Latn-CS" sz="800" b="1" dirty="0">
                <a:latin typeface="Calibri" pitchFamily="34" charset="0"/>
                <a:cs typeface="Arial" charset="0"/>
              </a:rPr>
              <a:t>Pitanje</a:t>
            </a:r>
            <a:r>
              <a:rPr lang="en-US" sz="800" b="1" dirty="0">
                <a:latin typeface="Calibri" pitchFamily="34" charset="0"/>
                <a:cs typeface="Arial" charset="0"/>
              </a:rPr>
              <a:t>:  </a:t>
            </a:r>
            <a:r>
              <a:rPr lang="sr-Latn-CS" sz="800" dirty="0">
                <a:latin typeface="Arial" charset="0"/>
              </a:rPr>
              <a:t>U kojim to slučajevima, pored terorizma, bi trebalo omogućiti vlastima da putem mučenja mogu da dođu do informacija?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82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82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graphicFrame>
        <p:nvGraphicFramePr>
          <p:cNvPr id="8227" name="Object 35"/>
          <p:cNvGraphicFramePr>
            <a:graphicFrameLocks/>
          </p:cNvGraphicFramePr>
          <p:nvPr/>
        </p:nvGraphicFramePr>
        <p:xfrm>
          <a:off x="130175" y="798513"/>
          <a:ext cx="8985250" cy="5559425"/>
        </p:xfrm>
        <a:graphic>
          <a:graphicData uri="http://schemas.openxmlformats.org/presentationml/2006/ole">
            <p:oleObj spid="_x0000_s8229" name="Chart" r:id="rId3" imgW="8934503" imgH="5524461" progId="MSGraph.Chart.8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998538" y="5862638"/>
            <a:ext cx="7118350" cy="288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ectangle 9"/>
          <p:cNvSpPr/>
          <p:nvPr/>
        </p:nvSpPr>
        <p:spPr>
          <a:xfrm>
            <a:off x="1687513" y="995363"/>
            <a:ext cx="7118350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7" name="Title 1"/>
          <p:cNvSpPr>
            <a:spLocks noGrp="1"/>
          </p:cNvSpPr>
          <p:nvPr>
            <p:ph type="title"/>
          </p:nvPr>
        </p:nvSpPr>
        <p:spPr bwMode="auto">
          <a:xfrm>
            <a:off x="838200" y="146050"/>
            <a:ext cx="8162925" cy="50006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sr-Latn-CS" sz="1800" smtClean="0"/>
              <a:t>Da li mislite da uopšte nije opravdano , uglavnom nije opravdano , uglavnom jeste opravdano ili biste rekli da je potpuno opravdano, zlostavljati zatvorenike</a:t>
            </a:r>
            <a:r>
              <a:rPr lang="en-US" sz="1800" smtClean="0"/>
              <a:t>?</a:t>
            </a:r>
            <a:endParaRPr lang="de-DE" sz="1800" smtClean="0"/>
          </a:p>
        </p:txBody>
      </p:sp>
      <p:sp>
        <p:nvSpPr>
          <p:cNvPr id="1946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50BFC-9930-43C5-83B1-D5A6670F84C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/>
          </a:p>
        </p:txBody>
      </p:sp>
      <p:graphicFrame>
        <p:nvGraphicFramePr>
          <p:cNvPr id="50178" name="Group 2"/>
          <p:cNvGraphicFramePr>
            <a:graphicFrameLocks noGrp="1"/>
          </p:cNvGraphicFramePr>
          <p:nvPr/>
        </p:nvGraphicFramePr>
        <p:xfrm>
          <a:off x="174625" y="1095375"/>
          <a:ext cx="8933154" cy="5480055"/>
        </p:xfrm>
        <a:graphic>
          <a:graphicData uri="http://schemas.openxmlformats.org/drawingml/2006/table">
            <a:tbl>
              <a:tblPr/>
              <a:tblGrid>
                <a:gridCol w="2525167"/>
                <a:gridCol w="414352"/>
                <a:gridCol w="5405807"/>
                <a:gridCol w="587828"/>
              </a:tblGrid>
              <a:tr h="6853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Ako se radi o osobi koja nije državljanin Crne Gore</a:t>
                      </a:r>
                      <a:endParaRPr kumimoji="0" lang="de-D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Ø 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3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Ako to naredi neki visoki organ vlasti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Ø </a:t>
                      </a:r>
                      <a:r>
                        <a:rPr kumimoji="0" lang="sr-Latn-C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,47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3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U slučaju unutrašnje političke nestabilnosti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Ø 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,49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Da bi se </a:t>
                      </a:r>
                      <a:r>
                        <a:rPr kumimoji="0" lang="sr-Latn-CS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dobile informacije o krivičnom djelu ili priznanje izvršenja djela za koje je ta osoba osumnjičena</a:t>
                      </a:r>
                      <a:endParaRPr kumimoji="0" lang="sr-Latn-C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Ø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,72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3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U slučaju ratnog stanja ili opasnosti od rata</a:t>
                      </a:r>
                      <a:endParaRPr kumimoji="0" lang="de-D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Ø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70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3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Ako se radi o zatvoreniku koji napadne stražara</a:t>
                      </a:r>
                      <a:endParaRPr kumimoji="0" lang="de-D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Ø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11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3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Ako se radi o teškom krivičnom djelu kao što je ubistvo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Ø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08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3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Ako se radi o zatvoreniku koji je višestruki počinilac krivičnih djela</a:t>
                      </a:r>
                      <a:endParaRPr kumimoji="0" lang="de-D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Ø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,22</a:t>
                      </a:r>
                      <a:endParaRPr kumimoji="0" lang="de-D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8976" name="Object 16"/>
          <p:cNvGraphicFramePr>
            <a:graphicFrameLocks noChangeAspect="1"/>
          </p:cNvGraphicFramePr>
          <p:nvPr/>
        </p:nvGraphicFramePr>
        <p:xfrm>
          <a:off x="2525713" y="995363"/>
          <a:ext cx="6270625" cy="5761037"/>
        </p:xfrm>
        <a:graphic>
          <a:graphicData uri="http://schemas.openxmlformats.org/presentationml/2006/ole">
            <p:oleObj spid="_x0000_s168978" name="Chart" r:id="rId3" imgW="5772146" imgH="4772156" progId="MSGraph.Chart.8">
              <p:embed followColorScheme="full"/>
            </p:oleObj>
          </a:graphicData>
        </a:graphic>
      </p:graphicFrame>
      <p:sp>
        <p:nvSpPr>
          <p:cNvPr id="169012" name="Text Box 67"/>
          <p:cNvSpPr txBox="1">
            <a:spLocks noChangeArrowheads="1"/>
          </p:cNvSpPr>
          <p:nvPr/>
        </p:nvSpPr>
        <p:spPr bwMode="auto">
          <a:xfrm>
            <a:off x="7923213" y="1341438"/>
            <a:ext cx="481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Mean:</a:t>
            </a:r>
            <a:endParaRPr lang="de-DE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9013" name="Text Box 44"/>
          <p:cNvSpPr txBox="1">
            <a:spLocks noChangeArrowheads="1"/>
          </p:cNvSpPr>
          <p:nvPr/>
        </p:nvSpPr>
        <p:spPr bwMode="auto">
          <a:xfrm>
            <a:off x="784225" y="1014413"/>
            <a:ext cx="2217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sr-Latn-CS" sz="1400" b="1">
                <a:solidFill>
                  <a:srgbClr val="C94212"/>
                </a:solidFill>
                <a:latin typeface="Calibri" pitchFamily="34" charset="0"/>
                <a:cs typeface="Arial" pitchFamily="34" charset="0"/>
              </a:rPr>
              <a:t>Suma 1+2 (</a:t>
            </a:r>
            <a:r>
              <a:rPr lang="en-US" sz="1400" b="1">
                <a:solidFill>
                  <a:srgbClr val="C94212"/>
                </a:solidFill>
                <a:latin typeface="Calibri" pitchFamily="34" charset="0"/>
                <a:cs typeface="Arial" pitchFamily="34" charset="0"/>
              </a:rPr>
              <a:t>nije opravdano</a:t>
            </a:r>
            <a:r>
              <a:rPr lang="sr-Latn-CS" sz="1400" b="1">
                <a:solidFill>
                  <a:srgbClr val="C94212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n-GB" sz="1400" b="1">
                <a:solidFill>
                  <a:srgbClr val="C94212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de-DE">
              <a:cs typeface="Arial" pitchFamily="34" charset="0"/>
            </a:endParaRPr>
          </a:p>
        </p:txBody>
      </p:sp>
      <p:sp>
        <p:nvSpPr>
          <p:cNvPr id="169014" name="Text Box 37"/>
          <p:cNvSpPr txBox="1">
            <a:spLocks noChangeArrowheads="1"/>
          </p:cNvSpPr>
          <p:nvPr/>
        </p:nvSpPr>
        <p:spPr bwMode="auto">
          <a:xfrm>
            <a:off x="6953250" y="995363"/>
            <a:ext cx="1984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sr-Latn-CS" sz="1400" b="1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Suma 3+4 (</a:t>
            </a:r>
            <a:r>
              <a:rPr lang="en-US" sz="1400" b="1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opravdano je</a:t>
            </a:r>
            <a:r>
              <a:rPr lang="sr-Latn-CS" sz="1400" b="1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n-GB" sz="1400" b="1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de-DE">
              <a:cs typeface="Arial" pitchFamily="34" charset="0"/>
            </a:endParaRPr>
          </a:p>
        </p:txBody>
      </p:sp>
      <p:sp>
        <p:nvSpPr>
          <p:cNvPr id="169015" name="Rectangle 118"/>
          <p:cNvSpPr>
            <a:spLocks noChangeArrowheads="1"/>
          </p:cNvSpPr>
          <p:nvPr/>
        </p:nvSpPr>
        <p:spPr bwMode="auto">
          <a:xfrm>
            <a:off x="900113" y="658813"/>
            <a:ext cx="1793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chemeClr val="hlink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1 - 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Uopšte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nije opravdano</a:t>
            </a:r>
            <a:r>
              <a:rPr lang="de-DE" sz="1200">
                <a:latin typeface="Calibri" pitchFamily="34" charset="0"/>
                <a:cs typeface="Arial" pitchFamily="34" charset="0"/>
              </a:rPr>
              <a:t> </a:t>
            </a:r>
            <a:endParaRPr lang="de-DE">
              <a:cs typeface="Arial" pitchFamily="34" charset="0"/>
            </a:endParaRPr>
          </a:p>
        </p:txBody>
      </p:sp>
      <p:sp>
        <p:nvSpPr>
          <p:cNvPr id="169016" name="Rectangle 118"/>
          <p:cNvSpPr>
            <a:spLocks noChangeArrowheads="1"/>
          </p:cNvSpPr>
          <p:nvPr/>
        </p:nvSpPr>
        <p:spPr bwMode="auto">
          <a:xfrm>
            <a:off x="2808288" y="649288"/>
            <a:ext cx="1944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F4A487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sr-Latn-CS" sz="1200">
                <a:solidFill>
                  <a:srgbClr val="F4A487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2 - 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Uglavnom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nije opravdano</a:t>
            </a:r>
            <a:endParaRPr lang="de-DE">
              <a:cs typeface="Arial" pitchFamily="34" charset="0"/>
            </a:endParaRPr>
          </a:p>
        </p:txBody>
      </p:sp>
      <p:sp>
        <p:nvSpPr>
          <p:cNvPr id="169017" name="Rectangle 118"/>
          <p:cNvSpPr>
            <a:spLocks noChangeArrowheads="1"/>
          </p:cNvSpPr>
          <p:nvPr/>
        </p:nvSpPr>
        <p:spPr bwMode="auto">
          <a:xfrm>
            <a:off x="4964113" y="649288"/>
            <a:ext cx="1828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BEE2E2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3 - 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Uglavnom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je opravdano</a:t>
            </a:r>
            <a:endParaRPr lang="de-DE">
              <a:cs typeface="Arial" pitchFamily="34" charset="0"/>
            </a:endParaRPr>
          </a:p>
        </p:txBody>
      </p:sp>
      <p:sp>
        <p:nvSpPr>
          <p:cNvPr id="169018" name="Rectangle 118"/>
          <p:cNvSpPr>
            <a:spLocks noChangeArrowheads="1"/>
          </p:cNvSpPr>
          <p:nvPr/>
        </p:nvSpPr>
        <p:spPr bwMode="auto">
          <a:xfrm>
            <a:off x="6938963" y="658813"/>
            <a:ext cx="1758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71C3C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4 – Potpuno je opravdano</a:t>
            </a:r>
            <a:endParaRPr lang="de-DE">
              <a:cs typeface="Arial" pitchFamily="34" charset="0"/>
            </a:endParaRPr>
          </a:p>
        </p:txBody>
      </p:sp>
      <p:sp>
        <p:nvSpPr>
          <p:cNvPr id="169019" name="Text Box 5"/>
          <p:cNvSpPr txBox="1">
            <a:spLocks noChangeArrowheads="1"/>
          </p:cNvSpPr>
          <p:nvPr/>
        </p:nvSpPr>
        <p:spPr bwMode="auto">
          <a:xfrm>
            <a:off x="125413" y="6592888"/>
            <a:ext cx="77184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Calibri" pitchFamily="34" charset="0"/>
                <a:cs typeface="Arial" pitchFamily="34" charset="0"/>
              </a:rPr>
              <a:t>Ba</a:t>
            </a:r>
            <a:r>
              <a:rPr lang="sr-Latn-CS" sz="800" b="1">
                <a:latin typeface="Calibri" pitchFamily="34" charset="0"/>
                <a:cs typeface="Arial" pitchFamily="34" charset="0"/>
              </a:rPr>
              <a:t>za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      </a:t>
            </a:r>
            <a:r>
              <a:rPr lang="sr-Latn-CS" sz="800">
                <a:latin typeface="Calibri" pitchFamily="34" charset="0"/>
              </a:rPr>
              <a:t>Ukupna ciljna populacija</a:t>
            </a:r>
            <a:endParaRPr lang="en-US" sz="80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800" b="1">
                <a:latin typeface="Calibri" pitchFamily="34" charset="0"/>
                <a:cs typeface="Arial" pitchFamily="34" charset="0"/>
              </a:rPr>
              <a:t>Pitanje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  </a:t>
            </a:r>
            <a:r>
              <a:rPr lang="sr-Latn-CS" sz="800"/>
              <a:t>Da li mislite da uopšte nije opravdano , uglavnom nije opravdano , uglavnom jeste opravdano ili biste rekli da je potpuno opravdano, zlostavljati zatvorenike</a:t>
            </a:r>
            <a:r>
              <a:rPr lang="en-US" sz="800"/>
              <a:t>?</a:t>
            </a:r>
            <a:endParaRPr lang="en-US" sz="8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9" name="Title 1"/>
          <p:cNvSpPr>
            <a:spLocks noGrp="1"/>
          </p:cNvSpPr>
          <p:nvPr>
            <p:ph type="title"/>
          </p:nvPr>
        </p:nvSpPr>
        <p:spPr bwMode="auto">
          <a:xfrm>
            <a:off x="838200" y="146050"/>
            <a:ext cx="8162925" cy="50006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sr-Latn-CS" sz="1800" smtClean="0"/>
              <a:t>Da li mislite da uopšte nije opravdano , uglavnom nije opravdano , uglavnom jeste opravdano ili biste rekli da je potpuno opravdano, zlostavljati zatvorenike</a:t>
            </a:r>
            <a:r>
              <a:rPr lang="en-US" sz="1800" smtClean="0"/>
              <a:t>? </a:t>
            </a:r>
            <a:endParaRPr lang="de-DE" sz="1800" smtClean="0"/>
          </a:p>
        </p:txBody>
      </p:sp>
      <p:sp>
        <p:nvSpPr>
          <p:cNvPr id="1946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B71E8-FED2-4584-839A-9636BEADD31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/>
          </a:p>
        </p:txBody>
      </p:sp>
      <p:sp>
        <p:nvSpPr>
          <p:cNvPr id="170001" name="Text Box 5"/>
          <p:cNvSpPr txBox="1">
            <a:spLocks noChangeArrowheads="1"/>
          </p:cNvSpPr>
          <p:nvPr/>
        </p:nvSpPr>
        <p:spPr bwMode="auto">
          <a:xfrm>
            <a:off x="125413" y="6592888"/>
            <a:ext cx="77184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Calibri" pitchFamily="34" charset="0"/>
                <a:cs typeface="Arial" pitchFamily="34" charset="0"/>
              </a:rPr>
              <a:t>Ba</a:t>
            </a:r>
            <a:r>
              <a:rPr lang="sr-Latn-CS" sz="800" b="1">
                <a:latin typeface="Calibri" pitchFamily="34" charset="0"/>
                <a:cs typeface="Arial" pitchFamily="34" charset="0"/>
              </a:rPr>
              <a:t>za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      </a:t>
            </a:r>
            <a:r>
              <a:rPr lang="sr-Latn-CS" sz="800">
                <a:latin typeface="Calibri" pitchFamily="34" charset="0"/>
              </a:rPr>
              <a:t>Ukupna ciljna populacija</a:t>
            </a:r>
            <a:endParaRPr lang="en-US" sz="80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800" b="1">
                <a:latin typeface="Calibri" pitchFamily="34" charset="0"/>
                <a:cs typeface="Arial" pitchFamily="34" charset="0"/>
              </a:rPr>
              <a:t>Pitanje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  </a:t>
            </a:r>
            <a:r>
              <a:rPr lang="sr-Latn-CS" sz="800"/>
              <a:t>Da li mislite da uopšte nije opravdano , uglavnom nije opravdano , uglavnom jeste opravdano ili biste rekli da je potpuno opravdano, zlostavljati zatvorenike</a:t>
            </a:r>
            <a:r>
              <a:rPr lang="en-US" sz="800"/>
              <a:t>?</a:t>
            </a:r>
            <a:endParaRPr lang="en-US" sz="80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69998" name="Object 14"/>
          <p:cNvGraphicFramePr>
            <a:graphicFrameLocks/>
          </p:cNvGraphicFramePr>
          <p:nvPr/>
        </p:nvGraphicFramePr>
        <p:xfrm>
          <a:off x="130175" y="696913"/>
          <a:ext cx="8912225" cy="5848350"/>
        </p:xfrm>
        <a:graphic>
          <a:graphicData uri="http://schemas.openxmlformats.org/presentationml/2006/ole">
            <p:oleObj spid="_x0000_s170000" name="Chart" r:id="rId3" imgW="9591809" imgH="6295931" progId="MSGraph.Chart.8">
              <p:embed followColorScheme="full"/>
            </p:oleObj>
          </a:graphicData>
        </a:graphic>
      </p:graphicFrame>
      <p:sp>
        <p:nvSpPr>
          <p:cNvPr id="170002" name="Text Box 67"/>
          <p:cNvSpPr txBox="1">
            <a:spLocks noChangeArrowheads="1"/>
          </p:cNvSpPr>
          <p:nvPr/>
        </p:nvSpPr>
        <p:spPr bwMode="auto">
          <a:xfrm>
            <a:off x="5988050" y="1773238"/>
            <a:ext cx="827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Mean:</a:t>
            </a:r>
            <a:endParaRPr lang="de-DE" sz="320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6" name="Title 1"/>
          <p:cNvSpPr>
            <a:spLocks noGrp="1"/>
          </p:cNvSpPr>
          <p:nvPr>
            <p:ph type="title"/>
          </p:nvPr>
        </p:nvSpPr>
        <p:spPr bwMode="auto">
          <a:xfrm>
            <a:off x="838200" y="146050"/>
            <a:ext cx="8162925" cy="50006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sr-Latn-CS" sz="1800" smtClean="0"/>
              <a:t>Da li mislite da uopšte nije opravdano , uglavnom nije opravdano , uglavnom jeste opravdano ili biste rekli da je potpuno opravdano, zlostavljati zatvorenike</a:t>
            </a:r>
            <a:r>
              <a:rPr lang="en-US" sz="1800" smtClean="0"/>
              <a:t>? </a:t>
            </a:r>
            <a:endParaRPr lang="de-DE" sz="1800" smtClean="0"/>
          </a:p>
        </p:txBody>
      </p:sp>
      <p:sp>
        <p:nvSpPr>
          <p:cNvPr id="1946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E7281-F30C-4421-8CDD-CA887098364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/>
          </a:p>
        </p:txBody>
      </p:sp>
      <p:sp>
        <p:nvSpPr>
          <p:cNvPr id="172048" name="Text Box 5"/>
          <p:cNvSpPr txBox="1">
            <a:spLocks noChangeArrowheads="1"/>
          </p:cNvSpPr>
          <p:nvPr/>
        </p:nvSpPr>
        <p:spPr bwMode="auto">
          <a:xfrm>
            <a:off x="125413" y="6592888"/>
            <a:ext cx="77184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Calibri" pitchFamily="34" charset="0"/>
                <a:cs typeface="Arial" pitchFamily="34" charset="0"/>
              </a:rPr>
              <a:t>Ba</a:t>
            </a:r>
            <a:r>
              <a:rPr lang="sr-Latn-CS" sz="800" b="1">
                <a:latin typeface="Calibri" pitchFamily="34" charset="0"/>
                <a:cs typeface="Arial" pitchFamily="34" charset="0"/>
              </a:rPr>
              <a:t>za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      </a:t>
            </a:r>
            <a:r>
              <a:rPr lang="sr-Latn-CS" sz="800">
                <a:latin typeface="Calibri" pitchFamily="34" charset="0"/>
              </a:rPr>
              <a:t>Ukupna ciljna populacija</a:t>
            </a:r>
            <a:endParaRPr lang="en-US" sz="80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800" b="1">
                <a:latin typeface="Calibri" pitchFamily="34" charset="0"/>
                <a:cs typeface="Arial" pitchFamily="34" charset="0"/>
              </a:rPr>
              <a:t>Pitanje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  </a:t>
            </a:r>
            <a:r>
              <a:rPr lang="sr-Latn-CS" sz="800"/>
              <a:t>Da li mislite da uopšte nije opravdano , uglavnom nije opravdano , uglavnom jeste opravdano ili biste rekli da je potpuno opravdano, zlostavljati zatvorenike</a:t>
            </a:r>
            <a:r>
              <a:rPr lang="en-US" sz="800"/>
              <a:t>?</a:t>
            </a:r>
            <a:endParaRPr lang="en-US" sz="80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72045" name="Object 13"/>
          <p:cNvGraphicFramePr>
            <a:graphicFrameLocks/>
          </p:cNvGraphicFramePr>
          <p:nvPr/>
        </p:nvGraphicFramePr>
        <p:xfrm>
          <a:off x="-73025" y="1219200"/>
          <a:ext cx="9086850" cy="4978400"/>
        </p:xfrm>
        <a:graphic>
          <a:graphicData uri="http://schemas.openxmlformats.org/presentationml/2006/ole">
            <p:oleObj spid="_x0000_s172047" name="Chart" r:id="rId3" imgW="9934634" imgH="5448339" progId="MSGraph.Chart.8">
              <p:embed followColorScheme="full"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771800" y="1268760"/>
            <a:ext cx="3916457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dirty="0">
                <a:solidFill>
                  <a:schemeClr val="bg1"/>
                </a:solidFill>
                <a:latin typeface="Arial" charset="0"/>
              </a:rPr>
              <a:t>Ako to naredi neki visoki organ vlasti</a:t>
            </a:r>
          </a:p>
        </p:txBody>
      </p:sp>
      <p:sp>
        <p:nvSpPr>
          <p:cNvPr id="6" name="Left Arrow 5"/>
          <p:cNvSpPr/>
          <p:nvPr/>
        </p:nvSpPr>
        <p:spPr>
          <a:xfrm>
            <a:off x="2379922" y="3543988"/>
            <a:ext cx="1080120" cy="43204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1" name="Left Arrow 10"/>
          <p:cNvSpPr/>
          <p:nvPr/>
        </p:nvSpPr>
        <p:spPr>
          <a:xfrm>
            <a:off x="2021006" y="5431272"/>
            <a:ext cx="1080120" cy="43204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7" name="Title 1"/>
          <p:cNvSpPr>
            <a:spLocks noGrp="1"/>
          </p:cNvSpPr>
          <p:nvPr>
            <p:ph type="title"/>
          </p:nvPr>
        </p:nvSpPr>
        <p:spPr bwMode="auto">
          <a:xfrm>
            <a:off x="838200" y="146050"/>
            <a:ext cx="8162925" cy="50006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sr-Latn-CS" sz="1800" smtClean="0"/>
              <a:t>Da li mislite da uopšte nije opravdano , uglavnom nije opravdano , uglavnom jeste opravdano ili biste rekli da je potpuno opravdano, zlostavljati zatvorenike</a:t>
            </a:r>
            <a:r>
              <a:rPr lang="en-US" sz="1800" smtClean="0"/>
              <a:t>? </a:t>
            </a:r>
            <a:endParaRPr lang="de-DE" sz="1800" smtClean="0"/>
          </a:p>
        </p:txBody>
      </p:sp>
      <p:sp>
        <p:nvSpPr>
          <p:cNvPr id="1946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8BE40-5E1A-4364-964D-70BCACE5956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/>
          </a:p>
        </p:txBody>
      </p:sp>
      <p:sp>
        <p:nvSpPr>
          <p:cNvPr id="173069" name="Text Box 5"/>
          <p:cNvSpPr txBox="1">
            <a:spLocks noChangeArrowheads="1"/>
          </p:cNvSpPr>
          <p:nvPr/>
        </p:nvSpPr>
        <p:spPr bwMode="auto">
          <a:xfrm>
            <a:off x="125413" y="6592888"/>
            <a:ext cx="77184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Calibri" pitchFamily="34" charset="0"/>
                <a:cs typeface="Arial" pitchFamily="34" charset="0"/>
              </a:rPr>
              <a:t>Ba</a:t>
            </a:r>
            <a:r>
              <a:rPr lang="sr-Latn-CS" sz="800" b="1">
                <a:latin typeface="Calibri" pitchFamily="34" charset="0"/>
                <a:cs typeface="Arial" pitchFamily="34" charset="0"/>
              </a:rPr>
              <a:t>za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      </a:t>
            </a:r>
            <a:r>
              <a:rPr lang="sr-Latn-CS" sz="800">
                <a:latin typeface="Calibri" pitchFamily="34" charset="0"/>
              </a:rPr>
              <a:t>Ukupna ciljna populacija</a:t>
            </a:r>
            <a:endParaRPr lang="en-US" sz="80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800" b="1">
                <a:latin typeface="Calibri" pitchFamily="34" charset="0"/>
                <a:cs typeface="Arial" pitchFamily="34" charset="0"/>
              </a:rPr>
              <a:t>Pitanje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  </a:t>
            </a:r>
            <a:r>
              <a:rPr lang="sr-Latn-CS" sz="800"/>
              <a:t>Da li mislite da uopšte nije opravdano , uglavnom nije opravdano , uglavnom jeste opravdano ili biste rekli da je potpuno opravdano, zlostavljati zatvorenike</a:t>
            </a:r>
            <a:r>
              <a:rPr lang="en-US" sz="800"/>
              <a:t>?</a:t>
            </a:r>
            <a:endParaRPr lang="en-US" sz="80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73066" name="Object 10"/>
          <p:cNvGraphicFramePr>
            <a:graphicFrameLocks/>
          </p:cNvGraphicFramePr>
          <p:nvPr/>
        </p:nvGraphicFramePr>
        <p:xfrm>
          <a:off x="-73025" y="1219200"/>
          <a:ext cx="9086850" cy="4978400"/>
        </p:xfrm>
        <a:graphic>
          <a:graphicData uri="http://schemas.openxmlformats.org/presentationml/2006/ole">
            <p:oleObj spid="_x0000_s173068" name="Chart" r:id="rId3" imgW="9934634" imgH="5448339" progId="MSGraph.Chart.8">
              <p:embed followColorScheme="full"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771800" y="1268760"/>
            <a:ext cx="4583306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  <a:latin typeface="Arial" charset="0"/>
              </a:rPr>
              <a:t>U slučaju ratnog stanja ili opasnosti od rata</a:t>
            </a:r>
            <a:endParaRPr lang="sr-Latn-C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843808" y="3543988"/>
            <a:ext cx="1080120" cy="43204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6" name="Title 1"/>
          <p:cNvSpPr>
            <a:spLocks noGrp="1"/>
          </p:cNvSpPr>
          <p:nvPr>
            <p:ph type="title"/>
          </p:nvPr>
        </p:nvSpPr>
        <p:spPr bwMode="auto">
          <a:xfrm>
            <a:off x="838200" y="2571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Da li mislite da su zatvorenici u Crnoj Gori...</a:t>
            </a:r>
            <a:endParaRPr lang="en-GB" smtClean="0"/>
          </a:p>
        </p:txBody>
      </p:sp>
      <p:sp>
        <p:nvSpPr>
          <p:cNvPr id="1026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C7F9-07EC-4FE0-BA9D-DBC2C05D4D8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/>
          </a:p>
        </p:txBody>
      </p:sp>
      <p:sp>
        <p:nvSpPr>
          <p:cNvPr id="103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03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03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03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03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6764" y="875503"/>
            <a:ext cx="3859212" cy="110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Ba</a:t>
            </a:r>
            <a:r>
              <a:rPr lang="sr-Latn-CS" sz="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za</a:t>
            </a:r>
            <a:r>
              <a:rPr lang="en-US" sz="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      </a:t>
            </a:r>
            <a:r>
              <a:rPr lang="sr-Latn-CS" sz="800" dirty="0">
                <a:solidFill>
                  <a:schemeClr val="bg1"/>
                </a:solidFill>
                <a:latin typeface="Calibri" pitchFamily="34" charset="0"/>
              </a:rPr>
              <a:t>Ukupna ciljna populacija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0314" name="Object 74"/>
          <p:cNvGraphicFramePr>
            <a:graphicFrameLocks noChangeAspect="1"/>
          </p:cNvGraphicFramePr>
          <p:nvPr/>
        </p:nvGraphicFramePr>
        <p:xfrm>
          <a:off x="87313" y="1176338"/>
          <a:ext cx="3917950" cy="4933950"/>
        </p:xfrm>
        <a:graphic>
          <a:graphicData uri="http://schemas.openxmlformats.org/presentationml/2006/ole">
            <p:oleObj spid="_x0000_s10318" name="Chart" r:id="rId3" imgW="3895787" imgH="4905503" progId="MSGraph.Chart.8">
              <p:embed followColorScheme="full"/>
            </p:oleObj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499992" y="857545"/>
            <a:ext cx="3859212" cy="12311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sr-Latn-CS" sz="800" dirty="0">
                <a:solidFill>
                  <a:schemeClr val="bg1"/>
                </a:solidFill>
                <a:latin typeface="Arial" charset="0"/>
              </a:rPr>
              <a:t>Baza: Oni koji misle da su zatvorenici izloženi zlostavljanju (67% od ciljne populacije)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263463" y="3062546"/>
            <a:ext cx="1453639" cy="54006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8" name="Right Arrow 17"/>
          <p:cNvSpPr/>
          <p:nvPr/>
        </p:nvSpPr>
        <p:spPr>
          <a:xfrm>
            <a:off x="3261342" y="4779596"/>
            <a:ext cx="1453639" cy="54006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graphicFrame>
        <p:nvGraphicFramePr>
          <p:cNvPr id="10315" name="Object 75"/>
          <p:cNvGraphicFramePr>
            <a:graphicFrameLocks noChangeAspect="1"/>
          </p:cNvGraphicFramePr>
          <p:nvPr/>
        </p:nvGraphicFramePr>
        <p:xfrm>
          <a:off x="4179888" y="1190625"/>
          <a:ext cx="4833937" cy="4933950"/>
        </p:xfrm>
        <a:graphic>
          <a:graphicData uri="http://schemas.openxmlformats.org/presentationml/2006/ole">
            <p:oleObj spid="_x0000_s10319" name="Chart" r:id="rId4" imgW="4810076" imgH="490550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8" name="Title 1"/>
          <p:cNvSpPr>
            <a:spLocks noGrp="1"/>
          </p:cNvSpPr>
          <p:nvPr>
            <p:ph type="title"/>
          </p:nvPr>
        </p:nvSpPr>
        <p:spPr bwMode="auto">
          <a:xfrm>
            <a:off x="838200" y="2571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Da li mislite da su zatvorenici u Crnoj Gori...</a:t>
            </a:r>
            <a:endParaRPr lang="en-GB" smtClean="0"/>
          </a:p>
        </p:txBody>
      </p:sp>
      <p:sp>
        <p:nvSpPr>
          <p:cNvPr id="1026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DF5EF-4D96-4A69-B2C8-4C70CC0AFFB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/>
          </a:p>
        </p:txBody>
      </p:sp>
      <p:sp>
        <p:nvSpPr>
          <p:cNvPr id="17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7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741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741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741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78894" y="746203"/>
            <a:ext cx="3859212" cy="2769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Ba</a:t>
            </a:r>
            <a:r>
              <a:rPr lang="sr-Latn-CS" sz="2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za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      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Ukupna ciljna populacija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74096" name="Object 16"/>
          <p:cNvGraphicFramePr>
            <a:graphicFrameLocks noChangeAspect="1"/>
          </p:cNvGraphicFramePr>
          <p:nvPr/>
        </p:nvGraphicFramePr>
        <p:xfrm>
          <a:off x="87313" y="1176338"/>
          <a:ext cx="3917950" cy="4933950"/>
        </p:xfrm>
        <a:graphic>
          <a:graphicData uri="http://schemas.openxmlformats.org/presentationml/2006/ole">
            <p:oleObj spid="_x0000_s174100" name="Chart" r:id="rId3" imgW="3895787" imgH="4905503" progId="MSGraph.Chart.8">
              <p:embed followColorScheme="full"/>
            </p:oleObj>
          </a:graphicData>
        </a:graphic>
      </p:graphicFrame>
      <p:graphicFrame>
        <p:nvGraphicFramePr>
          <p:cNvPr id="174097" name="Object 17"/>
          <p:cNvGraphicFramePr>
            <a:graphicFrameLocks noChangeAspect="1"/>
          </p:cNvGraphicFramePr>
          <p:nvPr/>
        </p:nvGraphicFramePr>
        <p:xfrm>
          <a:off x="4179888" y="1190625"/>
          <a:ext cx="4833937" cy="4933950"/>
        </p:xfrm>
        <a:graphic>
          <a:graphicData uri="http://schemas.openxmlformats.org/presentationml/2006/ole">
            <p:oleObj spid="_x0000_s174101" name="Chart" r:id="rId4" imgW="4810076" imgH="490550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6" name="Title 1"/>
          <p:cNvSpPr>
            <a:spLocks noGrp="1"/>
          </p:cNvSpPr>
          <p:nvPr>
            <p:ph type="title"/>
          </p:nvPr>
        </p:nvSpPr>
        <p:spPr bwMode="auto">
          <a:xfrm>
            <a:off x="838200" y="2571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U kojoj mjeri se slažete sa sledećim tvrdnjama?</a:t>
            </a:r>
            <a:endParaRPr lang="de-DE" smtClean="0"/>
          </a:p>
        </p:txBody>
      </p:sp>
      <p:sp>
        <p:nvSpPr>
          <p:cNvPr id="1946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7FA13-9CAB-402B-A809-7768936A112A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/>
          </a:p>
        </p:txBody>
      </p:sp>
      <p:graphicFrame>
        <p:nvGraphicFramePr>
          <p:cNvPr id="50178" name="Group 2"/>
          <p:cNvGraphicFramePr>
            <a:graphicFrameLocks noGrp="1"/>
          </p:cNvGraphicFramePr>
          <p:nvPr/>
        </p:nvGraphicFramePr>
        <p:xfrm>
          <a:off x="174625" y="1557338"/>
          <a:ext cx="8933154" cy="4536504"/>
        </p:xfrm>
        <a:graphic>
          <a:graphicData uri="http://schemas.openxmlformats.org/drawingml/2006/table">
            <a:tbl>
              <a:tblPr/>
              <a:tblGrid>
                <a:gridCol w="2286293"/>
                <a:gridCol w="653226"/>
                <a:gridCol w="5405807"/>
                <a:gridCol w="587828"/>
              </a:tblGrid>
              <a:tr h="225453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0" lang="sr-Latn-CS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Zlostavljanje i mučenje često se dešava u zatvorima i policijskim stanicama ali se rijetko prijavljuje zbog straha od odmazde</a:t>
                      </a:r>
                      <a:endParaRPr kumimoji="0" lang="sr-Latn-C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Ø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19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0" lang="sr-Latn-CS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Optuženi za krivična djela često lažno prijavljuju da ih je policija zlostavljala prilikom hapšenja ili ispitivanja da bi se oslobodili optužbi</a:t>
                      </a:r>
                      <a:endParaRPr kumimoji="0" lang="sr-Latn-C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Ø 2,5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5115" name="Object 11"/>
          <p:cNvGraphicFramePr>
            <a:graphicFrameLocks noChangeAspect="1"/>
          </p:cNvGraphicFramePr>
          <p:nvPr/>
        </p:nvGraphicFramePr>
        <p:xfrm>
          <a:off x="2051050" y="1458913"/>
          <a:ext cx="6270625" cy="4767262"/>
        </p:xfrm>
        <a:graphic>
          <a:graphicData uri="http://schemas.openxmlformats.org/presentationml/2006/ole">
            <p:oleObj spid="_x0000_s175117" name="Chart" r:id="rId3" imgW="5772146" imgH="4772156" progId="MSGraph.Chart.8">
              <p:embed followColorScheme="full"/>
            </p:oleObj>
          </a:graphicData>
        </a:graphic>
      </p:graphicFrame>
      <p:sp>
        <p:nvSpPr>
          <p:cNvPr id="175127" name="Text Box 67"/>
          <p:cNvSpPr txBox="1">
            <a:spLocks noChangeArrowheads="1"/>
          </p:cNvSpPr>
          <p:nvPr/>
        </p:nvSpPr>
        <p:spPr bwMode="auto">
          <a:xfrm>
            <a:off x="8559800" y="1412875"/>
            <a:ext cx="481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Mean:</a:t>
            </a:r>
            <a:endParaRPr lang="de-DE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5128" name="Text Box 44"/>
          <p:cNvSpPr txBox="1">
            <a:spLocks noChangeArrowheads="1"/>
          </p:cNvSpPr>
          <p:nvPr/>
        </p:nvSpPr>
        <p:spPr bwMode="auto">
          <a:xfrm>
            <a:off x="1943100" y="1628775"/>
            <a:ext cx="1731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sr-Latn-CS" sz="1400" b="1">
                <a:solidFill>
                  <a:srgbClr val="C94212"/>
                </a:solidFill>
                <a:latin typeface="Calibri" pitchFamily="34" charset="0"/>
                <a:cs typeface="Arial" pitchFamily="34" charset="0"/>
              </a:rPr>
              <a:t>Suma 1+2 (ne slažem)</a:t>
            </a:r>
            <a:r>
              <a:rPr lang="en-GB" sz="1400" b="1">
                <a:solidFill>
                  <a:srgbClr val="C94212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de-DE">
              <a:cs typeface="Arial" pitchFamily="34" charset="0"/>
            </a:endParaRPr>
          </a:p>
        </p:txBody>
      </p:sp>
      <p:sp>
        <p:nvSpPr>
          <p:cNvPr id="175129" name="Text Box 37"/>
          <p:cNvSpPr txBox="1">
            <a:spLocks noChangeArrowheads="1"/>
          </p:cNvSpPr>
          <p:nvPr/>
        </p:nvSpPr>
        <p:spPr bwMode="auto">
          <a:xfrm>
            <a:off x="6070600" y="1628775"/>
            <a:ext cx="1657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sr-Latn-CS" sz="1400" b="1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Suma 3+4 (slažem se)</a:t>
            </a:r>
            <a:r>
              <a:rPr lang="en-GB" sz="1400" b="1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de-DE">
              <a:cs typeface="Arial" pitchFamily="34" charset="0"/>
            </a:endParaRPr>
          </a:p>
        </p:txBody>
      </p:sp>
      <p:sp>
        <p:nvSpPr>
          <p:cNvPr id="175130" name="Rectangle 118"/>
          <p:cNvSpPr>
            <a:spLocks noChangeArrowheads="1"/>
          </p:cNvSpPr>
          <p:nvPr/>
        </p:nvSpPr>
        <p:spPr bwMode="auto">
          <a:xfrm>
            <a:off x="900113" y="1012825"/>
            <a:ext cx="16557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chemeClr val="hlink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1 - 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Uopšte se ne slažem</a:t>
            </a:r>
            <a:r>
              <a:rPr lang="de-DE" sz="1200">
                <a:latin typeface="Calibri" pitchFamily="34" charset="0"/>
                <a:cs typeface="Arial" pitchFamily="34" charset="0"/>
              </a:rPr>
              <a:t> </a:t>
            </a:r>
            <a:endParaRPr lang="de-DE">
              <a:cs typeface="Arial" pitchFamily="34" charset="0"/>
            </a:endParaRPr>
          </a:p>
        </p:txBody>
      </p:sp>
      <p:sp>
        <p:nvSpPr>
          <p:cNvPr id="175131" name="Rectangle 118"/>
          <p:cNvSpPr>
            <a:spLocks noChangeArrowheads="1"/>
          </p:cNvSpPr>
          <p:nvPr/>
        </p:nvSpPr>
        <p:spPr bwMode="auto">
          <a:xfrm>
            <a:off x="2808288" y="1003300"/>
            <a:ext cx="1841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F4A487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sr-Latn-CS" sz="1200">
                <a:solidFill>
                  <a:srgbClr val="F4A487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2 - 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Uglavnom se ne slažem</a:t>
            </a:r>
            <a:r>
              <a:rPr lang="de-DE" sz="1200">
                <a:latin typeface="Calibri" pitchFamily="34" charset="0"/>
                <a:cs typeface="Arial" pitchFamily="34" charset="0"/>
              </a:rPr>
              <a:t> </a:t>
            </a:r>
            <a:endParaRPr lang="de-DE">
              <a:cs typeface="Arial" pitchFamily="34" charset="0"/>
            </a:endParaRPr>
          </a:p>
        </p:txBody>
      </p:sp>
      <p:sp>
        <p:nvSpPr>
          <p:cNvPr id="175132" name="Rectangle 118"/>
          <p:cNvSpPr>
            <a:spLocks noChangeArrowheads="1"/>
          </p:cNvSpPr>
          <p:nvPr/>
        </p:nvSpPr>
        <p:spPr bwMode="auto">
          <a:xfrm>
            <a:off x="4964113" y="1003300"/>
            <a:ext cx="16494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BEE2E2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3 - 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Uglavnom se slažem</a:t>
            </a:r>
            <a:r>
              <a:rPr lang="de-DE" sz="1200">
                <a:latin typeface="Calibri" pitchFamily="34" charset="0"/>
                <a:cs typeface="Arial" pitchFamily="34" charset="0"/>
              </a:rPr>
              <a:t> </a:t>
            </a:r>
            <a:endParaRPr lang="de-DE">
              <a:cs typeface="Arial" pitchFamily="34" charset="0"/>
            </a:endParaRPr>
          </a:p>
        </p:txBody>
      </p:sp>
      <p:sp>
        <p:nvSpPr>
          <p:cNvPr id="175133" name="Rectangle 118"/>
          <p:cNvSpPr>
            <a:spLocks noChangeArrowheads="1"/>
          </p:cNvSpPr>
          <p:nvPr/>
        </p:nvSpPr>
        <p:spPr bwMode="auto">
          <a:xfrm>
            <a:off x="6938963" y="1012825"/>
            <a:ext cx="18335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71C3C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>
                <a:latin typeface="Calibri" pitchFamily="34" charset="0"/>
                <a:cs typeface="Arial" pitchFamily="34" charset="0"/>
                <a:sym typeface="Wingdings" pitchFamily="2" charset="2"/>
              </a:rPr>
              <a:t>4 - </a:t>
            </a:r>
            <a:r>
              <a:rPr lang="sr-Latn-CS" sz="1200">
                <a:latin typeface="Calibri" pitchFamily="34" charset="0"/>
                <a:cs typeface="Arial" pitchFamily="34" charset="0"/>
                <a:sym typeface="Wingdings" pitchFamily="2" charset="2"/>
              </a:rPr>
              <a:t>U potpunosti se slažem</a:t>
            </a:r>
            <a:r>
              <a:rPr lang="de-DE" sz="1200">
                <a:latin typeface="Calibri" pitchFamily="34" charset="0"/>
                <a:cs typeface="Arial" pitchFamily="34" charset="0"/>
              </a:rPr>
              <a:t> </a:t>
            </a:r>
            <a:endParaRPr lang="de-DE">
              <a:cs typeface="Arial" pitchFamily="34" charset="0"/>
            </a:endParaRPr>
          </a:p>
        </p:txBody>
      </p:sp>
      <p:sp>
        <p:nvSpPr>
          <p:cNvPr id="175134" name="Text Box 5"/>
          <p:cNvSpPr txBox="1">
            <a:spLocks noChangeArrowheads="1"/>
          </p:cNvSpPr>
          <p:nvPr/>
        </p:nvSpPr>
        <p:spPr bwMode="auto">
          <a:xfrm>
            <a:off x="371475" y="6226175"/>
            <a:ext cx="77184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Calibri" pitchFamily="34" charset="0"/>
                <a:cs typeface="Arial" pitchFamily="34" charset="0"/>
              </a:rPr>
              <a:t>Ba</a:t>
            </a:r>
            <a:r>
              <a:rPr lang="sr-Latn-CS" sz="800" b="1">
                <a:latin typeface="Calibri" pitchFamily="34" charset="0"/>
                <a:cs typeface="Arial" pitchFamily="34" charset="0"/>
              </a:rPr>
              <a:t>za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	</a:t>
            </a:r>
            <a:r>
              <a:rPr lang="sr-Latn-CS" sz="800">
                <a:latin typeface="Calibri" pitchFamily="34" charset="0"/>
              </a:rPr>
              <a:t>Ukupna ciljna populacija</a:t>
            </a:r>
            <a:endParaRPr lang="en-US" sz="800">
              <a:latin typeface="Calibri" pitchFamily="34" charset="0"/>
              <a:cs typeface="Arial" pitchFamily="34" charset="0"/>
            </a:endParaRPr>
          </a:p>
          <a:p>
            <a:r>
              <a:rPr lang="sr-Latn-CS" sz="800" b="1">
                <a:latin typeface="Calibri" pitchFamily="34" charset="0"/>
                <a:cs typeface="Arial" pitchFamily="34" charset="0"/>
              </a:rPr>
              <a:t>Pitanje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</a:t>
            </a:r>
            <a:r>
              <a:rPr lang="en-US" sz="800">
                <a:latin typeface="Calibri" pitchFamily="34" charset="0"/>
                <a:cs typeface="Arial" pitchFamily="34" charset="0"/>
              </a:rPr>
              <a:t>	</a:t>
            </a:r>
            <a:r>
              <a:rPr lang="sr-Latn-CS" sz="800">
                <a:latin typeface="Calibri" pitchFamily="34" charset="0"/>
              </a:rPr>
              <a:t>U kojoj mjeri se slažete sa sledećim tvrdnjama?</a:t>
            </a:r>
            <a:endParaRPr lang="en-US" sz="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2" descr="C:\Users\marko.uljarevic\Desktop\lisic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2133600"/>
            <a:ext cx="70580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2" name="Picture 2" descr="C:\Users\marko.uljarevic\Desktop\zz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813" y="1122363"/>
            <a:ext cx="365125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3" name="Freeform 4"/>
          <p:cNvSpPr>
            <a:spLocks noChangeAspect="1"/>
          </p:cNvSpPr>
          <p:nvPr/>
        </p:nvSpPr>
        <p:spPr bwMode="auto">
          <a:xfrm>
            <a:off x="-36513" y="0"/>
            <a:ext cx="9182101" cy="6853238"/>
          </a:xfrm>
          <a:custGeom>
            <a:avLst/>
            <a:gdLst>
              <a:gd name="T0" fmla="*/ 2147483647 w 2880"/>
              <a:gd name="T1" fmla="*/ 2147483647 h 2159"/>
              <a:gd name="T2" fmla="*/ 2147483647 w 2880"/>
              <a:gd name="T3" fmla="*/ 2147483647 h 2159"/>
              <a:gd name="T4" fmla="*/ 2147483647 w 2880"/>
              <a:gd name="T5" fmla="*/ 0 h 2159"/>
              <a:gd name="T6" fmla="*/ 0 w 2880"/>
              <a:gd name="T7" fmla="*/ 0 h 2159"/>
              <a:gd name="T8" fmla="*/ 0 w 2880"/>
              <a:gd name="T9" fmla="*/ 2147483647 h 2159"/>
              <a:gd name="T10" fmla="*/ 2147483647 w 2880"/>
              <a:gd name="T11" fmla="*/ 2147483647 h 2159"/>
              <a:gd name="T12" fmla="*/ 2147483647 w 2880"/>
              <a:gd name="T13" fmla="*/ 2147483647 h 2159"/>
              <a:gd name="T14" fmla="*/ 2147483647 w 2880"/>
              <a:gd name="T15" fmla="*/ 2147483647 h 2159"/>
              <a:gd name="T16" fmla="*/ 2147483647 w 2880"/>
              <a:gd name="T17" fmla="*/ 2147483647 h 2159"/>
              <a:gd name="T18" fmla="*/ 2147483647 w 2880"/>
              <a:gd name="T19" fmla="*/ 2147483647 h 2159"/>
              <a:gd name="T20" fmla="*/ 2147483647 w 2880"/>
              <a:gd name="T21" fmla="*/ 2147483647 h 2159"/>
              <a:gd name="T22" fmla="*/ 2147483647 w 2880"/>
              <a:gd name="T23" fmla="*/ 2147483647 h 2159"/>
              <a:gd name="T24" fmla="*/ 2147483647 w 2880"/>
              <a:gd name="T25" fmla="*/ 2147483647 h 21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80"/>
              <a:gd name="T40" fmla="*/ 0 h 2159"/>
              <a:gd name="T41" fmla="*/ 2880 w 2880"/>
              <a:gd name="T42" fmla="*/ 2159 h 21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80" h="2159">
                <a:moveTo>
                  <a:pt x="2648" y="443"/>
                </a:moveTo>
                <a:cubicBezTo>
                  <a:pt x="2735" y="443"/>
                  <a:pt x="2816" y="472"/>
                  <a:pt x="2880" y="521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39"/>
                  <a:pt x="0" y="939"/>
                  <a:pt x="0" y="939"/>
                </a:cubicBezTo>
                <a:cubicBezTo>
                  <a:pt x="152" y="793"/>
                  <a:pt x="360" y="702"/>
                  <a:pt x="588" y="702"/>
                </a:cubicBezTo>
                <a:cubicBezTo>
                  <a:pt x="1056" y="702"/>
                  <a:pt x="1436" y="1082"/>
                  <a:pt x="1436" y="1550"/>
                </a:cubicBezTo>
                <a:cubicBezTo>
                  <a:pt x="1436" y="1789"/>
                  <a:pt x="1337" y="2005"/>
                  <a:pt x="1177" y="2159"/>
                </a:cubicBezTo>
                <a:cubicBezTo>
                  <a:pt x="2880" y="2159"/>
                  <a:pt x="2880" y="2159"/>
                  <a:pt x="2880" y="2159"/>
                </a:cubicBezTo>
                <a:cubicBezTo>
                  <a:pt x="2880" y="1132"/>
                  <a:pt x="2880" y="1132"/>
                  <a:pt x="2880" y="1132"/>
                </a:cubicBezTo>
                <a:cubicBezTo>
                  <a:pt x="2816" y="1181"/>
                  <a:pt x="2735" y="1211"/>
                  <a:pt x="2648" y="1211"/>
                </a:cubicBezTo>
                <a:cubicBezTo>
                  <a:pt x="2436" y="1211"/>
                  <a:pt x="2264" y="1039"/>
                  <a:pt x="2264" y="827"/>
                </a:cubicBezTo>
                <a:cubicBezTo>
                  <a:pt x="2264" y="615"/>
                  <a:pt x="2436" y="443"/>
                  <a:pt x="2648" y="44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4" name="Line 5"/>
          <p:cNvSpPr>
            <a:spLocks noChangeShapeType="1"/>
          </p:cNvSpPr>
          <p:nvPr/>
        </p:nvSpPr>
        <p:spPr bwMode="auto">
          <a:xfrm flipV="1">
            <a:off x="4300538" y="2886075"/>
            <a:ext cx="2919412" cy="8699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5" name="Title 1"/>
          <p:cNvSpPr>
            <a:spLocks noGrp="1"/>
          </p:cNvSpPr>
          <p:nvPr>
            <p:ph type="title"/>
          </p:nvPr>
        </p:nvSpPr>
        <p:spPr bwMode="auto">
          <a:xfrm>
            <a:off x="838200" y="2571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ZAKLJUČCI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4"/>
          <p:cNvSpPr>
            <a:spLocks noGrp="1"/>
          </p:cNvSpPr>
          <p:nvPr>
            <p:ph type="title"/>
          </p:nvPr>
        </p:nvSpPr>
        <p:spPr bwMode="auto">
          <a:xfrm>
            <a:off x="838200" y="3333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ZAKLJUČAK</a:t>
            </a:r>
          </a:p>
        </p:txBody>
      </p:sp>
      <p:sp>
        <p:nvSpPr>
          <p:cNvPr id="185346" name="Slide Number Placeholder 3"/>
          <p:cNvSpPr txBox="1">
            <a:spLocks noGrp="1"/>
          </p:cNvSpPr>
          <p:nvPr/>
        </p:nvSpPr>
        <p:spPr bwMode="auto">
          <a:xfrm>
            <a:off x="8532813" y="6565900"/>
            <a:ext cx="61118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CF95BCD-20D5-419C-9E8B-6BD42FBE5690}" type="slidenum">
              <a:rPr lang="de-DE" sz="1200" b="1">
                <a:solidFill>
                  <a:schemeClr val="bg1"/>
                </a:solidFill>
                <a:latin typeface="Calibri" pitchFamily="34" charset="0"/>
              </a:rPr>
              <a:pPr/>
              <a:t>19</a:t>
            </a:fld>
            <a:endParaRPr lang="de-DE" sz="1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5347" name="Rectangle 12"/>
          <p:cNvSpPr>
            <a:spLocks noChangeArrowheads="1"/>
          </p:cNvSpPr>
          <p:nvPr/>
        </p:nvSpPr>
        <p:spPr bwMode="auto">
          <a:xfrm>
            <a:off x="250825" y="1103313"/>
            <a:ext cx="79930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Čak 79% građana Crne Gore smatra da se mora zabraniti svaka vrsta torture jer je tortura nemoralna i predstavlja kršenje ljudskih prava.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sr-Latn-C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18% stanovništva podržava stav da teroristi predstavljaju tako ekstremnu prijetnju da bi vladama trebalo omogućiti prim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enu izv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esnog stepena torture, ako tako mogu da dođu do informacija koje bi spasile živote drugih ljudi. 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Calibri" pitchFamily="34" charset="0"/>
              </a:rPr>
              <a:t>Ovakvim rezultatom, Crna Gora je najbliža stavovima građana Francuske, Velike Britanije i Španije, a za čak 26% liberalnij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e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stavove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gra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đ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ani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CG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imaju</a:t>
            </a:r>
            <a:r>
              <a:rPr lang="pl-PL" sz="2000" dirty="0">
                <a:solidFill>
                  <a:schemeClr val="bg1"/>
                </a:solidFill>
                <a:latin typeface="Calibri" pitchFamily="34" charset="0"/>
              </a:rPr>
              <a:t> u odnosu na stavove građana  SAD-a, zemlje koja se smatra kolijevkom demokratije.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Z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načajne razlike su uočene u stavovima muškaraca i žena, te pripadnika različitih v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eroispov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esti. Žene su os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etljivije na ovo pitanje i r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eđe nalaze razloge i opravdanja za mučenje. Takođe, predstavnici katoličke v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eroispovesti iskazuju sličan stav.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838200" y="119063"/>
            <a:ext cx="8162925" cy="554037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SADRŽAJ</a:t>
            </a:r>
          </a:p>
        </p:txBody>
      </p:sp>
      <p:sp>
        <p:nvSpPr>
          <p:cNvPr id="63490" name="Inhaltsplatzhalter 2"/>
          <p:cNvSpPr>
            <a:spLocks noGrp="1"/>
          </p:cNvSpPr>
          <p:nvPr>
            <p:ph idx="1"/>
          </p:nvPr>
        </p:nvSpPr>
        <p:spPr bwMode="auto">
          <a:xfrm>
            <a:off x="539750" y="1557338"/>
            <a:ext cx="7739063" cy="41402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2500"/>
              </a:spcBef>
              <a:buFont typeface="Calibri" pitchFamily="34" charset="0"/>
              <a:buAutoNum type="arabicPeriod"/>
            </a:pPr>
            <a:r>
              <a:rPr lang="sr-Latn-CS" sz="6600" smtClean="0"/>
              <a:t>Metodologija</a:t>
            </a:r>
            <a:endParaRPr lang="en-US" sz="6600" smtClean="0"/>
          </a:p>
          <a:p>
            <a:pPr marL="342900" indent="-342900" eaLnBrk="1" hangingPunct="1">
              <a:spcBef>
                <a:spcPts val="2500"/>
              </a:spcBef>
              <a:buFont typeface="Calibri" pitchFamily="34" charset="0"/>
              <a:buAutoNum type="arabicPeriod"/>
            </a:pPr>
            <a:r>
              <a:rPr lang="sr-Latn-CS" sz="6600" smtClean="0"/>
              <a:t>Stavovi o </a:t>
            </a:r>
            <a:r>
              <a:rPr lang="en-US" sz="6600" smtClean="0"/>
              <a:t>torturi</a:t>
            </a:r>
          </a:p>
          <a:p>
            <a:pPr marL="342900" indent="-342900" eaLnBrk="1" hangingPunct="1">
              <a:spcBef>
                <a:spcPts val="2500"/>
              </a:spcBef>
              <a:buFont typeface="Calibri" pitchFamily="34" charset="0"/>
              <a:buAutoNum type="arabicPeriod"/>
            </a:pPr>
            <a:r>
              <a:rPr lang="sr-Latn-CS" sz="6600" smtClean="0"/>
              <a:t>Zaključci</a:t>
            </a:r>
            <a:endParaRPr lang="en-US" sz="660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395D1-5EC2-46A2-A32D-60456C8E9AC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4"/>
          <p:cNvSpPr>
            <a:spLocks noGrp="1"/>
          </p:cNvSpPr>
          <p:nvPr>
            <p:ph type="title"/>
          </p:nvPr>
        </p:nvSpPr>
        <p:spPr bwMode="auto">
          <a:xfrm>
            <a:off x="838200" y="2571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ZAKLJUČAK</a:t>
            </a:r>
          </a:p>
        </p:txBody>
      </p:sp>
      <p:sp>
        <p:nvSpPr>
          <p:cNvPr id="186370" name="Slide Number Placeholder 3"/>
          <p:cNvSpPr txBox="1">
            <a:spLocks noGrp="1"/>
          </p:cNvSpPr>
          <p:nvPr/>
        </p:nvSpPr>
        <p:spPr bwMode="auto">
          <a:xfrm>
            <a:off x="8532813" y="6565900"/>
            <a:ext cx="61118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2B1C20F-E438-4CD6-A6A8-21F530620AFA}" type="slidenum">
              <a:rPr lang="de-DE" sz="1200" b="1">
                <a:solidFill>
                  <a:schemeClr val="bg1"/>
                </a:solidFill>
                <a:latin typeface="Calibri" pitchFamily="34" charset="0"/>
              </a:rPr>
              <a:pPr/>
              <a:t>20</a:t>
            </a:fld>
            <a:endParaRPr lang="de-DE" sz="1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6371" name="Rectangle 12"/>
          <p:cNvSpPr>
            <a:spLocks noChangeArrowheads="1"/>
          </p:cNvSpPr>
          <p:nvPr/>
        </p:nvSpPr>
        <p:spPr bwMode="auto">
          <a:xfrm>
            <a:off x="250825" y="981075"/>
            <a:ext cx="7993063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d onih koji odobravaju zlostavljanje terorista, 44% v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eruje da zabrana mučenja mora da postoji u svim drugim slučajevima, izuzev terorizma (što ukupno čini 8% populacije). Dakle, 8% građana Crne Gore odobrava torturu kao sredstvo za dolaženje do informacija u slučaju terorizma, dok se njena prim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ena u drugim sličajevima ne podržava, što govori o tome da za ovaj d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o populacije terorizam predstavlja vrlo ozbiljno krivično d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elo i veliku pr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ij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etnju opštoj bezb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ednosti. 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S druge strane, 47% onih koji odobravaju torturu nad teroristima misli da u slučajevima koji nemaju veze sa terorizmom treba da postoji zabrana zlostavljanja, ali i izuzeci (što čini 8% ukupne populacije), dok 5% ispitanika v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eruje da vladama treba omogućiti da prim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enjuju zlostavljanje bez obzira na krivično d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elo.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 dirty="0">
                <a:solidFill>
                  <a:schemeClr val="bg1"/>
                </a:solidFill>
                <a:latin typeface="Calibri" pitchFamily="34" charset="0"/>
              </a:rPr>
              <a:t>Oko 10% ukupne populacije podržava zlostavljanje, bilo sporadično ili u potpunosti.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l-PL" dirty="0">
              <a:solidFill>
                <a:schemeClr val="hlin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Ovakvim rezultatom CG je najbliza stavovima gradjana Egipta, Sjeverne Koreje, Irana, Rusije i Nigerije.</a:t>
            </a:r>
            <a:endParaRPr lang="sr-Latn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4"/>
          <p:cNvSpPr>
            <a:spLocks noGrp="1"/>
          </p:cNvSpPr>
          <p:nvPr>
            <p:ph type="title"/>
          </p:nvPr>
        </p:nvSpPr>
        <p:spPr bwMode="auto">
          <a:xfrm>
            <a:off x="981075" y="260350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ZAKLJUČAK</a:t>
            </a:r>
          </a:p>
        </p:txBody>
      </p:sp>
      <p:sp>
        <p:nvSpPr>
          <p:cNvPr id="187394" name="Slide Number Placeholder 3"/>
          <p:cNvSpPr txBox="1">
            <a:spLocks noGrp="1"/>
          </p:cNvSpPr>
          <p:nvPr/>
        </p:nvSpPr>
        <p:spPr bwMode="auto">
          <a:xfrm>
            <a:off x="8532813" y="6565900"/>
            <a:ext cx="61118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FE0129B-B421-480F-AB33-BDF590C17C6B}" type="slidenum">
              <a:rPr lang="de-DE" sz="1200" b="1">
                <a:solidFill>
                  <a:schemeClr val="bg1"/>
                </a:solidFill>
                <a:latin typeface="Calibri" pitchFamily="34" charset="0"/>
              </a:rPr>
              <a:pPr/>
              <a:t>21</a:t>
            </a:fld>
            <a:endParaRPr lang="de-DE" sz="1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7395" name="Rectangle 12"/>
          <p:cNvSpPr>
            <a:spLocks noChangeArrowheads="1"/>
          </p:cNvSpPr>
          <p:nvPr/>
        </p:nvSpPr>
        <p:spPr bwMode="auto">
          <a:xfrm>
            <a:off x="250825" y="692150"/>
            <a:ext cx="8424863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Zabrinjavajuće je to da od onih građana koji odobravaju upotrebu zlostavljanja čak 1/3 smatra da bi vlastima trebalo dozvoliti da primjenjuje mučenje u slučajevima sprečavanja ili rješavanja ubistva. </a:t>
            </a:r>
          </a:p>
          <a:p>
            <a:pPr marL="342900" indent="-342900" algn="just">
              <a:buFont typeface="Arial" pitchFamily="34" charset="0"/>
              <a:buNone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sz="2000">
                <a:solidFill>
                  <a:schemeClr val="bg1"/>
                </a:solidFill>
                <a:latin typeface="Calibri" pitchFamily="34" charset="0"/>
              </a:rPr>
              <a:t>Pored krivičnog djela ubistva ispitanici su izdvojili Državnu bezbjednost zatim Zlostavljanje maloljetnih lica, kao i Seksualno nasilje kao slučajeve u kojima bi vlastima trebalo dozvoliti da primjenjuje mučenje u cilju rješavanja ili sprečavanja ovakvih pojava.</a:t>
            </a:r>
          </a:p>
          <a:p>
            <a:pPr marL="342900" indent="-342900" algn="just">
              <a:buFont typeface="Arial" pitchFamily="34" charset="0"/>
              <a:buNone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Najviše opravdanja za zlostavljanje zatvorenika građani Crne Gore imaju kada su u pitanju višestruki počinioci tj.povratnici: 39% populacije upotrebu torture u ovom slučaju smatra uglavnom ili u potpunosti opravdanom.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Trećina populacije podržava mučenje osuđenika koji je počinio teško krivično d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elo, odnosno osuđenika koji je napao zatvorskog stražara.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Nešto niži stepen odobravanja ima tortura u slučajevima vanrednih okolnosti (u slučaju ratnog stanja 17% ili u slučaju unutrašnje političke nestabilnosti 9%) i zlostavljanje zatvorenika da bi se dobile informacije ili priznanje (16%). 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/>
            <a:endParaRPr lang="sr-Latn-C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4"/>
          <p:cNvSpPr>
            <a:spLocks noGrp="1"/>
          </p:cNvSpPr>
          <p:nvPr>
            <p:ph type="title"/>
          </p:nvPr>
        </p:nvSpPr>
        <p:spPr bwMode="auto">
          <a:xfrm>
            <a:off x="838200" y="2571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ZAKLJUČAK</a:t>
            </a:r>
          </a:p>
        </p:txBody>
      </p:sp>
      <p:sp>
        <p:nvSpPr>
          <p:cNvPr id="188418" name="Slide Number Placeholder 3"/>
          <p:cNvSpPr txBox="1">
            <a:spLocks noGrp="1"/>
          </p:cNvSpPr>
          <p:nvPr/>
        </p:nvSpPr>
        <p:spPr bwMode="auto">
          <a:xfrm>
            <a:off x="8532813" y="6565900"/>
            <a:ext cx="61118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D9828D2-2493-4343-8559-EDCA57ADCEF4}" type="slidenum">
              <a:rPr lang="de-DE" sz="1200" b="1">
                <a:solidFill>
                  <a:schemeClr val="bg1"/>
                </a:solidFill>
                <a:latin typeface="Calibri" pitchFamily="34" charset="0"/>
              </a:rPr>
              <a:pPr/>
              <a:t>22</a:t>
            </a:fld>
            <a:endParaRPr lang="de-DE" sz="1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8419" name="Rectangle 12"/>
          <p:cNvSpPr>
            <a:spLocks noChangeArrowheads="1"/>
          </p:cNvSpPr>
          <p:nvPr/>
        </p:nvSpPr>
        <p:spPr bwMode="auto">
          <a:xfrm>
            <a:off x="250825" y="906463"/>
            <a:ext cx="79930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Tvrdi autoritarni i nacionalistički stavovi se očitavaju kod relativno malog procenta stanovništva: dok 10% torturu smatra (uglavnom ili u potpunosti) opravdanom ako to naredi neki visoki državni organ, 8% je opravdava u slučaju da se ne radi o državljaninu Crne Gore.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Zabrinjava činjenica da je najmlađa populacija (od 18 do 29 godina) vrlo sklona odobravanju zlostavljanja: njihova podrška je pripala tvrdnjama koje su umnogome konzervativnije i rigoroznije u odnosu na iste tvrdnje za koje su se opredijelili njihovi stariji sugrađani.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4"/>
          <p:cNvSpPr>
            <a:spLocks noGrp="1"/>
          </p:cNvSpPr>
          <p:nvPr>
            <p:ph type="title"/>
          </p:nvPr>
        </p:nvSpPr>
        <p:spPr bwMode="auto">
          <a:xfrm>
            <a:off x="838200" y="2571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ZAKLJUČAK</a:t>
            </a:r>
          </a:p>
        </p:txBody>
      </p:sp>
      <p:sp>
        <p:nvSpPr>
          <p:cNvPr id="189442" name="Slide Number Placeholder 3"/>
          <p:cNvSpPr txBox="1">
            <a:spLocks noGrp="1"/>
          </p:cNvSpPr>
          <p:nvPr/>
        </p:nvSpPr>
        <p:spPr bwMode="auto">
          <a:xfrm>
            <a:off x="8532813" y="6565900"/>
            <a:ext cx="61118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8A8A2F3-E270-4148-90D3-0111170BF3D2}" type="slidenum">
              <a:rPr lang="de-DE" sz="1200" b="1">
                <a:solidFill>
                  <a:schemeClr val="bg1"/>
                </a:solidFill>
                <a:latin typeface="Calibri" pitchFamily="34" charset="0"/>
              </a:rPr>
              <a:pPr/>
              <a:t>23</a:t>
            </a:fld>
            <a:endParaRPr lang="de-DE" sz="1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9443" name="Rectangle 12"/>
          <p:cNvSpPr>
            <a:spLocks noChangeArrowheads="1"/>
          </p:cNvSpPr>
          <p:nvPr/>
        </p:nvSpPr>
        <p:spPr bwMode="auto">
          <a:xfrm>
            <a:off x="250825" y="906463"/>
            <a:ext cx="79930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Više od 2/3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građana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 Crne Gore misli da su zatvorenici izloženi nekoj vrsti torture:</a:t>
            </a:r>
          </a:p>
          <a:p>
            <a:pPr marL="342900" indent="-342900" algn="just">
              <a:buFont typeface="Arial" pitchFamily="34" charset="0"/>
              <a:buNone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-  Da se tortura r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etko sprovodi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, ali ipak sprovodi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 veruje 44%, a da je zlostavljanje često smatra 23%.</a:t>
            </a:r>
          </a:p>
          <a:p>
            <a:pPr marL="342900" indent="-342900" algn="just">
              <a:buFont typeface="Arial" pitchFamily="34" charset="0"/>
              <a:buNone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- Samo 10% građana v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eruje da zatvorenici nikada nisu izloženi zlostavljanju.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Oni koji smatraju da su zatvorenici u Crnoj Gori izloženi zlostavljanju, najčešće navode da su osuđena lica podjednako izložena i fizičkom i psihičkom zlostavljanju (59%).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Psihičko zlostavljanje naglašava 22%, dok relativno mali procenat (12%) v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eruje da se tortura svodi isključivo na prim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enu fizičke sile.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4"/>
          <p:cNvSpPr>
            <a:spLocks noGrp="1"/>
          </p:cNvSpPr>
          <p:nvPr>
            <p:ph type="title"/>
          </p:nvPr>
        </p:nvSpPr>
        <p:spPr bwMode="auto">
          <a:xfrm>
            <a:off x="838200" y="2571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ZAKLJUČAK</a:t>
            </a:r>
          </a:p>
        </p:txBody>
      </p:sp>
      <p:sp>
        <p:nvSpPr>
          <p:cNvPr id="190466" name="Slide Number Placeholder 3"/>
          <p:cNvSpPr txBox="1">
            <a:spLocks noGrp="1"/>
          </p:cNvSpPr>
          <p:nvPr/>
        </p:nvSpPr>
        <p:spPr bwMode="auto">
          <a:xfrm>
            <a:off x="8532813" y="6565900"/>
            <a:ext cx="61118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4C407D9-F2A4-40E7-B9A7-BB29AFEA8325}" type="slidenum">
              <a:rPr lang="de-DE" sz="1200" b="1">
                <a:solidFill>
                  <a:schemeClr val="bg1"/>
                </a:solidFill>
                <a:latin typeface="Calibri" pitchFamily="34" charset="0"/>
              </a:rPr>
              <a:pPr/>
              <a:t>24</a:t>
            </a:fld>
            <a:endParaRPr lang="de-DE" sz="1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467" name="Rectangle 12"/>
          <p:cNvSpPr>
            <a:spLocks noChangeArrowheads="1"/>
          </p:cNvSpPr>
          <p:nvPr/>
        </p:nvSpPr>
        <p:spPr bwMode="auto">
          <a:xfrm>
            <a:off x="179388" y="620713"/>
            <a:ext cx="799306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Većina građana se slaže (d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elimično ili u potpunosti) sa tvrdnjom da je zlostavljanje u zatvorima i policijskim stanicama prisutno, ali da se zbog straha od odmazde r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etko prijavljuje (60%), a čak četvrtina populacije se u potpunosti slaže sa ovim iskazom.</a:t>
            </a:r>
          </a:p>
          <a:p>
            <a:pPr marL="342900" indent="-342900" algn="just">
              <a:buFont typeface="Arial" pitchFamily="34" charset="0"/>
              <a:buNone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None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S druge strane, građani pokazuju nešto manje empatije kada su u pitanju osobe koje su već optužene za krivična djela:</a:t>
            </a:r>
          </a:p>
          <a:p>
            <a:pPr marL="342900" indent="-342900" algn="just">
              <a:buFont typeface="Arial" pitchFamily="34" charset="0"/>
              <a:buNone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None/>
            </a:pP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      preko polovine građana (51%) v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eruje da optuženi za krivična d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ela često lažno prijavljuju da ih je policija zlostavljala da bi bili oslobođeni optužbi. S ovim stavom se ne slaže (d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j</a:t>
            </a:r>
            <a:r>
              <a:rPr lang="sr-Latn-CS" sz="2000">
                <a:solidFill>
                  <a:schemeClr val="bg1"/>
                </a:solidFill>
                <a:latin typeface="Calibri" pitchFamily="34" charset="0"/>
              </a:rPr>
              <a:t>elimično ili u potpunosti) 40% populacije.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sr-Latn-CS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89975" y="6565900"/>
            <a:ext cx="290513" cy="185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6A63873-993D-4B02-B732-5D7F66709284}" type="slidenum">
              <a:rPr lang="de-DE" sz="600" b="0" smtClean="0"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 sz="1800" b="0" smtClean="0">
              <a:latin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10767912" flipV="1">
            <a:off x="214313" y="1720850"/>
            <a:ext cx="86439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Istra</a:t>
            </a:r>
            <a:r>
              <a:rPr lang="sr-Latn-CS" sz="2400" dirty="0">
                <a:solidFill>
                  <a:schemeClr val="bg1"/>
                </a:solidFill>
                <a:latin typeface="+mj-lt"/>
              </a:rPr>
              <a:t>živanje je sprovedeno u okviru projekta "Monitoring poštovanja ljudskih prava u ustanovama zatvorenog tipa u Crnoj Gori“ koji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finansirala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Delegacija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Evropske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unije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Crnoj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Gori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uz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konfinansiranje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ambasade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Savezne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republike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Njemačke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Podgorici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.</a:t>
            </a:r>
            <a:endParaRPr lang="sr-Latn-CS" sz="2400" dirty="0">
              <a:solidFill>
                <a:schemeClr val="bg1"/>
              </a:solidFill>
              <a:latin typeface="+mj-lt"/>
            </a:endParaRPr>
          </a:p>
          <a:p>
            <a:pPr algn="just">
              <a:defRPr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just">
              <a:defRPr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Zaključci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istraživanja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su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isključiva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odgovornost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realizatora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projekta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i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ni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kojem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slučaju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ne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odražavaju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stavove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Evropske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unije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DA7EC-3353-4A90-A2D8-F06326B99C3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/>
          </a:p>
        </p:txBody>
      </p:sp>
      <p:sp>
        <p:nvSpPr>
          <p:cNvPr id="64514" name="Titel 1"/>
          <p:cNvSpPr txBox="1">
            <a:spLocks/>
          </p:cNvSpPr>
          <p:nvPr/>
        </p:nvSpPr>
        <p:spPr bwMode="auto">
          <a:xfrm>
            <a:off x="838200" y="257175"/>
            <a:ext cx="8162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sr-Latn-CS" sz="2000" b="1">
                <a:solidFill>
                  <a:schemeClr val="bg1"/>
                </a:solidFill>
                <a:latin typeface="Calibri" pitchFamily="34" charset="0"/>
              </a:rPr>
              <a:t>METODOLOGIJA</a:t>
            </a:r>
            <a:endParaRPr lang="de-DE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>
          <a:xfrm>
            <a:off x="323850" y="944563"/>
            <a:ext cx="8208963" cy="4140200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l-PL" dirty="0" smtClean="0"/>
              <a:t>Način prikupljanja podataka: CATI (telefonska anketa)</a:t>
            </a:r>
            <a:endParaRPr lang="en-US" dirty="0" smtClean="0"/>
          </a:p>
          <a:p>
            <a:pPr eaLnBrk="1" hangingPunct="1">
              <a:defRPr/>
            </a:pPr>
            <a:r>
              <a:rPr lang="pl-PL" dirty="0" smtClean="0"/>
              <a:t>Izvor podataka na osnovu reprezentativnog uzorka za populaciju </a:t>
            </a:r>
            <a:r>
              <a:rPr lang="en-US" dirty="0" smtClean="0"/>
              <a:t>Crne Gore</a:t>
            </a:r>
            <a:r>
              <a:rPr lang="pl-PL" dirty="0" smtClean="0"/>
              <a:t> od 18 i više godina</a:t>
            </a:r>
            <a:endParaRPr lang="en-US" dirty="0" smtClean="0"/>
          </a:p>
          <a:p>
            <a:pPr eaLnBrk="1" hangingPunct="1">
              <a:defRPr/>
            </a:pPr>
            <a:r>
              <a:rPr lang="pl-PL" dirty="0" smtClean="0"/>
              <a:t>Veličina uzorka je </a:t>
            </a:r>
            <a:r>
              <a:rPr lang="en-US" dirty="0" smtClean="0"/>
              <a:t>807 </a:t>
            </a:r>
            <a:r>
              <a:rPr lang="pl-PL" dirty="0" smtClean="0"/>
              <a:t>ispitanika </a:t>
            </a:r>
            <a:endParaRPr lang="en-US" dirty="0" smtClean="0"/>
          </a:p>
          <a:p>
            <a:pPr eaLnBrk="1" hangingPunct="1">
              <a:defRPr/>
            </a:pPr>
            <a:r>
              <a:rPr lang="pl-PL" dirty="0" smtClean="0"/>
              <a:t>Tip uzorka slučajni, dvoetapni, stratifikovani uzorak:</a:t>
            </a:r>
            <a:endParaRPr lang="en-US" dirty="0" smtClean="0"/>
          </a:p>
          <a:p>
            <a:pPr eaLnBrk="1" hangingPunct="1">
              <a:defRPr/>
            </a:pPr>
            <a:r>
              <a:rPr lang="sr-Latn-CS" dirty="0" smtClean="0"/>
              <a:t>Izbor domaćinstva prostim slučajnim uzorkom (SRSWoR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Izbor č</a:t>
            </a:r>
            <a:r>
              <a:rPr lang="sr-Latn-BA" dirty="0" smtClean="0"/>
              <a:t>lan</a:t>
            </a:r>
            <a:r>
              <a:rPr lang="en-US" dirty="0" smtClean="0"/>
              <a:t>a </a:t>
            </a:r>
            <a:r>
              <a:rPr lang="sr-Latn-CS" dirty="0" smtClean="0"/>
              <a:t>domaćinstva po kvotnom </a:t>
            </a:r>
            <a:r>
              <a:rPr lang="sr-Latn-BA" dirty="0" smtClean="0"/>
              <a:t>kriterijum</a:t>
            </a:r>
            <a:r>
              <a:rPr lang="en-US" dirty="0" smtClean="0"/>
              <a:t>u</a:t>
            </a:r>
          </a:p>
          <a:p>
            <a:pPr eaLnBrk="1" hangingPunct="1">
              <a:defRPr/>
            </a:pPr>
            <a:r>
              <a:rPr lang="pt-BR" dirty="0" smtClean="0"/>
              <a:t>Stratifikacija se vrši na osnovu:</a:t>
            </a:r>
            <a:endParaRPr lang="en-US" dirty="0" smtClean="0"/>
          </a:p>
          <a:p>
            <a:pPr eaLnBrk="1" hangingPunct="1">
              <a:defRPr/>
            </a:pPr>
            <a:r>
              <a:rPr lang="sr-Latn-BA" dirty="0" smtClean="0"/>
              <a:t>Tipa naselja </a:t>
            </a:r>
            <a:r>
              <a:rPr lang="en-US" dirty="0" smtClean="0"/>
              <a:t>– urban/rural</a:t>
            </a:r>
          </a:p>
          <a:p>
            <a:pPr eaLnBrk="1" hangingPunct="1">
              <a:defRPr/>
            </a:pPr>
            <a:r>
              <a:rPr lang="sr-Latn-CS" dirty="0" smtClean="0"/>
              <a:t>Geo-ekonomskih regiona </a:t>
            </a:r>
          </a:p>
          <a:p>
            <a:pPr eaLnBrk="1" hangingPunct="1">
              <a:defRPr/>
            </a:pPr>
            <a:r>
              <a:rPr lang="pl-PL" dirty="0" smtClean="0"/>
              <a:t>Prikupljanje podataka obavljeno od </a:t>
            </a:r>
            <a:r>
              <a:rPr lang="en-US" dirty="0" smtClean="0"/>
              <a:t>18</a:t>
            </a:r>
            <a:r>
              <a:rPr lang="pl-PL" dirty="0" smtClean="0"/>
              <a:t>.</a:t>
            </a:r>
            <a:r>
              <a:rPr lang="en-US" dirty="0" smtClean="0"/>
              <a:t> marta </a:t>
            </a:r>
            <a:r>
              <a:rPr lang="pl-PL" dirty="0" smtClean="0"/>
              <a:t>do </a:t>
            </a:r>
            <a:r>
              <a:rPr lang="en-US" dirty="0" smtClean="0"/>
              <a:t>21</a:t>
            </a:r>
            <a:r>
              <a:rPr lang="pl-PL" dirty="0" smtClean="0"/>
              <a:t>. </a:t>
            </a:r>
            <a:r>
              <a:rPr lang="en-US" dirty="0" smtClean="0"/>
              <a:t>marta</a:t>
            </a:r>
            <a:r>
              <a:rPr lang="pl-PL" dirty="0" smtClean="0"/>
              <a:t> 20</a:t>
            </a:r>
            <a:r>
              <a:rPr lang="en-US" dirty="0" smtClean="0"/>
              <a:t>12</a:t>
            </a:r>
            <a:r>
              <a:rPr lang="pl-PL" dirty="0" smtClean="0"/>
              <a:t> godine</a:t>
            </a:r>
            <a:endParaRPr lang="en-US" dirty="0" smtClean="0"/>
          </a:p>
          <a:p>
            <a:pPr eaLnBrk="1" hangingPunct="1">
              <a:defRPr/>
            </a:pPr>
            <a:r>
              <a:rPr lang="pl-PL" dirty="0" smtClean="0"/>
              <a:t>Post stratifikacija na osnovu:  pola, godina, tipa naselja i geo-ekonomskih regiona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95% statistički interval povjerenja za pojave sa incidencom od 50% je +/- 3.5%</a:t>
            </a:r>
          </a:p>
          <a:p>
            <a:pPr eaLnBrk="1" hangingPunct="1">
              <a:defRPr/>
            </a:pPr>
            <a:r>
              <a:rPr lang="pl-PL" dirty="0" smtClean="0"/>
              <a:t>Automatska kontrola procedure, interaktivna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kontrola konzistencije i </a:t>
            </a:r>
            <a:r>
              <a:rPr lang="pl-PL" dirty="0" smtClean="0"/>
              <a:t>logička kontrola odgovora u 100% slučajeva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Title 3"/>
          <p:cNvSpPr>
            <a:spLocks noGrp="1"/>
          </p:cNvSpPr>
          <p:nvPr>
            <p:ph type="title"/>
          </p:nvPr>
        </p:nvSpPr>
        <p:spPr bwMode="auto">
          <a:xfrm>
            <a:off x="838200" y="257175"/>
            <a:ext cx="8162925" cy="277813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UZORAK</a:t>
            </a:r>
          </a:p>
        </p:txBody>
      </p:sp>
      <p:graphicFrame>
        <p:nvGraphicFramePr>
          <p:cNvPr id="27676" name="Object 28"/>
          <p:cNvGraphicFramePr>
            <a:graphicFrameLocks/>
          </p:cNvGraphicFramePr>
          <p:nvPr/>
        </p:nvGraphicFramePr>
        <p:xfrm>
          <a:off x="14288" y="825500"/>
          <a:ext cx="8988425" cy="5651500"/>
        </p:xfrm>
        <a:graphic>
          <a:graphicData uri="http://schemas.openxmlformats.org/presentationml/2006/ole">
            <p:oleObj spid="_x0000_s27678" name="Chart" r:id="rId3" imgW="8943951" imgH="5638912" progId="MSGraph.Chart.8">
              <p:embed/>
            </p:oleObj>
          </a:graphicData>
        </a:graphic>
      </p:graphicFrame>
      <p:sp>
        <p:nvSpPr>
          <p:cNvPr id="27678" name="Text Box 11"/>
          <p:cNvSpPr txBox="1">
            <a:spLocks noChangeArrowheads="1"/>
          </p:cNvSpPr>
          <p:nvPr/>
        </p:nvSpPr>
        <p:spPr bwMode="auto">
          <a:xfrm>
            <a:off x="1766888" y="1042988"/>
            <a:ext cx="228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400" b="1">
                <a:solidFill>
                  <a:srgbClr val="FFFFFF"/>
                </a:solidFill>
              </a:rPr>
              <a:t>UZORAK </a:t>
            </a:r>
            <a:r>
              <a:rPr lang="en-US" sz="1400" b="1">
                <a:solidFill>
                  <a:srgbClr val="FFFFFF"/>
                </a:solidFill>
              </a:rPr>
              <a:t>Mart </a:t>
            </a:r>
            <a:r>
              <a:rPr lang="sr-Latn-CS" sz="1400" b="1">
                <a:solidFill>
                  <a:srgbClr val="FFFFFF"/>
                </a:solidFill>
              </a:rPr>
              <a:t>20</a:t>
            </a:r>
            <a:r>
              <a:rPr lang="en-US" sz="1400" b="1">
                <a:solidFill>
                  <a:srgbClr val="FFFFFF"/>
                </a:solidFill>
              </a:rPr>
              <a:t>1</a:t>
            </a:r>
            <a:r>
              <a:rPr lang="sr-Latn-CS" sz="1400" b="1">
                <a:solidFill>
                  <a:srgbClr val="FFFFFF"/>
                </a:solidFill>
              </a:rPr>
              <a:t>2</a:t>
            </a:r>
            <a:endParaRPr lang="en-US" sz="1400" b="1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N = </a:t>
            </a:r>
            <a:r>
              <a:rPr lang="sr-Latn-CS" sz="1400" b="1">
                <a:solidFill>
                  <a:srgbClr val="FFFFFF"/>
                </a:solidFill>
              </a:rPr>
              <a:t>80</a:t>
            </a:r>
            <a:r>
              <a:rPr lang="en-US" sz="1400" b="1">
                <a:solidFill>
                  <a:srgbClr val="FFFFFF"/>
                </a:solidFill>
              </a:rPr>
              <a:t>7</a:t>
            </a:r>
            <a:endParaRPr lang="sr-Latn-CS" sz="1400" b="1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∑</a:t>
            </a:r>
            <a:r>
              <a:rPr lang="sr-Latn-CS" sz="1400" b="1">
                <a:solidFill>
                  <a:srgbClr val="FFFFFF"/>
                </a:solidFill>
              </a:rPr>
              <a:t> </a:t>
            </a:r>
            <a:r>
              <a:rPr lang="en-US" sz="1400" b="1">
                <a:solidFill>
                  <a:srgbClr val="FFFFFF"/>
                </a:solidFill>
              </a:rPr>
              <a:t>= 100% </a:t>
            </a:r>
            <a:r>
              <a:rPr lang="sr-Latn-CS" sz="1400" b="1">
                <a:solidFill>
                  <a:srgbClr val="FFFFFF"/>
                </a:solidFill>
              </a:rPr>
              <a:t>po obilježju</a:t>
            </a:r>
            <a:endParaRPr lang="en-US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C:\Users\marko.uljarevic\Desktop\stop torture 72dpi.jp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3635375" y="727075"/>
            <a:ext cx="5510213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" name="Freeform 13"/>
          <p:cNvSpPr>
            <a:spLocks noChangeAspect="1"/>
          </p:cNvSpPr>
          <p:nvPr/>
        </p:nvSpPr>
        <p:spPr bwMode="auto">
          <a:xfrm>
            <a:off x="-4763" y="14288"/>
            <a:ext cx="9144001" cy="6853237"/>
          </a:xfrm>
          <a:custGeom>
            <a:avLst/>
            <a:gdLst>
              <a:gd name="T0" fmla="*/ 1168 w 2880"/>
              <a:gd name="T1" fmla="*/ 1512 h 2159"/>
              <a:gd name="T2" fmla="*/ 2152 w 2880"/>
              <a:gd name="T3" fmla="*/ 528 h 2159"/>
              <a:gd name="T4" fmla="*/ 2880 w 2880"/>
              <a:gd name="T5" fmla="*/ 850 h 2159"/>
              <a:gd name="T6" fmla="*/ 2880 w 2880"/>
              <a:gd name="T7" fmla="*/ 0 h 2159"/>
              <a:gd name="T8" fmla="*/ 0 w 2880"/>
              <a:gd name="T9" fmla="*/ 0 h 2159"/>
              <a:gd name="T10" fmla="*/ 0 w 2880"/>
              <a:gd name="T11" fmla="*/ 2159 h 2159"/>
              <a:gd name="T12" fmla="*/ 1411 w 2880"/>
              <a:gd name="T13" fmla="*/ 2159 h 2159"/>
              <a:gd name="T14" fmla="*/ 1168 w 2880"/>
              <a:gd name="T15" fmla="*/ 1512 h 2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0" h="2159">
                <a:moveTo>
                  <a:pt x="1168" y="1512"/>
                </a:moveTo>
                <a:cubicBezTo>
                  <a:pt x="1168" y="969"/>
                  <a:pt x="1609" y="528"/>
                  <a:pt x="2152" y="528"/>
                </a:cubicBezTo>
                <a:cubicBezTo>
                  <a:pt x="2441" y="528"/>
                  <a:pt x="2700" y="653"/>
                  <a:pt x="2880" y="85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9"/>
                  <a:pt x="0" y="2159"/>
                  <a:pt x="0" y="2159"/>
                </a:cubicBezTo>
                <a:cubicBezTo>
                  <a:pt x="1411" y="2159"/>
                  <a:pt x="1411" y="2159"/>
                  <a:pt x="1411" y="2159"/>
                </a:cubicBezTo>
                <a:cubicBezTo>
                  <a:pt x="1260" y="1986"/>
                  <a:pt x="1168" y="1760"/>
                  <a:pt x="1168" y="151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7588" name="Content Placeholder 1"/>
          <p:cNvSpPr>
            <a:spLocks noGrp="1"/>
          </p:cNvSpPr>
          <p:nvPr>
            <p:ph idx="1"/>
          </p:nvPr>
        </p:nvSpPr>
        <p:spPr bwMode="auto">
          <a:xfrm>
            <a:off x="352425" y="2205038"/>
            <a:ext cx="3570288" cy="180181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sr-Latn-CS" sz="4800" smtClean="0"/>
              <a:t>STAVOVI O </a:t>
            </a:r>
            <a:r>
              <a:rPr lang="en-US" sz="4800" smtClean="0"/>
              <a:t>TORTURI</a:t>
            </a:r>
            <a:endParaRPr lang="sr-Latn-C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Title 1"/>
          <p:cNvSpPr>
            <a:spLocks noGrp="1"/>
          </p:cNvSpPr>
          <p:nvPr>
            <p:ph type="title"/>
          </p:nvPr>
        </p:nvSpPr>
        <p:spPr bwMode="auto">
          <a:xfrm>
            <a:off x="838200" y="119063"/>
            <a:ext cx="8162925" cy="554037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Većina država svijeta prihvatila je pravilo koje zabranjuje mučenje zatvorenika. Koji je od sljedeća dva stava Vama bliži:</a:t>
            </a:r>
          </a:p>
        </p:txBody>
      </p:sp>
      <p:sp>
        <p:nvSpPr>
          <p:cNvPr id="514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A9EA0-FDCE-4716-8647-5A4D0658307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/>
          </a:p>
        </p:txBody>
      </p:sp>
      <p:sp>
        <p:nvSpPr>
          <p:cNvPr id="51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5190" name="Text Box 5"/>
          <p:cNvSpPr txBox="1">
            <a:spLocks noChangeArrowheads="1"/>
          </p:cNvSpPr>
          <p:nvPr/>
        </p:nvSpPr>
        <p:spPr bwMode="auto">
          <a:xfrm>
            <a:off x="371475" y="6237288"/>
            <a:ext cx="771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Calibri" pitchFamily="34" charset="0"/>
                <a:cs typeface="Arial" pitchFamily="34" charset="0"/>
              </a:rPr>
              <a:t>Ba</a:t>
            </a:r>
            <a:r>
              <a:rPr lang="sr-Latn-CS" sz="800" b="1">
                <a:latin typeface="Calibri" pitchFamily="34" charset="0"/>
                <a:cs typeface="Arial" pitchFamily="34" charset="0"/>
              </a:rPr>
              <a:t>za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	</a:t>
            </a:r>
            <a:r>
              <a:rPr lang="sr-Latn-CS" sz="800">
                <a:latin typeface="Calibri" pitchFamily="34" charset="0"/>
              </a:rPr>
              <a:t>Ukupna ciljna populacija</a:t>
            </a:r>
            <a:endParaRPr lang="en-US" sz="80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800" b="1">
                <a:latin typeface="Calibri" pitchFamily="34" charset="0"/>
                <a:cs typeface="Arial" pitchFamily="34" charset="0"/>
              </a:rPr>
              <a:t>Pitanje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</a:t>
            </a:r>
            <a:r>
              <a:rPr lang="en-US" sz="800">
                <a:latin typeface="Calibri" pitchFamily="34" charset="0"/>
                <a:cs typeface="Arial" pitchFamily="34" charset="0"/>
              </a:rPr>
              <a:t>	</a:t>
            </a:r>
            <a:r>
              <a:rPr lang="sr-Latn-CS" sz="800"/>
              <a:t>Većina država svijeta prihvatila je pravilo koje zabranjuje mučenje zatvorenika. Koji je od sljedeća dva stava Vama bliži:</a:t>
            </a:r>
            <a:endParaRPr lang="en-US" sz="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graphicFrame>
        <p:nvGraphicFramePr>
          <p:cNvPr id="5186" name="Object 66"/>
          <p:cNvGraphicFramePr>
            <a:graphicFrameLocks/>
          </p:cNvGraphicFramePr>
          <p:nvPr/>
        </p:nvGraphicFramePr>
        <p:xfrm>
          <a:off x="-73025" y="1001713"/>
          <a:ext cx="9086850" cy="5195887"/>
        </p:xfrm>
        <a:graphic>
          <a:graphicData uri="http://schemas.openxmlformats.org/presentationml/2006/ole">
            <p:oleObj spid="_x0000_s5188" name="Chart" r:id="rId3" imgW="9934634" imgH="5686421" progId="MSGraph.Chart.8">
              <p:embed followColorScheme="full"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949325" y="3198813"/>
            <a:ext cx="801528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57263" y="4437063"/>
            <a:ext cx="801528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 rot="1838844" flipV="1">
            <a:off x="4902775" y="3691446"/>
            <a:ext cx="432048" cy="235194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9" name="Right Arrow 18"/>
          <p:cNvSpPr/>
          <p:nvPr/>
        </p:nvSpPr>
        <p:spPr>
          <a:xfrm rot="1838844" flipV="1">
            <a:off x="4731424" y="5054610"/>
            <a:ext cx="774749" cy="172043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1" name="Title 1"/>
          <p:cNvSpPr>
            <a:spLocks noGrp="1"/>
          </p:cNvSpPr>
          <p:nvPr>
            <p:ph type="title"/>
          </p:nvPr>
        </p:nvSpPr>
        <p:spPr bwMode="auto">
          <a:xfrm>
            <a:off x="838200" y="119063"/>
            <a:ext cx="8162925" cy="554037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Međunarodno poređenje</a:t>
            </a:r>
            <a:r>
              <a:rPr lang="en-US" smtClean="0"/>
              <a:t>: </a:t>
            </a:r>
            <a:r>
              <a:rPr lang="sr-Latn-CS" smtClean="0"/>
              <a:t>Većina država svijeta prihvatila je pravilo koje zabranjuje mučenje zatvorenika. Koji je od sljedeća dva stava Vama bliži:</a:t>
            </a:r>
          </a:p>
        </p:txBody>
      </p:sp>
      <p:sp>
        <p:nvSpPr>
          <p:cNvPr id="514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65915-DD2B-4208-A63E-38000497502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/>
          </a:p>
        </p:txBody>
      </p:sp>
      <p:sp>
        <p:nvSpPr>
          <p:cNvPr id="1669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66934" name="Text Box 5"/>
          <p:cNvSpPr txBox="1">
            <a:spLocks noChangeArrowheads="1"/>
          </p:cNvSpPr>
          <p:nvPr/>
        </p:nvSpPr>
        <p:spPr bwMode="auto">
          <a:xfrm>
            <a:off x="371475" y="6513513"/>
            <a:ext cx="7718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Calibri" pitchFamily="34" charset="0"/>
                <a:cs typeface="Arial" pitchFamily="34" charset="0"/>
              </a:rPr>
              <a:t>Ba</a:t>
            </a:r>
            <a:r>
              <a:rPr lang="sr-Latn-CS" sz="800" b="1">
                <a:latin typeface="Calibri" pitchFamily="34" charset="0"/>
                <a:cs typeface="Arial" pitchFamily="34" charset="0"/>
              </a:rPr>
              <a:t>za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    </a:t>
            </a:r>
            <a:r>
              <a:rPr lang="sr-Latn-CS" sz="800">
                <a:latin typeface="Calibri" pitchFamily="34" charset="0"/>
              </a:rPr>
              <a:t>Ukupna ciljna populacija</a:t>
            </a:r>
            <a:endParaRPr lang="en-US" sz="80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r-Latn-CS" sz="800" b="1">
                <a:latin typeface="Calibri" pitchFamily="34" charset="0"/>
                <a:cs typeface="Arial" pitchFamily="34" charset="0"/>
              </a:rPr>
              <a:t>Pitanje</a:t>
            </a:r>
            <a:r>
              <a:rPr lang="en-US" sz="800" b="1">
                <a:latin typeface="Calibri" pitchFamily="34" charset="0"/>
                <a:cs typeface="Arial" pitchFamily="34" charset="0"/>
              </a:rPr>
              <a:t>: </a:t>
            </a:r>
            <a:r>
              <a:rPr lang="sr-Latn-CS" sz="800"/>
              <a:t>Većina država svijeta prihvatila je pravilo koje zabranjuje mučenje zatvorenika. Koji je od sljedeća dva stava Vama bliži:</a:t>
            </a:r>
            <a:endParaRPr lang="en-US" sz="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69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graphicFrame>
        <p:nvGraphicFramePr>
          <p:cNvPr id="166930" name="Object 18"/>
          <p:cNvGraphicFramePr>
            <a:graphicFrameLocks/>
          </p:cNvGraphicFramePr>
          <p:nvPr/>
        </p:nvGraphicFramePr>
        <p:xfrm>
          <a:off x="58738" y="725488"/>
          <a:ext cx="8955087" cy="5849937"/>
        </p:xfrm>
        <a:graphic>
          <a:graphicData uri="http://schemas.openxmlformats.org/presentationml/2006/ole">
            <p:oleObj spid="_x0000_s166932" name="Chart" r:id="rId3" imgW="9791565" imgH="6400935" progId="MSGraph.Chart.8">
              <p:embed followColorScheme="full"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949325" y="2103438"/>
            <a:ext cx="801528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28688" y="2449513"/>
            <a:ext cx="801528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8688" y="2997200"/>
            <a:ext cx="801528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2975" y="4249738"/>
            <a:ext cx="801528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2975" y="5359400"/>
            <a:ext cx="801528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Title 1"/>
          <p:cNvSpPr>
            <a:spLocks noGrp="1"/>
          </p:cNvSpPr>
          <p:nvPr>
            <p:ph type="title"/>
          </p:nvPr>
        </p:nvSpPr>
        <p:spPr bwMode="auto">
          <a:xfrm>
            <a:off x="838200" y="23813"/>
            <a:ext cx="8162925" cy="742950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sr-Latn-CS" sz="1800" dirty="0" smtClean="0"/>
              <a:t>Št</a:t>
            </a:r>
            <a:r>
              <a:rPr lang="en-US" sz="1800" dirty="0" smtClean="0"/>
              <a:t>o</a:t>
            </a:r>
            <a:r>
              <a:rPr lang="sr-Latn-CS" sz="1800" dirty="0" smtClean="0"/>
              <a:t> sa slučajevima koji nemaju veze sa terorizmom? Mislite li da treba da postoje pravila koja zabranjuju mučenje i u svim drugim slučajevima ili mislite da bi vladama generalno trebalo omogućiti da putem zlostavljanja pokušaju da dođu do informacija</a:t>
            </a:r>
          </a:p>
        </p:txBody>
      </p:sp>
      <p:sp>
        <p:nvSpPr>
          <p:cNvPr id="718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C1342-F7AE-46EF-8B72-13D595AFF0A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/>
          </a:p>
        </p:txBody>
      </p:sp>
      <p:sp>
        <p:nvSpPr>
          <p:cNvPr id="72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7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graphicFrame>
        <p:nvGraphicFramePr>
          <p:cNvPr id="7224" name="Object 56"/>
          <p:cNvGraphicFramePr>
            <a:graphicFrameLocks noChangeAspect="1"/>
          </p:cNvGraphicFramePr>
          <p:nvPr/>
        </p:nvGraphicFramePr>
        <p:xfrm>
          <a:off x="395288" y="1069975"/>
          <a:ext cx="8258175" cy="5238750"/>
        </p:xfrm>
        <a:graphic>
          <a:graphicData uri="http://schemas.openxmlformats.org/presentationml/2006/ole">
            <p:oleObj spid="_x0000_s7226" name="Chart" r:id="rId3" imgW="8210550" imgH="5210175" progId="MSGraph.Chart.8">
              <p:embed followColorScheme="full"/>
            </p:oleObj>
          </a:graphicData>
        </a:graphic>
      </p:graphicFrame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1928794" y="928670"/>
            <a:ext cx="594585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vi-VN" sz="1200" b="1" i="1" dirty="0" smtClean="0">
                <a:solidFill>
                  <a:srgbClr val="17375E"/>
                </a:solidFill>
              </a:rPr>
              <a:t>Baza: Onih 18% građana koji opravdavaju mučenje u cilju suzbijanja </a:t>
            </a:r>
            <a:r>
              <a:rPr lang="vi-VN" sz="1200" b="1" i="1" dirty="0" smtClean="0">
                <a:solidFill>
                  <a:srgbClr val="17375E"/>
                </a:solidFill>
              </a:rPr>
              <a:t>terorizma</a:t>
            </a:r>
            <a:r>
              <a:rPr lang="en-US" sz="1200" b="1" i="1" dirty="0" smtClean="0">
                <a:solidFill>
                  <a:srgbClr val="17375E"/>
                </a:solidFill>
              </a:rPr>
              <a:t>.</a:t>
            </a:r>
            <a:endParaRPr lang="vi-VN" sz="1200" b="1" i="1" dirty="0" smtClean="0">
              <a:solidFill>
                <a:srgbClr val="17375E"/>
              </a:solidFill>
            </a:endParaRPr>
          </a:p>
          <a:p>
            <a:pPr>
              <a:lnSpc>
                <a:spcPct val="90000"/>
              </a:lnSpc>
            </a:pPr>
            <a:endParaRPr lang="sr-Latn-CS" sz="1200" b="1" i="1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3" name="Title 1"/>
          <p:cNvSpPr>
            <a:spLocks noGrp="1"/>
          </p:cNvSpPr>
          <p:nvPr>
            <p:ph type="title"/>
          </p:nvPr>
        </p:nvSpPr>
        <p:spPr bwMode="auto">
          <a:xfrm>
            <a:off x="838200" y="23813"/>
            <a:ext cx="8162925" cy="742950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sr-Latn-CS" sz="1800" smtClean="0"/>
              <a:t>Št</a:t>
            </a:r>
            <a:r>
              <a:rPr lang="en-US" sz="1800" smtClean="0"/>
              <a:t>o</a:t>
            </a:r>
            <a:r>
              <a:rPr lang="sr-Latn-CS" sz="1800" smtClean="0"/>
              <a:t> sa slučajevima koji nemaju veze sa terorizmom? Mislite li da treba da postoje pravila koja zabranjuju mučenje i u svim drugim slučajevima ili mislite da bi vladama generalno trebalo omogućiti da putem zlostavljanja pokušaju da dođu do informacija</a:t>
            </a:r>
          </a:p>
        </p:txBody>
      </p:sp>
      <p:sp>
        <p:nvSpPr>
          <p:cNvPr id="718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89975" y="6565900"/>
            <a:ext cx="290513" cy="185738"/>
          </a:xfrm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5A773-7315-4249-9E32-E8B6BF319A0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/>
          </a:p>
        </p:txBody>
      </p:sp>
      <p:sp>
        <p:nvSpPr>
          <p:cNvPr id="1679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7189" name="Text Box 5"/>
          <p:cNvSpPr txBox="1">
            <a:spLocks noChangeArrowheads="1"/>
          </p:cNvSpPr>
          <p:nvPr/>
        </p:nvSpPr>
        <p:spPr bwMode="auto">
          <a:xfrm>
            <a:off x="371475" y="6426200"/>
            <a:ext cx="77184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sr-Latn-CS" sz="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Baza: 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    </a:t>
            </a:r>
            <a:r>
              <a:rPr lang="sr-Latn-CS" sz="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Oni koji misle da teroristi predstavljaju ekstremnu prijetnju (</a:t>
            </a:r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Crna Gora: </a:t>
            </a:r>
            <a:r>
              <a:rPr lang="sr-Latn-CS" sz="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18% od ciljne populacije)</a:t>
            </a:r>
          </a:p>
          <a:p>
            <a:pPr>
              <a:lnSpc>
                <a:spcPct val="90000"/>
              </a:lnSpc>
              <a:defRPr/>
            </a:pPr>
            <a:r>
              <a:rPr lang="sr-Latn-CS" sz="800" b="1" dirty="0">
                <a:latin typeface="Calibri" pitchFamily="34" charset="0"/>
                <a:cs typeface="Arial" charset="0"/>
              </a:rPr>
              <a:t>Pitanje</a:t>
            </a:r>
            <a:r>
              <a:rPr lang="en-US" sz="800" b="1" dirty="0">
                <a:latin typeface="Calibri" pitchFamily="34" charset="0"/>
                <a:cs typeface="Arial" charset="0"/>
              </a:rPr>
              <a:t>:</a:t>
            </a:r>
            <a:r>
              <a:rPr lang="en-US" sz="800" dirty="0">
                <a:latin typeface="Calibri" pitchFamily="34" charset="0"/>
                <a:cs typeface="Arial" charset="0"/>
              </a:rPr>
              <a:t> </a:t>
            </a:r>
            <a:r>
              <a:rPr lang="sr-Latn-CS" sz="800" dirty="0">
                <a:latin typeface="Arial" charset="0"/>
              </a:rPr>
              <a:t> Mislite li da treba da postoje pravila koja zabranjuju mučenje i u svim drugim slučajevima ili mislite da bi vladama generalno trebalo omogućiti da putem zlostavljanja pokušaju da dođu do informacija</a:t>
            </a:r>
            <a:endParaRPr lang="en-US" sz="800" dirty="0">
              <a:latin typeface="Calibri" pitchFamily="34" charset="0"/>
              <a:cs typeface="Arial" charset="0"/>
            </a:endParaRPr>
          </a:p>
        </p:txBody>
      </p:sp>
      <p:sp>
        <p:nvSpPr>
          <p:cNvPr id="167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latin typeface="Calibri" pitchFamily="34" charset="0"/>
            </a:endParaRPr>
          </a:p>
        </p:txBody>
      </p:sp>
      <p:graphicFrame>
        <p:nvGraphicFramePr>
          <p:cNvPr id="167952" name="Object 16"/>
          <p:cNvGraphicFramePr>
            <a:graphicFrameLocks/>
          </p:cNvGraphicFramePr>
          <p:nvPr/>
        </p:nvGraphicFramePr>
        <p:xfrm>
          <a:off x="115888" y="827088"/>
          <a:ext cx="8955087" cy="5618162"/>
        </p:xfrm>
        <a:graphic>
          <a:graphicData uri="http://schemas.openxmlformats.org/presentationml/2006/ole">
            <p:oleObj spid="_x0000_s167954" name="Chart" r:id="rId3" imgW="9791565" imgH="6143688" progId="MSGraph.Chart.8">
              <p:embed followColorScheme="full"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692275" y="2852738"/>
            <a:ext cx="727233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06563" y="1671638"/>
            <a:ext cx="727233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lank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blank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blank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blank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blank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blank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blank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Template 2012</Template>
  <TotalTime>1682</TotalTime>
  <Words>1922</Words>
  <Application>Microsoft Office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Ipsos Template 2012</vt:lpstr>
      <vt:lpstr>8_blank</vt:lpstr>
      <vt:lpstr>9_blank</vt:lpstr>
      <vt:lpstr>10_blank</vt:lpstr>
      <vt:lpstr>11_blank</vt:lpstr>
      <vt:lpstr>12_blank</vt:lpstr>
      <vt:lpstr>13_blank</vt:lpstr>
      <vt:lpstr>14_blank</vt:lpstr>
      <vt:lpstr>1_Ipsos Template 2012</vt:lpstr>
      <vt:lpstr>2_Ipsos Template 2012</vt:lpstr>
      <vt:lpstr>Chart</vt:lpstr>
      <vt:lpstr>STAVOVI O TORTURI</vt:lpstr>
      <vt:lpstr>SADRŽAJ</vt:lpstr>
      <vt:lpstr>Slide 3</vt:lpstr>
      <vt:lpstr>UZORAK</vt:lpstr>
      <vt:lpstr>Slide 5</vt:lpstr>
      <vt:lpstr>Većina država svijeta prihvatila je pravilo koje zabranjuje mučenje zatvorenika. Koji je od sljedeća dva stava Vama bliži:</vt:lpstr>
      <vt:lpstr>Međunarodno poređenje: Većina država svijeta prihvatila je pravilo koje zabranjuje mučenje zatvorenika. Koji je od sljedeća dva stava Vama bliži:</vt:lpstr>
      <vt:lpstr>Što sa slučajevima koji nemaju veze sa terorizmom? Mislite li da treba da postoje pravila koja zabranjuju mučenje i u svim drugim slučajevima ili mislite da bi vladama generalno trebalo omogućiti da putem zlostavljanja pokušaju da dođu do informacija</vt:lpstr>
      <vt:lpstr>Što sa slučajevima koji nemaju veze sa terorizmom? Mislite li da treba da postoje pravila koja zabranjuju mučenje i u svim drugim slučajevima ili mislite da bi vladama generalno trebalo omogućiti da putem zlostavljanja pokušaju da dođu do informacija</vt:lpstr>
      <vt:lpstr>U kojim to slučajevima, pored terorizma, bi trebalo omogućiti vlastima da putem mučenja mogu da dođu do informacija? Višestruki odgovori</vt:lpstr>
      <vt:lpstr>Da li mislite da uopšte nije opravdano , uglavnom nije opravdano , uglavnom jeste opravdano ili biste rekli da je potpuno opravdano, zlostavljati zatvorenike?</vt:lpstr>
      <vt:lpstr>Da li mislite da uopšte nije opravdano , uglavnom nije opravdano , uglavnom jeste opravdano ili biste rekli da je potpuno opravdano, zlostavljati zatvorenike? </vt:lpstr>
      <vt:lpstr>Da li mislite da uopšte nije opravdano , uglavnom nije opravdano , uglavnom jeste opravdano ili biste rekli da je potpuno opravdano, zlostavljati zatvorenike? </vt:lpstr>
      <vt:lpstr>Da li mislite da uopšte nije opravdano , uglavnom nije opravdano , uglavnom jeste opravdano ili biste rekli da je potpuno opravdano, zlostavljati zatvorenike? </vt:lpstr>
      <vt:lpstr>Da li mislite da su zatvorenici u Crnoj Gori...</vt:lpstr>
      <vt:lpstr>Da li mislite da su zatvorenici u Crnoj Gori...</vt:lpstr>
      <vt:lpstr>U kojoj mjeri se slažete sa sledećim tvrdnjama?</vt:lpstr>
      <vt:lpstr>ZAKLJUČCI</vt:lpstr>
      <vt:lpstr>ZAKLJUČAK</vt:lpstr>
      <vt:lpstr>ZAKLJUČAK</vt:lpstr>
      <vt:lpstr>ZAKLJUČAK</vt:lpstr>
      <vt:lpstr>ZAKLJUČAK</vt:lpstr>
      <vt:lpstr>ZAKLJUČAK</vt:lpstr>
      <vt:lpstr>ZAKLJUČAK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Uljarevic</dc:creator>
  <cp:lastModifiedBy>-</cp:lastModifiedBy>
  <cp:revision>122</cp:revision>
  <dcterms:created xsi:type="dcterms:W3CDTF">2012-02-06T11:05:09Z</dcterms:created>
  <dcterms:modified xsi:type="dcterms:W3CDTF">2012-04-18T08:10:56Z</dcterms:modified>
</cp:coreProperties>
</file>