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3"/>
  </p:notesMasterIdLst>
  <p:handoutMasterIdLst>
    <p:handoutMasterId r:id="rId14"/>
  </p:handoutMasterIdLst>
  <p:sldIdLst>
    <p:sldId id="277" r:id="rId3"/>
    <p:sldId id="279" r:id="rId4"/>
    <p:sldId id="280" r:id="rId5"/>
    <p:sldId id="287" r:id="rId6"/>
    <p:sldId id="286" r:id="rId7"/>
    <p:sldId id="281" r:id="rId8"/>
    <p:sldId id="282" r:id="rId9"/>
    <p:sldId id="283" r:id="rId10"/>
    <p:sldId id="285" r:id="rId11"/>
    <p:sldId id="28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9DCAF9ED-07DC-4A11-8D7F-57B35C25682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2994" y="7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40"/>
  <c:chart>
    <c:title>
      <c:tx>
        <c:rich>
          <a:bodyPr/>
          <a:lstStyle/>
          <a:p>
            <a:pPr>
              <a:defRPr/>
            </a:pPr>
            <a:r>
              <a:rPr lang="x-none"/>
              <a:t>KRŠENJE KODEKSA NOVINARA CRNE GORE</a:t>
            </a:r>
            <a:endParaRPr lang="en-US"/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25"/>
          <c:cat>
            <c:strRef>
              <c:f>Sheet1!$A$2:$A$3</c:f>
              <c:strCache>
                <c:ptCount val="2"/>
                <c:pt idx="0">
                  <c:v>MSS: Primjeri kršenja Kodeksa</c:v>
                </c:pt>
                <c:pt idx="1">
                  <c:v>HRA: Primjeri kršenja Kodeksa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83</c:v>
                </c:pt>
                <c:pt idx="1">
                  <c:v>511</c:v>
                </c:pt>
              </c:numCache>
            </c:numRef>
          </c:val>
        </c:ser>
      </c:pie3DChart>
    </c:plotArea>
    <c:legend>
      <c:legendPos val="r"/>
      <c:layout/>
    </c:legend>
    <c:plotVisOnly val="1"/>
    <c:dispBlanksAs val="zero"/>
  </c:chart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"/>
  <c:chart>
    <c:plotArea>
      <c:layout/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Mediji članovi MSS</c:v>
                </c:pt>
              </c:strCache>
            </c:strRef>
          </c:tx>
          <c:cat>
            <c:strRef>
              <c:f>Sheet1!$A$2:$A$3</c:f>
              <c:strCache>
                <c:ptCount val="2"/>
                <c:pt idx="0">
                  <c:v>MSS: Primjeri kršenja Kodeksa</c:v>
                </c:pt>
                <c:pt idx="1">
                  <c:v>HRA: Primjeri kršenja Kodeksa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20</c:v>
                </c:pt>
                <c:pt idx="1">
                  <c:v>276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Mediji koji nijesu članovi MSS</c:v>
                </c:pt>
              </c:strCache>
            </c:strRef>
          </c:tx>
          <c:cat>
            <c:strRef>
              <c:f>Sheet1!$A$2:$A$3</c:f>
              <c:strCache>
                <c:ptCount val="2"/>
                <c:pt idx="0">
                  <c:v>MSS: Primjeri kršenja Kodeksa</c:v>
                </c:pt>
                <c:pt idx="1">
                  <c:v>HRA: Primjeri kršenja Kodeksa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61</c:v>
                </c:pt>
                <c:pt idx="1">
                  <c:v>235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cat>
            <c:strRef>
              <c:f>Sheet1!$A$2:$A$3</c:f>
              <c:strCache>
                <c:ptCount val="2"/>
                <c:pt idx="0">
                  <c:v>MSS: Primjeri kršenja Kodeksa</c:v>
                </c:pt>
                <c:pt idx="1">
                  <c:v>HRA: Primjeri kršenja Kodeksa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2</c:v>
                </c:pt>
                <c:pt idx="1">
                  <c:v>2</c:v>
                </c:pt>
              </c:numCache>
            </c:numRef>
          </c:val>
        </c:ser>
        <c:axId val="55956992"/>
        <c:axId val="55958528"/>
      </c:barChart>
      <c:catAx>
        <c:axId val="55956992"/>
        <c:scaling>
          <c:orientation val="minMax"/>
        </c:scaling>
        <c:axPos val="l"/>
        <c:numFmt formatCode="General" sourceLinked="0"/>
        <c:tickLblPos val="nextTo"/>
        <c:crossAx val="55958528"/>
        <c:crosses val="autoZero"/>
        <c:auto val="1"/>
        <c:lblAlgn val="ctr"/>
        <c:lblOffset val="100"/>
      </c:catAx>
      <c:valAx>
        <c:axId val="55958528"/>
        <c:scaling>
          <c:orientation val="minMax"/>
        </c:scaling>
        <c:axPos val="b"/>
        <c:majorGridlines/>
        <c:numFmt formatCode="General" sourceLinked="1"/>
        <c:tickLblPos val="nextTo"/>
        <c:crossAx val="55956992"/>
        <c:crosses val="autoZero"/>
        <c:crossBetween val="between"/>
      </c:valAx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65951120693246679"/>
          <c:y val="0.39400942937688394"/>
          <c:w val="0.33255228513102564"/>
          <c:h val="0.23049941673957436"/>
        </c:manualLayout>
      </c:layout>
    </c:legend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40"/>
  <c:chart>
    <c:title>
      <c:tx>
        <c:rich>
          <a:bodyPr/>
          <a:lstStyle/>
          <a:p>
            <a:pPr>
              <a:defRPr/>
            </a:pPr>
            <a:r>
              <a:rPr lang="x-none"/>
              <a:t>Kršenje pretpostavke nevinosti</a:t>
            </a:r>
            <a:endParaRPr lang="en-US"/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cat>
            <c:strRef>
              <c:f>Sheet1!$A$2:$A$3</c:f>
              <c:strCache>
                <c:ptCount val="2"/>
                <c:pt idx="0">
                  <c:v>MSS</c:v>
                </c:pt>
                <c:pt idx="1">
                  <c:v>HRA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14</c:v>
                </c:pt>
                <c:pt idx="1">
                  <c:v>293</c:v>
                </c:pt>
              </c:numCache>
            </c:numRef>
          </c:val>
        </c:ser>
        <c:gapWidth val="100"/>
        <c:axId val="55430528"/>
        <c:axId val="55428992"/>
      </c:barChart>
      <c:valAx>
        <c:axId val="55428992"/>
        <c:scaling>
          <c:orientation val="minMax"/>
        </c:scaling>
        <c:axPos val="l"/>
        <c:majorGridlines/>
        <c:numFmt formatCode="General" sourceLinked="1"/>
        <c:tickLblPos val="nextTo"/>
        <c:crossAx val="55430528"/>
        <c:crosses val="autoZero"/>
        <c:crossBetween val="between"/>
      </c:valAx>
      <c:catAx>
        <c:axId val="55430528"/>
        <c:scaling>
          <c:orientation val="minMax"/>
        </c:scaling>
        <c:axPos val="b"/>
        <c:tickLblPos val="nextTo"/>
        <c:crossAx val="55428992"/>
        <c:crosses val="autoZero"/>
        <c:auto val="1"/>
        <c:lblAlgn val="ctr"/>
        <c:lblOffset val="100"/>
      </c:catAx>
    </c:plotArea>
    <c:plotVisOnly val="1"/>
    <c:dispBlanksAs val="zero"/>
  </c:chart>
  <c:txPr>
    <a:bodyPr/>
    <a:lstStyle/>
    <a:p>
      <a:pPr>
        <a:defRPr sz="1800"/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40"/>
  <c:chart>
    <c:title>
      <c:tx>
        <c:rich>
          <a:bodyPr/>
          <a:lstStyle/>
          <a:p>
            <a:pPr>
              <a:defRPr/>
            </a:pPr>
            <a:r>
              <a:rPr lang="en-US"/>
              <a:t>Kr</a:t>
            </a:r>
            <a:r>
              <a:rPr lang="x-none"/>
              <a:t>šenje Kodeksa</a:t>
            </a:r>
            <a:endParaRPr lang="en-US"/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cat>
            <c:strRef>
              <c:f>Sheet1!$A$2:$A$6</c:f>
              <c:strCache>
                <c:ptCount val="5"/>
                <c:pt idx="0">
                  <c:v>TV PINK -43</c:v>
                </c:pt>
                <c:pt idx="1">
                  <c:v>TV VIJESTI-10</c:v>
                </c:pt>
                <c:pt idx="2">
                  <c:v>TVCG - 10</c:v>
                </c:pt>
                <c:pt idx="3">
                  <c:v>ATLAS TV -7</c:v>
                </c:pt>
                <c:pt idx="4">
                  <c:v>PRVA TV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43</c:v>
                </c:pt>
                <c:pt idx="1">
                  <c:v>10</c:v>
                </c:pt>
                <c:pt idx="2">
                  <c:v>10</c:v>
                </c:pt>
                <c:pt idx="3">
                  <c:v>7</c:v>
                </c:pt>
                <c:pt idx="4">
                  <c:v>0</c:v>
                </c:pt>
              </c:numCache>
            </c:numRef>
          </c:val>
        </c:ser>
        <c:ser>
          <c:idx val="1"/>
          <c:order val="1"/>
          <c:cat>
            <c:strRef>
              <c:f>Sheet1!$A$2:$A$6</c:f>
              <c:strCache>
                <c:ptCount val="5"/>
                <c:pt idx="0">
                  <c:v>TV PINK -43</c:v>
                </c:pt>
                <c:pt idx="1">
                  <c:v>TV VIJESTI-10</c:v>
                </c:pt>
                <c:pt idx="2">
                  <c:v>TVCG - 10</c:v>
                </c:pt>
                <c:pt idx="3">
                  <c:v>ATLAS TV -7</c:v>
                </c:pt>
                <c:pt idx="4">
                  <c:v>PRVA TV</c:v>
                </c:pt>
              </c:strCache>
            </c:strRef>
          </c:cat>
          <c:val>
            <c:numRef>
              <c:f>Sheet1!$C$2:$C$6</c:f>
            </c:numRef>
          </c:val>
        </c:ser>
        <c:ser>
          <c:idx val="2"/>
          <c:order val="2"/>
          <c:cat>
            <c:strRef>
              <c:f>Sheet1!$A$2:$A$6</c:f>
              <c:strCache>
                <c:ptCount val="5"/>
                <c:pt idx="0">
                  <c:v>TV PINK -43</c:v>
                </c:pt>
                <c:pt idx="1">
                  <c:v>TV VIJESTI-10</c:v>
                </c:pt>
                <c:pt idx="2">
                  <c:v>TVCG - 10</c:v>
                </c:pt>
                <c:pt idx="3">
                  <c:v>ATLAS TV -7</c:v>
                </c:pt>
                <c:pt idx="4">
                  <c:v>PRVA TV</c:v>
                </c:pt>
              </c:strCache>
            </c:strRef>
          </c:cat>
          <c:val>
            <c:numRef>
              <c:f>Sheet1!$D$2:$D$6</c:f>
            </c:numRef>
          </c:val>
        </c:ser>
        <c:axId val="65175552"/>
        <c:axId val="65177088"/>
      </c:barChart>
      <c:catAx>
        <c:axId val="65175552"/>
        <c:scaling>
          <c:orientation val="minMax"/>
        </c:scaling>
        <c:axPos val="b"/>
        <c:numFmt formatCode="General" sourceLinked="0"/>
        <c:tickLblPos val="nextTo"/>
        <c:crossAx val="65177088"/>
        <c:crosses val="autoZero"/>
        <c:auto val="1"/>
        <c:lblAlgn val="ctr"/>
        <c:lblOffset val="100"/>
      </c:catAx>
      <c:valAx>
        <c:axId val="65177088"/>
        <c:scaling>
          <c:orientation val="minMax"/>
        </c:scaling>
        <c:axPos val="l"/>
        <c:majorGridlines/>
        <c:numFmt formatCode="General" sourceLinked="1"/>
        <c:tickLblPos val="nextTo"/>
        <c:crossAx val="6517555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DD71D7-55AC-46BD-81B3-09AB2F9EFBD8}" type="datetimeFigureOut">
              <a:rPr lang="en-US" smtClean="0"/>
              <a:pPr/>
              <a:t>5/9/2014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40BD58-3BFF-4EAF-BB8B-AC67FE801E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105943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89424F-BB59-4F4E-9822-4CA3E770FFD2}" type="datetimeFigureOut">
              <a:rPr lang="en-US" smtClean="0"/>
              <a:pPr/>
              <a:t>5/9/2014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322CDD-9D6C-4F63-9EC2-6482266241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51026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2606040"/>
            <a:ext cx="10058400" cy="27432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6800">
                <a:solidFill>
                  <a:schemeClr val="tx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5360437"/>
            <a:ext cx="10058400" cy="36576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b="1" cap="all" baseline="0">
                <a:solidFill>
                  <a:schemeClr val="accent1"/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5888736"/>
            <a:ext cx="12192000" cy="109728"/>
          </a:xfrm>
          <a:prstGeom prst="rect">
            <a:avLst/>
          </a:prstGeom>
          <a:ln>
            <a:noFill/>
          </a:ln>
          <a:effectLst>
            <a:outerShdw blurRad="25400" dist="25400" dir="54000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5888736"/>
            <a:ext cx="12192000" cy="109728"/>
          </a:xfrm>
          <a:prstGeom prst="rect">
            <a:avLst/>
          </a:prstGeom>
          <a:ln>
            <a:noFill/>
          </a:ln>
          <a:effectLst>
            <a:innerShdw blurRad="25400" dist="12700" dir="16200000">
              <a:schemeClr val="accent1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25000" y="382230"/>
            <a:ext cx="1371600" cy="556136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382230"/>
            <a:ext cx="7863840" cy="556137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extLst mod="1">
    <p:ext uri="{DCECCB84-F9BA-43D5-87BE-67443E8EF086}">
      <p15:sldGuideLst xmlns=""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53739" y="283"/>
            <a:ext cx="4435717" cy="68562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565829"/>
            <a:ext cx="5943600" cy="41148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5400"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1" y="5682343"/>
            <a:ext cx="5943600" cy="41054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200" b="1" cap="all" baseline="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825625"/>
            <a:ext cx="4724400" cy="41179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4724400" cy="41179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4727448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2470151"/>
            <a:ext cx="4727448" cy="34734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7628" y="1828800"/>
            <a:ext cx="4727448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9152" y="2470151"/>
            <a:ext cx="4727448" cy="34734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53739" y="283"/>
            <a:ext cx="4435717" cy="6856286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1" y="2514600"/>
            <a:ext cx="347472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302" y="685800"/>
            <a:ext cx="612648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0" y="4343400"/>
            <a:ext cx="3474720" cy="1188720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53739" y="283"/>
            <a:ext cx="4435717" cy="685628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0" y="2514600"/>
            <a:ext cx="347472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1325880"/>
            <a:ext cx="6858000" cy="4206240"/>
          </a:xfrm>
          <a:solidFill>
            <a:schemeClr val="bg2"/>
          </a:solidFill>
          <a:effectLst>
            <a:outerShdw blurRad="63500" sx="101000" sy="101000" algn="ctr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0" y="4343400"/>
            <a:ext cx="3474720" cy="1188720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257036"/>
            <a:ext cx="12192000" cy="54864"/>
          </a:xfrm>
          <a:prstGeom prst="rect">
            <a:avLst/>
          </a:prstGeom>
          <a:ln>
            <a:noFill/>
          </a:ln>
          <a:effectLst>
            <a:outerShdw blurRad="25400" dist="25400" dir="54000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96012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56170" y="6419462"/>
            <a:ext cx="1351383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0" y="6419462"/>
            <a:ext cx="5181600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98358" y="6419462"/>
            <a:ext cx="698241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6257036"/>
            <a:ext cx="12192000" cy="54864"/>
          </a:xfrm>
          <a:prstGeom prst="rect">
            <a:avLst/>
          </a:prstGeom>
          <a:ln>
            <a:noFill/>
          </a:ln>
          <a:effectLst>
            <a:innerShdw blurRad="25400" dist="12700" dir="16200000">
              <a:schemeClr val="accent1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cap="all" baseline="0">
          <a:solidFill>
            <a:schemeClr val="accent1"/>
          </a:solidFill>
          <a:effectLst>
            <a:outerShdw blurRad="38100" dist="25400" dir="18900000" algn="bl" rotWithShape="0">
              <a:schemeClr val="bg1">
                <a:alpha val="8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77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6517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10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2034861"/>
            <a:ext cx="10058400" cy="1674254"/>
          </a:xfrm>
        </p:spPr>
        <p:txBody>
          <a:bodyPr>
            <a:normAutofit/>
          </a:bodyPr>
          <a:lstStyle/>
          <a:p>
            <a:pPr algn="ctr"/>
            <a:r>
              <a:rPr lang="x-none" sz="2400" dirty="0" smtClean="0"/>
              <a:t>”Monitoring novinarskih samoregulatornih tijela </a:t>
            </a:r>
            <a:br>
              <a:rPr lang="x-none" sz="2400" dirty="0" smtClean="0"/>
            </a:br>
            <a:r>
              <a:rPr lang="x-none" sz="2400" dirty="0" smtClean="0"/>
              <a:t>u Crnoj Gori” </a:t>
            </a:r>
            <a:r>
              <a:rPr lang="x-none" sz="3600" dirty="0" smtClean="0"/>
              <a:t/>
            </a:r>
            <a:br>
              <a:rPr lang="x-none" sz="3600" dirty="0" smtClean="0"/>
            </a:br>
            <a:r>
              <a:rPr lang="x-none" sz="3600" dirty="0" smtClean="0"/>
              <a:t/>
            </a:r>
            <a:br>
              <a:rPr lang="x-none" sz="3600" dirty="0" smtClean="0"/>
            </a:br>
            <a:r>
              <a:rPr lang="x-none" sz="1600" dirty="0" smtClean="0"/>
              <a:t>(</a:t>
            </a:r>
            <a:r>
              <a:rPr lang="en-US" sz="1600" dirty="0" smtClean="0"/>
              <a:t>TRE</a:t>
            </a:r>
            <a:r>
              <a:rPr lang="x-none" sz="1600" dirty="0" smtClean="0"/>
              <a:t>ĆI izvještaj za period OKTOBAR 2013 – MART 2014)</a:t>
            </a:r>
            <a:endParaRPr lang="x-none" sz="1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1295" y="4585447"/>
            <a:ext cx="10183906" cy="1140750"/>
          </a:xfrm>
        </p:spPr>
        <p:txBody>
          <a:bodyPr>
            <a:normAutofit/>
          </a:bodyPr>
          <a:lstStyle/>
          <a:p>
            <a:pPr algn="ctr"/>
            <a:r>
              <a:rPr lang="x-none" sz="1100" dirty="0" smtClean="0">
                <a:solidFill>
                  <a:srgbClr val="C00000"/>
                </a:solidFill>
              </a:rPr>
              <a:t>Autori:           </a:t>
            </a:r>
          </a:p>
          <a:p>
            <a:pPr algn="ctr"/>
            <a:r>
              <a:rPr lang="x-none" sz="1100" dirty="0" smtClean="0">
                <a:solidFill>
                  <a:srgbClr val="C00000"/>
                </a:solidFill>
              </a:rPr>
              <a:t>Dragoljub </a:t>
            </a:r>
            <a:r>
              <a:rPr lang="x-none" sz="1100" dirty="0">
                <a:solidFill>
                  <a:srgbClr val="C00000"/>
                </a:solidFill>
              </a:rPr>
              <a:t>duško </a:t>
            </a:r>
            <a:r>
              <a:rPr lang="x-none" sz="1100" dirty="0" smtClean="0">
                <a:solidFill>
                  <a:srgbClr val="C00000"/>
                </a:solidFill>
              </a:rPr>
              <a:t>vuković - u </a:t>
            </a:r>
            <a:r>
              <a:rPr lang="x-none" sz="1100" dirty="0">
                <a:solidFill>
                  <a:srgbClr val="C00000"/>
                </a:solidFill>
              </a:rPr>
              <a:t>odnosu na štampane medije i </a:t>
            </a:r>
            <a:r>
              <a:rPr lang="x-none" sz="1100" dirty="0" smtClean="0">
                <a:solidFill>
                  <a:srgbClr val="C00000"/>
                </a:solidFill>
              </a:rPr>
              <a:t>portale</a:t>
            </a:r>
          </a:p>
          <a:p>
            <a:pPr algn="ctr"/>
            <a:r>
              <a:rPr lang="x-none" sz="1100" dirty="0" smtClean="0">
                <a:solidFill>
                  <a:srgbClr val="C00000"/>
                </a:solidFill>
              </a:rPr>
              <a:t>Marijana Buljan - </a:t>
            </a:r>
            <a:r>
              <a:rPr lang="x-none" sz="1100" dirty="0">
                <a:solidFill>
                  <a:srgbClr val="C00000"/>
                </a:solidFill>
              </a:rPr>
              <a:t>u odnosu na informativne programe </a:t>
            </a:r>
            <a:r>
              <a:rPr lang="x-none" sz="1100" dirty="0" smtClean="0">
                <a:solidFill>
                  <a:srgbClr val="C00000"/>
                </a:solidFill>
              </a:rPr>
              <a:t>televizija</a:t>
            </a:r>
          </a:p>
          <a:p>
            <a:pPr indent="1371600" algn="ctr"/>
            <a:endParaRPr lang="x-none" sz="1100" dirty="0" smtClean="0">
              <a:solidFill>
                <a:srgbClr val="C00000"/>
              </a:solidFill>
            </a:endParaRPr>
          </a:p>
          <a:p>
            <a:pPr algn="ctr"/>
            <a:r>
              <a:rPr lang="x-none" sz="1100" dirty="0" smtClean="0">
                <a:solidFill>
                  <a:srgbClr val="C00000"/>
                </a:solidFill>
              </a:rPr>
              <a:t>Urednica:     </a:t>
            </a:r>
          </a:p>
          <a:p>
            <a:pPr algn="ctr"/>
            <a:r>
              <a:rPr lang="x-none" sz="1100" dirty="0" smtClean="0">
                <a:solidFill>
                  <a:srgbClr val="C00000"/>
                </a:solidFill>
              </a:rPr>
              <a:t>tea gorjanc prelević</a:t>
            </a:r>
            <a:endParaRPr lang="x-none" sz="1100" dirty="0">
              <a:solidFill>
                <a:srgbClr val="C00000"/>
              </a:solidFill>
            </a:endParaRPr>
          </a:p>
          <a:p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7486" y="328695"/>
            <a:ext cx="4391524" cy="166387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986682" y="328695"/>
            <a:ext cx="25683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1400" dirty="0" smtClean="0"/>
              <a:t>          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</a:rPr>
              <a:t>12</a:t>
            </a:r>
            <a:r>
              <a:rPr lang="x-none" sz="1400" dirty="0" smtClean="0">
                <a:solidFill>
                  <a:schemeClr val="accent2">
                    <a:lumMod val="50000"/>
                  </a:schemeClr>
                </a:solidFill>
              </a:rPr>
              <a:t>. </a:t>
            </a:r>
            <a:r>
              <a:rPr lang="en-US" sz="1400" dirty="0" err="1" smtClean="0">
                <a:solidFill>
                  <a:schemeClr val="accent2">
                    <a:lumMod val="50000"/>
                  </a:schemeClr>
                </a:solidFill>
              </a:rPr>
              <a:t>maj</a:t>
            </a:r>
            <a:r>
              <a:rPr lang="x-none" sz="1400" dirty="0" smtClean="0">
                <a:solidFill>
                  <a:schemeClr val="accent2">
                    <a:lumMod val="50000"/>
                  </a:schemeClr>
                </a:solidFill>
              </a:rPr>
              <a:t> 201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</a:rPr>
              <a:t>4</a:t>
            </a:r>
            <a:r>
              <a:rPr lang="x-none" sz="1400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x-none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32263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x-none" b="1" dirty="0" smtClean="0">
                <a:solidFill>
                  <a:schemeClr val="accent6">
                    <a:lumMod val="75000"/>
                  </a:schemeClr>
                </a:solidFill>
              </a:rPr>
              <a:t>TV - Kršenje načela Kodeksa</a:t>
            </a:r>
          </a:p>
          <a:p>
            <a:pPr algn="ctr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0238" y="164922"/>
            <a:ext cx="4391524" cy="1663878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530980" y="2235201"/>
          <a:ext cx="5418666" cy="3735635"/>
        </p:xfrm>
        <a:graphic>
          <a:graphicData uri="http://schemas.openxmlformats.org/drawingml/2006/table">
            <a:tbl>
              <a:tblPr firstRow="1" bandRow="1">
                <a:effectLst/>
                <a:tableStyleId>{93296810-A885-4BE3-A3E7-6D5BEEA58F35}</a:tableStyleId>
              </a:tblPr>
              <a:tblGrid>
                <a:gridCol w="903111"/>
                <a:gridCol w="903111"/>
                <a:gridCol w="903111"/>
                <a:gridCol w="903111"/>
                <a:gridCol w="903111"/>
                <a:gridCol w="903111"/>
              </a:tblGrid>
              <a:tr h="739279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dirty="0" smtClean="0"/>
                        <a:t>Načelo 1</a:t>
                      </a:r>
                      <a:endParaRPr lang="en-US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dirty="0" smtClean="0"/>
                        <a:t>Načelo 3</a:t>
                      </a:r>
                      <a:endParaRPr lang="en-US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dirty="0" smtClean="0"/>
                        <a:t>Načelo 8</a:t>
                      </a:r>
                      <a:endParaRPr lang="en-US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dirty="0" smtClean="0"/>
                        <a:t>Načelo 10</a:t>
                      </a:r>
                      <a:endParaRPr lang="en-US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dirty="0" smtClean="0"/>
                        <a:t>Načelo 11</a:t>
                      </a:r>
                      <a:endParaRPr lang="en-US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618916">
                <a:tc>
                  <a:txBody>
                    <a:bodyPr/>
                    <a:lstStyle/>
                    <a:p>
                      <a:pPr algn="ctr"/>
                      <a:r>
                        <a:rPr lang="x-none" dirty="0" smtClean="0"/>
                        <a:t>Pink M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dirty="0" smtClean="0"/>
                        <a:t>13</a:t>
                      </a:r>
                      <a:endParaRPr lang="en-US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dirty="0" smtClean="0"/>
                        <a:t>21</a:t>
                      </a:r>
                      <a:endParaRPr lang="en-US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dirty="0" smtClean="0"/>
                        <a:t>8</a:t>
                      </a:r>
                      <a:endParaRPr lang="en-US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dirty="0" smtClean="0"/>
                        <a:t>1</a:t>
                      </a:r>
                      <a:endParaRPr lang="en-US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618916">
                <a:tc>
                  <a:txBody>
                    <a:bodyPr/>
                    <a:lstStyle/>
                    <a:p>
                      <a:pPr algn="ctr"/>
                      <a:r>
                        <a:rPr lang="x-none" dirty="0" smtClean="0"/>
                        <a:t>TV Vijesti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dirty="0" smtClean="0"/>
                        <a:t>2</a:t>
                      </a:r>
                      <a:endParaRPr lang="en-US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dirty="0" smtClean="0"/>
                        <a:t>5</a:t>
                      </a:r>
                      <a:endParaRPr lang="en-US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dirty="0" smtClean="0"/>
                        <a:t>2</a:t>
                      </a:r>
                      <a:endParaRPr lang="en-US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dirty="0" smtClean="0"/>
                        <a:t>1</a:t>
                      </a:r>
                      <a:endParaRPr lang="en-US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353667">
                <a:tc>
                  <a:txBody>
                    <a:bodyPr/>
                    <a:lstStyle/>
                    <a:p>
                      <a:pPr algn="ctr"/>
                      <a:r>
                        <a:rPr lang="x-none" dirty="0" smtClean="0"/>
                        <a:t>TVCG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dirty="0" smtClean="0"/>
                        <a:t>5</a:t>
                      </a:r>
                      <a:endParaRPr lang="en-US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dirty="0" smtClean="0"/>
                        <a:t>3</a:t>
                      </a:r>
                      <a:endParaRPr lang="en-US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dirty="0" smtClean="0"/>
                        <a:t>2</a:t>
                      </a:r>
                      <a:endParaRPr lang="en-US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618916">
                <a:tc>
                  <a:txBody>
                    <a:bodyPr/>
                    <a:lstStyle/>
                    <a:p>
                      <a:pPr algn="ctr"/>
                      <a:r>
                        <a:rPr lang="x-none" dirty="0" smtClean="0"/>
                        <a:t>Atlas TV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dirty="0" smtClean="0"/>
                        <a:t>1</a:t>
                      </a:r>
                      <a:endParaRPr lang="en-US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dirty="0" smtClean="0"/>
                        <a:t>5</a:t>
                      </a:r>
                      <a:endParaRPr lang="en-US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</a:t>
                      </a:r>
                      <a:endParaRPr lang="en-US" b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353667">
                <a:tc>
                  <a:txBody>
                    <a:bodyPr/>
                    <a:lstStyle/>
                    <a:p>
                      <a:pPr algn="ctr"/>
                      <a:r>
                        <a:rPr lang="x-none" dirty="0" smtClean="0"/>
                        <a:t>Prva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 smtClean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53667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dirty="0" smtClean="0"/>
                        <a:t>21</a:t>
                      </a:r>
                      <a:endParaRPr lang="en-US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dirty="0" smtClean="0"/>
                        <a:t>22</a:t>
                      </a:r>
                      <a:endParaRPr lang="en-US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dirty="0" smtClean="0"/>
                        <a:t>13</a:t>
                      </a:r>
                      <a:endParaRPr lang="en-US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dirty="0" smtClean="0"/>
                        <a:t>10</a:t>
                      </a:r>
                      <a:endParaRPr lang="en-US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5</a:t>
                      </a:r>
                      <a:endParaRPr lang="en-US" b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295400" y="1828800"/>
          <a:ext cx="96012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0238" y="120561"/>
            <a:ext cx="4391524" cy="16638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295400" y="1828800"/>
          <a:ext cx="96012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0238" y="120561"/>
            <a:ext cx="4391524" cy="16638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9266" y="110067"/>
            <a:ext cx="4453467" cy="1701799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Content Placeholder 4" descr="Krsenja kodeks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70711" y="1828800"/>
            <a:ext cx="6250577" cy="4114800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0238" y="120561"/>
            <a:ext cx="4391524" cy="16638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0801" y="118533"/>
            <a:ext cx="4419600" cy="1650999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Content Placeholder 4" descr="krsenje nacela kodeks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34181" y="1828800"/>
            <a:ext cx="5523638" cy="4114800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0238" y="120561"/>
            <a:ext cx="4391524" cy="16638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349991" y="1828800"/>
          <a:ext cx="96012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0238" y="120561"/>
            <a:ext cx="4391524" cy="16638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0238" y="164922"/>
            <a:ext cx="4391524" cy="166387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</a:rPr>
              <a:t>Kršenje</a:t>
            </a:r>
            <a:r>
              <a:rPr lang="x-none" b="1" dirty="0" smtClean="0">
                <a:solidFill>
                  <a:schemeClr val="accent1">
                    <a:lumMod val="75000"/>
                  </a:schemeClr>
                </a:solidFill>
              </a:rPr>
              <a:t> pretpostavke nevinosti</a:t>
            </a:r>
          </a:p>
          <a:p>
            <a:pPr>
              <a:buNone/>
            </a:pPr>
            <a:endParaRPr lang="en-US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1909170" y="2797791"/>
          <a:ext cx="8326650" cy="2497540"/>
        </p:xfrm>
        <a:graphic>
          <a:graphicData uri="http://schemas.openxmlformats.org/drawingml/2006/table">
            <a:tbl>
              <a:tblPr firstRow="1" bandRow="1">
                <a:tableStyleId>{638B1855-1B75-4FBE-930C-398BA8C253C6}</a:tableStyleId>
              </a:tblPr>
              <a:tblGrid>
                <a:gridCol w="1665330"/>
                <a:gridCol w="1665330"/>
                <a:gridCol w="1665330"/>
                <a:gridCol w="1665330"/>
                <a:gridCol w="1665330"/>
              </a:tblGrid>
              <a:tr h="1401565">
                <a:tc>
                  <a:txBody>
                    <a:bodyPr/>
                    <a:lstStyle/>
                    <a:p>
                      <a:pPr algn="ctr"/>
                      <a:r>
                        <a:rPr lang="x-none" dirty="0" smtClean="0"/>
                        <a:t>Blic</a:t>
                      </a:r>
                      <a:endParaRPr lang="en-US" b="1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dirty="0" smtClean="0"/>
                        <a:t>Dan</a:t>
                      </a:r>
                      <a:endParaRPr lang="en-US" b="1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dirty="0" smtClean="0"/>
                        <a:t>Dnevne novine</a:t>
                      </a:r>
                      <a:endParaRPr lang="en-US" b="1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dirty="0" smtClean="0"/>
                        <a:t>Pobjeda</a:t>
                      </a:r>
                      <a:endParaRPr lang="en-US" b="1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dirty="0" smtClean="0"/>
                        <a:t>Vijesti</a:t>
                      </a:r>
                      <a:endParaRPr lang="en-US" b="1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095975">
                <a:tc>
                  <a:txBody>
                    <a:bodyPr/>
                    <a:lstStyle/>
                    <a:p>
                      <a:pPr algn="ctr"/>
                      <a:r>
                        <a:rPr lang="x-none" b="1" dirty="0" smtClean="0"/>
                        <a:t>25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b="1" dirty="0" smtClean="0"/>
                        <a:t>125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b="1" dirty="0" smtClean="0"/>
                        <a:t>57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b="1" dirty="0" smtClean="0"/>
                        <a:t>51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b="1" dirty="0" smtClean="0"/>
                        <a:t>44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651379"/>
            <a:ext cx="9601200" cy="4292221"/>
          </a:xfrm>
        </p:spPr>
        <p:txBody>
          <a:bodyPr/>
          <a:lstStyle/>
          <a:p>
            <a:pPr>
              <a:buNone/>
            </a:pPr>
            <a:r>
              <a:rPr lang="x-none" b="1" dirty="0" smtClean="0"/>
              <a:t>Kršenje načela 1</a:t>
            </a:r>
          </a:p>
          <a:p>
            <a:pPr>
              <a:buNone/>
            </a:pPr>
            <a:endParaRPr lang="x-none" dirty="0" smtClean="0"/>
          </a:p>
          <a:p>
            <a:pPr>
              <a:buNone/>
            </a:pPr>
            <a:endParaRPr lang="x-none" dirty="0" smtClean="0"/>
          </a:p>
          <a:p>
            <a:pPr>
              <a:buNone/>
            </a:pPr>
            <a:endParaRPr lang="x-none" dirty="0" smtClean="0"/>
          </a:p>
          <a:p>
            <a:pPr>
              <a:buNone/>
            </a:pPr>
            <a:r>
              <a:rPr lang="x-none" b="1" dirty="0" smtClean="0"/>
              <a:t>Kršenja načela 3</a:t>
            </a:r>
          </a:p>
          <a:p>
            <a:pPr fontAlgn="t">
              <a:buNone/>
            </a:pPr>
            <a:endParaRPr lang="en-US" b="1" dirty="0" smtClean="0"/>
          </a:p>
          <a:p>
            <a:pPr fontAlgn="t"/>
            <a:endParaRPr lang="en-US" b="1" dirty="0" smtClean="0"/>
          </a:p>
          <a:p>
            <a:pPr fontAlgn="t"/>
            <a:endParaRPr lang="en-US" b="1" dirty="0" smtClean="0"/>
          </a:p>
          <a:p>
            <a:pPr fontAlgn="t"/>
            <a:endParaRPr lang="en-US" b="1" dirty="0" smtClean="0"/>
          </a:p>
          <a:p>
            <a:pPr fontAlgn="t"/>
            <a:endParaRPr lang="en-US" b="1" dirty="0" smtClean="0"/>
          </a:p>
          <a:p>
            <a:pPr fontAlgn="t"/>
            <a:endParaRPr lang="en-US" b="1" dirty="0" smtClean="0"/>
          </a:p>
          <a:p>
            <a:pPr fontAlgn="t"/>
            <a:endParaRPr lang="en-US" dirty="0" smtClean="0"/>
          </a:p>
          <a:p>
            <a:pPr fontAlgn="t"/>
            <a:endParaRPr lang="en-US" dirty="0" smtClean="0"/>
          </a:p>
          <a:p>
            <a:pPr fontAlgn="t"/>
            <a:endParaRPr lang="en-US" dirty="0" smtClean="0"/>
          </a:p>
          <a:p>
            <a:pPr fontAlgn="t"/>
            <a:endParaRPr lang="en-US" dirty="0" smtClean="0"/>
          </a:p>
          <a:p>
            <a:pPr fontAlgn="t"/>
            <a:endParaRPr lang="en-US" dirty="0" smtClean="0"/>
          </a:p>
          <a:p>
            <a:pPr fontAlgn="t"/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0238" y="120561"/>
            <a:ext cx="4391524" cy="1663878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916905" y="1746912"/>
          <a:ext cx="6954295" cy="1920751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tableStyleId>{93296810-A885-4BE3-A3E7-6D5BEEA58F35}</a:tableStyleId>
              </a:tblPr>
              <a:tblGrid>
                <a:gridCol w="1163095"/>
                <a:gridCol w="1168400"/>
                <a:gridCol w="1168400"/>
                <a:gridCol w="1143000"/>
                <a:gridCol w="1151467"/>
                <a:gridCol w="1159933"/>
              </a:tblGrid>
              <a:tr h="750755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dirty="0" smtClean="0"/>
                        <a:t>Dan</a:t>
                      </a:r>
                      <a:endParaRPr lang="en-US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dirty="0" smtClean="0"/>
                        <a:t>Vijesti</a:t>
                      </a:r>
                      <a:endParaRPr lang="en-US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dirty="0" smtClean="0"/>
                        <a:t>Pobjeda</a:t>
                      </a:r>
                      <a:endParaRPr lang="en-US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dirty="0" smtClean="0"/>
                        <a:t>TV </a:t>
                      </a:r>
                      <a:r>
                        <a:rPr lang="en-US" dirty="0" smtClean="0"/>
                        <a:t/>
                      </a:r>
                      <a:br>
                        <a:rPr lang="en-US" dirty="0" smtClean="0"/>
                      </a:br>
                      <a:r>
                        <a:rPr lang="x-none" dirty="0" smtClean="0"/>
                        <a:t>Pink</a:t>
                      </a:r>
                    </a:p>
                    <a:p>
                      <a:pPr algn="ctr"/>
                      <a:endParaRPr lang="en-US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dirty="0" smtClean="0"/>
                        <a:t>TVCG </a:t>
                      </a:r>
                      <a:endParaRPr lang="en-US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0611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b="1" dirty="0" smtClean="0"/>
                        <a:t>MSS</a:t>
                      </a:r>
                      <a:endParaRPr lang="en-US" b="1" dirty="0" smtClean="0"/>
                    </a:p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b="1" dirty="0" smtClean="0"/>
                        <a:t>13</a:t>
                      </a:r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b="1" dirty="0" smtClean="0"/>
                        <a:t>13</a:t>
                      </a:r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b="1" dirty="0" smtClean="0"/>
                        <a:t>4</a:t>
                      </a:r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66271">
                <a:tc>
                  <a:txBody>
                    <a:bodyPr/>
                    <a:lstStyle/>
                    <a:p>
                      <a:pPr algn="ctr"/>
                      <a:r>
                        <a:rPr lang="x-none" b="1" dirty="0" smtClean="0"/>
                        <a:t>HRA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b="1" dirty="0" smtClean="0"/>
                        <a:t>14</a:t>
                      </a:r>
                      <a:endParaRPr lang="en-US" b="1" dirty="0"/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b="1" dirty="0" smtClean="0"/>
                        <a:t>11</a:t>
                      </a:r>
                      <a:endParaRPr lang="en-US" b="1" dirty="0"/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b="1" dirty="0" smtClean="0"/>
                        <a:t>9</a:t>
                      </a:r>
                      <a:endParaRPr lang="en-US" b="1" dirty="0"/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b="1" dirty="0" smtClean="0"/>
                        <a:t>13</a:t>
                      </a:r>
                      <a:endParaRPr lang="en-US" b="1" dirty="0"/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5</a:t>
                      </a:r>
                      <a:endParaRPr lang="en-US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 prst="slope"/>
                      <a:lightRig rig="flood" dir="t"/>
                    </a:cell3D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930555" y="3735818"/>
          <a:ext cx="6974004" cy="167383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162334"/>
                <a:gridCol w="1162334"/>
                <a:gridCol w="1162334"/>
                <a:gridCol w="1162334"/>
                <a:gridCol w="1162334"/>
                <a:gridCol w="1162334"/>
              </a:tblGrid>
              <a:tr h="50685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dirty="0" smtClean="0"/>
                        <a:t>Dan</a:t>
                      </a:r>
                      <a:endParaRPr lang="en-US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dirty="0" smtClean="0"/>
                        <a:t>Vijesti</a:t>
                      </a:r>
                      <a:endParaRPr lang="en-US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dirty="0" smtClean="0"/>
                        <a:t>Pobjeda</a:t>
                      </a:r>
                      <a:endParaRPr lang="en-US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dirty="0" smtClean="0"/>
                        <a:t>TV Pink</a:t>
                      </a:r>
                      <a:endParaRPr lang="x-none" dirty="0" smtClean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dirty="0" smtClean="0"/>
                        <a:t>TVCG</a:t>
                      </a:r>
                      <a:endParaRPr lang="en-US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6601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b="1" dirty="0" smtClean="0"/>
                        <a:t>MSS</a:t>
                      </a:r>
                      <a:endParaRPr lang="en-US" b="1" dirty="0" smtClean="0"/>
                    </a:p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b="1" dirty="0" smtClean="0"/>
                        <a:t>4</a:t>
                      </a:r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b="1" dirty="0" smtClean="0"/>
                        <a:t>1</a:t>
                      </a:r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b="1" dirty="0" smtClean="0"/>
                        <a:t>1</a:t>
                      </a:r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  <a:tr h="506855">
                <a:tc>
                  <a:txBody>
                    <a:bodyPr/>
                    <a:lstStyle/>
                    <a:p>
                      <a:r>
                        <a:rPr lang="x-none" b="1" dirty="0" smtClean="0"/>
                        <a:t>HRA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b="1" dirty="0" smtClean="0"/>
                        <a:t>1</a:t>
                      </a:r>
                      <a:endParaRPr lang="en-US" b="1" dirty="0"/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b="1" dirty="0" smtClean="0"/>
                        <a:t>3</a:t>
                      </a:r>
                      <a:endParaRPr lang="en-US" b="1" dirty="0"/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b="1" dirty="0" smtClean="0"/>
                        <a:t>6</a:t>
                      </a:r>
                      <a:endParaRPr lang="en-US" b="1" dirty="0"/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21</a:t>
                      </a:r>
                      <a:endParaRPr lang="en-US" b="1" dirty="0"/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349990" y="1856095"/>
          <a:ext cx="96012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0238" y="120561"/>
            <a:ext cx="4391524" cy="16638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Red Line Business 16x9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Office Them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F180B1C-2212-497F-A259-C959ADD048C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Business red line presentation (widescreen)</Template>
  <TotalTime>0</TotalTime>
  <Words>149</Words>
  <Application>Microsoft Office PowerPoint</Application>
  <PresentationFormat>Custom</PresentationFormat>
  <Paragraphs>104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Red Line Business 16x9</vt:lpstr>
      <vt:lpstr>”Monitoring novinarskih samoregulatornih tijela  u Crnoj Gori”   (TREĆI izvještaj za period OKTOBAR 2013 – MART 2014)</vt:lpstr>
      <vt:lpstr> </vt:lpstr>
      <vt:lpstr> </vt:lpstr>
      <vt:lpstr>Slide 4</vt:lpstr>
      <vt:lpstr>Slide 5</vt:lpstr>
      <vt:lpstr> </vt:lpstr>
      <vt:lpstr> </vt:lpstr>
      <vt:lpstr> </vt:lpstr>
      <vt:lpstr> </vt:lpstr>
      <vt:lpstr>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2013-12-05T13:05:43Z</dcterms:created>
  <dcterms:modified xsi:type="dcterms:W3CDTF">2014-05-09T08:21:58Z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TC030310239991</vt:lpwstr>
  </property>
</Properties>
</file>