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drawings/drawing11.xml" ContentType="application/vnd.openxmlformats-officedocument.drawingml.chartshapes+xml"/>
  <Override PartName="/ppt/charts/chart24.xml" ContentType="application/vnd.openxmlformats-officedocument.drawingml.chart+xml"/>
  <Override PartName="/ppt/drawings/drawing1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4.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48.xml" ContentType="application/vnd.openxmlformats-officedocument.presentationml.notesSlide+xml"/>
  <Override PartName="/ppt/charts/chart38.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9.xml" ContentType="application/vnd.openxmlformats-officedocument.drawingml.chart+xml"/>
  <Override PartName="/ppt/notesSlides/notesSlide51.xml" ContentType="application/vnd.openxmlformats-officedocument.presentationml.notesSlide+xml"/>
  <Override PartName="/ppt/charts/chart40.xml" ContentType="application/vnd.openxmlformats-officedocument.drawingml.chart+xml"/>
  <Override PartName="/ppt/notesSlides/notesSlide52.xml" ContentType="application/vnd.openxmlformats-officedocument.presentationml.notesSlide+xml"/>
  <Override PartName="/ppt/charts/chart41.xml" ContentType="application/vnd.openxmlformats-officedocument.drawingml.chart+xml"/>
  <Override PartName="/ppt/notesSlides/notesSlide53.xml" ContentType="application/vnd.openxmlformats-officedocument.presentationml.notesSlide+xml"/>
  <Override PartName="/ppt/charts/chart42.xml" ContentType="application/vnd.openxmlformats-officedocument.drawingml.chart+xml"/>
  <Override PartName="/ppt/notesSlides/notesSlide54.xml" ContentType="application/vnd.openxmlformats-officedocument.presentationml.notesSlide+xml"/>
  <Override PartName="/ppt/charts/chart43.xml" ContentType="application/vnd.openxmlformats-officedocument.drawingml.chart+xml"/>
  <Override PartName="/ppt/comments/comment1.xml" ContentType="application/vnd.openxmlformats-officedocument.presentationml.comments+xml"/>
  <Override PartName="/ppt/notesSlides/notesSlide55.xml" ContentType="application/vnd.openxmlformats-officedocument.presentationml.notesSlide+xml"/>
  <Override PartName="/ppt/charts/chart44.xml" ContentType="application/vnd.openxmlformats-officedocument.drawingml.chart+xml"/>
  <Override PartName="/ppt/notesSlides/notesSlide56.xml" ContentType="application/vnd.openxmlformats-officedocument.presentationml.notesSlide+xml"/>
  <Override PartName="/ppt/charts/chart45.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65"/>
  </p:notesMasterIdLst>
  <p:handoutMasterIdLst>
    <p:handoutMasterId r:id="rId66"/>
  </p:handoutMasterIdLst>
  <p:sldIdLst>
    <p:sldId id="265" r:id="rId5"/>
    <p:sldId id="410" r:id="rId6"/>
    <p:sldId id="592" r:id="rId7"/>
    <p:sldId id="607" r:id="rId8"/>
    <p:sldId id="364" r:id="rId9"/>
    <p:sldId id="413" r:id="rId10"/>
    <p:sldId id="427" r:id="rId11"/>
    <p:sldId id="270" r:id="rId12"/>
    <p:sldId id="487" r:id="rId13"/>
    <p:sldId id="428" r:id="rId14"/>
    <p:sldId id="593" r:id="rId15"/>
    <p:sldId id="444" r:id="rId16"/>
    <p:sldId id="594" r:id="rId17"/>
    <p:sldId id="595" r:id="rId18"/>
    <p:sldId id="608" r:id="rId19"/>
    <p:sldId id="596" r:id="rId20"/>
    <p:sldId id="597" r:id="rId21"/>
    <p:sldId id="610" r:id="rId22"/>
    <p:sldId id="598" r:id="rId23"/>
    <p:sldId id="609" r:id="rId24"/>
    <p:sldId id="599" r:id="rId25"/>
    <p:sldId id="600" r:id="rId26"/>
    <p:sldId id="601" r:id="rId27"/>
    <p:sldId id="602" r:id="rId28"/>
    <p:sldId id="603" r:id="rId29"/>
    <p:sldId id="604" r:id="rId30"/>
    <p:sldId id="605" r:id="rId31"/>
    <p:sldId id="611" r:id="rId32"/>
    <p:sldId id="606" r:id="rId33"/>
    <p:sldId id="612" r:id="rId34"/>
    <p:sldId id="613" r:id="rId35"/>
    <p:sldId id="615" r:id="rId36"/>
    <p:sldId id="614" r:id="rId37"/>
    <p:sldId id="616" r:id="rId38"/>
    <p:sldId id="617" r:id="rId39"/>
    <p:sldId id="618" r:id="rId40"/>
    <p:sldId id="619" r:id="rId41"/>
    <p:sldId id="620" r:id="rId42"/>
    <p:sldId id="626" r:id="rId43"/>
    <p:sldId id="627" r:id="rId44"/>
    <p:sldId id="628" r:id="rId45"/>
    <p:sldId id="629" r:id="rId46"/>
    <p:sldId id="630" r:id="rId47"/>
    <p:sldId id="621" r:id="rId48"/>
    <p:sldId id="622" r:id="rId49"/>
    <p:sldId id="623" r:id="rId50"/>
    <p:sldId id="625" r:id="rId51"/>
    <p:sldId id="631" r:id="rId52"/>
    <p:sldId id="632" r:id="rId53"/>
    <p:sldId id="633" r:id="rId54"/>
    <p:sldId id="635" r:id="rId55"/>
    <p:sldId id="634" r:id="rId56"/>
    <p:sldId id="636" r:id="rId57"/>
    <p:sldId id="637" r:id="rId58"/>
    <p:sldId id="638" r:id="rId59"/>
    <p:sldId id="639" r:id="rId60"/>
    <p:sldId id="640" r:id="rId61"/>
    <p:sldId id="642" r:id="rId62"/>
    <p:sldId id="641" r:id="rId63"/>
    <p:sldId id="483" r:id="rId64"/>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jan Radosavljevic"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2A"/>
    <a:srgbClr val="1A1CB3"/>
    <a:srgbClr val="009999"/>
    <a:srgbClr val="0099FF"/>
    <a:srgbClr val="0066FF"/>
    <a:srgbClr val="18395D"/>
    <a:srgbClr val="A50021"/>
    <a:srgbClr val="3D469A"/>
    <a:srgbClr val="16161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316" autoAdjust="0"/>
  </p:normalViewPr>
  <p:slideViewPr>
    <p:cSldViewPr snapToGrid="0" snapToObjects="1" showGuides="1">
      <p:cViewPr>
        <p:scale>
          <a:sx n="114" d="100"/>
          <a:sy n="114" d="100"/>
        </p:scale>
        <p:origin x="-1608" y="-552"/>
      </p:cViewPr>
      <p:guideLst>
        <p:guide orient="horz" pos="2382"/>
        <p:guide orient="horz" pos="230"/>
        <p:guide orient="horz" pos="4534"/>
        <p:guide orient="horz" pos="4286"/>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4234"/>
        <p:guide pos="237"/>
        <p:guide pos="8229"/>
        <p:guide pos="949"/>
        <p:guide pos="7517"/>
        <p:guide pos="2880"/>
        <p:guide pos="156"/>
        <p:guide pos="5598"/>
        <p:guide pos="399"/>
        <p:guide pos="5114"/>
        <p:guide pos="1373"/>
        <p:guide pos="4383"/>
        <p:guide pos="5368"/>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package" Target="../embeddings/Microsoft_Excel_Worksheet1.xlsx"/><Relationship Id="rId2" Type="http://schemas.openxmlformats.org/officeDocument/2006/relationships/image" Target="../media/image16.emf"/><Relationship Id="rId1" Type="http://schemas.openxmlformats.org/officeDocument/2006/relationships/image" Target="../media/image15.png"/><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4.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6608411003497E-2"/>
          <c:y val="0.19596076018476"/>
          <c:w val="0.87519429544404204"/>
          <c:h val="0.80193659226136604"/>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1-495A-4E8D-92E7-B28E527BDA24}"/>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3-495A-4E8D-92E7-B28E527BDA24}"/>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4-495A-4E8D-92E7-B28E527BDA24}"/>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6-495A-4E8D-92E7-B28E527BDA24}"/>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8-495A-4E8D-92E7-B28E527BDA24}"/>
              </c:ext>
            </c:extLst>
          </c:dPt>
          <c:dLbls>
            <c:dLbl>
              <c:idx val="0"/>
              <c:layout>
                <c:manualLayout>
                  <c:x val="2.3430941724800599E-17"/>
                  <c:y val="-0.8004266841457999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95A-4E8D-92E7-B28E527BDA24}"/>
                </c:ext>
                <c:ext xmlns:c15="http://schemas.microsoft.com/office/drawing/2012/chart" uri="{CE6537A1-D6FC-4f65-9D91-7224C49458BB}">
                  <c15:layout/>
                </c:ext>
              </c:extLst>
            </c:dLbl>
            <c:dLbl>
              <c:idx val="1"/>
              <c:layout>
                <c:manualLayout>
                  <c:x val="0"/>
                  <c:y val="-0.8004266841457999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95A-4E8D-92E7-B28E527BDA24}"/>
                </c:ext>
                <c:ext xmlns:c15="http://schemas.microsoft.com/office/drawing/2012/chart" uri="{CE6537A1-D6FC-4f65-9D91-7224C49458BB}">
                  <c15:layout/>
                </c:ext>
              </c:extLst>
            </c:dLbl>
            <c:spPr>
              <a:noFill/>
              <a:ln>
                <a:noFill/>
              </a:ln>
              <a:effectLst/>
            </c:spPr>
            <c:txPr>
              <a:bodyPr/>
              <a:lstStyle/>
              <a:p>
                <a:pPr>
                  <a:defRPr sz="1800" b="1">
                    <a:solidFill>
                      <a:schemeClr val="tx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c:formatCode>
                <c:ptCount val="2"/>
                <c:pt idx="0">
                  <c:v>0.48699999999999999</c:v>
                </c:pt>
                <c:pt idx="1">
                  <c:v>0.51300000000000001</c:v>
                </c:pt>
              </c:numCache>
            </c:numRef>
          </c:val>
          <c:extLst xmlns:c16r2="http://schemas.microsoft.com/office/drawing/2015/06/chart">
            <c:ext xmlns:c16="http://schemas.microsoft.com/office/drawing/2014/chart" uri="{C3380CC4-5D6E-409C-BE32-E72D297353CC}">
              <c16:uniqueId val="{00000009-495A-4E8D-92E7-B28E527BDA24}"/>
            </c:ext>
          </c:extLst>
        </c:ser>
        <c:dLbls>
          <c:dLblPos val="inBase"/>
          <c:showLegendKey val="0"/>
          <c:showVal val="1"/>
          <c:showCatName val="0"/>
          <c:showSerName val="0"/>
          <c:showPercent val="0"/>
          <c:showBubbleSize val="0"/>
        </c:dLbls>
        <c:gapWidth val="12"/>
        <c:overlap val="100"/>
        <c:axId val="4788224"/>
        <c:axId val="4789760"/>
      </c:barChart>
      <c:catAx>
        <c:axId val="4788224"/>
        <c:scaling>
          <c:orientation val="minMax"/>
        </c:scaling>
        <c:delete val="1"/>
        <c:axPos val="b"/>
        <c:numFmt formatCode="General" sourceLinked="0"/>
        <c:majorTickMark val="out"/>
        <c:minorTickMark val="none"/>
        <c:tickLblPos val="nextTo"/>
        <c:crossAx val="4789760"/>
        <c:crosses val="autoZero"/>
        <c:auto val="1"/>
        <c:lblAlgn val="ctr"/>
        <c:lblOffset val="100"/>
        <c:noMultiLvlLbl val="0"/>
      </c:catAx>
      <c:valAx>
        <c:axId val="4789760"/>
        <c:scaling>
          <c:orientation val="minMax"/>
          <c:max val="1"/>
        </c:scaling>
        <c:delete val="1"/>
        <c:axPos val="l"/>
        <c:numFmt formatCode="0%" sourceLinked="1"/>
        <c:majorTickMark val="out"/>
        <c:minorTickMark val="none"/>
        <c:tickLblPos val="nextTo"/>
        <c:crossAx val="4788224"/>
        <c:crosses val="autoZero"/>
        <c:crossBetween val="between"/>
      </c:valAx>
    </c:plotArea>
    <c:plotVisOnly val="1"/>
    <c:dispBlanksAs val="gap"/>
    <c:showDLblsOverMax val="0"/>
  </c:chart>
  <c:txPr>
    <a:bodyPr/>
    <a:lstStyle/>
    <a:p>
      <a:pPr>
        <a:defRPr sz="1800"/>
      </a:pPr>
      <a:endParaRPr lang="sr-Latn-RS"/>
    </a:p>
  </c:tx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99"/>
          <c:y val="3.4055727554179599E-2"/>
          <c:w val="0.52686611826278795"/>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Psihijatru</c:v>
                </c:pt>
                <c:pt idx="1">
                  <c:v>Bliskim rođacima, porodici</c:v>
                </c:pt>
                <c:pt idx="2">
                  <c:v>Psihologu</c:v>
                </c:pt>
                <c:pt idx="3">
                  <c:v>Prijatelju/ici</c:v>
                </c:pt>
                <c:pt idx="4">
                  <c:v>Nikome, osoba sama može/treba da se izbori</c:v>
                </c:pt>
                <c:pt idx="5">
                  <c:v>Islamskom svješteniku (ili nekom drugom svještenom licu) – hodža za “zapis“</c:v>
                </c:pt>
                <c:pt idx="6">
                  <c:v>Pravoslavnom svješteniku</c:v>
                </c:pt>
                <c:pt idx="7">
                  <c:v>Bionergetičaru ili vidovnjaku</c:v>
                </c:pt>
                <c:pt idx="8">
                  <c:v>Nekom drugom, kome</c:v>
                </c:pt>
                <c:pt idx="9">
                  <c:v>Ne znam, nijesam siguran/Odbija</c:v>
                </c:pt>
              </c:strCache>
            </c:strRef>
          </c:cat>
          <c:val>
            <c:numRef>
              <c:f>Sheet1!$B$2:$B$11</c:f>
              <c:numCache>
                <c:formatCode>General</c:formatCode>
                <c:ptCount val="10"/>
                <c:pt idx="0">
                  <c:v>37.1</c:v>
                </c:pt>
                <c:pt idx="1">
                  <c:v>21.9</c:v>
                </c:pt>
                <c:pt idx="2">
                  <c:v>18.899999999999999</c:v>
                </c:pt>
                <c:pt idx="3">
                  <c:v>6.7</c:v>
                </c:pt>
                <c:pt idx="4">
                  <c:v>1.4</c:v>
                </c:pt>
                <c:pt idx="5">
                  <c:v>1</c:v>
                </c:pt>
                <c:pt idx="6">
                  <c:v>0.9</c:v>
                </c:pt>
                <c:pt idx="7">
                  <c:v>0.6</c:v>
                </c:pt>
                <c:pt idx="8">
                  <c:v>0.3</c:v>
                </c:pt>
                <c:pt idx="9">
                  <c:v>11.4</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5259392"/>
        <c:axId val="45266432"/>
      </c:barChart>
      <c:catAx>
        <c:axId val="4525939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5266432"/>
        <c:crosses val="autoZero"/>
        <c:auto val="1"/>
        <c:lblAlgn val="ctr"/>
        <c:lblOffset val="100"/>
        <c:tickLblSkip val="1"/>
        <c:tickMarkSkip val="1"/>
        <c:noMultiLvlLbl val="0"/>
      </c:catAx>
      <c:valAx>
        <c:axId val="45266432"/>
        <c:scaling>
          <c:orientation val="minMax"/>
        </c:scaling>
        <c:delete val="1"/>
        <c:axPos val="t"/>
        <c:numFmt formatCode="General" sourceLinked="1"/>
        <c:majorTickMark val="out"/>
        <c:minorTickMark val="none"/>
        <c:tickLblPos val="nextTo"/>
        <c:crossAx val="4525939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98615760288698"/>
          <c:y val="3.4055727554179599E-2"/>
          <c:w val="0.634418483408993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FE63-4F88-9B57-07CE39308697}"/>
              </c:ext>
            </c:extLst>
          </c:dPt>
          <c:dPt>
            <c:idx val="1"/>
            <c:invertIfNegative val="0"/>
            <c:bubble3D val="0"/>
            <c:extLst xmlns:c16r2="http://schemas.microsoft.com/office/drawing/2015/06/chart">
              <c:ext xmlns:c16="http://schemas.microsoft.com/office/drawing/2014/chart" uri="{C3380CC4-5D6E-409C-BE32-E72D297353CC}">
                <c16:uniqueId val="{00000001-FE63-4F88-9B57-07CE39308697}"/>
              </c:ext>
            </c:extLst>
          </c:dPt>
          <c:dPt>
            <c:idx val="2"/>
            <c:invertIfNegative val="0"/>
            <c:bubble3D val="0"/>
            <c:extLst xmlns:c16r2="http://schemas.microsoft.com/office/drawing/2015/06/chart">
              <c:ext xmlns:c16="http://schemas.microsoft.com/office/drawing/2014/chart" uri="{C3380CC4-5D6E-409C-BE32-E72D297353CC}">
                <c16:uniqueId val="{00000002-FE63-4F88-9B57-07CE39308697}"/>
              </c:ext>
            </c:extLst>
          </c:dPt>
          <c:dPt>
            <c:idx val="3"/>
            <c:invertIfNegative val="0"/>
            <c:bubble3D val="0"/>
            <c:extLst xmlns:c16r2="http://schemas.microsoft.com/office/drawing/2015/06/chart">
              <c:ext xmlns:c16="http://schemas.microsoft.com/office/drawing/2014/chart" uri="{C3380CC4-5D6E-409C-BE32-E72D297353CC}">
                <c16:uniqueId val="{00000003-FE63-4F88-9B57-07CE39308697}"/>
              </c:ext>
            </c:extLst>
          </c:dPt>
          <c:dPt>
            <c:idx val="4"/>
            <c:invertIfNegative val="0"/>
            <c:bubble3D val="0"/>
            <c:extLst xmlns:c16r2="http://schemas.microsoft.com/office/drawing/2015/06/chart">
              <c:ext xmlns:c16="http://schemas.microsoft.com/office/drawing/2014/chart" uri="{C3380CC4-5D6E-409C-BE32-E72D297353CC}">
                <c16:uniqueId val="{00000004-FE63-4F88-9B57-07CE39308697}"/>
              </c:ext>
            </c:extLst>
          </c:dPt>
          <c:dPt>
            <c:idx val="5"/>
            <c:invertIfNegative val="0"/>
            <c:bubble3D val="0"/>
            <c:extLst xmlns:c16r2="http://schemas.microsoft.com/office/drawing/2015/06/chart">
              <c:ext xmlns:c16="http://schemas.microsoft.com/office/drawing/2014/chart" uri="{C3380CC4-5D6E-409C-BE32-E72D297353CC}">
                <c16:uniqueId val="{00000005-FE63-4F88-9B57-07CE39308697}"/>
              </c:ext>
            </c:extLst>
          </c:dPt>
          <c:dPt>
            <c:idx val="6"/>
            <c:invertIfNegative val="0"/>
            <c:bubble3D val="0"/>
            <c:extLst xmlns:c16r2="http://schemas.microsoft.com/office/drawing/2015/06/chart">
              <c:ext xmlns:c16="http://schemas.microsoft.com/office/drawing/2014/chart" uri="{C3380CC4-5D6E-409C-BE32-E72D297353CC}">
                <c16:uniqueId val="{00000006-FE63-4F88-9B57-07CE39308697}"/>
              </c:ext>
            </c:extLst>
          </c:dPt>
          <c:dPt>
            <c:idx val="7"/>
            <c:invertIfNegative val="0"/>
            <c:bubble3D val="0"/>
            <c:extLst xmlns:c16r2="http://schemas.microsoft.com/office/drawing/2015/06/chart">
              <c:ext xmlns:c16="http://schemas.microsoft.com/office/drawing/2014/chart" uri="{C3380CC4-5D6E-409C-BE32-E72D297353CC}">
                <c16:uniqueId val="{00000007-FE63-4F88-9B57-07CE39308697}"/>
              </c:ext>
            </c:extLst>
          </c:dPt>
          <c:dPt>
            <c:idx val="8"/>
            <c:invertIfNegative val="0"/>
            <c:bubble3D val="0"/>
            <c:extLst xmlns:c16r2="http://schemas.microsoft.com/office/drawing/2015/06/chart">
              <c:ext xmlns:c16="http://schemas.microsoft.com/office/drawing/2014/chart" uri="{C3380CC4-5D6E-409C-BE32-E72D297353CC}">
                <c16:uniqueId val="{00000008-FE63-4F88-9B57-07CE39308697}"/>
              </c:ext>
            </c:extLst>
          </c:dPt>
          <c:dPt>
            <c:idx val="9"/>
            <c:invertIfNegative val="0"/>
            <c:bubble3D val="0"/>
            <c:extLst xmlns:c16r2="http://schemas.microsoft.com/office/drawing/2015/06/chart">
              <c:ext xmlns:c16="http://schemas.microsoft.com/office/drawing/2014/chart" uri="{C3380CC4-5D6E-409C-BE32-E72D297353CC}">
                <c16:uniqueId val="{00000009-FE63-4F88-9B57-07CE39308697}"/>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Zdravstvenom profesionalcu</c:v>
                </c:pt>
                <c:pt idx="1">
                  <c:v>Bliskim rođacima, porodici</c:v>
                </c:pt>
                <c:pt idx="2">
                  <c:v>Vidovnjacima</c:v>
                </c:pt>
                <c:pt idx="3">
                  <c:v>Prijatelju/ici</c:v>
                </c:pt>
                <c:pt idx="4">
                  <c:v>Svešteniku</c:v>
                </c:pt>
                <c:pt idx="5">
                  <c:v>Nekom drugom, kome</c:v>
                </c:pt>
              </c:strCache>
            </c:strRef>
          </c:cat>
          <c:val>
            <c:numRef>
              <c:f>Sheet1!$B$2:$B$7</c:f>
              <c:numCache>
                <c:formatCode>General</c:formatCode>
                <c:ptCount val="6"/>
                <c:pt idx="0">
                  <c:v>33</c:v>
                </c:pt>
                <c:pt idx="1">
                  <c:v>48.6</c:v>
                </c:pt>
                <c:pt idx="2">
                  <c:v>2.9</c:v>
                </c:pt>
                <c:pt idx="3">
                  <c:v>5.5</c:v>
                </c:pt>
                <c:pt idx="4">
                  <c:v>8.7000000000000011</c:v>
                </c:pt>
                <c:pt idx="5">
                  <c:v>1.4</c:v>
                </c:pt>
              </c:numCache>
            </c:numRef>
          </c:val>
          <c:extLst xmlns:c16r2="http://schemas.microsoft.com/office/drawing/2015/06/chart">
            <c:ext xmlns:c16="http://schemas.microsoft.com/office/drawing/2014/chart" uri="{C3380CC4-5D6E-409C-BE32-E72D297353CC}">
              <c16:uniqueId val="{0000000A-FE63-4F88-9B57-07CE39308697}"/>
            </c:ext>
          </c:extLst>
        </c:ser>
        <c:dLbls>
          <c:showLegendKey val="0"/>
          <c:showVal val="1"/>
          <c:showCatName val="0"/>
          <c:showSerName val="0"/>
          <c:showPercent val="0"/>
          <c:showBubbleSize val="0"/>
        </c:dLbls>
        <c:gapWidth val="50"/>
        <c:axId val="44966272"/>
        <c:axId val="44968960"/>
      </c:barChart>
      <c:catAx>
        <c:axId val="44966272"/>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4968960"/>
        <c:crosses val="autoZero"/>
        <c:auto val="1"/>
        <c:lblAlgn val="ctr"/>
        <c:lblOffset val="100"/>
        <c:tickLblSkip val="1"/>
        <c:tickMarkSkip val="1"/>
        <c:noMultiLvlLbl val="0"/>
      </c:catAx>
      <c:valAx>
        <c:axId val="44968960"/>
        <c:scaling>
          <c:orientation val="minMax"/>
        </c:scaling>
        <c:delete val="1"/>
        <c:axPos val="t"/>
        <c:numFmt formatCode="General" sourceLinked="1"/>
        <c:majorTickMark val="out"/>
        <c:minorTickMark val="none"/>
        <c:tickLblPos val="nextTo"/>
        <c:crossAx val="4496627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4664375292701"/>
          <c:y val="2.6541880127590799E-2"/>
          <c:w val="0.52686611826278795"/>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FE83-4B8E-BEEB-404A50010605}"/>
              </c:ext>
            </c:extLst>
          </c:dPt>
          <c:dPt>
            <c:idx val="1"/>
            <c:invertIfNegative val="0"/>
            <c:bubble3D val="0"/>
            <c:extLst xmlns:c16r2="http://schemas.microsoft.com/office/drawing/2015/06/chart">
              <c:ext xmlns:c16="http://schemas.microsoft.com/office/drawing/2014/chart" uri="{C3380CC4-5D6E-409C-BE32-E72D297353CC}">
                <c16:uniqueId val="{00000001-FE83-4B8E-BEEB-404A50010605}"/>
              </c:ext>
            </c:extLst>
          </c:dPt>
          <c:dPt>
            <c:idx val="2"/>
            <c:invertIfNegative val="0"/>
            <c:bubble3D val="0"/>
            <c:extLst xmlns:c16r2="http://schemas.microsoft.com/office/drawing/2015/06/chart">
              <c:ext xmlns:c16="http://schemas.microsoft.com/office/drawing/2014/chart" uri="{C3380CC4-5D6E-409C-BE32-E72D297353CC}">
                <c16:uniqueId val="{00000002-FE83-4B8E-BEEB-404A50010605}"/>
              </c:ext>
            </c:extLst>
          </c:dPt>
          <c:dPt>
            <c:idx val="3"/>
            <c:invertIfNegative val="0"/>
            <c:bubble3D val="0"/>
            <c:extLst xmlns:c16r2="http://schemas.microsoft.com/office/drawing/2015/06/chart">
              <c:ext xmlns:c16="http://schemas.microsoft.com/office/drawing/2014/chart" uri="{C3380CC4-5D6E-409C-BE32-E72D297353CC}">
                <c16:uniqueId val="{00000003-FE83-4B8E-BEEB-404A50010605}"/>
              </c:ext>
            </c:extLst>
          </c:dPt>
          <c:dPt>
            <c:idx val="4"/>
            <c:invertIfNegative val="0"/>
            <c:bubble3D val="0"/>
            <c:extLst xmlns:c16r2="http://schemas.microsoft.com/office/drawing/2015/06/chart">
              <c:ext xmlns:c16="http://schemas.microsoft.com/office/drawing/2014/chart" uri="{C3380CC4-5D6E-409C-BE32-E72D297353CC}">
                <c16:uniqueId val="{00000004-FE83-4B8E-BEEB-404A50010605}"/>
              </c:ext>
            </c:extLst>
          </c:dPt>
          <c:dPt>
            <c:idx val="5"/>
            <c:invertIfNegative val="0"/>
            <c:bubble3D val="0"/>
            <c:extLst xmlns:c16r2="http://schemas.microsoft.com/office/drawing/2015/06/chart">
              <c:ext xmlns:c16="http://schemas.microsoft.com/office/drawing/2014/chart" uri="{C3380CC4-5D6E-409C-BE32-E72D297353CC}">
                <c16:uniqueId val="{00000005-FE83-4B8E-BEEB-404A50010605}"/>
              </c:ext>
            </c:extLst>
          </c:dPt>
          <c:dPt>
            <c:idx val="6"/>
            <c:invertIfNegative val="0"/>
            <c:bubble3D val="0"/>
            <c:extLst xmlns:c16r2="http://schemas.microsoft.com/office/drawing/2015/06/chart">
              <c:ext xmlns:c16="http://schemas.microsoft.com/office/drawing/2014/chart" uri="{C3380CC4-5D6E-409C-BE32-E72D297353CC}">
                <c16:uniqueId val="{00000006-FE83-4B8E-BEEB-404A50010605}"/>
              </c:ext>
            </c:extLst>
          </c:dPt>
          <c:dPt>
            <c:idx val="7"/>
            <c:invertIfNegative val="0"/>
            <c:bubble3D val="0"/>
            <c:extLst xmlns:c16r2="http://schemas.microsoft.com/office/drawing/2015/06/chart">
              <c:ext xmlns:c16="http://schemas.microsoft.com/office/drawing/2014/chart" uri="{C3380CC4-5D6E-409C-BE32-E72D297353CC}">
                <c16:uniqueId val="{00000007-FE83-4B8E-BEEB-404A50010605}"/>
              </c:ext>
            </c:extLst>
          </c:dPt>
          <c:dPt>
            <c:idx val="8"/>
            <c:invertIfNegative val="0"/>
            <c:bubble3D val="0"/>
            <c:extLst xmlns:c16r2="http://schemas.microsoft.com/office/drawing/2015/06/chart">
              <c:ext xmlns:c16="http://schemas.microsoft.com/office/drawing/2014/chart" uri="{C3380CC4-5D6E-409C-BE32-E72D297353CC}">
                <c16:uniqueId val="{00000008-FE83-4B8E-BEEB-404A50010605}"/>
              </c:ext>
            </c:extLst>
          </c:dPt>
          <c:dPt>
            <c:idx val="9"/>
            <c:invertIfNegative val="0"/>
            <c:bubble3D val="0"/>
            <c:extLst xmlns:c16r2="http://schemas.microsoft.com/office/drawing/2015/06/chart">
              <c:ext xmlns:c16="http://schemas.microsoft.com/office/drawing/2014/chart" uri="{C3380CC4-5D6E-409C-BE32-E72D297353CC}">
                <c16:uniqueId val="{00000009-FE83-4B8E-BEEB-404A50010605}"/>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Psihijatru</c:v>
                </c:pt>
                <c:pt idx="1">
                  <c:v>Bliskim rođacima, porodici</c:v>
                </c:pt>
                <c:pt idx="2">
                  <c:v>Psihologu</c:v>
                </c:pt>
                <c:pt idx="3">
                  <c:v>Prijatelju/ici</c:v>
                </c:pt>
                <c:pt idx="4">
                  <c:v>Nikome, osoba sama može/treba da se izbori</c:v>
                </c:pt>
                <c:pt idx="5">
                  <c:v>Islamskom svješteniku (ili nekom drugom svještenom licu) – hodža za “zapis“</c:v>
                </c:pt>
                <c:pt idx="6">
                  <c:v>Pravoslavnom svješteniku</c:v>
                </c:pt>
                <c:pt idx="7">
                  <c:v>Bionergetičaru ili vidovnjaku</c:v>
                </c:pt>
                <c:pt idx="8">
                  <c:v>Nekom drugom, kome</c:v>
                </c:pt>
                <c:pt idx="9">
                  <c:v>Ne znam, nijesam siguran/Odbija</c:v>
                </c:pt>
              </c:strCache>
            </c:strRef>
          </c:cat>
          <c:val>
            <c:numRef>
              <c:f>Sheet1!$B$2:$B$11</c:f>
              <c:numCache>
                <c:formatCode>General</c:formatCode>
                <c:ptCount val="10"/>
                <c:pt idx="0">
                  <c:v>37.1</c:v>
                </c:pt>
                <c:pt idx="1">
                  <c:v>21.9</c:v>
                </c:pt>
                <c:pt idx="2">
                  <c:v>18.899999999999999</c:v>
                </c:pt>
                <c:pt idx="3">
                  <c:v>6.7</c:v>
                </c:pt>
                <c:pt idx="4">
                  <c:v>1.4</c:v>
                </c:pt>
                <c:pt idx="5">
                  <c:v>1</c:v>
                </c:pt>
                <c:pt idx="6">
                  <c:v>0.9</c:v>
                </c:pt>
                <c:pt idx="7">
                  <c:v>0.6</c:v>
                </c:pt>
                <c:pt idx="8">
                  <c:v>0.3</c:v>
                </c:pt>
                <c:pt idx="9">
                  <c:v>11.4</c:v>
                </c:pt>
              </c:numCache>
            </c:numRef>
          </c:val>
          <c:extLst xmlns:c16r2="http://schemas.microsoft.com/office/drawing/2015/06/chart">
            <c:ext xmlns:c16="http://schemas.microsoft.com/office/drawing/2014/chart" uri="{C3380CC4-5D6E-409C-BE32-E72D297353CC}">
              <c16:uniqueId val="{0000000A-FE83-4B8E-BEEB-404A50010605}"/>
            </c:ext>
          </c:extLst>
        </c:ser>
        <c:dLbls>
          <c:showLegendKey val="0"/>
          <c:showVal val="1"/>
          <c:showCatName val="0"/>
          <c:showSerName val="0"/>
          <c:showPercent val="0"/>
          <c:showBubbleSize val="0"/>
        </c:dLbls>
        <c:gapWidth val="50"/>
        <c:axId val="45091072"/>
        <c:axId val="45098112"/>
      </c:barChart>
      <c:catAx>
        <c:axId val="45091072"/>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5098112"/>
        <c:crosses val="autoZero"/>
        <c:auto val="1"/>
        <c:lblAlgn val="ctr"/>
        <c:lblOffset val="100"/>
        <c:tickLblSkip val="1"/>
        <c:tickMarkSkip val="1"/>
        <c:noMultiLvlLbl val="0"/>
      </c:catAx>
      <c:valAx>
        <c:axId val="45098112"/>
        <c:scaling>
          <c:orientation val="minMax"/>
          <c:max val="50"/>
        </c:scaling>
        <c:delete val="1"/>
        <c:axPos val="t"/>
        <c:numFmt formatCode="General" sourceLinked="1"/>
        <c:majorTickMark val="out"/>
        <c:minorTickMark val="none"/>
        <c:tickLblPos val="nextTo"/>
        <c:crossAx val="4509107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Tamo mi niko ne može pomoći</c:v>
                </c:pt>
                <c:pt idx="1">
                  <c:v>Ta vrsta pomoći je za slabiće, čovjek mora sam da se izbori</c:v>
                </c:pt>
                <c:pt idx="2">
                  <c:v>Zato što se plašim da bi me neko vidio da odlazim kod psihijatra</c:v>
                </c:pt>
                <c:pt idx="3">
                  <c:v>Plašim se da će zdravstveni radnici pričati o mom stanju drugima</c:v>
                </c:pt>
                <c:pt idx="4">
                  <c:v>Ne znam, nijesam siguran</c:v>
                </c:pt>
                <c:pt idx="5">
                  <c:v>Odbija</c:v>
                </c:pt>
              </c:strCache>
            </c:strRef>
          </c:cat>
          <c:val>
            <c:numRef>
              <c:f>Sheet1!$B$2:$B$7</c:f>
              <c:numCache>
                <c:formatCode>General</c:formatCode>
                <c:ptCount val="6"/>
                <c:pt idx="0">
                  <c:v>11.3</c:v>
                </c:pt>
                <c:pt idx="1">
                  <c:v>11.1</c:v>
                </c:pt>
                <c:pt idx="2">
                  <c:v>10.6</c:v>
                </c:pt>
                <c:pt idx="3">
                  <c:v>10</c:v>
                </c:pt>
                <c:pt idx="4">
                  <c:v>50.4</c:v>
                </c:pt>
                <c:pt idx="5">
                  <c:v>6.7</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5559808"/>
        <c:axId val="45562496"/>
      </c:barChart>
      <c:catAx>
        <c:axId val="45559808"/>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5562496"/>
        <c:crosses val="autoZero"/>
        <c:auto val="1"/>
        <c:lblAlgn val="ctr"/>
        <c:lblOffset val="100"/>
        <c:tickLblSkip val="1"/>
        <c:tickMarkSkip val="1"/>
        <c:noMultiLvlLbl val="0"/>
      </c:catAx>
      <c:valAx>
        <c:axId val="45562496"/>
        <c:scaling>
          <c:orientation val="minMax"/>
        </c:scaling>
        <c:delete val="1"/>
        <c:axPos val="t"/>
        <c:numFmt formatCode="General" sourceLinked="1"/>
        <c:majorTickMark val="out"/>
        <c:minorTickMark val="none"/>
        <c:tickLblPos val="nextTo"/>
        <c:crossAx val="45559808"/>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dLbl>
              <c:idx val="4"/>
              <c:layout>
                <c:manualLayout>
                  <c:x val="-7.1915982200171702E-2"/>
                  <c:y val="0"/>
                </c:manualLayout>
              </c:layout>
              <c:numFmt formatCode="0&quot;%&quot;" sourceLinked="0"/>
              <c:spPr>
                <a:noFill/>
                <a:ln w="25324">
                  <a:noFill/>
                </a:ln>
              </c:spPr>
              <c:txPr>
                <a:bodyPr wrap="square" lIns="38100" tIns="19050" rIns="38100" bIns="19050" anchor="ctr">
                  <a:spAutoFit/>
                </a:bodyPr>
                <a:lstStyle/>
                <a:p>
                  <a:pPr>
                    <a:defRPr sz="1100" b="1" i="0" u="none" strike="noStrike" baseline="0">
                      <a:solidFill>
                        <a:schemeClr val="bg1"/>
                      </a:solidFill>
                      <a:latin typeface="Arial"/>
                      <a:ea typeface="Arial"/>
                      <a:cs typeface="Arial"/>
                    </a:defRPr>
                  </a:pPr>
                  <a:endParaRPr lang="sr-Latn-R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73D-4A0B-81E2-1B8ABC425D68}"/>
                </c:ext>
                <c:ext xmlns:c15="http://schemas.microsoft.com/office/drawing/2012/chart" uri="{CE6537A1-D6FC-4f65-9D91-7224C49458BB}">
                  <c15:layout/>
                </c:ext>
              </c:extLst>
            </c:dLbl>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Tamo mi niko ne može pomoći</c:v>
                </c:pt>
                <c:pt idx="1">
                  <c:v>Ta vrsta pomoći je za slabiće, čovjek mora sam da se izbori</c:v>
                </c:pt>
                <c:pt idx="2">
                  <c:v>Zato što se plašim da bi me neko vidio da odlazim kod psihijatra</c:v>
                </c:pt>
                <c:pt idx="3">
                  <c:v>Plašim se da će zdravstveni radnici pričati o mom stanju drugima</c:v>
                </c:pt>
                <c:pt idx="4">
                  <c:v>Ne znam, nijesam siguran</c:v>
                </c:pt>
                <c:pt idx="5">
                  <c:v>Odbija</c:v>
                </c:pt>
              </c:strCache>
            </c:strRef>
          </c:cat>
          <c:val>
            <c:numRef>
              <c:f>Sheet1!$B$2:$B$7</c:f>
              <c:numCache>
                <c:formatCode>General</c:formatCode>
                <c:ptCount val="6"/>
                <c:pt idx="0">
                  <c:v>11.3</c:v>
                </c:pt>
                <c:pt idx="1">
                  <c:v>11.1</c:v>
                </c:pt>
                <c:pt idx="2">
                  <c:v>10.6</c:v>
                </c:pt>
                <c:pt idx="3">
                  <c:v>10</c:v>
                </c:pt>
                <c:pt idx="4">
                  <c:v>50.4</c:v>
                </c:pt>
                <c:pt idx="5">
                  <c:v>6.7</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5623936"/>
        <c:axId val="45625728"/>
      </c:barChart>
      <c:catAx>
        <c:axId val="45623936"/>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5625728"/>
        <c:crosses val="autoZero"/>
        <c:auto val="1"/>
        <c:lblAlgn val="ctr"/>
        <c:lblOffset val="100"/>
        <c:tickLblSkip val="1"/>
        <c:tickMarkSkip val="1"/>
        <c:noMultiLvlLbl val="0"/>
      </c:catAx>
      <c:valAx>
        <c:axId val="45625728"/>
        <c:scaling>
          <c:orientation val="minMax"/>
          <c:max val="55"/>
          <c:min val="0"/>
        </c:scaling>
        <c:delete val="1"/>
        <c:axPos val="t"/>
        <c:numFmt formatCode="General" sourceLinked="1"/>
        <c:majorTickMark val="out"/>
        <c:minorTickMark val="none"/>
        <c:tickLblPos val="nextTo"/>
        <c:crossAx val="45623936"/>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07CE-4559-B596-E13A1C2D70CE}"/>
              </c:ext>
            </c:extLst>
          </c:dPt>
          <c:dPt>
            <c:idx val="1"/>
            <c:invertIfNegative val="0"/>
            <c:bubble3D val="0"/>
            <c:extLst xmlns:c16r2="http://schemas.microsoft.com/office/drawing/2015/06/chart">
              <c:ext xmlns:c16="http://schemas.microsoft.com/office/drawing/2014/chart" uri="{C3380CC4-5D6E-409C-BE32-E72D297353CC}">
                <c16:uniqueId val="{00000001-07CE-4559-B596-E13A1C2D70CE}"/>
              </c:ext>
            </c:extLst>
          </c:dPt>
          <c:dPt>
            <c:idx val="2"/>
            <c:invertIfNegative val="0"/>
            <c:bubble3D val="0"/>
            <c:extLst xmlns:c16r2="http://schemas.microsoft.com/office/drawing/2015/06/chart">
              <c:ext xmlns:c16="http://schemas.microsoft.com/office/drawing/2014/chart" uri="{C3380CC4-5D6E-409C-BE32-E72D297353CC}">
                <c16:uniqueId val="{00000002-07CE-4559-B596-E13A1C2D70CE}"/>
              </c:ext>
            </c:extLst>
          </c:dPt>
          <c:dPt>
            <c:idx val="3"/>
            <c:invertIfNegative val="0"/>
            <c:bubble3D val="0"/>
            <c:extLst xmlns:c16r2="http://schemas.microsoft.com/office/drawing/2015/06/chart">
              <c:ext xmlns:c16="http://schemas.microsoft.com/office/drawing/2014/chart" uri="{C3380CC4-5D6E-409C-BE32-E72D297353CC}">
                <c16:uniqueId val="{00000003-07CE-4559-B596-E13A1C2D70CE}"/>
              </c:ext>
            </c:extLst>
          </c:dPt>
          <c:dPt>
            <c:idx val="4"/>
            <c:invertIfNegative val="0"/>
            <c:bubble3D val="0"/>
            <c:extLst xmlns:c16r2="http://schemas.microsoft.com/office/drawing/2015/06/chart">
              <c:ext xmlns:c16="http://schemas.microsoft.com/office/drawing/2014/chart" uri="{C3380CC4-5D6E-409C-BE32-E72D297353CC}">
                <c16:uniqueId val="{00000004-07CE-4559-B596-E13A1C2D70CE}"/>
              </c:ext>
            </c:extLst>
          </c:dPt>
          <c:dPt>
            <c:idx val="5"/>
            <c:invertIfNegative val="0"/>
            <c:bubble3D val="0"/>
            <c:extLst xmlns:c16r2="http://schemas.microsoft.com/office/drawing/2015/06/chart">
              <c:ext xmlns:c16="http://schemas.microsoft.com/office/drawing/2014/chart" uri="{C3380CC4-5D6E-409C-BE32-E72D297353CC}">
                <c16:uniqueId val="{00000005-07CE-4559-B596-E13A1C2D70CE}"/>
              </c:ext>
            </c:extLst>
          </c:dPt>
          <c:dPt>
            <c:idx val="6"/>
            <c:invertIfNegative val="0"/>
            <c:bubble3D val="0"/>
            <c:extLst xmlns:c16r2="http://schemas.microsoft.com/office/drawing/2015/06/chart">
              <c:ext xmlns:c16="http://schemas.microsoft.com/office/drawing/2014/chart" uri="{C3380CC4-5D6E-409C-BE32-E72D297353CC}">
                <c16:uniqueId val="{00000006-07CE-4559-B596-E13A1C2D70CE}"/>
              </c:ext>
            </c:extLst>
          </c:dPt>
          <c:dPt>
            <c:idx val="7"/>
            <c:invertIfNegative val="0"/>
            <c:bubble3D val="0"/>
            <c:extLst xmlns:c16r2="http://schemas.microsoft.com/office/drawing/2015/06/chart">
              <c:ext xmlns:c16="http://schemas.microsoft.com/office/drawing/2014/chart" uri="{C3380CC4-5D6E-409C-BE32-E72D297353CC}">
                <c16:uniqueId val="{00000007-07CE-4559-B596-E13A1C2D70CE}"/>
              </c:ext>
            </c:extLst>
          </c:dPt>
          <c:dPt>
            <c:idx val="8"/>
            <c:invertIfNegative val="0"/>
            <c:bubble3D val="0"/>
            <c:extLst xmlns:c16r2="http://schemas.microsoft.com/office/drawing/2015/06/chart">
              <c:ext xmlns:c16="http://schemas.microsoft.com/office/drawing/2014/chart" uri="{C3380CC4-5D6E-409C-BE32-E72D297353CC}">
                <c16:uniqueId val="{00000008-07CE-4559-B596-E13A1C2D70CE}"/>
              </c:ext>
            </c:extLst>
          </c:dPt>
          <c:dPt>
            <c:idx val="9"/>
            <c:invertIfNegative val="0"/>
            <c:bubble3D val="0"/>
            <c:extLst xmlns:c16r2="http://schemas.microsoft.com/office/drawing/2015/06/chart">
              <c:ext xmlns:c16="http://schemas.microsoft.com/office/drawing/2014/chart" uri="{C3380CC4-5D6E-409C-BE32-E72D297353CC}">
                <c16:uniqueId val="{00000009-07CE-4559-B596-E13A1C2D70CE}"/>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U zdravstvenoj ustanovi mi ne mogu pomoći</c:v>
                </c:pt>
                <c:pt idx="1">
                  <c:v>Stručna pomoć je potrebna samo slabićima jer se čovjek sam treba izboriti sa svojim problemima</c:v>
                </c:pt>
                <c:pt idx="2">
                  <c:v>Strah da će  me neko vidjeti da odlazim u zdravstvenu ustanovu</c:v>
                </c:pt>
                <c:pt idx="3">
                  <c:v>Bojim se da će zdravstveni radnici pričati o mom stanju drugim ljudima</c:v>
                </c:pt>
                <c:pt idx="4">
                  <c:v>Drugo</c:v>
                </c:pt>
              </c:strCache>
            </c:strRef>
          </c:cat>
          <c:val>
            <c:numRef>
              <c:f>Sheet1!$B$2:$B$6</c:f>
              <c:numCache>
                <c:formatCode>General</c:formatCode>
                <c:ptCount val="5"/>
                <c:pt idx="0">
                  <c:v>35.9</c:v>
                </c:pt>
                <c:pt idx="1">
                  <c:v>32.6</c:v>
                </c:pt>
                <c:pt idx="2">
                  <c:v>10.6</c:v>
                </c:pt>
                <c:pt idx="3">
                  <c:v>22.8</c:v>
                </c:pt>
                <c:pt idx="4">
                  <c:v>8.7000000000000011</c:v>
                </c:pt>
              </c:numCache>
            </c:numRef>
          </c:val>
          <c:extLst xmlns:c16r2="http://schemas.microsoft.com/office/drawing/2015/06/chart">
            <c:ext xmlns:c16="http://schemas.microsoft.com/office/drawing/2014/chart" uri="{C3380CC4-5D6E-409C-BE32-E72D297353CC}">
              <c16:uniqueId val="{0000000A-07CE-4559-B596-E13A1C2D70CE}"/>
            </c:ext>
          </c:extLst>
        </c:ser>
        <c:dLbls>
          <c:showLegendKey val="0"/>
          <c:showVal val="1"/>
          <c:showCatName val="0"/>
          <c:showSerName val="0"/>
          <c:showPercent val="0"/>
          <c:showBubbleSize val="0"/>
        </c:dLbls>
        <c:gapWidth val="50"/>
        <c:axId val="45776896"/>
        <c:axId val="45779584"/>
      </c:barChart>
      <c:catAx>
        <c:axId val="45776896"/>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5779584"/>
        <c:crosses val="autoZero"/>
        <c:auto val="1"/>
        <c:lblAlgn val="ctr"/>
        <c:lblOffset val="100"/>
        <c:tickLblSkip val="1"/>
        <c:tickMarkSkip val="1"/>
        <c:noMultiLvlLbl val="0"/>
      </c:catAx>
      <c:valAx>
        <c:axId val="45779584"/>
        <c:scaling>
          <c:orientation val="minMax"/>
          <c:max val="55"/>
          <c:min val="0"/>
        </c:scaling>
        <c:delete val="1"/>
        <c:axPos val="t"/>
        <c:numFmt formatCode="General" sourceLinked="1"/>
        <c:majorTickMark val="out"/>
        <c:minorTickMark val="none"/>
        <c:tickLblPos val="nextTo"/>
        <c:crossAx val="45776896"/>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723-4FEF-8037-C313359FABF5}"/>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723-4FEF-8037-C313359FABF5}"/>
                </c:ext>
                <c:ext xmlns:c15="http://schemas.microsoft.com/office/drawing/2012/chart" uri="{CE6537A1-D6FC-4f65-9D91-7224C49458BB}">
                  <c15:layout/>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Sheet1!$A$2:$A$4</c:f>
              <c:strCache>
                <c:ptCount val="3"/>
                <c:pt idx="0">
                  <c:v>Da</c:v>
                </c:pt>
                <c:pt idx="1">
                  <c:v>Ne</c:v>
                </c:pt>
                <c:pt idx="2">
                  <c:v>Odbija</c:v>
                </c:pt>
              </c:strCache>
            </c:strRef>
          </c:cat>
          <c:val>
            <c:numRef>
              <c:f>Sheet1!$B$2:$B$4</c:f>
              <c:numCache>
                <c:formatCode>General</c:formatCode>
                <c:ptCount val="3"/>
                <c:pt idx="0">
                  <c:v>4.2</c:v>
                </c:pt>
                <c:pt idx="1">
                  <c:v>94.1</c:v>
                </c:pt>
                <c:pt idx="2">
                  <c:v>1.7</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723-4FEF-8037-C313359FABF5}"/>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723-4FEF-8037-C313359FABF5}"/>
                </c:ext>
                <c:ext xmlns:c15="http://schemas.microsoft.com/office/drawing/2012/chart" uri="{CE6537A1-D6FC-4f65-9D91-7224C49458BB}">
                  <c15:layout/>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Sheet1!$A$2:$A$4</c:f>
              <c:strCache>
                <c:ptCount val="3"/>
                <c:pt idx="0">
                  <c:v>Da</c:v>
                </c:pt>
                <c:pt idx="1">
                  <c:v>Ne</c:v>
                </c:pt>
                <c:pt idx="2">
                  <c:v>Odbija</c:v>
                </c:pt>
              </c:strCache>
            </c:strRef>
          </c:cat>
          <c:val>
            <c:numRef>
              <c:f>Sheet1!$B$2:$B$4</c:f>
              <c:numCache>
                <c:formatCode>General</c:formatCode>
                <c:ptCount val="3"/>
                <c:pt idx="0">
                  <c:v>4.2</c:v>
                </c:pt>
                <c:pt idx="1">
                  <c:v>94.1</c:v>
                </c:pt>
                <c:pt idx="2">
                  <c:v>1.7</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1-C054-4869-B027-50D5B07C03CF}"/>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3-C054-4869-B027-50D5B07C03CF}"/>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5-C054-4869-B027-50D5B07C03CF}"/>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054-4869-B027-50D5B07C03CF}"/>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054-4869-B027-50D5B07C03CF}"/>
                </c:ext>
                <c:ext xmlns:c15="http://schemas.microsoft.com/office/drawing/2012/chart" uri="{CE6537A1-D6FC-4f65-9D91-7224C49458BB}"/>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Sheet1!$A$2:$A$3</c:f>
              <c:strCache>
                <c:ptCount val="2"/>
                <c:pt idx="0">
                  <c:v>Da</c:v>
                </c:pt>
                <c:pt idx="1">
                  <c:v>Ne</c:v>
                </c:pt>
              </c:strCache>
            </c:strRef>
          </c:cat>
          <c:val>
            <c:numRef>
              <c:f>Sheet1!$B$2:$B$3</c:f>
              <c:numCache>
                <c:formatCode>General</c:formatCode>
                <c:ptCount val="2"/>
                <c:pt idx="0">
                  <c:v>21.9</c:v>
                </c:pt>
                <c:pt idx="1">
                  <c:v>78.099999999999994</c:v>
                </c:pt>
              </c:numCache>
            </c:numRef>
          </c:val>
          <c:extLst xmlns:c16r2="http://schemas.microsoft.com/office/drawing/2015/06/chart">
            <c:ext xmlns:c16="http://schemas.microsoft.com/office/drawing/2014/chart" uri="{C3380CC4-5D6E-409C-BE32-E72D297353CC}">
              <c16:uniqueId val="{00000006-C054-4869-B027-50D5B07C03CF}"/>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Pt>
            <c:idx val="3"/>
            <c:bubble3D val="0"/>
            <c:spPr>
              <a:solidFill>
                <a:schemeClr val="tx1">
                  <a:lumMod val="75000"/>
                  <a:lumOff val="25000"/>
                </a:schemeClr>
              </a:solidFill>
              <a:ln w="25316">
                <a:noFill/>
              </a:ln>
            </c:spPr>
            <c:extLst xmlns:c16r2="http://schemas.microsoft.com/office/drawing/2015/06/chart">
              <c:ext xmlns:c16="http://schemas.microsoft.com/office/drawing/2014/chart" uri="{C3380CC4-5D6E-409C-BE32-E72D297353CC}">
                <c16:uniqueId val="{00000000-D2A9-4E77-8240-E61082E41737}"/>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723-4FEF-8037-C313359FABF5}"/>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723-4FEF-8037-C313359FABF5}"/>
                </c:ext>
                <c:ext xmlns:c15="http://schemas.microsoft.com/office/drawing/2012/chart" uri="{CE6537A1-D6FC-4f65-9D91-7224C49458BB}">
                  <c15:layout/>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Da</c:v>
                </c:pt>
                <c:pt idx="1">
                  <c:v>Ne</c:v>
                </c:pt>
                <c:pt idx="2">
                  <c:v>Ne znam, nijesam siguran</c:v>
                </c:pt>
                <c:pt idx="3">
                  <c:v>Odbija</c:v>
                </c:pt>
              </c:strCache>
            </c:strRef>
          </c:cat>
          <c:val>
            <c:numRef>
              <c:f>Sheet1!$B$2:$B$5</c:f>
              <c:numCache>
                <c:formatCode>General</c:formatCode>
                <c:ptCount val="4"/>
                <c:pt idx="0">
                  <c:v>8.5</c:v>
                </c:pt>
                <c:pt idx="1">
                  <c:v>78.599999999999994</c:v>
                </c:pt>
                <c:pt idx="2">
                  <c:v>11</c:v>
                </c:pt>
                <c:pt idx="3">
                  <c:v>1.9</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99CF-424B-9759-048FEAFEDDE3}"/>
              </c:ext>
            </c:extLst>
          </c:dPt>
          <c:dLbls>
            <c:delete val="1"/>
          </c:dLbls>
          <c:cat>
            <c:strRef>
              <c:f>Sheet1!$A$2</c:f>
              <c:strCache>
                <c:ptCount val="1"/>
                <c:pt idx="0">
                  <c:v>18-29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99CF-424B-9759-048FEAFEDDE3}"/>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99CF-424B-9759-048FEAFEDDE3}"/>
              </c:ext>
            </c:extLst>
          </c:dPt>
          <c:dLbls>
            <c:dLbl>
              <c:idx val="0"/>
              <c:layout>
                <c:manualLayout>
                  <c:x val="0.64771666320288201"/>
                  <c:y val="2.3145576417435101E-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9CF-424B-9759-048FEAFEDDE3}"/>
                </c:ext>
                <c:ext xmlns:c15="http://schemas.microsoft.com/office/drawing/2012/chart" uri="{CE6537A1-D6FC-4f65-9D91-7224C49458BB}">
                  <c15:layout/>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18-29 godina</c:v>
                </c:pt>
              </c:strCache>
            </c:strRef>
          </c:cat>
          <c:val>
            <c:numRef>
              <c:f>Sheet1!$C$2</c:f>
              <c:numCache>
                <c:formatCode>0.0</c:formatCode>
                <c:ptCount val="1"/>
                <c:pt idx="0">
                  <c:v>23</c:v>
                </c:pt>
              </c:numCache>
            </c:numRef>
          </c:val>
          <c:extLst xmlns:c16r2="http://schemas.microsoft.com/office/drawing/2015/06/chart">
            <c:ext xmlns:c16="http://schemas.microsoft.com/office/drawing/2014/chart" uri="{C3380CC4-5D6E-409C-BE32-E72D297353CC}">
              <c16:uniqueId val="{00000004-99CF-424B-9759-048FEAFEDDE3}"/>
            </c:ext>
          </c:extLst>
        </c:ser>
        <c:dLbls>
          <c:dLblPos val="outEnd"/>
          <c:showLegendKey val="0"/>
          <c:showVal val="1"/>
          <c:showCatName val="0"/>
          <c:showSerName val="0"/>
          <c:showPercent val="0"/>
          <c:showBubbleSize val="0"/>
        </c:dLbls>
        <c:gapWidth val="87"/>
        <c:overlap val="100"/>
        <c:axId val="4814336"/>
        <c:axId val="4834816"/>
      </c:barChart>
      <c:catAx>
        <c:axId val="4814336"/>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4834816"/>
        <c:crosses val="autoZero"/>
        <c:auto val="1"/>
        <c:lblAlgn val="ctr"/>
        <c:lblOffset val="100"/>
        <c:noMultiLvlLbl val="0"/>
      </c:catAx>
      <c:valAx>
        <c:axId val="4834816"/>
        <c:scaling>
          <c:orientation val="minMax"/>
          <c:max val="150"/>
          <c:min val="0"/>
        </c:scaling>
        <c:delete val="1"/>
        <c:axPos val="t"/>
        <c:numFmt formatCode="General" sourceLinked="1"/>
        <c:majorTickMark val="out"/>
        <c:minorTickMark val="none"/>
        <c:tickLblPos val="nextTo"/>
        <c:crossAx val="4814336"/>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Da preko televizije</c:v>
                </c:pt>
                <c:pt idx="1">
                  <c:v>Da kroz razgovor sa prijateljima, poznanicima, rođacima</c:v>
                </c:pt>
                <c:pt idx="2">
                  <c:v>Ne, to me ne zanima</c:v>
                </c:pt>
                <c:pt idx="3">
                  <c:v>Da putem interneta</c:v>
                </c:pt>
                <c:pt idx="4">
                  <c:v>Da putem štampe</c:v>
                </c:pt>
                <c:pt idx="5">
                  <c:v>Odbija</c:v>
                </c:pt>
              </c:strCache>
            </c:strRef>
          </c:cat>
          <c:val>
            <c:numRef>
              <c:f>Sheet1!$B$2:$B$7</c:f>
              <c:numCache>
                <c:formatCode>General</c:formatCode>
                <c:ptCount val="6"/>
                <c:pt idx="0">
                  <c:v>37</c:v>
                </c:pt>
                <c:pt idx="1">
                  <c:v>36.800000000000011</c:v>
                </c:pt>
                <c:pt idx="2">
                  <c:v>27.4</c:v>
                </c:pt>
                <c:pt idx="3">
                  <c:v>24.6</c:v>
                </c:pt>
                <c:pt idx="4">
                  <c:v>19.7</c:v>
                </c:pt>
                <c:pt idx="5">
                  <c:v>3.8</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46740352"/>
        <c:axId val="146765696"/>
      </c:barChart>
      <c:catAx>
        <c:axId val="14674035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46765696"/>
        <c:crosses val="autoZero"/>
        <c:auto val="1"/>
        <c:lblAlgn val="ctr"/>
        <c:lblOffset val="100"/>
        <c:tickLblSkip val="1"/>
        <c:tickMarkSkip val="1"/>
        <c:noMultiLvlLbl val="0"/>
      </c:catAx>
      <c:valAx>
        <c:axId val="146765696"/>
        <c:scaling>
          <c:orientation val="minMax"/>
        </c:scaling>
        <c:delete val="1"/>
        <c:axPos val="t"/>
        <c:numFmt formatCode="General" sourceLinked="1"/>
        <c:majorTickMark val="out"/>
        <c:minorTickMark val="none"/>
        <c:tickLblPos val="nextTo"/>
        <c:crossAx val="14674035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Kod ljekara specijaliste - psihijatra</c:v>
                </c:pt>
                <c:pt idx="1">
                  <c:v>Internet</c:v>
                </c:pt>
                <c:pt idx="2">
                  <c:v>Preko ljekara opšte prakse</c:v>
                </c:pt>
                <c:pt idx="3">
                  <c:v>Preko bliskih osoba (koji nijesu stručna lica)</c:v>
                </c:pt>
                <c:pt idx="4">
                  <c:v>Kod psihologa</c:v>
                </c:pt>
                <c:pt idx="5">
                  <c:v>Televizija ili radio</c:v>
                </c:pt>
              </c:strCache>
            </c:strRef>
          </c:cat>
          <c:val>
            <c:numRef>
              <c:f>Sheet1!$B$2:$B$7</c:f>
              <c:numCache>
                <c:formatCode>General</c:formatCode>
                <c:ptCount val="6"/>
                <c:pt idx="0">
                  <c:v>32.4</c:v>
                </c:pt>
                <c:pt idx="1">
                  <c:v>21</c:v>
                </c:pt>
                <c:pt idx="2">
                  <c:v>15.7</c:v>
                </c:pt>
                <c:pt idx="3">
                  <c:v>11.1</c:v>
                </c:pt>
                <c:pt idx="4">
                  <c:v>8</c:v>
                </c:pt>
                <c:pt idx="5">
                  <c:v>3.1</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77147904"/>
        <c:axId val="177637632"/>
      </c:barChart>
      <c:catAx>
        <c:axId val="177147904"/>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77637632"/>
        <c:crosses val="autoZero"/>
        <c:auto val="1"/>
        <c:lblAlgn val="ctr"/>
        <c:lblOffset val="100"/>
        <c:tickLblSkip val="1"/>
        <c:tickMarkSkip val="1"/>
        <c:noMultiLvlLbl val="0"/>
      </c:catAx>
      <c:valAx>
        <c:axId val="177637632"/>
        <c:scaling>
          <c:orientation val="minMax"/>
        </c:scaling>
        <c:delete val="1"/>
        <c:axPos val="t"/>
        <c:numFmt formatCode="General" sourceLinked="1"/>
        <c:majorTickMark val="out"/>
        <c:minorTickMark val="none"/>
        <c:tickLblPos val="nextTo"/>
        <c:crossAx val="17714790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79802152152698"/>
          <c:y val="3.4055727554179599E-2"/>
          <c:w val="0.72060680380675202"/>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spPr>
              <a:solidFill>
                <a:srgbClr val="FFC000"/>
              </a:solidFill>
            </c:spPr>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spPr>
              <a:pattFill prst="wdUpDiag">
                <a:fgClr>
                  <a:srgbClr val="FFC000"/>
                </a:fgClr>
                <a:bgClr>
                  <a:schemeClr val="bg1"/>
                </a:bgClr>
              </a:pattFill>
            </c:spPr>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Sigurno ne bih</c:v>
                </c:pt>
                <c:pt idx="1">
                  <c:v>Vjerovatno ne bih</c:v>
                </c:pt>
                <c:pt idx="2">
                  <c:v>Sum -</c:v>
                </c:pt>
                <c:pt idx="3">
                  <c:v>Sum +</c:v>
                </c:pt>
                <c:pt idx="4">
                  <c:v>Vjerovatno bih</c:v>
                </c:pt>
                <c:pt idx="5">
                  <c:v>Sigurno bih</c:v>
                </c:pt>
                <c:pt idx="6">
                  <c:v>Ne znam, nijesam siguran</c:v>
                </c:pt>
              </c:strCache>
            </c:strRef>
          </c:cat>
          <c:val>
            <c:numRef>
              <c:f>Sheet1!$B$2:$B$8</c:f>
              <c:numCache>
                <c:formatCode>General</c:formatCode>
                <c:ptCount val="7"/>
                <c:pt idx="0">
                  <c:v>10.6</c:v>
                </c:pt>
                <c:pt idx="1">
                  <c:v>10.7</c:v>
                </c:pt>
                <c:pt idx="2">
                  <c:v>21.3</c:v>
                </c:pt>
                <c:pt idx="3">
                  <c:v>55.8</c:v>
                </c:pt>
                <c:pt idx="4">
                  <c:v>40.1</c:v>
                </c:pt>
                <c:pt idx="5">
                  <c:v>15.7</c:v>
                </c:pt>
                <c:pt idx="6">
                  <c:v>22.9</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77308032"/>
        <c:axId val="177314048"/>
      </c:barChart>
      <c:catAx>
        <c:axId val="17730803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77314048"/>
        <c:crosses val="autoZero"/>
        <c:auto val="1"/>
        <c:lblAlgn val="ctr"/>
        <c:lblOffset val="100"/>
        <c:tickLblSkip val="1"/>
        <c:tickMarkSkip val="1"/>
        <c:noMultiLvlLbl val="0"/>
      </c:catAx>
      <c:valAx>
        <c:axId val="177314048"/>
        <c:scaling>
          <c:orientation val="minMax"/>
        </c:scaling>
        <c:delete val="1"/>
        <c:axPos val="t"/>
        <c:numFmt formatCode="General" sourceLinked="1"/>
        <c:majorTickMark val="out"/>
        <c:minorTickMark val="none"/>
        <c:tickLblPos val="nextTo"/>
        <c:crossAx val="17730803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41134373456"/>
          <c:y val="0.103024418971602"/>
          <c:w val="0.522989253554068"/>
          <c:h val="0.803974833416502"/>
        </c:manualLayout>
      </c:layout>
      <c:pieChart>
        <c:varyColors val="1"/>
        <c:ser>
          <c:idx val="0"/>
          <c:order val="0"/>
          <c:tx>
            <c:strRef>
              <c:f>Sheet1!$B$1</c:f>
              <c:strCache>
                <c:ptCount val="1"/>
                <c:pt idx="0">
                  <c:v>Total</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9-673D-4A0B-81E2-1B8ABC425D68}"/>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8-673D-4A0B-81E2-1B8ABC425D68}"/>
              </c:ext>
            </c:extLst>
          </c:dPt>
          <c:dPt>
            <c:idx val="2"/>
            <c:bubble3D val="0"/>
            <c:spPr>
              <a:solidFill>
                <a:schemeClr val="bg1">
                  <a:lumMod val="75000"/>
                </a:schemeClr>
              </a:solidFill>
            </c:spPr>
            <c:extLst xmlns:c16r2="http://schemas.microsoft.com/office/drawing/2015/06/chart">
              <c:ext xmlns:c16="http://schemas.microsoft.com/office/drawing/2014/chart" uri="{C3380CC4-5D6E-409C-BE32-E72D297353CC}">
                <c16:uniqueId val="{00000007-673D-4A0B-81E2-1B8ABC425D68}"/>
              </c:ext>
            </c:extLst>
          </c:dPt>
          <c:dPt>
            <c:idx val="3"/>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6-673D-4A0B-81E2-1B8ABC425D68}"/>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5-673D-4A0B-81E2-1B8ABC425D68}"/>
              </c:ext>
            </c:extLst>
          </c:dPt>
          <c:dPt>
            <c:idx val="5"/>
            <c:bubble3D val="0"/>
            <c:spPr>
              <a:solidFill>
                <a:schemeClr val="accent6"/>
              </a:solidFill>
            </c:spPr>
            <c:extLst xmlns:c16r2="http://schemas.microsoft.com/office/drawing/2015/06/chart">
              <c:ext xmlns:c16="http://schemas.microsoft.com/office/drawing/2014/chart" uri="{C3380CC4-5D6E-409C-BE32-E72D297353CC}">
                <c16:uniqueId val="{00000004-673D-4A0B-81E2-1B8ABC425D68}"/>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673D-4A0B-81E2-1B8ABC425D68}"/>
              </c:ext>
            </c:extLst>
          </c:dPt>
          <c:dPt>
            <c:idx val="7"/>
            <c:bubble3D val="0"/>
            <c:extLst xmlns:c16r2="http://schemas.microsoft.com/office/drawing/2015/06/chart">
              <c:ext xmlns:c16="http://schemas.microsoft.com/office/drawing/2014/chart" uri="{C3380CC4-5D6E-409C-BE32-E72D297353CC}">
                <c16:uniqueId val="{00000002-673D-4A0B-81E2-1B8ABC425D68}"/>
              </c:ext>
            </c:extLst>
          </c:dPt>
          <c:dPt>
            <c:idx val="8"/>
            <c:bubble3D val="0"/>
            <c:extLst xmlns:c16r2="http://schemas.microsoft.com/office/drawing/2015/06/chart">
              <c:ext xmlns:c16="http://schemas.microsoft.com/office/drawing/2014/chart" uri="{C3380CC4-5D6E-409C-BE32-E72D297353CC}">
                <c16:uniqueId val="{00000001-673D-4A0B-81E2-1B8ABC425D68}"/>
              </c:ext>
            </c:extLst>
          </c:dPt>
          <c:dPt>
            <c:idx val="9"/>
            <c:bubble3D val="0"/>
            <c:extLst xmlns:c16r2="http://schemas.microsoft.com/office/drawing/2015/06/chart">
              <c:ext xmlns:c16="http://schemas.microsoft.com/office/drawing/2014/chart" uri="{C3380CC4-5D6E-409C-BE32-E72D297353CC}">
                <c16:uniqueId val="{00000000-673D-4A0B-81E2-1B8ABC425D68}"/>
              </c:ext>
            </c:extLst>
          </c:dPt>
          <c:dLbls>
            <c:dLbl>
              <c:idx val="2"/>
              <c:layout>
                <c:manualLayout>
                  <c:x val="-4.10723394933937E-2"/>
                  <c:y val="9.5789659785298506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673D-4A0B-81E2-1B8ABC425D68}"/>
                </c:ext>
                <c:ext xmlns:c15="http://schemas.microsoft.com/office/drawing/2012/chart" uri="{CE6537A1-D6FC-4f65-9D91-7224C49458BB}">
                  <c15:layout/>
                </c:ext>
              </c:extLst>
            </c:dLbl>
            <c:numFmt formatCode="0&quot;%&quot;" sourceLinked="0"/>
            <c:spPr>
              <a:noFill/>
              <a:ln w="25324">
                <a:noFill/>
              </a:ln>
            </c:spPr>
            <c:txPr>
              <a:bodyPr wrap="square" lIns="38100" tIns="19050" rIns="38100" bIns="19050" anchor="ctr">
                <a:spAutoFit/>
              </a:bodyPr>
              <a:lstStyle/>
              <a:p>
                <a:pPr>
                  <a:defRPr sz="1050" b="1" i="0" u="none" strike="noStrike" baseline="0">
                    <a:solidFill>
                      <a:schemeClr val="accent6"/>
                    </a:solidFill>
                    <a:latin typeface="Arial"/>
                    <a:ea typeface="Arial"/>
                    <a:cs typeface="Arial"/>
                  </a:defRPr>
                </a:pPr>
                <a:endParaRPr lang="sr-Latn-R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Sheet1!$A$2:$A$4</c:f>
              <c:strCache>
                <c:ptCount val="3"/>
                <c:pt idx="0">
                  <c:v>Sum -</c:v>
                </c:pt>
                <c:pt idx="1">
                  <c:v>Sum +</c:v>
                </c:pt>
                <c:pt idx="2">
                  <c:v>Ne znam, nijesam siguran</c:v>
                </c:pt>
              </c:strCache>
            </c:strRef>
          </c:cat>
          <c:val>
            <c:numRef>
              <c:f>Sheet1!$B$2:$B$4</c:f>
              <c:numCache>
                <c:formatCode>General</c:formatCode>
                <c:ptCount val="3"/>
                <c:pt idx="0">
                  <c:v>21.3</c:v>
                </c:pt>
                <c:pt idx="1">
                  <c:v>55.8</c:v>
                </c:pt>
                <c:pt idx="2">
                  <c:v>22.9</c:v>
                </c:pt>
              </c:numCache>
            </c:numRef>
          </c:val>
          <c:extLst xmlns:c16r2="http://schemas.microsoft.com/office/drawing/2015/06/chart">
            <c:ext xmlns:c16="http://schemas.microsoft.com/office/drawing/2014/chart" uri="{C3380CC4-5D6E-409C-BE32-E72D297353CC}">
              <c16:uniqueId val="{0000000A-673D-4A0B-81E2-1B8ABC425D68}"/>
            </c:ext>
          </c:extLst>
        </c:ser>
        <c:dLbls>
          <c:dLblPos val="outEnd"/>
          <c:showLegendKey val="0"/>
          <c:showVal val="1"/>
          <c:showCatName val="0"/>
          <c:showSerName val="0"/>
          <c:showPercent val="0"/>
          <c:showBubbleSize val="0"/>
          <c:showLeaderLines val="0"/>
        </c:dLbls>
        <c:firstSliceAng val="0"/>
      </c:pieChart>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41134373456"/>
          <c:y val="0.103024418971602"/>
          <c:w val="0.522989253554068"/>
          <c:h val="0.803974833416502"/>
        </c:manualLayout>
      </c:layout>
      <c:pieChart>
        <c:varyColors val="1"/>
        <c:ser>
          <c:idx val="0"/>
          <c:order val="0"/>
          <c:tx>
            <c:strRef>
              <c:f>Sheet1!$B$1</c:f>
              <c:strCache>
                <c:ptCount val="1"/>
                <c:pt idx="0">
                  <c:v>Total</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1-8990-4C04-9F02-139ADDE9DAD1}"/>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8990-4C04-9F02-139ADDE9DAD1}"/>
              </c:ext>
            </c:extLst>
          </c:dPt>
          <c:dPt>
            <c:idx val="2"/>
            <c:bubble3D val="0"/>
            <c:spPr>
              <a:pattFill prst="wdUpDiag">
                <a:fgClr>
                  <a:srgbClr val="FFC000"/>
                </a:fgClr>
                <a:bgClr>
                  <a:schemeClr val="bg1"/>
                </a:bgClr>
              </a:pattFill>
            </c:spPr>
            <c:extLst xmlns:c16r2="http://schemas.microsoft.com/office/drawing/2015/06/chart">
              <c:ext xmlns:c16="http://schemas.microsoft.com/office/drawing/2014/chart" uri="{C3380CC4-5D6E-409C-BE32-E72D297353CC}">
                <c16:uniqueId val="{00000005-8990-4C04-9F02-139ADDE9DAD1}"/>
              </c:ext>
            </c:extLst>
          </c:dPt>
          <c:dPt>
            <c:idx val="3"/>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7-8990-4C04-9F02-139ADDE9DAD1}"/>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9-8990-4C04-9F02-139ADDE9DAD1}"/>
              </c:ext>
            </c:extLst>
          </c:dPt>
          <c:dPt>
            <c:idx val="5"/>
            <c:bubble3D val="0"/>
            <c:spPr>
              <a:solidFill>
                <a:schemeClr val="accent6"/>
              </a:solidFill>
            </c:spPr>
            <c:extLst xmlns:c16r2="http://schemas.microsoft.com/office/drawing/2015/06/chart">
              <c:ext xmlns:c16="http://schemas.microsoft.com/office/drawing/2014/chart" uri="{C3380CC4-5D6E-409C-BE32-E72D297353CC}">
                <c16:uniqueId val="{0000000B-8990-4C04-9F02-139ADDE9DAD1}"/>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8990-4C04-9F02-139ADDE9DAD1}"/>
              </c:ext>
            </c:extLst>
          </c:dPt>
          <c:dPt>
            <c:idx val="7"/>
            <c:bubble3D val="0"/>
            <c:extLst xmlns:c16r2="http://schemas.microsoft.com/office/drawing/2015/06/chart">
              <c:ext xmlns:c16="http://schemas.microsoft.com/office/drawing/2014/chart" uri="{C3380CC4-5D6E-409C-BE32-E72D297353CC}">
                <c16:uniqueId val="{0000000E-8990-4C04-9F02-139ADDE9DAD1}"/>
              </c:ext>
            </c:extLst>
          </c:dPt>
          <c:dPt>
            <c:idx val="8"/>
            <c:bubble3D val="0"/>
            <c:extLst xmlns:c16r2="http://schemas.microsoft.com/office/drawing/2015/06/chart">
              <c:ext xmlns:c16="http://schemas.microsoft.com/office/drawing/2014/chart" uri="{C3380CC4-5D6E-409C-BE32-E72D297353CC}">
                <c16:uniqueId val="{0000000F-8990-4C04-9F02-139ADDE9DAD1}"/>
              </c:ext>
            </c:extLst>
          </c:dPt>
          <c:dPt>
            <c:idx val="9"/>
            <c:bubble3D val="0"/>
            <c:extLst xmlns:c16r2="http://schemas.microsoft.com/office/drawing/2015/06/chart">
              <c:ext xmlns:c16="http://schemas.microsoft.com/office/drawing/2014/chart" uri="{C3380CC4-5D6E-409C-BE32-E72D297353CC}">
                <c16:uniqueId val="{00000010-8990-4C04-9F02-139ADDE9DAD1}"/>
              </c:ext>
            </c:extLst>
          </c:dPt>
          <c:dLbls>
            <c:dLbl>
              <c:idx val="1"/>
              <c:layout>
                <c:manualLayout>
                  <c:x val="0.47643913812336702"/>
                  <c:y val="-6.5136968654003105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8990-4C04-9F02-139ADDE9DAD1}"/>
                </c:ext>
                <c:ext xmlns:c15="http://schemas.microsoft.com/office/drawing/2012/chart" uri="{CE6537A1-D6FC-4f65-9D91-7224C49458BB}">
                  <c15:layout/>
                </c:ext>
              </c:extLst>
            </c:dLbl>
            <c:numFmt formatCode="0&quot;%&quot;" sourceLinked="0"/>
            <c:spPr>
              <a:noFill/>
              <a:ln w="25324">
                <a:noFill/>
              </a:ln>
            </c:spPr>
            <c:txPr>
              <a:bodyPr wrap="square" lIns="38100" tIns="19050" rIns="38100" bIns="19050" anchor="ctr">
                <a:spAutoFit/>
              </a:bodyPr>
              <a:lstStyle/>
              <a:p>
                <a:pPr>
                  <a:defRPr sz="1050" b="1" i="0" u="none" strike="noStrike" baseline="0">
                    <a:solidFill>
                      <a:schemeClr val="accent6"/>
                    </a:solidFill>
                    <a:latin typeface="Arial"/>
                    <a:ea typeface="Arial"/>
                    <a:cs typeface="Arial"/>
                  </a:defRPr>
                </a:pPr>
                <a:endParaRPr lang="sr-Latn-R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Sheet1!$A$2:$A$6</c:f>
              <c:strCache>
                <c:ptCount val="2"/>
                <c:pt idx="0">
                  <c:v>Ne</c:v>
                </c:pt>
                <c:pt idx="1">
                  <c:v>Da</c:v>
                </c:pt>
              </c:strCache>
            </c:strRef>
          </c:cat>
          <c:val>
            <c:numRef>
              <c:f>Sheet1!$B$2:$B$6</c:f>
              <c:numCache>
                <c:formatCode>General</c:formatCode>
                <c:ptCount val="5"/>
                <c:pt idx="0">
                  <c:v>15.8</c:v>
                </c:pt>
                <c:pt idx="1">
                  <c:v>84.2</c:v>
                </c:pt>
              </c:numCache>
            </c:numRef>
          </c:val>
          <c:extLst xmlns:c16r2="http://schemas.microsoft.com/office/drawing/2015/06/chart">
            <c:ext xmlns:c16="http://schemas.microsoft.com/office/drawing/2014/chart" uri="{C3380CC4-5D6E-409C-BE32-E72D297353CC}">
              <c16:uniqueId val="{00000011-8990-4C04-9F02-139ADDE9DAD1}"/>
            </c:ext>
          </c:extLst>
        </c:ser>
        <c:dLbls>
          <c:dLblPos val="outEnd"/>
          <c:showLegendKey val="0"/>
          <c:showVal val="1"/>
          <c:showCatName val="0"/>
          <c:showSerName val="0"/>
          <c:showPercent val="0"/>
          <c:showBubbleSize val="0"/>
          <c:showLeaderLines val="0"/>
        </c:dLbls>
        <c:firstSliceAng val="0"/>
      </c:pieChart>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Čim osoba pokaže znakove mentalnog poremećaja, trebala bi biti smještena na bolničko liječenje.</c:v>
                </c:pt>
                <c:pt idx="1">
                  <c:v>Potrebno je manje naglašavati zaštitu javnosti od odraslih sa mentalnim poremećajima.</c:v>
                </c:pt>
                <c:pt idx="2">
                  <c:v>Odraslim osobama sa mentalnim poremećajima treba ista vrsta kontrole i discipline kao maloj djeci.</c:v>
                </c:pt>
                <c:pt idx="3">
                  <c:v>Odrasle osobe sa mentalnim poremećajima ne treba tretirati kao izopštenike društva.</c:v>
                </c:pt>
                <c:pt idx="4">
                  <c:v>Najbolji način postupanja sa odraslim osobama koji imaju mentalni poremećaj jeste da se drže iza zaključanih vrata.</c:v>
                </c:pt>
                <c:pt idx="5">
                  <c:v>Psihijatrijske bolnice/odjeljenja su zastarjela metoda liječenja odraslih sa mentalnim poremećajima.</c:v>
                </c:pt>
                <c:pt idx="6">
                  <c:v>Jedan od glavnih uzroka mentalnih poremećaja je nedostatak samodiscipline i snaga volje.</c:v>
                </c:pt>
                <c:pt idx="7">
                  <c:v>Gotovo svako može oboljeti od mentalnog poremećaja.</c:v>
                </c:pt>
                <c:pt idx="8">
                  <c:v>Mentalno oboljenje je oboljenje kao i svako drugo.</c:v>
                </c:pt>
                <c:pt idx="9">
                  <c:v>Lako je razlikovati odrasle osobe sa mentalnim poremećajem od ostalih ljudi.</c:v>
                </c:pt>
              </c:strCache>
            </c:strRef>
          </c:cat>
          <c:val>
            <c:numRef>
              <c:f>Sheet1!$B$2:$B$11</c:f>
              <c:numCache>
                <c:formatCode>General</c:formatCode>
                <c:ptCount val="10"/>
                <c:pt idx="0">
                  <c:v>-45.5</c:v>
                </c:pt>
                <c:pt idx="1">
                  <c:v>-27</c:v>
                </c:pt>
                <c:pt idx="2">
                  <c:v>-55</c:v>
                </c:pt>
                <c:pt idx="3">
                  <c:v>-20.6</c:v>
                </c:pt>
                <c:pt idx="4">
                  <c:v>-12.7</c:v>
                </c:pt>
                <c:pt idx="5">
                  <c:v>-29.4</c:v>
                </c:pt>
                <c:pt idx="6">
                  <c:v>-41.8</c:v>
                </c:pt>
                <c:pt idx="7">
                  <c:v>-7.9</c:v>
                </c:pt>
                <c:pt idx="8">
                  <c:v>-29.6</c:v>
                </c:pt>
                <c:pt idx="9">
                  <c:v>-49.9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Čim osoba pokaže znakove mentalnog poremećaja, trebala bi biti smještena na bolničko liječenje.</c:v>
                </c:pt>
                <c:pt idx="1">
                  <c:v>Potrebno je manje naglašavati zaštitu javnosti od odraslih sa mentalnim poremećajima.</c:v>
                </c:pt>
                <c:pt idx="2">
                  <c:v>Odraslim osobama sa mentalnim poremećajima treba ista vrsta kontrole i discipline kao maloj djeci.</c:v>
                </c:pt>
                <c:pt idx="3">
                  <c:v>Odrasle osobe sa mentalnim poremećajima ne treba tretirati kao izopštenike društva.</c:v>
                </c:pt>
                <c:pt idx="4">
                  <c:v>Najbolji način postupanja sa odraslim osobama koji imaju mentalni poremećaj jeste da se drže iza zaključanih vrata.</c:v>
                </c:pt>
                <c:pt idx="5">
                  <c:v>Psihijatrijske bolnice/odjeljenja su zastarjela metoda liječenja odraslih sa mentalnim poremećajima.</c:v>
                </c:pt>
                <c:pt idx="6">
                  <c:v>Jedan od glavnih uzroka mentalnih poremećaja je nedostatak samodiscipline i snaga volje.</c:v>
                </c:pt>
                <c:pt idx="7">
                  <c:v>Gotovo svako može oboljeti od mentalnog poremećaja.</c:v>
                </c:pt>
                <c:pt idx="8">
                  <c:v>Mentalno oboljenje je oboljenje kao i svako drugo.</c:v>
                </c:pt>
                <c:pt idx="9">
                  <c:v>Lako je razlikovati odrasle osobe sa mentalnim poremećajem od ostalih ljudi.</c:v>
                </c:pt>
              </c:strCache>
            </c:strRef>
          </c:cat>
          <c:val>
            <c:numRef>
              <c:f>Sheet1!$C$2:$C$11</c:f>
              <c:numCache>
                <c:formatCode>General</c:formatCode>
                <c:ptCount val="10"/>
                <c:pt idx="0">
                  <c:v>31</c:v>
                </c:pt>
                <c:pt idx="1">
                  <c:v>32.5</c:v>
                </c:pt>
                <c:pt idx="2">
                  <c:v>14.8</c:v>
                </c:pt>
                <c:pt idx="3">
                  <c:v>52.8</c:v>
                </c:pt>
                <c:pt idx="4">
                  <c:v>65.2</c:v>
                </c:pt>
                <c:pt idx="5">
                  <c:v>37.800000000000011</c:v>
                </c:pt>
                <c:pt idx="6">
                  <c:v>31</c:v>
                </c:pt>
                <c:pt idx="7">
                  <c:v>77.3</c:v>
                </c:pt>
                <c:pt idx="8">
                  <c:v>49.5</c:v>
                </c:pt>
                <c:pt idx="9">
                  <c:v>15.7</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80442240"/>
        <c:axId val="180443776"/>
      </c:barChart>
      <c:catAx>
        <c:axId val="18044224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0443776"/>
        <c:crosses val="autoZero"/>
        <c:auto val="1"/>
        <c:lblAlgn val="ctr"/>
        <c:lblOffset val="100"/>
        <c:tickLblSkip val="1"/>
        <c:tickMarkSkip val="1"/>
        <c:noMultiLvlLbl val="0"/>
      </c:catAx>
      <c:valAx>
        <c:axId val="180443776"/>
        <c:scaling>
          <c:orientation val="minMax"/>
          <c:max val="100"/>
          <c:min val="-100"/>
        </c:scaling>
        <c:delete val="1"/>
        <c:axPos val="t"/>
        <c:numFmt formatCode="General" sourceLinked="1"/>
        <c:majorTickMark val="out"/>
        <c:minorTickMark val="none"/>
        <c:tickLblPos val="nextTo"/>
        <c:crossAx val="180442240"/>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84199190084802"/>
          <c:y val="9.8802395209580798E-2"/>
          <c:w val="0.59415800809915298"/>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-6.8</c:v>
                </c:pt>
                <c:pt idx="1">
                  <c:v>-16.2</c:v>
                </c:pt>
                <c:pt idx="2">
                  <c:v>-11</c:v>
                </c:pt>
                <c:pt idx="3">
                  <c:v>-29.9</c:v>
                </c:pt>
                <c:pt idx="4">
                  <c:v>-14.2</c:v>
                </c:pt>
                <c:pt idx="5">
                  <c:v>-30.3</c:v>
                </c:pt>
                <c:pt idx="6">
                  <c:v>-28.6</c:v>
                </c:pt>
                <c:pt idx="7">
                  <c:v>-23.3</c:v>
                </c:pt>
                <c:pt idx="8">
                  <c:v>-28.2</c:v>
                </c:pt>
                <c:pt idx="9">
                  <c:v>-73</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80.2</c:v>
                </c:pt>
                <c:pt idx="1">
                  <c:v>57.4</c:v>
                </c:pt>
                <c:pt idx="2">
                  <c:v>80.400000000000006</c:v>
                </c:pt>
                <c:pt idx="3">
                  <c:v>45.3</c:v>
                </c:pt>
                <c:pt idx="4">
                  <c:v>72.5</c:v>
                </c:pt>
                <c:pt idx="5">
                  <c:v>60</c:v>
                </c:pt>
                <c:pt idx="6">
                  <c:v>32.200000000000003</c:v>
                </c:pt>
                <c:pt idx="7">
                  <c:v>46.5</c:v>
                </c:pt>
                <c:pt idx="8">
                  <c:v>42.8</c:v>
                </c:pt>
                <c:pt idx="9">
                  <c:v>12.1</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82344320"/>
        <c:axId val="182350208"/>
      </c:barChart>
      <c:catAx>
        <c:axId val="18234432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2350208"/>
        <c:crosses val="autoZero"/>
        <c:auto val="1"/>
        <c:lblAlgn val="ctr"/>
        <c:lblOffset val="100"/>
        <c:tickLblSkip val="1"/>
        <c:tickMarkSkip val="1"/>
        <c:noMultiLvlLbl val="0"/>
      </c:catAx>
      <c:valAx>
        <c:axId val="182350208"/>
        <c:scaling>
          <c:orientation val="minMax"/>
          <c:max val="100"/>
          <c:min val="-100"/>
        </c:scaling>
        <c:delete val="1"/>
        <c:axPos val="t"/>
        <c:numFmt formatCode="General" sourceLinked="1"/>
        <c:majorTickMark val="out"/>
        <c:minorTickMark val="none"/>
        <c:tickLblPos val="nextTo"/>
        <c:crossAx val="182344320"/>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...svako može oboljeti od mentalnog poremećaja.</c:v>
                </c:pt>
                <c:pt idx="1">
                  <c:v>...treba ista vrsta kontrole i discipline kao maloj djeci.</c:v>
                </c:pt>
                <c:pt idx="2">
                  <c:v>...a ne treba tretirati kao izopštenike društva.</c:v>
                </c:pt>
                <c:pt idx="3">
                  <c:v>Lako je razlikovati odrasle osobe sa mentalnim...</c:v>
                </c:pt>
                <c:pt idx="4">
                  <c:v>Mentalno oboljenje je oboljenje kao i svako drugo.</c:v>
                </c:pt>
                <c:pt idx="5">
                  <c:v>...trebala bi biti smještena na bolničko liječenje.</c:v>
                </c:pt>
                <c:pt idx="6">
                  <c:v>... je nedostatak samodiscipline i snaga volje.</c:v>
                </c:pt>
                <c:pt idx="7">
                  <c:v>... su zastarjela metoda liječenja...</c:v>
                </c:pt>
                <c:pt idx="8">
                  <c:v>Potrebno je manje naglašavati...</c:v>
                </c:pt>
                <c:pt idx="9">
                  <c:v>Najbolji način ...jeste da se drže iza zaključanih vrata.</c:v>
                </c:pt>
              </c:strCache>
            </c:strRef>
          </c:cat>
          <c:val>
            <c:numRef>
              <c:f>Sheet1!$B$2:$B$11</c:f>
              <c:numCache>
                <c:formatCode>General</c:formatCode>
                <c:ptCount val="10"/>
                <c:pt idx="0">
                  <c:v>-7.9</c:v>
                </c:pt>
                <c:pt idx="1">
                  <c:v>-14.8</c:v>
                </c:pt>
                <c:pt idx="2">
                  <c:v>-20.6</c:v>
                </c:pt>
                <c:pt idx="3">
                  <c:v>-15.7</c:v>
                </c:pt>
                <c:pt idx="4">
                  <c:v>-29.6</c:v>
                </c:pt>
                <c:pt idx="5">
                  <c:v>-31</c:v>
                </c:pt>
                <c:pt idx="6">
                  <c:v>-31</c:v>
                </c:pt>
                <c:pt idx="7">
                  <c:v>-29.4</c:v>
                </c:pt>
                <c:pt idx="8">
                  <c:v>-27</c:v>
                </c:pt>
                <c:pt idx="9">
                  <c:v>-65.2</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...svako može oboljeti od mentalnog poremećaja.</c:v>
                </c:pt>
                <c:pt idx="1">
                  <c:v>...treba ista vrsta kontrole i discipline kao maloj djeci.</c:v>
                </c:pt>
                <c:pt idx="2">
                  <c:v>...a ne treba tretirati kao izopštenike društva.</c:v>
                </c:pt>
                <c:pt idx="3">
                  <c:v>Lako je razlikovati odrasle osobe sa mentalnim...</c:v>
                </c:pt>
                <c:pt idx="4">
                  <c:v>Mentalno oboljenje je oboljenje kao i svako drugo.</c:v>
                </c:pt>
                <c:pt idx="5">
                  <c:v>...trebala bi biti smještena na bolničko liječenje.</c:v>
                </c:pt>
                <c:pt idx="6">
                  <c:v>... je nedostatak samodiscipline i snaga volje.</c:v>
                </c:pt>
                <c:pt idx="7">
                  <c:v>... su zastarjela metoda liječenja...</c:v>
                </c:pt>
                <c:pt idx="8">
                  <c:v>Potrebno je manje naglašavati...</c:v>
                </c:pt>
                <c:pt idx="9">
                  <c:v>Najbolji način ...jeste da se drže iza zaključanih vrata.</c:v>
                </c:pt>
              </c:strCache>
            </c:strRef>
          </c:cat>
          <c:val>
            <c:numRef>
              <c:f>Sheet1!$C$2:$C$11</c:f>
              <c:numCache>
                <c:formatCode>General</c:formatCode>
                <c:ptCount val="10"/>
                <c:pt idx="0">
                  <c:v>77.3</c:v>
                </c:pt>
                <c:pt idx="1">
                  <c:v>55</c:v>
                </c:pt>
                <c:pt idx="2">
                  <c:v>52.8</c:v>
                </c:pt>
                <c:pt idx="3">
                  <c:v>49.9</c:v>
                </c:pt>
                <c:pt idx="4">
                  <c:v>49.5</c:v>
                </c:pt>
                <c:pt idx="5">
                  <c:v>45.5</c:v>
                </c:pt>
                <c:pt idx="6">
                  <c:v>41.8</c:v>
                </c:pt>
                <c:pt idx="7">
                  <c:v>37.800000000000011</c:v>
                </c:pt>
                <c:pt idx="8">
                  <c:v>32.5</c:v>
                </c:pt>
                <c:pt idx="9">
                  <c:v>12.7</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82054272"/>
        <c:axId val="182977664"/>
      </c:barChart>
      <c:catAx>
        <c:axId val="18205427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2977664"/>
        <c:crosses val="autoZero"/>
        <c:auto val="1"/>
        <c:lblAlgn val="ctr"/>
        <c:lblOffset val="100"/>
        <c:tickLblSkip val="1"/>
        <c:tickMarkSkip val="1"/>
        <c:noMultiLvlLbl val="0"/>
      </c:catAx>
      <c:valAx>
        <c:axId val="182977664"/>
        <c:scaling>
          <c:orientation val="minMax"/>
          <c:max val="100"/>
          <c:min val="-100"/>
        </c:scaling>
        <c:delete val="1"/>
        <c:axPos val="t"/>
        <c:numFmt formatCode="General" sourceLinked="1"/>
        <c:majorTickMark val="out"/>
        <c:minorTickMark val="none"/>
        <c:tickLblPos val="nextTo"/>
        <c:crossAx val="182054272"/>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Odrasle osobe sa mentalnim poremećajima su predugo bile predmet ismijavanja.</c:v>
                </c:pt>
                <c:pt idx="1">
                  <c:v>Povećana potrošnja na usluge iz oblasti mentalnog zdravlja je gubitak poreskog novca.</c:v>
                </c:pt>
                <c:pt idx="2">
                  <c:v>Moramo biti mnogo tolerantniji prema odraslima sa mentalnim poremećajima u našem društvu.</c:v>
                </c:pt>
                <c:pt idx="3">
                  <c:v>Više novca od poreskih obveznika treba izdvajati za njegu i tretman odraslih sa mentalnim poremećajima.</c:v>
                </c:pt>
                <c:pt idx="4">
                  <c:v>Trenutno postoji dovoljan broj usluga za osobe sa mentalnim poremećajima.</c:v>
                </c:pt>
                <c:pt idx="5">
                  <c:v>Naše psihijatrijske bolnice/odjeljenja više izgledaju kao zatvori nego kao mjesta gdje se odrasle osobe sa mentalnim poremećajima mogu liječiti.</c:v>
                </c:pt>
                <c:pt idx="6">
                  <c:v>Odrasle osobe sa mentalnim poremećajima ne zaslužuju našu naklonost.</c:v>
                </c:pt>
                <c:pt idx="7">
                  <c:v>Naša je odgovornost da osiguramo najbolju moguću brigu odraslima sa mentalnim poremećajima.</c:v>
                </c:pt>
                <c:pt idx="8">
                  <c:v>Najbolje je izbjeći bilo koga ko ima mentalnih problema.</c:v>
                </c:pt>
                <c:pt idx="9">
                  <c:v>Odrasle osobe sa mentalnim poremećajem su teret društvu.</c:v>
                </c:pt>
              </c:strCache>
            </c:strRef>
          </c:cat>
          <c:val>
            <c:numRef>
              <c:f>Sheet1!$B$2:$B$11</c:f>
              <c:numCache>
                <c:formatCode>General</c:formatCode>
                <c:ptCount val="10"/>
                <c:pt idx="0">
                  <c:v>-16.100000000000001</c:v>
                </c:pt>
                <c:pt idx="1">
                  <c:v>-11</c:v>
                </c:pt>
                <c:pt idx="2">
                  <c:v>-8.4</c:v>
                </c:pt>
                <c:pt idx="3">
                  <c:v>-10.5</c:v>
                </c:pt>
                <c:pt idx="4">
                  <c:v>-21.6</c:v>
                </c:pt>
                <c:pt idx="5">
                  <c:v>-21.1</c:v>
                </c:pt>
                <c:pt idx="6">
                  <c:v>-12.9</c:v>
                </c:pt>
                <c:pt idx="7">
                  <c:v>-12.7</c:v>
                </c:pt>
                <c:pt idx="8">
                  <c:v>-33.1</c:v>
                </c:pt>
                <c:pt idx="9">
                  <c:v>-20.9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Odrasle osobe sa mentalnim poremećajima su predugo bile predmet ismijavanja.</c:v>
                </c:pt>
                <c:pt idx="1">
                  <c:v>Povećana potrošnja na usluge iz oblasti mentalnog zdravlja je gubitak poreskog novca.</c:v>
                </c:pt>
                <c:pt idx="2">
                  <c:v>Moramo biti mnogo tolerantniji prema odraslima sa mentalnim poremećajima u našem društvu.</c:v>
                </c:pt>
                <c:pt idx="3">
                  <c:v>Više novca od poreskih obveznika treba izdvajati za njegu i tretman odraslih sa mentalnim poremećajima.</c:v>
                </c:pt>
                <c:pt idx="4">
                  <c:v>Trenutno postoji dovoljan broj usluga za osobe sa mentalnim poremećajima.</c:v>
                </c:pt>
                <c:pt idx="5">
                  <c:v>Naše psihijatrijske bolnice/odjeljenja više izgledaju kao zatvori nego kao mjesta gdje se odrasle osobe sa mentalnim poremećajima mogu liječiti.</c:v>
                </c:pt>
                <c:pt idx="6">
                  <c:v>Odrasle osobe sa mentalnim poremećajima ne zaslužuju našu naklonost.</c:v>
                </c:pt>
                <c:pt idx="7">
                  <c:v>Naša je odgovornost da osiguramo najbolju moguću brigu odraslima sa mentalnim poremećajima.</c:v>
                </c:pt>
                <c:pt idx="8">
                  <c:v>Najbolje je izbjeći bilo koga ko ima mentalnih problema.</c:v>
                </c:pt>
                <c:pt idx="9">
                  <c:v>Odrasle osobe sa mentalnim poremećajem su teret društvu.</c:v>
                </c:pt>
              </c:strCache>
            </c:strRef>
          </c:cat>
          <c:val>
            <c:numRef>
              <c:f>Sheet1!$C$2:$C$11</c:f>
              <c:numCache>
                <c:formatCode>General</c:formatCode>
                <c:ptCount val="10"/>
                <c:pt idx="0">
                  <c:v>57</c:v>
                </c:pt>
                <c:pt idx="1">
                  <c:v>68.099999999999994</c:v>
                </c:pt>
                <c:pt idx="2">
                  <c:v>71</c:v>
                </c:pt>
                <c:pt idx="3">
                  <c:v>63.5</c:v>
                </c:pt>
                <c:pt idx="4">
                  <c:v>50.7</c:v>
                </c:pt>
                <c:pt idx="5">
                  <c:v>44.3</c:v>
                </c:pt>
                <c:pt idx="6">
                  <c:v>69.8</c:v>
                </c:pt>
                <c:pt idx="7">
                  <c:v>63.4</c:v>
                </c:pt>
                <c:pt idx="8">
                  <c:v>32.4</c:v>
                </c:pt>
                <c:pt idx="9">
                  <c:v>50.2</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82575104"/>
        <c:axId val="182576640"/>
      </c:barChart>
      <c:catAx>
        <c:axId val="182575104"/>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2576640"/>
        <c:crosses val="autoZero"/>
        <c:auto val="1"/>
        <c:lblAlgn val="ctr"/>
        <c:lblOffset val="100"/>
        <c:tickLblSkip val="1"/>
        <c:tickMarkSkip val="1"/>
        <c:noMultiLvlLbl val="0"/>
      </c:catAx>
      <c:valAx>
        <c:axId val="182576640"/>
        <c:scaling>
          <c:orientation val="minMax"/>
          <c:max val="100"/>
          <c:min val="-100"/>
        </c:scaling>
        <c:delete val="1"/>
        <c:axPos val="t"/>
        <c:numFmt formatCode="General" sourceLinked="1"/>
        <c:majorTickMark val="out"/>
        <c:minorTickMark val="none"/>
        <c:tickLblPos val="nextTo"/>
        <c:crossAx val="182575104"/>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 predugo bile predmet ismijavanja.</c:v>
                </c:pt>
                <c:pt idx="1">
                  <c:v>... je gubitak poreskog novca.</c:v>
                </c:pt>
                <c:pt idx="2">
                  <c:v>Moramo biti mnogo tolerantniji prema ...</c:v>
                </c:pt>
                <c:pt idx="3">
                  <c:v>Više novca od poreskih obveznika treba izdvajati ...</c:v>
                </c:pt>
                <c:pt idx="4">
                  <c:v>Trenutno postoji dovoljan broj usluga ...</c:v>
                </c:pt>
                <c:pt idx="5">
                  <c:v>Naše psihijatrijske bolnice/odjeljenja više izgledaju kao zatvori ...</c:v>
                </c:pt>
                <c:pt idx="6">
                  <c:v>Odrasle osobe sa mentalnim poremećajima ne zaslužuju našu naklonost.</c:v>
                </c:pt>
                <c:pt idx="7">
                  <c:v>Naša je odgovornost da osiguramo najbolju moguću brigu ...</c:v>
                </c:pt>
                <c:pt idx="8">
                  <c:v>Najbolje je izbjeći bilo koga ko ima mentalnih problema.</c:v>
                </c:pt>
                <c:pt idx="9">
                  <c:v>Odrasle osobe sa mentalnim poremećajem su teret društvu.</c:v>
                </c:pt>
              </c:strCache>
            </c:strRef>
          </c:cat>
          <c:val>
            <c:numRef>
              <c:f>Sheet1!$B$2:$B$11</c:f>
              <c:numCache>
                <c:formatCode>General</c:formatCode>
                <c:ptCount val="10"/>
                <c:pt idx="0">
                  <c:v>-16.100000000000001</c:v>
                </c:pt>
                <c:pt idx="1">
                  <c:v>-68.099999999999994</c:v>
                </c:pt>
                <c:pt idx="2">
                  <c:v>-8.3000000000000007</c:v>
                </c:pt>
                <c:pt idx="3">
                  <c:v>-10.5</c:v>
                </c:pt>
                <c:pt idx="4">
                  <c:v>-50.6</c:v>
                </c:pt>
                <c:pt idx="5">
                  <c:v>-21.1</c:v>
                </c:pt>
                <c:pt idx="6">
                  <c:v>-69.7</c:v>
                </c:pt>
                <c:pt idx="7">
                  <c:v>-12.7</c:v>
                </c:pt>
                <c:pt idx="8">
                  <c:v>-32.4</c:v>
                </c:pt>
                <c:pt idx="9">
                  <c:v>-50.2</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 predugo bile predmet ismijavanja.</c:v>
                </c:pt>
                <c:pt idx="1">
                  <c:v>... je gubitak poreskog novca.</c:v>
                </c:pt>
                <c:pt idx="2">
                  <c:v>Moramo biti mnogo tolerantniji prema ...</c:v>
                </c:pt>
                <c:pt idx="3">
                  <c:v>Više novca od poreskih obveznika treba izdvajati ...</c:v>
                </c:pt>
                <c:pt idx="4">
                  <c:v>Trenutno postoji dovoljan broj usluga ...</c:v>
                </c:pt>
                <c:pt idx="5">
                  <c:v>Naše psihijatrijske bolnice/odjeljenja više izgledaju kao zatvori ...</c:v>
                </c:pt>
                <c:pt idx="6">
                  <c:v>Odrasle osobe sa mentalnim poremećajima ne zaslužuju našu naklonost.</c:v>
                </c:pt>
                <c:pt idx="7">
                  <c:v>Naša je odgovornost da osiguramo najbolju moguću brigu ...</c:v>
                </c:pt>
                <c:pt idx="8">
                  <c:v>Najbolje je izbjeći bilo koga ko ima mentalnih problema.</c:v>
                </c:pt>
                <c:pt idx="9">
                  <c:v>Odrasle osobe sa mentalnim poremećajem su teret društvu.</c:v>
                </c:pt>
              </c:strCache>
            </c:strRef>
          </c:cat>
          <c:val>
            <c:numRef>
              <c:f>Sheet1!$C$2:$C$11</c:f>
              <c:numCache>
                <c:formatCode>General</c:formatCode>
                <c:ptCount val="10"/>
                <c:pt idx="0">
                  <c:v>57</c:v>
                </c:pt>
                <c:pt idx="1">
                  <c:v>10.9</c:v>
                </c:pt>
                <c:pt idx="2">
                  <c:v>71</c:v>
                </c:pt>
                <c:pt idx="3">
                  <c:v>63.5</c:v>
                </c:pt>
                <c:pt idx="4">
                  <c:v>21.6</c:v>
                </c:pt>
                <c:pt idx="5">
                  <c:v>44.3</c:v>
                </c:pt>
                <c:pt idx="6">
                  <c:v>12.9</c:v>
                </c:pt>
                <c:pt idx="7">
                  <c:v>63.4</c:v>
                </c:pt>
                <c:pt idx="8">
                  <c:v>33.100000000000009</c:v>
                </c:pt>
                <c:pt idx="9">
                  <c:v>20.9</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87084800"/>
        <c:axId val="187086336"/>
      </c:barChart>
      <c:catAx>
        <c:axId val="18708480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7086336"/>
        <c:crosses val="autoZero"/>
        <c:auto val="1"/>
        <c:lblAlgn val="ctr"/>
        <c:lblOffset val="100"/>
        <c:tickLblSkip val="1"/>
        <c:tickMarkSkip val="1"/>
        <c:noMultiLvlLbl val="0"/>
      </c:catAx>
      <c:valAx>
        <c:axId val="187086336"/>
        <c:scaling>
          <c:orientation val="minMax"/>
          <c:max val="100"/>
          <c:min val="-100"/>
        </c:scaling>
        <c:delete val="1"/>
        <c:axPos val="t"/>
        <c:numFmt formatCode="General" sourceLinked="1"/>
        <c:majorTickMark val="out"/>
        <c:minorTickMark val="none"/>
        <c:tickLblPos val="nextTo"/>
        <c:crossAx val="187084800"/>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26B0-4316-AB18-7D1E7245F02C}"/>
              </c:ext>
            </c:extLst>
          </c:dPt>
          <c:dLbls>
            <c:delete val="1"/>
          </c:dLbls>
          <c:cat>
            <c:strRef>
              <c:f>Sheet1!$A$2</c:f>
              <c:strCache>
                <c:ptCount val="1"/>
                <c:pt idx="0">
                  <c:v>30 - 44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26B0-4316-AB18-7D1E7245F02C}"/>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26B0-4316-AB18-7D1E7245F02C}"/>
              </c:ext>
            </c:extLst>
          </c:dPt>
          <c:dLbls>
            <c:dLbl>
              <c:idx val="0"/>
              <c:layout>
                <c:manualLayout>
                  <c:x val="0.64771666320288201"/>
                  <c:y val="2.3145576417435101E-6"/>
                </c:manualLayout>
              </c:layout>
              <c:spPr/>
              <c:txPr>
                <a:bodyPr/>
                <a:lstStyle/>
                <a:p>
                  <a:pPr>
                    <a:defRPr sz="2000" b="1">
                      <a:solidFill>
                        <a:schemeClr val="accent1"/>
                      </a:solidFill>
                    </a:defRPr>
                  </a:pPr>
                  <a:endParaRPr lang="sr-Latn-R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6B0-4316-AB18-7D1E7245F02C}"/>
                </c:ext>
                <c:ext xmlns:c15="http://schemas.microsoft.com/office/drawing/2012/chart" uri="{CE6537A1-D6FC-4f65-9D91-7224C49458BB}">
                  <c15:layout/>
                </c:ext>
              </c:extLst>
            </c:dLbl>
            <c:spPr>
              <a:noFill/>
              <a:ln>
                <a:noFill/>
              </a:ln>
              <a:effectLst/>
            </c:spPr>
            <c:txPr>
              <a:bodyPr/>
              <a:lstStyle/>
              <a:p>
                <a:pPr>
                  <a:defRPr sz="32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30 - 44 godina</c:v>
                </c:pt>
              </c:strCache>
            </c:strRef>
          </c:cat>
          <c:val>
            <c:numRef>
              <c:f>Sheet1!$C$2</c:f>
              <c:numCache>
                <c:formatCode>General</c:formatCode>
                <c:ptCount val="1"/>
                <c:pt idx="0">
                  <c:v>27.6</c:v>
                </c:pt>
              </c:numCache>
            </c:numRef>
          </c:val>
          <c:extLst xmlns:c16r2="http://schemas.microsoft.com/office/drawing/2015/06/chart">
            <c:ext xmlns:c16="http://schemas.microsoft.com/office/drawing/2014/chart" uri="{C3380CC4-5D6E-409C-BE32-E72D297353CC}">
              <c16:uniqueId val="{00000004-26B0-4316-AB18-7D1E7245F02C}"/>
            </c:ext>
          </c:extLst>
        </c:ser>
        <c:dLbls>
          <c:dLblPos val="outEnd"/>
          <c:showLegendKey val="0"/>
          <c:showVal val="1"/>
          <c:showCatName val="0"/>
          <c:showSerName val="0"/>
          <c:showPercent val="0"/>
          <c:showBubbleSize val="0"/>
        </c:dLbls>
        <c:gapWidth val="87"/>
        <c:overlap val="100"/>
        <c:axId val="43120128"/>
        <c:axId val="43121664"/>
      </c:barChart>
      <c:catAx>
        <c:axId val="43120128"/>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43121664"/>
        <c:crosses val="autoZero"/>
        <c:auto val="1"/>
        <c:lblAlgn val="ctr"/>
        <c:lblOffset val="100"/>
        <c:noMultiLvlLbl val="0"/>
      </c:catAx>
      <c:valAx>
        <c:axId val="43121664"/>
        <c:scaling>
          <c:orientation val="minMax"/>
          <c:max val="150"/>
          <c:min val="0"/>
        </c:scaling>
        <c:delete val="1"/>
        <c:axPos val="t"/>
        <c:numFmt formatCode="General" sourceLinked="1"/>
        <c:majorTickMark val="out"/>
        <c:minorTickMark val="none"/>
        <c:tickLblPos val="nextTo"/>
        <c:crossAx val="43120128"/>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597"/>
          <c:y val="9.8802395209580798E-2"/>
          <c:w val="0.55276157766205403"/>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-9.4</c:v>
                </c:pt>
                <c:pt idx="1">
                  <c:v>-67.099999999999994</c:v>
                </c:pt>
                <c:pt idx="2">
                  <c:v>-8</c:v>
                </c:pt>
                <c:pt idx="3">
                  <c:v>-9.3000000000000007</c:v>
                </c:pt>
                <c:pt idx="4">
                  <c:v>-58.7</c:v>
                </c:pt>
                <c:pt idx="5">
                  <c:v>-14.6</c:v>
                </c:pt>
                <c:pt idx="6">
                  <c:v>-76.099999999999994</c:v>
                </c:pt>
                <c:pt idx="7">
                  <c:v>-7.9</c:v>
                </c:pt>
                <c:pt idx="8">
                  <c:v>-63.9</c:v>
                </c:pt>
                <c:pt idx="9">
                  <c:v>-66</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71.5</c:v>
                </c:pt>
                <c:pt idx="1">
                  <c:v>13.3</c:v>
                </c:pt>
                <c:pt idx="2">
                  <c:v>78.900000000000006</c:v>
                </c:pt>
                <c:pt idx="3">
                  <c:v>77.400000000000006</c:v>
                </c:pt>
                <c:pt idx="4">
                  <c:v>13.8</c:v>
                </c:pt>
                <c:pt idx="5">
                  <c:v>52.1</c:v>
                </c:pt>
                <c:pt idx="6">
                  <c:v>10.3</c:v>
                </c:pt>
                <c:pt idx="7">
                  <c:v>77.7</c:v>
                </c:pt>
                <c:pt idx="8">
                  <c:v>12.6</c:v>
                </c:pt>
                <c:pt idx="9">
                  <c:v>14.5</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87367808"/>
        <c:axId val="187369344"/>
      </c:barChart>
      <c:catAx>
        <c:axId val="187367808"/>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7369344"/>
        <c:crosses val="autoZero"/>
        <c:auto val="1"/>
        <c:lblAlgn val="ctr"/>
        <c:lblOffset val="100"/>
        <c:tickLblSkip val="1"/>
        <c:tickMarkSkip val="1"/>
        <c:noMultiLvlLbl val="0"/>
      </c:catAx>
      <c:valAx>
        <c:axId val="187369344"/>
        <c:scaling>
          <c:orientation val="minMax"/>
          <c:max val="100"/>
          <c:min val="-100"/>
        </c:scaling>
        <c:delete val="1"/>
        <c:axPos val="t"/>
        <c:numFmt formatCode="General" sourceLinked="1"/>
        <c:majorTickMark val="out"/>
        <c:minorTickMark val="none"/>
        <c:tickLblPos val="nextTo"/>
        <c:crossAx val="187367808"/>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koji je bolovao od mentalnog poremećaja, iako se čini da se potpuno oporavio.</c:v>
                </c:pt>
                <c:pt idx="1">
                  <c:v>Niko nema pravo isključiti odrasle osobe sa mentalnim poremećajem iz njihove zajednice.</c:v>
                </c:pt>
                <c:pt idx="2">
                  <c:v>Ne bih želio/la živjeti u susjedstvu sa nekim ko ima mentalni poremećaj</c:v>
                </c:pt>
                <c:pt idx="3">
                  <c:v>Odrasle osobe sa mentalnim poremećajima treba ohrabrivati da prihvate uobičajene životne obaveze.</c:v>
                </c:pt>
                <c:pt idx="4">
                  <c:v>Svako s istorijom mentalnih poremećaja treba biti isključen iz obavljanja neke javne dužnosti.</c:v>
                </c:pt>
                <c:pt idx="5">
                  <c:v>Odraslu osobu s mentalnim poremećajem treba izolovati od ostatka zajednice.</c:v>
                </c:pt>
                <c:pt idx="6">
                  <c:v>Odrasloj osobi sa mentalnim poremećajem ne smiju biti uskraćena njena lična prava.</c:v>
                </c:pt>
                <c:pt idx="7">
                  <c:v>Odrasloj osobi sa mentalnim poremećajem ne treba davati nikakvu odgovornost.</c:v>
                </c:pt>
                <c:pt idx="8">
                  <c:v>Većini žena koje su jednom bile pacijentkinje u psihijatrijskoj bolnici mogu se povjeriti djeca na čuvanje.</c:v>
                </c:pt>
                <c:pt idx="9">
                  <c:v>Odrasle osobe sa mentalnim poremećajem su daleko manje opasne nego što većina ljudi pretpostavlja.</c:v>
                </c:pt>
              </c:strCache>
            </c:strRef>
          </c:cat>
          <c:val>
            <c:numRef>
              <c:f>Sheet1!$B$2:$B$11</c:f>
              <c:numCache>
                <c:formatCode>General</c:formatCode>
                <c:ptCount val="10"/>
                <c:pt idx="0">
                  <c:v>-53.3</c:v>
                </c:pt>
                <c:pt idx="1">
                  <c:v>-18.399999999999999</c:v>
                </c:pt>
                <c:pt idx="2">
                  <c:v>-32</c:v>
                </c:pt>
                <c:pt idx="3">
                  <c:v>-9.6</c:v>
                </c:pt>
                <c:pt idx="4">
                  <c:v>-33.9</c:v>
                </c:pt>
                <c:pt idx="5">
                  <c:v>-19.7</c:v>
                </c:pt>
                <c:pt idx="6">
                  <c:v>-18</c:v>
                </c:pt>
                <c:pt idx="7">
                  <c:v>-35.4</c:v>
                </c:pt>
                <c:pt idx="8">
                  <c:v>-58.7</c:v>
                </c:pt>
                <c:pt idx="9">
                  <c:v>-27.2</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koji je bolovao od mentalnog poremećaja, iako se čini da se potpuno oporavio.</c:v>
                </c:pt>
                <c:pt idx="1">
                  <c:v>Niko nema pravo isključiti odrasle osobe sa mentalnim poremećajem iz njihove zajednice.</c:v>
                </c:pt>
                <c:pt idx="2">
                  <c:v>Ne bih želio/la živjeti u susjedstvu sa nekim ko ima mentalni poremećaj</c:v>
                </c:pt>
                <c:pt idx="3">
                  <c:v>Odrasle osobe sa mentalnim poremećajima treba ohrabrivati da prihvate uobičajene životne obaveze.</c:v>
                </c:pt>
                <c:pt idx="4">
                  <c:v>Svako s istorijom mentalnih poremećaja treba biti isključen iz obavljanja neke javne dužnosti.</c:v>
                </c:pt>
                <c:pt idx="5">
                  <c:v>Odraslu osobu s mentalnim poremećajem treba izolovati od ostatka zajednice.</c:v>
                </c:pt>
                <c:pt idx="6">
                  <c:v>Odrasloj osobi sa mentalnim poremećajem ne smiju biti uskraćena njena lična prava.</c:v>
                </c:pt>
                <c:pt idx="7">
                  <c:v>Odrasloj osobi sa mentalnim poremećajem ne treba davati nikakvu odgovornost.</c:v>
                </c:pt>
                <c:pt idx="8">
                  <c:v>Većini žena koje su jednom bile pacijentkinje u psihijatrijskoj bolnici mogu se povjeriti djeca na čuvanje.</c:v>
                </c:pt>
                <c:pt idx="9">
                  <c:v>Odrasle osobe sa mentalnim poremećajem su daleko manje opasne nego što većina ljudi pretpostavlja.</c:v>
                </c:pt>
              </c:strCache>
            </c:strRef>
          </c:cat>
          <c:val>
            <c:numRef>
              <c:f>Sheet1!$C$2:$C$11</c:f>
              <c:numCache>
                <c:formatCode>General</c:formatCode>
                <c:ptCount val="10"/>
                <c:pt idx="0">
                  <c:v>19.600000000000001</c:v>
                </c:pt>
                <c:pt idx="1">
                  <c:v>54.3</c:v>
                </c:pt>
                <c:pt idx="2">
                  <c:v>39.4</c:v>
                </c:pt>
                <c:pt idx="3">
                  <c:v>68.7</c:v>
                </c:pt>
                <c:pt idx="4">
                  <c:v>35.1</c:v>
                </c:pt>
                <c:pt idx="5">
                  <c:v>53.9</c:v>
                </c:pt>
                <c:pt idx="6">
                  <c:v>60.8</c:v>
                </c:pt>
                <c:pt idx="7">
                  <c:v>28.5</c:v>
                </c:pt>
                <c:pt idx="8">
                  <c:v>16.899999999999999</c:v>
                </c:pt>
                <c:pt idx="9">
                  <c:v>33.300000000000011</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87419648"/>
        <c:axId val="187421440"/>
      </c:barChart>
      <c:catAx>
        <c:axId val="187419648"/>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7421440"/>
        <c:crosses val="autoZero"/>
        <c:auto val="1"/>
        <c:lblAlgn val="ctr"/>
        <c:lblOffset val="100"/>
        <c:tickLblSkip val="1"/>
        <c:tickMarkSkip val="1"/>
        <c:noMultiLvlLbl val="0"/>
      </c:catAx>
      <c:valAx>
        <c:axId val="187421440"/>
        <c:scaling>
          <c:orientation val="minMax"/>
          <c:max val="100"/>
          <c:min val="-100"/>
        </c:scaling>
        <c:delete val="1"/>
        <c:axPos val="t"/>
        <c:numFmt formatCode="General" sourceLinked="1"/>
        <c:majorTickMark val="out"/>
        <c:minorTickMark val="none"/>
        <c:tickLblPos val="nextTo"/>
        <c:crossAx val="187419648"/>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c:v>
                </c:pt>
                <c:pt idx="1">
                  <c:v>Niko nema pravo isključiti odrasle osobe...</c:v>
                </c:pt>
                <c:pt idx="2">
                  <c:v>...u susjedstvu sa nekim ko ima mentalni poremećaj</c:v>
                </c:pt>
                <c:pt idx="3">
                  <c:v>Odrasle osobe sa mentalnim poremećajima treba ohrabrivati ...</c:v>
                </c:pt>
                <c:pt idx="4">
                  <c:v>... treba biti isključen iz obavljanja neke javne dužnosti.</c:v>
                </c:pt>
                <c:pt idx="5">
                  <c:v>...treba izolovati od ostatka zajednice.</c:v>
                </c:pt>
                <c:pt idx="6">
                  <c:v>... ne smiju biti uskraćena njena lična prava.</c:v>
                </c:pt>
                <c:pt idx="7">
                  <c:v>... ne treba davati nikakvu odgovornost.</c:v>
                </c:pt>
                <c:pt idx="8">
                  <c:v>...mogu se povjeriti djeca na čuvanje.</c:v>
                </c:pt>
                <c:pt idx="9">
                  <c:v>... su daleko manje opasne nego što većina ljudi pretpostavlja.</c:v>
                </c:pt>
              </c:strCache>
            </c:strRef>
          </c:cat>
          <c:val>
            <c:numRef>
              <c:f>Sheet1!$B$2:$B$11</c:f>
              <c:numCache>
                <c:formatCode>General</c:formatCode>
                <c:ptCount val="10"/>
                <c:pt idx="0">
                  <c:v>-19.5</c:v>
                </c:pt>
                <c:pt idx="1">
                  <c:v>-18.3</c:v>
                </c:pt>
                <c:pt idx="2">
                  <c:v>-39.4</c:v>
                </c:pt>
                <c:pt idx="3">
                  <c:v>-9.6</c:v>
                </c:pt>
                <c:pt idx="4">
                  <c:v>-35.1</c:v>
                </c:pt>
                <c:pt idx="5">
                  <c:v>-53.8</c:v>
                </c:pt>
                <c:pt idx="6">
                  <c:v>-18</c:v>
                </c:pt>
                <c:pt idx="7">
                  <c:v>-28.5</c:v>
                </c:pt>
                <c:pt idx="8">
                  <c:v>-58.7</c:v>
                </c:pt>
                <c:pt idx="9">
                  <c:v>-27.1</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c:v>
                </c:pt>
                <c:pt idx="1">
                  <c:v>Niko nema pravo isključiti odrasle osobe...</c:v>
                </c:pt>
                <c:pt idx="2">
                  <c:v>...u susjedstvu sa nekim ko ima mentalni poremećaj</c:v>
                </c:pt>
                <c:pt idx="3">
                  <c:v>Odrasle osobe sa mentalnim poremećajima treba ohrabrivati ...</c:v>
                </c:pt>
                <c:pt idx="4">
                  <c:v>... treba biti isključen iz obavljanja neke javne dužnosti.</c:v>
                </c:pt>
                <c:pt idx="5">
                  <c:v>...treba izolovati od ostatka zajednice.</c:v>
                </c:pt>
                <c:pt idx="6">
                  <c:v>... ne smiju biti uskraćena njena lična prava.</c:v>
                </c:pt>
                <c:pt idx="7">
                  <c:v>... ne treba davati nikakvu odgovornost.</c:v>
                </c:pt>
                <c:pt idx="8">
                  <c:v>...mogu se povjeriti djeca na čuvanje.</c:v>
                </c:pt>
                <c:pt idx="9">
                  <c:v>... su daleko manje opasne nego što većina ljudi pretpostavlja.</c:v>
                </c:pt>
              </c:strCache>
            </c:strRef>
          </c:cat>
          <c:val>
            <c:numRef>
              <c:f>Sheet1!$C$2:$C$11</c:f>
              <c:numCache>
                <c:formatCode>General</c:formatCode>
                <c:ptCount val="10"/>
                <c:pt idx="0">
                  <c:v>53.3</c:v>
                </c:pt>
                <c:pt idx="1">
                  <c:v>54.3</c:v>
                </c:pt>
                <c:pt idx="2">
                  <c:v>32</c:v>
                </c:pt>
                <c:pt idx="3">
                  <c:v>68.7</c:v>
                </c:pt>
                <c:pt idx="4">
                  <c:v>33.9</c:v>
                </c:pt>
                <c:pt idx="5">
                  <c:v>19.7</c:v>
                </c:pt>
                <c:pt idx="6">
                  <c:v>60.8</c:v>
                </c:pt>
                <c:pt idx="7">
                  <c:v>35.4</c:v>
                </c:pt>
                <c:pt idx="8">
                  <c:v>16.899999999999999</c:v>
                </c:pt>
                <c:pt idx="9">
                  <c:v>33.299999999999997</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81308032"/>
        <c:axId val="181392128"/>
      </c:barChart>
      <c:catAx>
        <c:axId val="18130803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1392128"/>
        <c:crosses val="autoZero"/>
        <c:auto val="1"/>
        <c:lblAlgn val="ctr"/>
        <c:lblOffset val="100"/>
        <c:tickLblSkip val="1"/>
        <c:tickMarkSkip val="1"/>
        <c:noMultiLvlLbl val="0"/>
      </c:catAx>
      <c:valAx>
        <c:axId val="181392128"/>
        <c:scaling>
          <c:orientation val="minMax"/>
          <c:max val="100"/>
          <c:min val="-100"/>
        </c:scaling>
        <c:delete val="1"/>
        <c:axPos val="t"/>
        <c:numFmt formatCode="General" sourceLinked="1"/>
        <c:majorTickMark val="out"/>
        <c:minorTickMark val="none"/>
        <c:tickLblPos val="nextTo"/>
        <c:crossAx val="181308032"/>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597"/>
          <c:y val="9.8802395209580798E-2"/>
          <c:w val="0.55276157766205403"/>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-27.4</c:v>
                </c:pt>
                <c:pt idx="1">
                  <c:v>-11.1</c:v>
                </c:pt>
                <c:pt idx="2">
                  <c:v>-61.5</c:v>
                </c:pt>
                <c:pt idx="3">
                  <c:v>-8.2000000000000011</c:v>
                </c:pt>
                <c:pt idx="4">
                  <c:v>-40.1</c:v>
                </c:pt>
                <c:pt idx="5">
                  <c:v>-63.9</c:v>
                </c:pt>
                <c:pt idx="6">
                  <c:v>-8</c:v>
                </c:pt>
                <c:pt idx="7">
                  <c:v>-50.9</c:v>
                </c:pt>
                <c:pt idx="8">
                  <c:v>-44</c:v>
                </c:pt>
                <c:pt idx="9">
                  <c:v>-19.600000000000001</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31.79999999999999</c:v>
                </c:pt>
                <c:pt idx="1">
                  <c:v>75</c:v>
                </c:pt>
                <c:pt idx="2">
                  <c:v>14.1</c:v>
                </c:pt>
                <c:pt idx="3">
                  <c:v>76</c:v>
                </c:pt>
                <c:pt idx="4">
                  <c:v>28.6</c:v>
                </c:pt>
                <c:pt idx="5">
                  <c:v>30.6</c:v>
                </c:pt>
                <c:pt idx="6">
                  <c:v>80.8</c:v>
                </c:pt>
                <c:pt idx="7">
                  <c:v>23.1</c:v>
                </c:pt>
                <c:pt idx="8">
                  <c:v>16.3</c:v>
                </c:pt>
                <c:pt idx="9">
                  <c:v>54.7</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84159232"/>
        <c:axId val="184173312"/>
      </c:barChart>
      <c:catAx>
        <c:axId val="18415923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4173312"/>
        <c:crosses val="autoZero"/>
        <c:auto val="1"/>
        <c:lblAlgn val="ctr"/>
        <c:lblOffset val="100"/>
        <c:tickLblSkip val="1"/>
        <c:tickMarkSkip val="1"/>
        <c:noMultiLvlLbl val="0"/>
      </c:catAx>
      <c:valAx>
        <c:axId val="184173312"/>
        <c:scaling>
          <c:orientation val="minMax"/>
          <c:max val="100"/>
          <c:min val="-100"/>
        </c:scaling>
        <c:delete val="1"/>
        <c:axPos val="t"/>
        <c:numFmt formatCode="General" sourceLinked="1"/>
        <c:majorTickMark val="out"/>
        <c:minorTickMark val="none"/>
        <c:tickLblPos val="nextTo"/>
        <c:crossAx val="184159232"/>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Usluge vezane za mentalno zdravlje što je više moguće trebaju biti dostupne kroz ustanove u zajednici.</c:v>
                </c:pt>
                <c:pt idx="1">
                  <c:v>Osobama sa mentalnim poremećajima život u stambenim naseljima može biti dobra terapija, ali su preveliki rizici za druge stanovnike.</c:v>
                </c:pt>
                <c:pt idx="2">
                  <c:v>Stanovnici bi trebali prihvatiti smiještanje ustanova za mentalno zdravlje u njihovom susjedstvu koje će služiti potrebama lokalne zajednice.</c:v>
                </c:pt>
                <c:pt idx="3">
                  <c:v>Lokalno stanovništvo sa dobrim razlogom odbija smiještanje ustanova za mentalno zdravlje u njihovo susjedstvo.</c:v>
                </c:pt>
                <c:pt idx="4">
                  <c:v>Smiještanje ustanova za mentalno zdravlje u stambena naselja ne ugrožava lokalno stanovništvo.</c:v>
                </c:pt>
                <c:pt idx="5">
                  <c:v>Ustanove za mentalno zdravlje trebaju biti udaljenje od stambenih naselja.</c:v>
                </c:pt>
                <c:pt idx="6">
                  <c:v>Lokalno stanovništvo se ne treba plašiti osoba koje dolaze u njihovo susjedstvo po usluge iz oblasti mentalnog zdravlja.</c:v>
                </c:pt>
                <c:pt idx="7">
                  <c:v>Najbolja terapija za mnoge odrasle osobe sa mentalnim poremećajem je da budu dio zajednice.</c:v>
                </c:pt>
                <c:pt idx="8">
                  <c:v>Zastrašujuće je pomisliti da ljudi sa mentalnim poremećajima žive u susjedstvu.</c:v>
                </c:pt>
                <c:pt idx="9">
                  <c:v>Smiještanje ustanova za mentalno zdravlje u stambeno naselje čini zajednicu manje privlačnom za življenje.</c:v>
                </c:pt>
              </c:strCache>
            </c:strRef>
          </c:cat>
          <c:val>
            <c:numRef>
              <c:f>Sheet1!$B$2:$B$11</c:f>
              <c:numCache>
                <c:formatCode>General</c:formatCode>
                <c:ptCount val="10"/>
                <c:pt idx="0">
                  <c:v>-11.3</c:v>
                </c:pt>
                <c:pt idx="1">
                  <c:v>-42.5</c:v>
                </c:pt>
                <c:pt idx="2">
                  <c:v>-24.4</c:v>
                </c:pt>
                <c:pt idx="3">
                  <c:v>-53.8</c:v>
                </c:pt>
                <c:pt idx="4">
                  <c:v>-30.4</c:v>
                </c:pt>
                <c:pt idx="5">
                  <c:v>-44.4</c:v>
                </c:pt>
                <c:pt idx="6">
                  <c:v>-22.1</c:v>
                </c:pt>
                <c:pt idx="7">
                  <c:v>-17.2</c:v>
                </c:pt>
                <c:pt idx="8">
                  <c:v>-24.4</c:v>
                </c:pt>
                <c:pt idx="9">
                  <c:v>-46.9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Usluge vezane za mentalno zdravlje što je više moguće trebaju biti dostupne kroz ustanove u zajednici.</c:v>
                </c:pt>
                <c:pt idx="1">
                  <c:v>Osobama sa mentalnim poremećajima život u stambenim naseljima može biti dobra terapija, ali su preveliki rizici za druge stanovnike.</c:v>
                </c:pt>
                <c:pt idx="2">
                  <c:v>Stanovnici bi trebali prihvatiti smiještanje ustanova za mentalno zdravlje u njihovom susjedstvu koje će služiti potrebama lokalne zajednice.</c:v>
                </c:pt>
                <c:pt idx="3">
                  <c:v>Lokalno stanovništvo sa dobrim razlogom odbija smiještanje ustanova za mentalno zdravlje u njihovo susjedstvo.</c:v>
                </c:pt>
                <c:pt idx="4">
                  <c:v>Smiještanje ustanova za mentalno zdravlje u stambena naselja ne ugrožava lokalno stanovništvo.</c:v>
                </c:pt>
                <c:pt idx="5">
                  <c:v>Ustanove za mentalno zdravlje trebaju biti udaljenje od stambenih naselja.</c:v>
                </c:pt>
                <c:pt idx="6">
                  <c:v>Lokalno stanovništvo se ne treba plašiti osoba koje dolaze u njihovo susjedstvo po usluge iz oblasti mentalnog zdravlja.</c:v>
                </c:pt>
                <c:pt idx="7">
                  <c:v>Najbolja terapija za mnoge odrasle osobe sa mentalnim poremećajem je da budu dio zajednice.</c:v>
                </c:pt>
                <c:pt idx="8">
                  <c:v>Zastrašujuće je pomisliti da ljudi sa mentalnim poremećajima žive u susjedstvu.</c:v>
                </c:pt>
                <c:pt idx="9">
                  <c:v>Smiještanje ustanova za mentalno zdravlje u stambeno naselje čini zajednicu manje privlačnom za življenje.</c:v>
                </c:pt>
              </c:strCache>
            </c:strRef>
          </c:cat>
          <c:val>
            <c:numRef>
              <c:f>Sheet1!$C$2:$C$11</c:f>
              <c:numCache>
                <c:formatCode>General</c:formatCode>
                <c:ptCount val="10"/>
                <c:pt idx="0">
                  <c:v>59.6</c:v>
                </c:pt>
                <c:pt idx="1">
                  <c:v>21</c:v>
                </c:pt>
                <c:pt idx="2">
                  <c:v>38.200000000000003</c:v>
                </c:pt>
                <c:pt idx="3">
                  <c:v>15.1</c:v>
                </c:pt>
                <c:pt idx="4">
                  <c:v>35.1</c:v>
                </c:pt>
                <c:pt idx="5">
                  <c:v>25.3</c:v>
                </c:pt>
                <c:pt idx="6">
                  <c:v>41.2</c:v>
                </c:pt>
                <c:pt idx="7">
                  <c:v>46.1</c:v>
                </c:pt>
                <c:pt idx="8">
                  <c:v>44.2</c:v>
                </c:pt>
                <c:pt idx="9">
                  <c:v>25.5</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83949952"/>
        <c:axId val="183959936"/>
      </c:barChart>
      <c:catAx>
        <c:axId val="18394995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3959936"/>
        <c:crosses val="autoZero"/>
        <c:auto val="1"/>
        <c:lblAlgn val="ctr"/>
        <c:lblOffset val="100"/>
        <c:tickLblSkip val="1"/>
        <c:tickMarkSkip val="1"/>
        <c:noMultiLvlLbl val="0"/>
      </c:catAx>
      <c:valAx>
        <c:axId val="183959936"/>
        <c:scaling>
          <c:orientation val="minMax"/>
          <c:max val="100"/>
          <c:min val="-100"/>
        </c:scaling>
        <c:delete val="1"/>
        <c:axPos val="t"/>
        <c:numFmt formatCode="General" sourceLinked="1"/>
        <c:majorTickMark val="out"/>
        <c:minorTickMark val="none"/>
        <c:tickLblPos val="nextTo"/>
        <c:crossAx val="183949952"/>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...trebaju biti dostupne kroz ustanove u zajednici.</c:v>
                </c:pt>
                <c:pt idx="1">
                  <c:v>... .ali su preveliki rizici za druge stanovnike.</c:v>
                </c:pt>
                <c:pt idx="2">
                  <c:v>Stanovnici bi trebali prihvatiti smiještanje ustanova ...</c:v>
                </c:pt>
                <c:pt idx="3">
                  <c:v>Lokalno stanovništvo sa dobrim razlogom odbija ...</c:v>
                </c:pt>
                <c:pt idx="4">
                  <c:v>Smiještanje ustanova...ne ugrožava lokalno stanovništvo.</c:v>
                </c:pt>
                <c:pt idx="5">
                  <c:v>...trebaju biti udaljenje od stambenih naselja.</c:v>
                </c:pt>
                <c:pt idx="6">
                  <c:v>Lokalno stanovništvo se ne treba plašiti ...</c:v>
                </c:pt>
                <c:pt idx="7">
                  <c:v>Najbolja terapija za mnoge odrasle osobe ...</c:v>
                </c:pt>
                <c:pt idx="8">
                  <c:v>Zastrašujuće je pomisliti da ljudi...</c:v>
                </c:pt>
                <c:pt idx="9">
                  <c:v>...čini zajednicu manje privlačnom za življenje.</c:v>
                </c:pt>
              </c:strCache>
            </c:strRef>
          </c:cat>
          <c:val>
            <c:numRef>
              <c:f>Sheet1!$B$2:$B$11</c:f>
              <c:numCache>
                <c:formatCode>General</c:formatCode>
                <c:ptCount val="10"/>
                <c:pt idx="0">
                  <c:v>-11.3</c:v>
                </c:pt>
                <c:pt idx="1">
                  <c:v>-21</c:v>
                </c:pt>
                <c:pt idx="2">
                  <c:v>-24.4</c:v>
                </c:pt>
                <c:pt idx="3">
                  <c:v>-15.1</c:v>
                </c:pt>
                <c:pt idx="4">
                  <c:v>-30.3</c:v>
                </c:pt>
                <c:pt idx="5">
                  <c:v>-25.3</c:v>
                </c:pt>
                <c:pt idx="6">
                  <c:v>-22.1</c:v>
                </c:pt>
                <c:pt idx="7">
                  <c:v>-17.2</c:v>
                </c:pt>
                <c:pt idx="8">
                  <c:v>-44.2</c:v>
                </c:pt>
                <c:pt idx="9">
                  <c:v>-25.4</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...trebaju biti dostupne kroz ustanove u zajednici.</c:v>
                </c:pt>
                <c:pt idx="1">
                  <c:v>... .ali su preveliki rizici za druge stanovnike.</c:v>
                </c:pt>
                <c:pt idx="2">
                  <c:v>Stanovnici bi trebali prihvatiti smiještanje ustanova ...</c:v>
                </c:pt>
                <c:pt idx="3">
                  <c:v>Lokalno stanovništvo sa dobrim razlogom odbija ...</c:v>
                </c:pt>
                <c:pt idx="4">
                  <c:v>Smiještanje ustanova...ne ugrožava lokalno stanovništvo.</c:v>
                </c:pt>
                <c:pt idx="5">
                  <c:v>...trebaju biti udaljenje od stambenih naselja.</c:v>
                </c:pt>
                <c:pt idx="6">
                  <c:v>Lokalno stanovništvo se ne treba plašiti ...</c:v>
                </c:pt>
                <c:pt idx="7">
                  <c:v>Najbolja terapija za mnoge odrasle osobe ...</c:v>
                </c:pt>
                <c:pt idx="8">
                  <c:v>Zastrašujuće je pomisliti da ljudi...</c:v>
                </c:pt>
                <c:pt idx="9">
                  <c:v>...čini zajednicu manje privlačnom za življenje.</c:v>
                </c:pt>
              </c:strCache>
            </c:strRef>
          </c:cat>
          <c:val>
            <c:numRef>
              <c:f>Sheet1!$C$2:$C$11</c:f>
              <c:numCache>
                <c:formatCode>General</c:formatCode>
                <c:ptCount val="10"/>
                <c:pt idx="0">
                  <c:v>59.600000000000009</c:v>
                </c:pt>
                <c:pt idx="1">
                  <c:v>42.4</c:v>
                </c:pt>
                <c:pt idx="2">
                  <c:v>38.200000000000003</c:v>
                </c:pt>
                <c:pt idx="3">
                  <c:v>53.8</c:v>
                </c:pt>
                <c:pt idx="4">
                  <c:v>35.1</c:v>
                </c:pt>
                <c:pt idx="5">
                  <c:v>44.3</c:v>
                </c:pt>
                <c:pt idx="6">
                  <c:v>41.2</c:v>
                </c:pt>
                <c:pt idx="7">
                  <c:v>46.1</c:v>
                </c:pt>
                <c:pt idx="8">
                  <c:v>24.4</c:v>
                </c:pt>
                <c:pt idx="9">
                  <c:v>46.900000000000013</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84230656"/>
        <c:axId val="184232192"/>
      </c:barChart>
      <c:catAx>
        <c:axId val="18423065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4232192"/>
        <c:crosses val="autoZero"/>
        <c:auto val="1"/>
        <c:lblAlgn val="ctr"/>
        <c:lblOffset val="100"/>
        <c:tickLblSkip val="1"/>
        <c:tickMarkSkip val="1"/>
        <c:noMultiLvlLbl val="0"/>
      </c:catAx>
      <c:valAx>
        <c:axId val="184232192"/>
        <c:scaling>
          <c:orientation val="minMax"/>
          <c:max val="100"/>
          <c:min val="-100"/>
        </c:scaling>
        <c:delete val="1"/>
        <c:axPos val="t"/>
        <c:numFmt formatCode="General" sourceLinked="1"/>
        <c:majorTickMark val="out"/>
        <c:minorTickMark val="none"/>
        <c:tickLblPos val="nextTo"/>
        <c:crossAx val="184230656"/>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597"/>
          <c:y val="9.8802395209580798E-2"/>
          <c:w val="0.55276157766205403"/>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-6.1</c:v>
                </c:pt>
                <c:pt idx="1">
                  <c:v>-32.6</c:v>
                </c:pt>
                <c:pt idx="2">
                  <c:v>-12.4</c:v>
                </c:pt>
                <c:pt idx="3">
                  <c:v>-22.2</c:v>
                </c:pt>
                <c:pt idx="4">
                  <c:v>-25.7</c:v>
                </c:pt>
                <c:pt idx="5">
                  <c:v>-43.2</c:v>
                </c:pt>
                <c:pt idx="6">
                  <c:v>-15</c:v>
                </c:pt>
                <c:pt idx="7">
                  <c:v>-13</c:v>
                </c:pt>
                <c:pt idx="8">
                  <c:v>-65.8</c:v>
                </c:pt>
                <c:pt idx="9">
                  <c:v>-41</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76.400000000000006</c:v>
                </c:pt>
                <c:pt idx="1">
                  <c:v>35.200000000000003</c:v>
                </c:pt>
                <c:pt idx="2">
                  <c:v>58.6</c:v>
                </c:pt>
                <c:pt idx="3">
                  <c:v>41.5</c:v>
                </c:pt>
                <c:pt idx="4">
                  <c:v>47.8</c:v>
                </c:pt>
                <c:pt idx="5">
                  <c:v>27.2</c:v>
                </c:pt>
                <c:pt idx="6">
                  <c:v>60.7</c:v>
                </c:pt>
                <c:pt idx="7">
                  <c:v>70.7</c:v>
                </c:pt>
                <c:pt idx="8">
                  <c:v>11.3</c:v>
                </c:pt>
                <c:pt idx="9">
                  <c:v>31.1</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87110528"/>
        <c:axId val="187112064"/>
      </c:barChart>
      <c:catAx>
        <c:axId val="187110528"/>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87112064"/>
        <c:crosses val="autoZero"/>
        <c:auto val="1"/>
        <c:lblAlgn val="ctr"/>
        <c:lblOffset val="100"/>
        <c:tickLblSkip val="1"/>
        <c:tickMarkSkip val="1"/>
        <c:noMultiLvlLbl val="0"/>
      </c:catAx>
      <c:valAx>
        <c:axId val="187112064"/>
        <c:scaling>
          <c:orientation val="minMax"/>
          <c:max val="100"/>
          <c:min val="-100"/>
        </c:scaling>
        <c:delete val="1"/>
        <c:axPos val="t"/>
        <c:numFmt formatCode="General" sourceLinked="1"/>
        <c:majorTickMark val="out"/>
        <c:minorTickMark val="none"/>
        <c:tickLblPos val="nextTo"/>
        <c:crossAx val="187110528"/>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3.2</c:v>
                </c:pt>
                <c:pt idx="1">
                  <c:v>6.4</c:v>
                </c:pt>
                <c:pt idx="2">
                  <c:v>9.7000000000000011</c:v>
                </c:pt>
                <c:pt idx="3">
                  <c:v>17.7</c:v>
                </c:pt>
                <c:pt idx="4">
                  <c:v>72.7</c:v>
                </c:pt>
                <c:pt idx="5">
                  <c:v>34.1</c:v>
                </c:pt>
                <c:pt idx="6">
                  <c:v>38.5</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6655488"/>
        <c:axId val="186669312"/>
      </c:barChart>
      <c:catAx>
        <c:axId val="18665548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6669312"/>
        <c:crosses val="autoZero"/>
        <c:auto val="1"/>
        <c:lblAlgn val="ctr"/>
        <c:lblOffset val="100"/>
        <c:tickLblSkip val="1"/>
        <c:tickMarkSkip val="1"/>
        <c:noMultiLvlLbl val="0"/>
      </c:catAx>
      <c:valAx>
        <c:axId val="186669312"/>
        <c:scaling>
          <c:orientation val="minMax"/>
        </c:scaling>
        <c:delete val="1"/>
        <c:axPos val="t"/>
        <c:numFmt formatCode="General" sourceLinked="1"/>
        <c:majorTickMark val="out"/>
        <c:minorTickMark val="none"/>
        <c:tickLblPos val="nextTo"/>
        <c:crossAx val="18665548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8</c:v>
                </c:pt>
                <c:pt idx="1">
                  <c:v>17.7</c:v>
                </c:pt>
                <c:pt idx="2">
                  <c:v>25.7</c:v>
                </c:pt>
                <c:pt idx="3">
                  <c:v>24.7</c:v>
                </c:pt>
                <c:pt idx="4">
                  <c:v>49.6</c:v>
                </c:pt>
                <c:pt idx="5">
                  <c:v>31.9</c:v>
                </c:pt>
                <c:pt idx="6">
                  <c:v>17.8</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6884096"/>
        <c:axId val="186893824"/>
      </c:barChart>
      <c:catAx>
        <c:axId val="186884096"/>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6893824"/>
        <c:crosses val="autoZero"/>
        <c:auto val="1"/>
        <c:lblAlgn val="ctr"/>
        <c:lblOffset val="100"/>
        <c:tickLblSkip val="1"/>
        <c:tickMarkSkip val="1"/>
        <c:noMultiLvlLbl val="0"/>
      </c:catAx>
      <c:valAx>
        <c:axId val="186893824"/>
        <c:scaling>
          <c:orientation val="minMax"/>
        </c:scaling>
        <c:delete val="1"/>
        <c:axPos val="t"/>
        <c:numFmt formatCode="General" sourceLinked="1"/>
        <c:majorTickMark val="out"/>
        <c:minorTickMark val="none"/>
        <c:tickLblPos val="nextTo"/>
        <c:crossAx val="186884096"/>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8.6</c:v>
                </c:pt>
                <c:pt idx="1">
                  <c:v>15.5</c:v>
                </c:pt>
                <c:pt idx="2">
                  <c:v>24.1</c:v>
                </c:pt>
                <c:pt idx="3">
                  <c:v>31.9</c:v>
                </c:pt>
                <c:pt idx="4">
                  <c:v>44</c:v>
                </c:pt>
                <c:pt idx="5">
                  <c:v>27.7</c:v>
                </c:pt>
                <c:pt idx="6">
                  <c:v>16.2</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7549568"/>
        <c:axId val="187559296"/>
      </c:barChart>
      <c:catAx>
        <c:axId val="18754956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7559296"/>
        <c:crosses val="autoZero"/>
        <c:auto val="1"/>
        <c:lblAlgn val="ctr"/>
        <c:lblOffset val="100"/>
        <c:tickLblSkip val="1"/>
        <c:tickMarkSkip val="1"/>
        <c:noMultiLvlLbl val="0"/>
      </c:catAx>
      <c:valAx>
        <c:axId val="187559296"/>
        <c:scaling>
          <c:orientation val="minMax"/>
        </c:scaling>
        <c:delete val="1"/>
        <c:axPos val="t"/>
        <c:numFmt formatCode="General" sourceLinked="1"/>
        <c:majorTickMark val="out"/>
        <c:minorTickMark val="none"/>
        <c:tickLblPos val="nextTo"/>
        <c:crossAx val="18754956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4BE6-407C-9AF2-6E9273AF5B34}"/>
              </c:ext>
            </c:extLst>
          </c:dPt>
          <c:dLbls>
            <c:delete val="1"/>
          </c:dLbls>
          <c:cat>
            <c:strRef>
              <c:f>Sheet1!$A$2</c:f>
              <c:strCache>
                <c:ptCount val="1"/>
                <c:pt idx="0">
                  <c:v>45 do 59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4BE6-407C-9AF2-6E9273AF5B34}"/>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4BE6-407C-9AF2-6E9273AF5B34}"/>
              </c:ext>
            </c:extLst>
          </c:dPt>
          <c:dLbls>
            <c:dLbl>
              <c:idx val="0"/>
              <c:layout>
                <c:manualLayout>
                  <c:x val="0.64771666320288201"/>
                  <c:y val="2.3145576417435101E-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E6-407C-9AF2-6E9273AF5B34}"/>
                </c:ext>
                <c:ext xmlns:c15="http://schemas.microsoft.com/office/drawing/2012/chart" uri="{CE6537A1-D6FC-4f65-9D91-7224C49458BB}">
                  <c15:layout/>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45 do 59 godina</c:v>
                </c:pt>
              </c:strCache>
            </c:strRef>
          </c:cat>
          <c:val>
            <c:numRef>
              <c:f>Sheet1!$C$2</c:f>
              <c:numCache>
                <c:formatCode>0.0</c:formatCode>
                <c:ptCount val="1"/>
                <c:pt idx="0">
                  <c:v>27</c:v>
                </c:pt>
              </c:numCache>
            </c:numRef>
          </c:val>
          <c:extLst xmlns:c16r2="http://schemas.microsoft.com/office/drawing/2015/06/chart">
            <c:ext xmlns:c16="http://schemas.microsoft.com/office/drawing/2014/chart" uri="{C3380CC4-5D6E-409C-BE32-E72D297353CC}">
              <c16:uniqueId val="{00000004-4BE6-407C-9AF2-6E9273AF5B34}"/>
            </c:ext>
          </c:extLst>
        </c:ser>
        <c:dLbls>
          <c:dLblPos val="outEnd"/>
          <c:showLegendKey val="0"/>
          <c:showVal val="1"/>
          <c:showCatName val="0"/>
          <c:showSerName val="0"/>
          <c:showPercent val="0"/>
          <c:showBubbleSize val="0"/>
        </c:dLbls>
        <c:gapWidth val="87"/>
        <c:overlap val="100"/>
        <c:axId val="43618304"/>
        <c:axId val="43630592"/>
      </c:barChart>
      <c:catAx>
        <c:axId val="43618304"/>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43630592"/>
        <c:crosses val="autoZero"/>
        <c:auto val="1"/>
        <c:lblAlgn val="ctr"/>
        <c:lblOffset val="100"/>
        <c:noMultiLvlLbl val="0"/>
      </c:catAx>
      <c:valAx>
        <c:axId val="43630592"/>
        <c:scaling>
          <c:orientation val="minMax"/>
          <c:max val="150"/>
          <c:min val="0"/>
        </c:scaling>
        <c:delete val="1"/>
        <c:axPos val="t"/>
        <c:numFmt formatCode="General" sourceLinked="1"/>
        <c:majorTickMark val="out"/>
        <c:minorTickMark val="none"/>
        <c:tickLblPos val="nextTo"/>
        <c:crossAx val="43618304"/>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12</c:v>
                </c:pt>
                <c:pt idx="1">
                  <c:v>24.6</c:v>
                </c:pt>
                <c:pt idx="2">
                  <c:v>36.6</c:v>
                </c:pt>
                <c:pt idx="3">
                  <c:v>33.300000000000011</c:v>
                </c:pt>
                <c:pt idx="4">
                  <c:v>30.1</c:v>
                </c:pt>
                <c:pt idx="5">
                  <c:v>22.7</c:v>
                </c:pt>
                <c:pt idx="6">
                  <c:v>7.4</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7695872"/>
        <c:axId val="187713792"/>
      </c:barChart>
      <c:catAx>
        <c:axId val="187695872"/>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7713792"/>
        <c:crosses val="autoZero"/>
        <c:auto val="1"/>
        <c:lblAlgn val="ctr"/>
        <c:lblOffset val="100"/>
        <c:tickLblSkip val="1"/>
        <c:tickMarkSkip val="1"/>
        <c:noMultiLvlLbl val="0"/>
      </c:catAx>
      <c:valAx>
        <c:axId val="187713792"/>
        <c:scaling>
          <c:orientation val="minMax"/>
        </c:scaling>
        <c:delete val="1"/>
        <c:axPos val="t"/>
        <c:numFmt formatCode="General" sourceLinked="1"/>
        <c:majorTickMark val="out"/>
        <c:minorTickMark val="none"/>
        <c:tickLblPos val="nextTo"/>
        <c:crossAx val="187695872"/>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9.8000000000000007</c:v>
                </c:pt>
                <c:pt idx="1">
                  <c:v>22</c:v>
                </c:pt>
                <c:pt idx="2">
                  <c:v>31.8</c:v>
                </c:pt>
                <c:pt idx="3">
                  <c:v>37</c:v>
                </c:pt>
                <c:pt idx="4">
                  <c:v>31.2</c:v>
                </c:pt>
                <c:pt idx="5">
                  <c:v>24.5</c:v>
                </c:pt>
                <c:pt idx="6">
                  <c:v>6.7</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7854208"/>
        <c:axId val="187876480"/>
      </c:barChart>
      <c:catAx>
        <c:axId val="18785420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7876480"/>
        <c:crosses val="autoZero"/>
        <c:auto val="1"/>
        <c:lblAlgn val="ctr"/>
        <c:lblOffset val="100"/>
        <c:tickLblSkip val="1"/>
        <c:tickMarkSkip val="1"/>
        <c:noMultiLvlLbl val="0"/>
      </c:catAx>
      <c:valAx>
        <c:axId val="187876480"/>
        <c:scaling>
          <c:orientation val="minMax"/>
        </c:scaling>
        <c:delete val="1"/>
        <c:axPos val="t"/>
        <c:numFmt formatCode="General" sourceLinked="1"/>
        <c:majorTickMark val="out"/>
        <c:minorTickMark val="none"/>
        <c:tickLblPos val="nextTo"/>
        <c:crossAx val="18785420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3.4</c:v>
                </c:pt>
                <c:pt idx="1">
                  <c:v>6.4</c:v>
                </c:pt>
                <c:pt idx="2">
                  <c:v>9.7000000000000011</c:v>
                </c:pt>
                <c:pt idx="3">
                  <c:v>20</c:v>
                </c:pt>
                <c:pt idx="4">
                  <c:v>70.3</c:v>
                </c:pt>
                <c:pt idx="5">
                  <c:v>42.5</c:v>
                </c:pt>
                <c:pt idx="6">
                  <c:v>27.8</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7792000"/>
        <c:axId val="187797888"/>
      </c:barChart>
      <c:catAx>
        <c:axId val="187792000"/>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7797888"/>
        <c:crosses val="autoZero"/>
        <c:auto val="1"/>
        <c:lblAlgn val="ctr"/>
        <c:lblOffset val="100"/>
        <c:tickLblSkip val="1"/>
        <c:tickMarkSkip val="1"/>
        <c:noMultiLvlLbl val="0"/>
      </c:catAx>
      <c:valAx>
        <c:axId val="187797888"/>
        <c:scaling>
          <c:orientation val="minMax"/>
        </c:scaling>
        <c:delete val="1"/>
        <c:axPos val="t"/>
        <c:numFmt formatCode="General" sourceLinked="1"/>
        <c:majorTickMark val="out"/>
        <c:minorTickMark val="none"/>
        <c:tickLblPos val="nextTo"/>
        <c:crossAx val="187792000"/>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10.3</c:v>
                </c:pt>
                <c:pt idx="1">
                  <c:v>11.9</c:v>
                </c:pt>
                <c:pt idx="2">
                  <c:v>22.2</c:v>
                </c:pt>
                <c:pt idx="3">
                  <c:v>22.6</c:v>
                </c:pt>
                <c:pt idx="4">
                  <c:v>55.2</c:v>
                </c:pt>
                <c:pt idx="5">
                  <c:v>25.6</c:v>
                </c:pt>
                <c:pt idx="6">
                  <c:v>29.6</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87995264"/>
        <c:axId val="188009088"/>
      </c:barChart>
      <c:catAx>
        <c:axId val="187995264"/>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88009088"/>
        <c:crosses val="autoZero"/>
        <c:auto val="1"/>
        <c:lblAlgn val="ctr"/>
        <c:lblOffset val="100"/>
        <c:tickLblSkip val="1"/>
        <c:tickMarkSkip val="1"/>
        <c:noMultiLvlLbl val="0"/>
      </c:catAx>
      <c:valAx>
        <c:axId val="188009088"/>
        <c:scaling>
          <c:orientation val="minMax"/>
        </c:scaling>
        <c:delete val="1"/>
        <c:axPos val="t"/>
        <c:numFmt formatCode="General" sourceLinked="1"/>
        <c:majorTickMark val="out"/>
        <c:minorTickMark val="none"/>
        <c:tickLblPos val="nextTo"/>
        <c:crossAx val="187995264"/>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19.5</c:v>
                </c:pt>
                <c:pt idx="1">
                  <c:v>18.399999999999999</c:v>
                </c:pt>
                <c:pt idx="2">
                  <c:v>37.9</c:v>
                </c:pt>
                <c:pt idx="3">
                  <c:v>27.1</c:v>
                </c:pt>
                <c:pt idx="4">
                  <c:v>35</c:v>
                </c:pt>
                <c:pt idx="5">
                  <c:v>24.7</c:v>
                </c:pt>
                <c:pt idx="6">
                  <c:v>10.3</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52896640"/>
        <c:axId val="152898176"/>
      </c:barChart>
      <c:catAx>
        <c:axId val="152896640"/>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52898176"/>
        <c:crosses val="autoZero"/>
        <c:auto val="1"/>
        <c:lblAlgn val="ctr"/>
        <c:lblOffset val="100"/>
        <c:tickLblSkip val="1"/>
        <c:tickMarkSkip val="1"/>
        <c:noMultiLvlLbl val="0"/>
      </c:catAx>
      <c:valAx>
        <c:axId val="152898176"/>
        <c:scaling>
          <c:orientation val="minMax"/>
        </c:scaling>
        <c:delete val="1"/>
        <c:axPos val="t"/>
        <c:numFmt formatCode="General" sourceLinked="1"/>
        <c:majorTickMark val="out"/>
        <c:minorTickMark val="none"/>
        <c:tickLblPos val="nextTo"/>
        <c:crossAx val="152896640"/>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MNE</c:v>
                </c:pt>
              </c:strCache>
            </c:strRef>
          </c:tx>
          <c:spPr>
            <a:solidFill>
              <a:srgbClr val="E527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Sheet1!$B$2:$B$6</c:f>
              <c:numCache>
                <c:formatCode>General</c:formatCode>
                <c:ptCount val="5"/>
                <c:pt idx="0">
                  <c:v>44</c:v>
                </c:pt>
                <c:pt idx="1">
                  <c:v>49.6</c:v>
                </c:pt>
                <c:pt idx="2">
                  <c:v>70.3</c:v>
                </c:pt>
                <c:pt idx="3">
                  <c:v>72.7</c:v>
                </c:pt>
                <c:pt idx="4">
                  <c:v>30.1</c:v>
                </c:pt>
              </c:numCache>
            </c:numRef>
          </c:val>
          <c:extLst xmlns:c16r2="http://schemas.microsoft.com/office/drawing/2015/06/chart">
            <c:ext xmlns:c16="http://schemas.microsoft.com/office/drawing/2014/chart" uri="{C3380CC4-5D6E-409C-BE32-E72D297353CC}">
              <c16:uniqueId val="{00000000-9943-43BF-8FE3-A5B356B0E936}"/>
            </c:ext>
          </c:extLst>
        </c:ser>
        <c:ser>
          <c:idx val="1"/>
          <c:order val="1"/>
          <c:tx>
            <c:strRef>
              <c:f>Sheet1!$C$1</c:f>
              <c:strCache>
                <c:ptCount val="1"/>
                <c:pt idx="0">
                  <c:v>Column1</c:v>
                </c:pt>
              </c:strCache>
            </c:strRef>
          </c:tx>
          <c:spPr>
            <a:noFill/>
            <a:ln>
              <a:noFill/>
            </a:ln>
            <a:effectLst/>
          </c:spPr>
          <c:invertIfNegative val="0"/>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Sheet1!$C$2:$C$6</c:f>
              <c:numCache>
                <c:formatCode>General</c:formatCode>
                <c:ptCount val="5"/>
                <c:pt idx="0">
                  <c:v>56</c:v>
                </c:pt>
                <c:pt idx="1">
                  <c:v>50.4</c:v>
                </c:pt>
                <c:pt idx="2">
                  <c:v>29.7</c:v>
                </c:pt>
                <c:pt idx="3">
                  <c:v>27.29999999999999</c:v>
                </c:pt>
                <c:pt idx="4">
                  <c:v>69.900000000000006</c:v>
                </c:pt>
              </c:numCache>
            </c:numRef>
          </c:val>
          <c:extLst xmlns:c16r2="http://schemas.microsoft.com/office/drawing/2015/06/chart">
            <c:ext xmlns:c16="http://schemas.microsoft.com/office/drawing/2014/chart" uri="{C3380CC4-5D6E-409C-BE32-E72D297353CC}">
              <c16:uniqueId val="{00000001-9943-43BF-8FE3-A5B356B0E936}"/>
            </c:ext>
          </c:extLst>
        </c:ser>
        <c:ser>
          <c:idx val="2"/>
          <c:order val="2"/>
          <c:tx>
            <c:strRef>
              <c:f>Sheet1!$D$1</c:f>
              <c:strCache>
                <c:ptCount val="1"/>
                <c:pt idx="0">
                  <c:v>BIH</c:v>
                </c:pt>
              </c:strCache>
            </c:strRef>
          </c:tx>
          <c:spPr>
            <a:solidFill>
              <a:srgbClr val="1A1C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Sheet1!$D$2:$D$6</c:f>
              <c:numCache>
                <c:formatCode>General</c:formatCode>
                <c:ptCount val="5"/>
                <c:pt idx="0">
                  <c:v>66.2</c:v>
                </c:pt>
                <c:pt idx="1">
                  <c:v>69.599999999999994</c:v>
                </c:pt>
                <c:pt idx="2">
                  <c:v>50.2</c:v>
                </c:pt>
                <c:pt idx="3">
                  <c:v>82.6</c:v>
                </c:pt>
                <c:pt idx="4">
                  <c:v>50.6</c:v>
                </c:pt>
              </c:numCache>
            </c:numRef>
          </c:val>
          <c:extLst xmlns:c16r2="http://schemas.microsoft.com/office/drawing/2015/06/chart">
            <c:ext xmlns:c16="http://schemas.microsoft.com/office/drawing/2014/chart" uri="{C3380CC4-5D6E-409C-BE32-E72D297353CC}">
              <c16:uniqueId val="{00000002-9943-43BF-8FE3-A5B356B0E936}"/>
            </c:ext>
          </c:extLst>
        </c:ser>
        <c:dLbls>
          <c:showLegendKey val="0"/>
          <c:showVal val="0"/>
          <c:showCatName val="0"/>
          <c:showSerName val="0"/>
          <c:showPercent val="0"/>
          <c:showBubbleSize val="0"/>
        </c:dLbls>
        <c:gapWidth val="50"/>
        <c:overlap val="100"/>
        <c:axId val="152945024"/>
        <c:axId val="152946560"/>
      </c:barChart>
      <c:catAx>
        <c:axId val="152945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sr-Latn-RS"/>
          </a:p>
        </c:txPr>
        <c:crossAx val="152946560"/>
        <c:crosses val="autoZero"/>
        <c:auto val="1"/>
        <c:lblAlgn val="ctr"/>
        <c:lblOffset val="100"/>
        <c:noMultiLvlLbl val="0"/>
      </c:catAx>
      <c:valAx>
        <c:axId val="152946560"/>
        <c:scaling>
          <c:orientation val="minMax"/>
        </c:scaling>
        <c:delete val="1"/>
        <c:axPos val="t"/>
        <c:numFmt formatCode="General" sourceLinked="1"/>
        <c:majorTickMark val="none"/>
        <c:minorTickMark val="none"/>
        <c:tickLblPos val="nextTo"/>
        <c:crossAx val="15294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6"/>
              </a:solidFill>
              <a:ln>
                <a:noFill/>
              </a:ln>
            </c:spPr>
            <c:extLst xmlns:c16r2="http://schemas.microsoft.com/office/drawing/2015/06/chart">
              <c:ext xmlns:c16="http://schemas.microsoft.com/office/drawing/2014/chart" uri="{C3380CC4-5D6E-409C-BE32-E72D297353CC}">
                <c16:uniqueId val="{00000001-BF96-4916-8A64-C26899E91E67}"/>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BF96-4916-8A64-C26899E91E67}"/>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xmlns:c16r2="http://schemas.microsoft.com/office/drawing/2015/06/chart">
            <c:ext xmlns:c16="http://schemas.microsoft.com/office/drawing/2014/chart" uri="{C3380CC4-5D6E-409C-BE32-E72D297353CC}">
              <c16:uniqueId val="{00000004-BF96-4916-8A64-C26899E91E6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190D-4796-A4D0-B4EF6BEE1700}"/>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190D-4796-A4D0-B4EF6BEE1700}"/>
              </c:ext>
            </c:extLst>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190D-4796-A4D0-B4EF6BEE170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DFB1-4FD5-A768-576D1C588704}"/>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DFB1-4FD5-A768-576D1C588704}"/>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DFB1-4FD5-A768-576D1C58870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3FA2-404C-8866-05AEFDC52D7B}"/>
              </c:ext>
            </c:extLst>
          </c:dPt>
          <c:dLbls>
            <c:delete val="1"/>
          </c:dLbls>
          <c:cat>
            <c:strRef>
              <c:f>Sheet1!$A$2</c:f>
              <c:strCache>
                <c:ptCount val="1"/>
                <c:pt idx="0">
                  <c:v>60+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3FA2-404C-8866-05AEFDC52D7B}"/>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3FA2-404C-8866-05AEFDC52D7B}"/>
              </c:ext>
            </c:extLst>
          </c:dPt>
          <c:dLbls>
            <c:dLbl>
              <c:idx val="0"/>
              <c:layout>
                <c:manualLayout>
                  <c:x val="0.64771666320288201"/>
                  <c:y val="2.3145576417435101E-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A2-404C-8866-05AEFDC52D7B}"/>
                </c:ext>
                <c:ext xmlns:c15="http://schemas.microsoft.com/office/drawing/2012/chart" uri="{CE6537A1-D6FC-4f65-9D91-7224C49458BB}">
                  <c15:layout/>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60+ godina</c:v>
                </c:pt>
              </c:strCache>
            </c:strRef>
          </c:cat>
          <c:val>
            <c:numRef>
              <c:f>Sheet1!$C$2</c:f>
              <c:numCache>
                <c:formatCode>General</c:formatCode>
                <c:ptCount val="1"/>
                <c:pt idx="0">
                  <c:v>22.5</c:v>
                </c:pt>
              </c:numCache>
            </c:numRef>
          </c:val>
          <c:extLst xmlns:c16r2="http://schemas.microsoft.com/office/drawing/2015/06/chart">
            <c:ext xmlns:c16="http://schemas.microsoft.com/office/drawing/2014/chart" uri="{C3380CC4-5D6E-409C-BE32-E72D297353CC}">
              <c16:uniqueId val="{00000004-3FA2-404C-8866-05AEFDC52D7B}"/>
            </c:ext>
          </c:extLst>
        </c:ser>
        <c:dLbls>
          <c:dLblPos val="outEnd"/>
          <c:showLegendKey val="0"/>
          <c:showVal val="1"/>
          <c:showCatName val="0"/>
          <c:showSerName val="0"/>
          <c:showPercent val="0"/>
          <c:showBubbleSize val="0"/>
        </c:dLbls>
        <c:gapWidth val="87"/>
        <c:overlap val="100"/>
        <c:axId val="44044288"/>
        <c:axId val="44064768"/>
      </c:barChart>
      <c:catAx>
        <c:axId val="44044288"/>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44064768"/>
        <c:crosses val="autoZero"/>
        <c:auto val="1"/>
        <c:lblAlgn val="ctr"/>
        <c:lblOffset val="100"/>
        <c:noMultiLvlLbl val="0"/>
      </c:catAx>
      <c:valAx>
        <c:axId val="44064768"/>
        <c:scaling>
          <c:orientation val="minMax"/>
          <c:max val="150"/>
          <c:min val="0"/>
        </c:scaling>
        <c:delete val="1"/>
        <c:axPos val="t"/>
        <c:numFmt formatCode="General" sourceLinked="1"/>
        <c:majorTickMark val="out"/>
        <c:minorTickMark val="none"/>
        <c:tickLblPos val="nextTo"/>
        <c:crossAx val="44044288"/>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99"/>
          <c:y val="3.4055727554179599E-2"/>
          <c:w val="0.52686611826278795"/>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Psihijatru</c:v>
                </c:pt>
                <c:pt idx="1">
                  <c:v>Psihologu</c:v>
                </c:pt>
                <c:pt idx="2">
                  <c:v>Bliskim rođacima, porodici</c:v>
                </c:pt>
                <c:pt idx="3">
                  <c:v>Prijatelju/ici</c:v>
                </c:pt>
                <c:pt idx="4">
                  <c:v>Pravoslavnom svješteniku</c:v>
                </c:pt>
                <c:pt idx="5">
                  <c:v>Nikome, osoba sama može/treba da se izbori</c:v>
                </c:pt>
                <c:pt idx="6">
                  <c:v>Bionergetičaru ili vidovnjaku</c:v>
                </c:pt>
                <c:pt idx="7">
                  <c:v>Islamskom svješteniku (ili nekom drugom svještenom licu) – hodža za "zapis"</c:v>
                </c:pt>
                <c:pt idx="8">
                  <c:v>Nekom drugom, kome</c:v>
                </c:pt>
                <c:pt idx="9">
                  <c:v>Ne znam, nijesam siguran/Odbija</c:v>
                </c:pt>
              </c:strCache>
            </c:strRef>
          </c:cat>
          <c:val>
            <c:numRef>
              <c:f>Sheet1!$B$2:$B$11</c:f>
              <c:numCache>
                <c:formatCode>General</c:formatCode>
                <c:ptCount val="10"/>
                <c:pt idx="0">
                  <c:v>63</c:v>
                </c:pt>
                <c:pt idx="1">
                  <c:v>43.2</c:v>
                </c:pt>
                <c:pt idx="2">
                  <c:v>39.9</c:v>
                </c:pt>
                <c:pt idx="3">
                  <c:v>19.7</c:v>
                </c:pt>
                <c:pt idx="4">
                  <c:v>3.2</c:v>
                </c:pt>
                <c:pt idx="5">
                  <c:v>2.1</c:v>
                </c:pt>
                <c:pt idx="6">
                  <c:v>1.8</c:v>
                </c:pt>
                <c:pt idx="7">
                  <c:v>1.6</c:v>
                </c:pt>
                <c:pt idx="8">
                  <c:v>0.6</c:v>
                </c:pt>
                <c:pt idx="9">
                  <c:v>9.4</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4452480"/>
        <c:axId val="44459520"/>
      </c:barChart>
      <c:catAx>
        <c:axId val="44452480"/>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4459520"/>
        <c:crosses val="autoZero"/>
        <c:auto val="1"/>
        <c:lblAlgn val="ctr"/>
        <c:lblOffset val="100"/>
        <c:tickLblSkip val="1"/>
        <c:tickMarkSkip val="1"/>
        <c:noMultiLvlLbl val="0"/>
      </c:catAx>
      <c:valAx>
        <c:axId val="44459520"/>
        <c:scaling>
          <c:orientation val="minMax"/>
        </c:scaling>
        <c:delete val="1"/>
        <c:axPos val="t"/>
        <c:numFmt formatCode="General" sourceLinked="1"/>
        <c:majorTickMark val="out"/>
        <c:minorTickMark val="none"/>
        <c:tickLblPos val="nextTo"/>
        <c:crossAx val="44452480"/>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10-06T01:20:06.236" idx="1">
    <p:pos x="10" y="10"/>
    <p:text/>
    <p:extLst>
      <p:ext uri="{C676402C-5697-4E1C-873F-D02D1690AC5C}">
        <p15:threadingInfo xmlns:p15="http://schemas.microsoft.com/office/powerpoint/2012/main" timeZoneBias="-120"/>
      </p:ext>
    </p:extLst>
  </p:cm>
</p:cmLst>
</file>

<file path=ppt/drawings/_rels/drawing10.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6.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7.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8.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9.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0.24648</cdr:x>
      <cdr:y>0.24648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80000" cy="797476"/>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cdr:x>
      <cdr:y>0.71181</cdr:y>
    </cdr:from>
    <cdr:to>
      <cdr:x>0.23285</cdr:x>
      <cdr:y>0.94466</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359346"/>
          <a:ext cx="1079995" cy="771794"/>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cdr:x>
      <cdr:y>0.71723</cdr:y>
    </cdr:from>
    <cdr:to>
      <cdr:x>0.23285</cdr:x>
      <cdr:y>0.95008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377295"/>
          <a:ext cx="1079995" cy="77179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0.67592</cdr:x>
      <cdr:y>0.47765</cdr:y>
    </cdr:from>
    <cdr:to>
      <cdr:x>0.899</cdr:x>
      <cdr:y>0.70073</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272393" y="1489810"/>
          <a:ext cx="1080000" cy="695787"/>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0.67165</cdr:x>
      <cdr:y>0.5</cdr:y>
    </cdr:from>
    <cdr:to>
      <cdr:x>0.91979</cdr:x>
      <cdr:y>0.74814</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23304" y="1559516"/>
          <a:ext cx="1080000" cy="77395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0.70565</cdr:x>
      <cdr:y>0.38974</cdr:y>
    </cdr:from>
    <cdr:to>
      <cdr:x>0.95027</cdr:x>
      <cdr:y>0.63437</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115339" y="1291807"/>
          <a:ext cx="1080000" cy="810831"/>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0.75537</cdr:x>
      <cdr:y>0.38399</cdr:y>
    </cdr:from>
    <cdr:to>
      <cdr:x>1</cdr:x>
      <cdr:y>0.62862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334874" y="1272757"/>
          <a:ext cx="1080000" cy="810831"/>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0.24648</cdr:x>
      <cdr:y>0.24648</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80000" cy="79747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10/10/2016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10/10/2016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a:p>
        </p:txBody>
      </p:sp>
    </p:spTree>
    <p:extLst>
      <p:ext uri="{BB962C8B-B14F-4D97-AF65-F5344CB8AC3E}">
        <p14:creationId xmlns:p14="http://schemas.microsoft.com/office/powerpoint/2010/main" val="50599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a:p>
        </p:txBody>
      </p:sp>
    </p:spTree>
    <p:extLst>
      <p:ext uri="{BB962C8B-B14F-4D97-AF65-F5344CB8AC3E}">
        <p14:creationId xmlns:p14="http://schemas.microsoft.com/office/powerpoint/2010/main" val="195229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0508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130856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32917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361053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235279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412397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122490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a:p>
        </p:txBody>
      </p:sp>
    </p:spTree>
    <p:extLst>
      <p:ext uri="{BB962C8B-B14F-4D97-AF65-F5344CB8AC3E}">
        <p14:creationId xmlns:p14="http://schemas.microsoft.com/office/powerpoint/2010/main" val="93446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21</a:t>
            </a:fld>
            <a:endParaRPr lang="en-GB"/>
          </a:p>
        </p:txBody>
      </p:sp>
    </p:spTree>
    <p:extLst>
      <p:ext uri="{BB962C8B-B14F-4D97-AF65-F5344CB8AC3E}">
        <p14:creationId xmlns:p14="http://schemas.microsoft.com/office/powerpoint/2010/main" val="18418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a:p>
        </p:txBody>
      </p:sp>
    </p:spTree>
    <p:extLst>
      <p:ext uri="{BB962C8B-B14F-4D97-AF65-F5344CB8AC3E}">
        <p14:creationId xmlns:p14="http://schemas.microsoft.com/office/powerpoint/2010/main" val="394426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104722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407630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a:p>
        </p:txBody>
      </p:sp>
    </p:spTree>
    <p:extLst>
      <p:ext uri="{BB962C8B-B14F-4D97-AF65-F5344CB8AC3E}">
        <p14:creationId xmlns:p14="http://schemas.microsoft.com/office/powerpoint/2010/main" val="2630447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105088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26</a:t>
            </a:fld>
            <a:endParaRPr lang="en-GB"/>
          </a:p>
        </p:txBody>
      </p:sp>
    </p:spTree>
    <p:extLst>
      <p:ext uri="{BB962C8B-B14F-4D97-AF65-F5344CB8AC3E}">
        <p14:creationId xmlns:p14="http://schemas.microsoft.com/office/powerpoint/2010/main" val="3685938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a:p>
        </p:txBody>
      </p:sp>
    </p:spTree>
    <p:extLst>
      <p:ext uri="{BB962C8B-B14F-4D97-AF65-F5344CB8AC3E}">
        <p14:creationId xmlns:p14="http://schemas.microsoft.com/office/powerpoint/2010/main" val="2660804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2478852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29</a:t>
            </a:fld>
            <a:endParaRPr lang="en-GB"/>
          </a:p>
        </p:txBody>
      </p:sp>
    </p:spTree>
    <p:extLst>
      <p:ext uri="{BB962C8B-B14F-4D97-AF65-F5344CB8AC3E}">
        <p14:creationId xmlns:p14="http://schemas.microsoft.com/office/powerpoint/2010/main" val="380914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a:p>
        </p:txBody>
      </p:sp>
    </p:spTree>
    <p:extLst>
      <p:ext uri="{BB962C8B-B14F-4D97-AF65-F5344CB8AC3E}">
        <p14:creationId xmlns:p14="http://schemas.microsoft.com/office/powerpoint/2010/main" val="288506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31</a:t>
            </a:fld>
            <a:endParaRPr lang="en-GB"/>
          </a:p>
        </p:txBody>
      </p:sp>
    </p:spTree>
    <p:extLst>
      <p:ext uri="{BB962C8B-B14F-4D97-AF65-F5344CB8AC3E}">
        <p14:creationId xmlns:p14="http://schemas.microsoft.com/office/powerpoint/2010/main" val="187079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4253992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449825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33</a:t>
            </a:fld>
            <a:endParaRPr lang="en-GB"/>
          </a:p>
        </p:txBody>
      </p:sp>
    </p:spTree>
    <p:extLst>
      <p:ext uri="{BB962C8B-B14F-4D97-AF65-F5344CB8AC3E}">
        <p14:creationId xmlns:p14="http://schemas.microsoft.com/office/powerpoint/2010/main" val="2481988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34</a:t>
            </a:fld>
            <a:endParaRPr lang="en-GB"/>
          </a:p>
        </p:txBody>
      </p:sp>
    </p:spTree>
    <p:extLst>
      <p:ext uri="{BB962C8B-B14F-4D97-AF65-F5344CB8AC3E}">
        <p14:creationId xmlns:p14="http://schemas.microsoft.com/office/powerpoint/2010/main" val="2932888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35</a:t>
            </a:fld>
            <a:endParaRPr lang="en-GB"/>
          </a:p>
        </p:txBody>
      </p:sp>
    </p:spTree>
    <p:extLst>
      <p:ext uri="{BB962C8B-B14F-4D97-AF65-F5344CB8AC3E}">
        <p14:creationId xmlns:p14="http://schemas.microsoft.com/office/powerpoint/2010/main" val="817069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36</a:t>
            </a:fld>
            <a:endParaRPr lang="en-GB"/>
          </a:p>
        </p:txBody>
      </p:sp>
    </p:spTree>
    <p:extLst>
      <p:ext uri="{BB962C8B-B14F-4D97-AF65-F5344CB8AC3E}">
        <p14:creationId xmlns:p14="http://schemas.microsoft.com/office/powerpoint/2010/main" val="1805433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37</a:t>
            </a:fld>
            <a:endParaRPr lang="en-GB"/>
          </a:p>
        </p:txBody>
      </p:sp>
    </p:spTree>
    <p:extLst>
      <p:ext uri="{BB962C8B-B14F-4D97-AF65-F5344CB8AC3E}">
        <p14:creationId xmlns:p14="http://schemas.microsoft.com/office/powerpoint/2010/main" val="2006399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38</a:t>
            </a:fld>
            <a:endParaRPr lang="en-GB"/>
          </a:p>
        </p:txBody>
      </p:sp>
    </p:spTree>
    <p:extLst>
      <p:ext uri="{BB962C8B-B14F-4D97-AF65-F5344CB8AC3E}">
        <p14:creationId xmlns:p14="http://schemas.microsoft.com/office/powerpoint/2010/main" val="1420183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39</a:t>
            </a:fld>
            <a:endParaRPr lang="en-GB"/>
          </a:p>
        </p:txBody>
      </p:sp>
    </p:spTree>
    <p:extLst>
      <p:ext uri="{BB962C8B-B14F-4D97-AF65-F5344CB8AC3E}">
        <p14:creationId xmlns:p14="http://schemas.microsoft.com/office/powerpoint/2010/main" val="3597492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40</a:t>
            </a:fld>
            <a:endParaRPr lang="en-GB"/>
          </a:p>
        </p:txBody>
      </p:sp>
    </p:spTree>
    <p:extLst>
      <p:ext uri="{BB962C8B-B14F-4D97-AF65-F5344CB8AC3E}">
        <p14:creationId xmlns:p14="http://schemas.microsoft.com/office/powerpoint/2010/main" val="3833950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41</a:t>
            </a:fld>
            <a:endParaRPr lang="en-GB"/>
          </a:p>
        </p:txBody>
      </p:sp>
    </p:spTree>
    <p:extLst>
      <p:ext uri="{BB962C8B-B14F-4D97-AF65-F5344CB8AC3E}">
        <p14:creationId xmlns:p14="http://schemas.microsoft.com/office/powerpoint/2010/main" val="54646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1488836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42</a:t>
            </a:fld>
            <a:endParaRPr lang="en-GB"/>
          </a:p>
        </p:txBody>
      </p:sp>
    </p:spTree>
    <p:extLst>
      <p:ext uri="{BB962C8B-B14F-4D97-AF65-F5344CB8AC3E}">
        <p14:creationId xmlns:p14="http://schemas.microsoft.com/office/powerpoint/2010/main" val="1339163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43</a:t>
            </a:fld>
            <a:endParaRPr lang="en-GB"/>
          </a:p>
        </p:txBody>
      </p:sp>
    </p:spTree>
    <p:extLst>
      <p:ext uri="{BB962C8B-B14F-4D97-AF65-F5344CB8AC3E}">
        <p14:creationId xmlns:p14="http://schemas.microsoft.com/office/powerpoint/2010/main" val="3598659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44</a:t>
            </a:fld>
            <a:endParaRPr lang="en-GB"/>
          </a:p>
        </p:txBody>
      </p:sp>
    </p:spTree>
    <p:extLst>
      <p:ext uri="{BB962C8B-B14F-4D97-AF65-F5344CB8AC3E}">
        <p14:creationId xmlns:p14="http://schemas.microsoft.com/office/powerpoint/2010/main" val="821674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45</a:t>
            </a:fld>
            <a:endParaRPr lang="en-GB"/>
          </a:p>
        </p:txBody>
      </p:sp>
    </p:spTree>
    <p:extLst>
      <p:ext uri="{BB962C8B-B14F-4D97-AF65-F5344CB8AC3E}">
        <p14:creationId xmlns:p14="http://schemas.microsoft.com/office/powerpoint/2010/main" val="1254004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46</a:t>
            </a:fld>
            <a:endParaRPr lang="en-GB"/>
          </a:p>
        </p:txBody>
      </p:sp>
    </p:spTree>
    <p:extLst>
      <p:ext uri="{BB962C8B-B14F-4D97-AF65-F5344CB8AC3E}">
        <p14:creationId xmlns:p14="http://schemas.microsoft.com/office/powerpoint/2010/main" val="454732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47</a:t>
            </a:fld>
            <a:endParaRPr lang="en-GB"/>
          </a:p>
        </p:txBody>
      </p:sp>
    </p:spTree>
    <p:extLst>
      <p:ext uri="{BB962C8B-B14F-4D97-AF65-F5344CB8AC3E}">
        <p14:creationId xmlns:p14="http://schemas.microsoft.com/office/powerpoint/2010/main" val="2540632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48</a:t>
            </a:fld>
            <a:endParaRPr lang="en-GB"/>
          </a:p>
        </p:txBody>
      </p:sp>
    </p:spTree>
    <p:extLst>
      <p:ext uri="{BB962C8B-B14F-4D97-AF65-F5344CB8AC3E}">
        <p14:creationId xmlns:p14="http://schemas.microsoft.com/office/powerpoint/2010/main" val="880817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49</a:t>
            </a:fld>
            <a:endParaRPr lang="en-GB"/>
          </a:p>
        </p:txBody>
      </p:sp>
    </p:spTree>
    <p:extLst>
      <p:ext uri="{BB962C8B-B14F-4D97-AF65-F5344CB8AC3E}">
        <p14:creationId xmlns:p14="http://schemas.microsoft.com/office/powerpoint/2010/main" val="1749821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50</a:t>
            </a:fld>
            <a:endParaRPr lang="en-GB"/>
          </a:p>
        </p:txBody>
      </p:sp>
    </p:spTree>
    <p:extLst>
      <p:ext uri="{BB962C8B-B14F-4D97-AF65-F5344CB8AC3E}">
        <p14:creationId xmlns:p14="http://schemas.microsoft.com/office/powerpoint/2010/main" val="10012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51</a:t>
            </a:fld>
            <a:endParaRPr lang="en-GB"/>
          </a:p>
        </p:txBody>
      </p:sp>
    </p:spTree>
    <p:extLst>
      <p:ext uri="{BB962C8B-B14F-4D97-AF65-F5344CB8AC3E}">
        <p14:creationId xmlns:p14="http://schemas.microsoft.com/office/powerpoint/2010/main" val="163621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7</a:t>
            </a:fld>
            <a:endParaRPr lang="en-GB"/>
          </a:p>
        </p:txBody>
      </p:sp>
    </p:spTree>
    <p:extLst>
      <p:ext uri="{BB962C8B-B14F-4D97-AF65-F5344CB8AC3E}">
        <p14:creationId xmlns:p14="http://schemas.microsoft.com/office/powerpoint/2010/main" val="425399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52</a:t>
            </a:fld>
            <a:endParaRPr lang="en-GB"/>
          </a:p>
        </p:txBody>
      </p:sp>
    </p:spTree>
    <p:extLst>
      <p:ext uri="{BB962C8B-B14F-4D97-AF65-F5344CB8AC3E}">
        <p14:creationId xmlns:p14="http://schemas.microsoft.com/office/powerpoint/2010/main" val="27520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53</a:t>
            </a:fld>
            <a:endParaRPr lang="en-GB"/>
          </a:p>
        </p:txBody>
      </p:sp>
    </p:spTree>
    <p:extLst>
      <p:ext uri="{BB962C8B-B14F-4D97-AF65-F5344CB8AC3E}">
        <p14:creationId xmlns:p14="http://schemas.microsoft.com/office/powerpoint/2010/main" val="1620853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54</a:t>
            </a:fld>
            <a:endParaRPr lang="en-GB"/>
          </a:p>
        </p:txBody>
      </p:sp>
    </p:spTree>
    <p:extLst>
      <p:ext uri="{BB962C8B-B14F-4D97-AF65-F5344CB8AC3E}">
        <p14:creationId xmlns:p14="http://schemas.microsoft.com/office/powerpoint/2010/main" val="2718095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55</a:t>
            </a:fld>
            <a:endParaRPr lang="en-GB"/>
          </a:p>
        </p:txBody>
      </p:sp>
    </p:spTree>
    <p:extLst>
      <p:ext uri="{BB962C8B-B14F-4D97-AF65-F5344CB8AC3E}">
        <p14:creationId xmlns:p14="http://schemas.microsoft.com/office/powerpoint/2010/main" val="1211486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56</a:t>
            </a:fld>
            <a:endParaRPr lang="en-GB"/>
          </a:p>
        </p:txBody>
      </p:sp>
    </p:spTree>
    <p:extLst>
      <p:ext uri="{BB962C8B-B14F-4D97-AF65-F5344CB8AC3E}">
        <p14:creationId xmlns:p14="http://schemas.microsoft.com/office/powerpoint/2010/main" val="89782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57</a:t>
            </a:fld>
            <a:endParaRPr lang="en-GB"/>
          </a:p>
        </p:txBody>
      </p:sp>
    </p:spTree>
    <p:extLst>
      <p:ext uri="{BB962C8B-B14F-4D97-AF65-F5344CB8AC3E}">
        <p14:creationId xmlns:p14="http://schemas.microsoft.com/office/powerpoint/2010/main" val="2252885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58</a:t>
            </a:fld>
            <a:endParaRPr lang="en-GB"/>
          </a:p>
        </p:txBody>
      </p:sp>
    </p:spTree>
    <p:extLst>
      <p:ext uri="{BB962C8B-B14F-4D97-AF65-F5344CB8AC3E}">
        <p14:creationId xmlns:p14="http://schemas.microsoft.com/office/powerpoint/2010/main" val="3642029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59</a:t>
            </a:fld>
            <a:endParaRPr lang="en-GB" dirty="0"/>
          </a:p>
        </p:txBody>
      </p:sp>
    </p:spTree>
    <p:extLst>
      <p:ext uri="{BB962C8B-B14F-4D97-AF65-F5344CB8AC3E}">
        <p14:creationId xmlns:p14="http://schemas.microsoft.com/office/powerpoint/2010/main" val="4004783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60</a:t>
            </a:fld>
            <a:endParaRPr lang="en-GB"/>
          </a:p>
        </p:txBody>
      </p:sp>
    </p:spTree>
    <p:extLst>
      <p:ext uri="{BB962C8B-B14F-4D97-AF65-F5344CB8AC3E}">
        <p14:creationId xmlns:p14="http://schemas.microsoft.com/office/powerpoint/2010/main" val="29105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IMAGE CHARTS:  </a:t>
            </a:r>
            <a:r>
              <a:rPr lang="en-GB" sz="1200" dirty="0">
                <a:solidFill>
                  <a:schemeClr val="tx1"/>
                </a:solidFill>
              </a:rPr>
              <a:t>Images can be automated using overlapped column/bar  charts.  You can make the overlap by going into</a:t>
            </a:r>
            <a:r>
              <a:rPr lang="en-GB" sz="1200" baseline="0" dirty="0">
                <a:solidFill>
                  <a:schemeClr val="tx1"/>
                </a:solidFill>
              </a:rPr>
              <a:t> “Format Data series” option and moving the slider so that it is overlapping. </a:t>
            </a:r>
            <a:r>
              <a:rPr lang="en-GB" sz="1200" dirty="0">
                <a:solidFill>
                  <a:schemeClr val="tx1"/>
                </a:solidFill>
              </a:rPr>
              <a:t>   Once this is done, in order to make images appear instead</a:t>
            </a:r>
            <a:r>
              <a:rPr lang="en-GB" sz="1200" baseline="0" dirty="0">
                <a:solidFill>
                  <a:schemeClr val="tx1"/>
                </a:solidFill>
              </a:rPr>
              <a:t> of bars, please do the following:  </a:t>
            </a:r>
            <a:r>
              <a:rPr lang="en-GB" sz="1200" dirty="0">
                <a:solidFill>
                  <a:schemeClr val="tx1"/>
                </a:solidFill>
              </a:rPr>
              <a:t>  </a:t>
            </a:r>
          </a:p>
          <a:p>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Get 2 identical </a:t>
            </a:r>
            <a:r>
              <a:rPr lang="en-GB" sz="1200" dirty="0" err="1">
                <a:solidFill>
                  <a:schemeClr val="tx1"/>
                </a:solidFill>
              </a:rPr>
              <a:t>autoshapes</a:t>
            </a:r>
            <a:r>
              <a:rPr lang="en-GB" sz="1200" dirty="0">
                <a:solidFill>
                  <a:schemeClr val="tx1"/>
                </a:solidFill>
              </a:rPr>
              <a:t>/icons/images.  One should be your</a:t>
            </a:r>
            <a:r>
              <a:rPr lang="en-GB" sz="1200" baseline="0" dirty="0">
                <a:solidFill>
                  <a:schemeClr val="tx1"/>
                </a:solidFill>
              </a:rPr>
              <a:t> desired colour and the coloured other grey (or a suitable colour for your background).</a:t>
            </a:r>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Make sure each</a:t>
            </a:r>
            <a:r>
              <a:rPr lang="en-GB" sz="1200" baseline="0" dirty="0">
                <a:solidFill>
                  <a:schemeClr val="tx1"/>
                </a:solidFill>
              </a:rPr>
              <a:t> icon is </a:t>
            </a:r>
            <a:r>
              <a:rPr lang="en-GB" sz="1200" dirty="0">
                <a:solidFill>
                  <a:schemeClr val="tx1"/>
                </a:solidFill>
              </a:rPr>
              <a:t>the same size and</a:t>
            </a:r>
            <a:r>
              <a:rPr lang="en-GB" sz="1200" baseline="0" dirty="0">
                <a:solidFill>
                  <a:schemeClr val="tx1"/>
                </a:solidFill>
              </a:rPr>
              <a:t> that there is at </a:t>
            </a:r>
            <a:r>
              <a:rPr lang="en-GB" sz="1200" b="1" baseline="0" dirty="0">
                <a:solidFill>
                  <a:schemeClr val="tx1"/>
                </a:solidFill>
              </a:rPr>
              <a:t>least</a:t>
            </a:r>
            <a:r>
              <a:rPr lang="en-GB" sz="1200" baseline="0" dirty="0">
                <a:solidFill>
                  <a:schemeClr val="tx1"/>
                </a:solidFill>
              </a:rPr>
              <a:t> 3mm space around each.  This can be done by drawing an invisible box around the shape or image and then group by grouping it.  </a:t>
            </a:r>
            <a:r>
              <a:rPr lang="en-GB" sz="1200" dirty="0">
                <a:solidFill>
                  <a:schemeClr val="tx1"/>
                </a:solidFill>
              </a:rPr>
              <a:t>It is important to make</a:t>
            </a:r>
            <a:r>
              <a:rPr lang="en-GB" sz="1200" baseline="0" dirty="0">
                <a:solidFill>
                  <a:schemeClr val="tx1"/>
                </a:solidFill>
              </a:rPr>
              <a:t> sure each image is exactly the </a:t>
            </a:r>
            <a:r>
              <a:rPr lang="en-GB" sz="1200" dirty="0">
                <a:solidFill>
                  <a:schemeClr val="tx1"/>
                </a:solidFill>
              </a:rPr>
              <a:t>same size so that there is no </a:t>
            </a:r>
            <a:r>
              <a:rPr lang="en-GB" sz="1200" dirty="0" err="1">
                <a:solidFill>
                  <a:schemeClr val="tx1"/>
                </a:solidFill>
              </a:rPr>
              <a:t>mis</a:t>
            </a:r>
            <a:r>
              <a:rPr lang="en-GB" sz="1200" dirty="0">
                <a:solidFill>
                  <a:schemeClr val="tx1"/>
                </a:solidFill>
              </a:rPr>
              <a:t>-matching when the bars fill.   </a:t>
            </a:r>
          </a:p>
          <a:p>
            <a:pPr marL="174625" indent="-174625">
              <a:buFont typeface="Arial" panose="020B0604020202020204" pitchFamily="34" charset="0"/>
              <a:buChar char="•"/>
            </a:pPr>
            <a:r>
              <a:rPr lang="en-GB" sz="1200" dirty="0">
                <a:solidFill>
                  <a:schemeClr val="tx1"/>
                </a:solidFill>
              </a:rPr>
              <a:t>Once this is done, each</a:t>
            </a:r>
            <a:r>
              <a:rPr lang="en-GB" sz="1200" baseline="0" dirty="0">
                <a:solidFill>
                  <a:schemeClr val="tx1"/>
                </a:solidFill>
              </a:rPr>
              <a:t> image should be saved </a:t>
            </a:r>
            <a:r>
              <a:rPr lang="en-GB" sz="1200" dirty="0">
                <a:solidFill>
                  <a:schemeClr val="tx1"/>
                </a:solidFill>
              </a:rPr>
              <a:t>as either a </a:t>
            </a:r>
            <a:r>
              <a:rPr lang="en-GB" sz="1200" dirty="0" err="1">
                <a:solidFill>
                  <a:schemeClr val="tx1"/>
                </a:solidFill>
              </a:rPr>
              <a:t>png</a:t>
            </a:r>
            <a:r>
              <a:rPr lang="en-GB" sz="1200" dirty="0">
                <a:solidFill>
                  <a:schemeClr val="tx1"/>
                </a:solidFill>
              </a:rPr>
              <a:t> or </a:t>
            </a:r>
            <a:r>
              <a:rPr lang="en-GB" sz="1200" dirty="0" err="1">
                <a:solidFill>
                  <a:schemeClr val="tx1"/>
                </a:solidFill>
              </a:rPr>
              <a:t>emf</a:t>
            </a:r>
            <a:r>
              <a:rPr lang="en-GB" sz="1200" dirty="0">
                <a:solidFill>
                  <a:schemeClr val="tx1"/>
                </a:solidFill>
              </a:rPr>
              <a:t> (</a:t>
            </a:r>
            <a:r>
              <a:rPr lang="en-GB" sz="1200" dirty="0" err="1">
                <a:solidFill>
                  <a:schemeClr val="tx1"/>
                </a:solidFill>
              </a:rPr>
              <a:t>jpgs</a:t>
            </a:r>
            <a:r>
              <a:rPr lang="en-GB" sz="1200" dirty="0">
                <a:solidFill>
                  <a:schemeClr val="tx1"/>
                </a:solidFill>
              </a:rPr>
              <a:t> have opaque backgrounds so are not good on backgrounds with colour)</a:t>
            </a:r>
          </a:p>
          <a:p>
            <a:pPr marL="174625" indent="-174625">
              <a:buFont typeface="Arial" panose="020B0604020202020204" pitchFamily="34" charset="0"/>
              <a:buChar char="•"/>
            </a:pPr>
            <a:r>
              <a:rPr lang="en-GB" sz="1200" dirty="0">
                <a:solidFill>
                  <a:schemeClr val="tx1"/>
                </a:solidFill>
              </a:rPr>
              <a:t>Once saved, right click on the 100% (or background</a:t>
            </a:r>
            <a:r>
              <a:rPr lang="en-GB" sz="1200" baseline="0" dirty="0">
                <a:solidFill>
                  <a:schemeClr val="tx1"/>
                </a:solidFill>
              </a:rPr>
              <a:t> </a:t>
            </a:r>
            <a:r>
              <a:rPr lang="en-GB" sz="1200" dirty="0">
                <a:solidFill>
                  <a:schemeClr val="tx1"/>
                </a:solidFill>
              </a:rPr>
              <a:t>data point), and within the “fills” panel select “picture fill”.  Now choose your grey</a:t>
            </a:r>
            <a:r>
              <a:rPr lang="en-GB" sz="1200" baseline="0" dirty="0">
                <a:solidFill>
                  <a:schemeClr val="tx1"/>
                </a:solidFill>
              </a:rPr>
              <a:t> </a:t>
            </a:r>
            <a:r>
              <a:rPr lang="en-GB" sz="1200" dirty="0">
                <a:solidFill>
                  <a:schemeClr val="tx1"/>
                </a:solidFill>
              </a:rPr>
              <a:t>image – this will serve as the greyed out area. In the options make sure it is “stacked and scaled” to 1 (there is an option for this within picture fill menu)</a:t>
            </a:r>
          </a:p>
          <a:p>
            <a:pPr marL="174625" indent="-174625">
              <a:buFont typeface="Arial" panose="020B0604020202020204" pitchFamily="34" charset="0"/>
              <a:buChar char="•"/>
            </a:pPr>
            <a:r>
              <a:rPr lang="en-GB" sz="1200" dirty="0">
                <a:solidFill>
                  <a:schemeClr val="tx1"/>
                </a:solidFill>
              </a:rPr>
              <a:t>Now use the same process for </a:t>
            </a:r>
            <a:r>
              <a:rPr lang="en-GB" sz="1200" baseline="0" dirty="0">
                <a:solidFill>
                  <a:schemeClr val="tx1"/>
                </a:solidFill>
              </a:rPr>
              <a:t>the data point which will act as the “fill” data.  This time, use your coloured icon or image.  </a:t>
            </a:r>
          </a:p>
          <a:p>
            <a:pPr marL="0" indent="0">
              <a:buFont typeface="Arial" panose="020B0604020202020204" pitchFamily="34" charset="0"/>
              <a:buNone/>
            </a:pPr>
            <a:endParaRPr lang="en-GB" sz="1200" dirty="0">
              <a:solidFill>
                <a:schemeClr val="tx1"/>
              </a:solidFill>
            </a:endParaRPr>
          </a:p>
          <a:p>
            <a:pPr marL="174625" indent="-174625">
              <a:buFont typeface="Arial" panose="020B0604020202020204" pitchFamily="34" charset="0"/>
              <a:buChar char="•"/>
            </a:pPr>
            <a:endParaRPr lang="en-GB" sz="1200" dirty="0">
              <a:solidFill>
                <a:schemeClr val="tx1"/>
              </a:solidFill>
            </a:endParaRPr>
          </a:p>
          <a:p>
            <a:r>
              <a:rPr lang="en-GB" sz="1200" dirty="0">
                <a:solidFill>
                  <a:schemeClr val="tx1"/>
                </a:solidFill>
              </a:rPr>
              <a:t>You will now have an </a:t>
            </a:r>
            <a:r>
              <a:rPr lang="en-GB" sz="1200" dirty="0" err="1">
                <a:solidFill>
                  <a:schemeClr val="tx1"/>
                </a:solidFill>
              </a:rPr>
              <a:t>automable</a:t>
            </a:r>
            <a:r>
              <a:rPr lang="en-GB" sz="1200" dirty="0">
                <a:solidFill>
                  <a:schemeClr val="tx1"/>
                </a:solidFill>
              </a:rPr>
              <a:t> infographic bar chart</a:t>
            </a:r>
          </a:p>
          <a:p>
            <a:endParaRPr lang="en-GB" sz="1200" dirty="0">
              <a:solidFill>
                <a:schemeClr val="tx1"/>
              </a:solidFill>
            </a:endParaRPr>
          </a:p>
          <a:p>
            <a:r>
              <a:rPr lang="en-GB" sz="1200" b="1" dirty="0">
                <a:solidFill>
                  <a:schemeClr val="tx1"/>
                </a:solidFill>
              </a:rPr>
              <a:t>Important Bullets:</a:t>
            </a:r>
            <a:r>
              <a:rPr lang="en-GB" sz="1200" dirty="0">
                <a:solidFill>
                  <a:schemeClr val="tx1"/>
                </a:solidFill>
              </a:rPr>
              <a:t>.  Must always have at least 3mm space around image.  Make sure grey and coloured version of images are EXACTLY the same size (if not your chart won’t look right).   To insert into chart, format each data point , choosing the picture fill option.  Select your image and  “Stack and Scale” to 1 for</a:t>
            </a:r>
            <a:r>
              <a:rPr lang="en-GB" sz="1200" baseline="0" dirty="0">
                <a:solidFill>
                  <a:schemeClr val="tx1"/>
                </a:solidFill>
              </a:rPr>
              <a:t> the type of chart on this page</a:t>
            </a:r>
            <a:r>
              <a:rPr lang="en-GB" sz="1200" dirty="0">
                <a:solidFill>
                  <a:schemeClr val="tx1"/>
                </a:solidFill>
              </a:rPr>
              <a: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a:p>
        </p:txBody>
      </p:sp>
    </p:spTree>
    <p:extLst>
      <p:ext uri="{BB962C8B-B14F-4D97-AF65-F5344CB8AC3E}">
        <p14:creationId xmlns:p14="http://schemas.microsoft.com/office/powerpoint/2010/main" val="205368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IMAGE CHARTS:  </a:t>
            </a:r>
            <a:r>
              <a:rPr lang="en-GB" sz="1200" dirty="0">
                <a:solidFill>
                  <a:schemeClr val="tx1"/>
                </a:solidFill>
              </a:rPr>
              <a:t>Images can be automated using overlapped column/bar  charts.  You can make the overlap by going into</a:t>
            </a:r>
            <a:r>
              <a:rPr lang="en-GB" sz="1200" baseline="0" dirty="0">
                <a:solidFill>
                  <a:schemeClr val="tx1"/>
                </a:solidFill>
              </a:rPr>
              <a:t> “Format Data series” option and moving the slider so that it is overlapping. </a:t>
            </a:r>
            <a:r>
              <a:rPr lang="en-GB" sz="1200" dirty="0">
                <a:solidFill>
                  <a:schemeClr val="tx1"/>
                </a:solidFill>
              </a:rPr>
              <a:t>   Once this is done, in order to make images appear instead</a:t>
            </a:r>
            <a:r>
              <a:rPr lang="en-GB" sz="1200" baseline="0" dirty="0">
                <a:solidFill>
                  <a:schemeClr val="tx1"/>
                </a:solidFill>
              </a:rPr>
              <a:t> of bars, please do the following:  </a:t>
            </a:r>
            <a:r>
              <a:rPr lang="en-GB" sz="1200" dirty="0">
                <a:solidFill>
                  <a:schemeClr val="tx1"/>
                </a:solidFill>
              </a:rPr>
              <a:t>  </a:t>
            </a:r>
          </a:p>
          <a:p>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Get 2 identical </a:t>
            </a:r>
            <a:r>
              <a:rPr lang="en-GB" sz="1200" dirty="0" err="1">
                <a:solidFill>
                  <a:schemeClr val="tx1"/>
                </a:solidFill>
              </a:rPr>
              <a:t>autoshapes</a:t>
            </a:r>
            <a:r>
              <a:rPr lang="en-GB" sz="1200" dirty="0">
                <a:solidFill>
                  <a:schemeClr val="tx1"/>
                </a:solidFill>
              </a:rPr>
              <a:t>/icons/images.  One should be your</a:t>
            </a:r>
            <a:r>
              <a:rPr lang="en-GB" sz="1200" baseline="0" dirty="0">
                <a:solidFill>
                  <a:schemeClr val="tx1"/>
                </a:solidFill>
              </a:rPr>
              <a:t> desired colour and the coloured other grey (or a suitable colour for your background).</a:t>
            </a:r>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Make sure each</a:t>
            </a:r>
            <a:r>
              <a:rPr lang="en-GB" sz="1200" baseline="0" dirty="0">
                <a:solidFill>
                  <a:schemeClr val="tx1"/>
                </a:solidFill>
              </a:rPr>
              <a:t> icon is </a:t>
            </a:r>
            <a:r>
              <a:rPr lang="en-GB" sz="1200" dirty="0">
                <a:solidFill>
                  <a:schemeClr val="tx1"/>
                </a:solidFill>
              </a:rPr>
              <a:t>the same size and</a:t>
            </a:r>
            <a:r>
              <a:rPr lang="en-GB" sz="1200" baseline="0" dirty="0">
                <a:solidFill>
                  <a:schemeClr val="tx1"/>
                </a:solidFill>
              </a:rPr>
              <a:t> that there is at </a:t>
            </a:r>
            <a:r>
              <a:rPr lang="en-GB" sz="1200" b="1" baseline="0" dirty="0">
                <a:solidFill>
                  <a:schemeClr val="tx1"/>
                </a:solidFill>
              </a:rPr>
              <a:t>least</a:t>
            </a:r>
            <a:r>
              <a:rPr lang="en-GB" sz="1200" baseline="0" dirty="0">
                <a:solidFill>
                  <a:schemeClr val="tx1"/>
                </a:solidFill>
              </a:rPr>
              <a:t> 3mm space around each.  This can be done by drawing an invisible box around the shape or image and then group by grouping it.  </a:t>
            </a:r>
            <a:r>
              <a:rPr lang="en-GB" sz="1200" dirty="0">
                <a:solidFill>
                  <a:schemeClr val="tx1"/>
                </a:solidFill>
              </a:rPr>
              <a:t>It is important to make</a:t>
            </a:r>
            <a:r>
              <a:rPr lang="en-GB" sz="1200" baseline="0" dirty="0">
                <a:solidFill>
                  <a:schemeClr val="tx1"/>
                </a:solidFill>
              </a:rPr>
              <a:t> sure each image is exactly the </a:t>
            </a:r>
            <a:r>
              <a:rPr lang="en-GB" sz="1200" dirty="0">
                <a:solidFill>
                  <a:schemeClr val="tx1"/>
                </a:solidFill>
              </a:rPr>
              <a:t>same size so that there is no </a:t>
            </a:r>
            <a:r>
              <a:rPr lang="en-GB" sz="1200" dirty="0" err="1">
                <a:solidFill>
                  <a:schemeClr val="tx1"/>
                </a:solidFill>
              </a:rPr>
              <a:t>mis</a:t>
            </a:r>
            <a:r>
              <a:rPr lang="en-GB" sz="1200" dirty="0">
                <a:solidFill>
                  <a:schemeClr val="tx1"/>
                </a:solidFill>
              </a:rPr>
              <a:t>-matching when the bars fill.   </a:t>
            </a:r>
          </a:p>
          <a:p>
            <a:pPr marL="174625" indent="-174625">
              <a:buFont typeface="Arial" panose="020B0604020202020204" pitchFamily="34" charset="0"/>
              <a:buChar char="•"/>
            </a:pPr>
            <a:r>
              <a:rPr lang="en-GB" sz="1200" dirty="0">
                <a:solidFill>
                  <a:schemeClr val="tx1"/>
                </a:solidFill>
              </a:rPr>
              <a:t>Once this is done, each</a:t>
            </a:r>
            <a:r>
              <a:rPr lang="en-GB" sz="1200" baseline="0" dirty="0">
                <a:solidFill>
                  <a:schemeClr val="tx1"/>
                </a:solidFill>
              </a:rPr>
              <a:t> image should be saved </a:t>
            </a:r>
            <a:r>
              <a:rPr lang="en-GB" sz="1200" dirty="0">
                <a:solidFill>
                  <a:schemeClr val="tx1"/>
                </a:solidFill>
              </a:rPr>
              <a:t>as either a </a:t>
            </a:r>
            <a:r>
              <a:rPr lang="en-GB" sz="1200" dirty="0" err="1">
                <a:solidFill>
                  <a:schemeClr val="tx1"/>
                </a:solidFill>
              </a:rPr>
              <a:t>png</a:t>
            </a:r>
            <a:r>
              <a:rPr lang="en-GB" sz="1200" dirty="0">
                <a:solidFill>
                  <a:schemeClr val="tx1"/>
                </a:solidFill>
              </a:rPr>
              <a:t> or </a:t>
            </a:r>
            <a:r>
              <a:rPr lang="en-GB" sz="1200" dirty="0" err="1">
                <a:solidFill>
                  <a:schemeClr val="tx1"/>
                </a:solidFill>
              </a:rPr>
              <a:t>emf</a:t>
            </a:r>
            <a:r>
              <a:rPr lang="en-GB" sz="1200" dirty="0">
                <a:solidFill>
                  <a:schemeClr val="tx1"/>
                </a:solidFill>
              </a:rPr>
              <a:t> (</a:t>
            </a:r>
            <a:r>
              <a:rPr lang="en-GB" sz="1200" dirty="0" err="1">
                <a:solidFill>
                  <a:schemeClr val="tx1"/>
                </a:solidFill>
              </a:rPr>
              <a:t>jpgs</a:t>
            </a:r>
            <a:r>
              <a:rPr lang="en-GB" sz="1200" dirty="0">
                <a:solidFill>
                  <a:schemeClr val="tx1"/>
                </a:solidFill>
              </a:rPr>
              <a:t> have opaque backgrounds so are not good on backgrounds with colour)</a:t>
            </a:r>
          </a:p>
          <a:p>
            <a:pPr marL="174625" indent="-174625">
              <a:buFont typeface="Arial" panose="020B0604020202020204" pitchFamily="34" charset="0"/>
              <a:buChar char="•"/>
            </a:pPr>
            <a:r>
              <a:rPr lang="en-GB" sz="1200" dirty="0">
                <a:solidFill>
                  <a:schemeClr val="tx1"/>
                </a:solidFill>
              </a:rPr>
              <a:t>Once saved, right click on the 100% (or background</a:t>
            </a:r>
            <a:r>
              <a:rPr lang="en-GB" sz="1200" baseline="0" dirty="0">
                <a:solidFill>
                  <a:schemeClr val="tx1"/>
                </a:solidFill>
              </a:rPr>
              <a:t> </a:t>
            </a:r>
            <a:r>
              <a:rPr lang="en-GB" sz="1200" dirty="0">
                <a:solidFill>
                  <a:schemeClr val="tx1"/>
                </a:solidFill>
              </a:rPr>
              <a:t>data point), and within the “fills” panel select “picture fill”.  Now choose your grey</a:t>
            </a:r>
            <a:r>
              <a:rPr lang="en-GB" sz="1200" baseline="0" dirty="0">
                <a:solidFill>
                  <a:schemeClr val="tx1"/>
                </a:solidFill>
              </a:rPr>
              <a:t> </a:t>
            </a:r>
            <a:r>
              <a:rPr lang="en-GB" sz="1200" dirty="0">
                <a:solidFill>
                  <a:schemeClr val="tx1"/>
                </a:solidFill>
              </a:rPr>
              <a:t>image – this will serve as the greyed out area. In the options make sure it is “stacked and scaled” to 1 (there is an option for this within picture fill menu)</a:t>
            </a:r>
          </a:p>
          <a:p>
            <a:pPr marL="174625" indent="-174625">
              <a:buFont typeface="Arial" panose="020B0604020202020204" pitchFamily="34" charset="0"/>
              <a:buChar char="•"/>
            </a:pPr>
            <a:r>
              <a:rPr lang="en-GB" sz="1200" dirty="0">
                <a:solidFill>
                  <a:schemeClr val="tx1"/>
                </a:solidFill>
              </a:rPr>
              <a:t>Now use the same process for </a:t>
            </a:r>
            <a:r>
              <a:rPr lang="en-GB" sz="1200" baseline="0" dirty="0">
                <a:solidFill>
                  <a:schemeClr val="tx1"/>
                </a:solidFill>
              </a:rPr>
              <a:t>the data point which will act as the “fill” data.  This time, use your coloured icon or image.  </a:t>
            </a:r>
          </a:p>
          <a:p>
            <a:pPr marL="0" indent="0">
              <a:buFont typeface="Arial" panose="020B0604020202020204" pitchFamily="34" charset="0"/>
              <a:buNone/>
            </a:pPr>
            <a:endParaRPr lang="en-GB" sz="1200" dirty="0">
              <a:solidFill>
                <a:schemeClr val="tx1"/>
              </a:solidFill>
            </a:endParaRPr>
          </a:p>
          <a:p>
            <a:pPr marL="174625" indent="-174625">
              <a:buFont typeface="Arial" panose="020B0604020202020204" pitchFamily="34" charset="0"/>
              <a:buChar char="•"/>
            </a:pPr>
            <a:endParaRPr lang="en-GB" sz="1200" dirty="0">
              <a:solidFill>
                <a:schemeClr val="tx1"/>
              </a:solidFill>
            </a:endParaRPr>
          </a:p>
          <a:p>
            <a:r>
              <a:rPr lang="en-GB" sz="1200" dirty="0">
                <a:solidFill>
                  <a:schemeClr val="tx1"/>
                </a:solidFill>
              </a:rPr>
              <a:t>You will now have an </a:t>
            </a:r>
            <a:r>
              <a:rPr lang="en-GB" sz="1200" dirty="0" err="1">
                <a:solidFill>
                  <a:schemeClr val="tx1"/>
                </a:solidFill>
              </a:rPr>
              <a:t>automable</a:t>
            </a:r>
            <a:r>
              <a:rPr lang="en-GB" sz="1200" dirty="0">
                <a:solidFill>
                  <a:schemeClr val="tx1"/>
                </a:solidFill>
              </a:rPr>
              <a:t> infographic bar chart</a:t>
            </a:r>
          </a:p>
          <a:p>
            <a:endParaRPr lang="en-GB" sz="1200" dirty="0">
              <a:solidFill>
                <a:schemeClr val="tx1"/>
              </a:solidFill>
            </a:endParaRPr>
          </a:p>
          <a:p>
            <a:r>
              <a:rPr lang="en-GB" sz="1200" b="1" dirty="0">
                <a:solidFill>
                  <a:schemeClr val="tx1"/>
                </a:solidFill>
              </a:rPr>
              <a:t>Important Bullets:</a:t>
            </a:r>
            <a:r>
              <a:rPr lang="en-GB" sz="1200" dirty="0">
                <a:solidFill>
                  <a:schemeClr val="tx1"/>
                </a:solidFill>
              </a:rPr>
              <a:t>.  Must always have at least 3mm space around image.  Make sure grey and coloured version of images are EXACTLY the same size (if not your chart won’t look right).   To insert into chart, format each data point , choosing the picture fill option.  Select your image and  “Stack and Scale” to 1 for</a:t>
            </a:r>
            <a:r>
              <a:rPr lang="en-GB" sz="1200" baseline="0" dirty="0">
                <a:solidFill>
                  <a:schemeClr val="tx1"/>
                </a:solidFill>
              </a:rPr>
              <a:t> the type of chart on this page</a:t>
            </a:r>
            <a:r>
              <a:rPr lang="en-GB" sz="1200" dirty="0">
                <a:solidFill>
                  <a:schemeClr val="tx1"/>
                </a:solidFill>
              </a:rPr>
              <a: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a:p>
        </p:txBody>
      </p:sp>
    </p:spTree>
    <p:extLst>
      <p:ext uri="{BB962C8B-B14F-4D97-AF65-F5344CB8AC3E}">
        <p14:creationId xmlns:p14="http://schemas.microsoft.com/office/powerpoint/2010/main" val="205368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102870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49410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a:t>Click icon to add picture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178927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0841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a:t>Click icon to add picture</a:t>
            </a:r>
            <a:endParaRPr lang="en-GB"/>
          </a:p>
        </p:txBody>
      </p:sp>
    </p:spTree>
    <p:extLst>
      <p:ext uri="{BB962C8B-B14F-4D97-AF65-F5344CB8AC3E}">
        <p14:creationId xmlns:p14="http://schemas.microsoft.com/office/powerpoint/2010/main" val="76497451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6" y="4215715"/>
            <a:ext cx="6725791"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4215715"/>
            <a:ext cx="7880266"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480242" y="1618453"/>
            <a:ext cx="1515340" cy="2451323"/>
          </a:xfrm>
        </p:spPr>
        <p:txBody>
          <a:bodyPr/>
          <a:lstStyle/>
          <a:p>
            <a:r>
              <a:rPr lang="en-US"/>
              <a:t>Click icon to add picture</a:t>
            </a:r>
            <a:endParaRPr lang="en-GB" dirty="0"/>
          </a:p>
        </p:txBody>
      </p:sp>
    </p:spTree>
    <p:extLst>
      <p:ext uri="{BB962C8B-B14F-4D97-AF65-F5344CB8AC3E}">
        <p14:creationId xmlns:p14="http://schemas.microsoft.com/office/powerpoint/2010/main" val="11961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5143500"/>
          </a:xfrm>
          <a:effectLst/>
        </p:spPr>
        <p:txBody>
          <a:bodyPr/>
          <a:lstStyle>
            <a:lvl1pPr>
              <a:defRPr baseline="0"/>
            </a:lvl1pPr>
          </a:lstStyle>
          <a:p>
            <a:r>
              <a:rPr lang="en-GB" dirty="0"/>
              <a:t/>
            </a:r>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2479436"/>
            <a:ext cx="7093160" cy="962868"/>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1857551"/>
            <a:ext cx="6033722" cy="621884"/>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4650455"/>
            <a:ext cx="4951963" cy="260192"/>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en-GB"/>
              <a:t>© 2015 Ipsos. </a:t>
            </a:r>
            <a:endParaRPr lang="en-GB" dirty="0"/>
          </a:p>
        </p:txBody>
      </p:sp>
      <p:sp>
        <p:nvSpPr>
          <p:cNvPr id="5" name="Slide Number Placeholder 4"/>
          <p:cNvSpPr>
            <a:spLocks noGrp="1"/>
          </p:cNvSpPr>
          <p:nvPr>
            <p:ph type="sldNum" sz="quarter" idx="17"/>
          </p:nvPr>
        </p:nvSpPr>
        <p:spPr>
          <a:xfrm>
            <a:off x="247312" y="4650455"/>
            <a:ext cx="382425" cy="260192"/>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a:t>
            </a:fld>
            <a:endParaRPr lang="en-GB" dirty="0"/>
          </a:p>
        </p:txBody>
      </p:sp>
    </p:spTree>
    <p:extLst>
      <p:ext uri="{BB962C8B-B14F-4D97-AF65-F5344CB8AC3E}">
        <p14:creationId xmlns:p14="http://schemas.microsoft.com/office/powerpoint/2010/main" val="378625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253721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197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8964"/>
            <a:ext cx="6223748" cy="515246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6678999" y="2102790"/>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681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7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rgbClr val="18395D"/>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23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rgbClr val="C00000"/>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4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6">
            <a:lumMod val="75000"/>
          </a:schemeClr>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744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rgbClr val="0099FF"/>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8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 Box Image [Red]">
    <p:bg>
      <p:bgPr>
        <a:solidFill>
          <a:schemeClr val="bg1">
            <a:lumMod val="85000"/>
          </a:schemeClr>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tx1"/>
                </a:solidFill>
              </a:defRPr>
            </a:lvl1pPr>
            <a:lvl2pPr marL="3240" indent="0" algn="l">
              <a:lnSpc>
                <a:spcPct val="90000"/>
              </a:lnSpc>
              <a:spcBef>
                <a:spcPts val="408"/>
              </a:spcBef>
              <a:buNone/>
              <a:tabLst/>
              <a:defRPr sz="2200"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6176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21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2480191"/>
            <a:ext cx="7093160" cy="962868"/>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1858307"/>
            <a:ext cx="6033722" cy="621884"/>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pic>
        <p:nvPicPr>
          <p:cNvPr id="13" name="Picture 12"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9" name="TextBox 28"/>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30" name="TextBox 29"/>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31" name="Picture 3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818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80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6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1"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686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248323"/>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6965726" y="4658133"/>
            <a:ext cx="1380186" cy="277168"/>
          </a:xfrm>
          <a:prstGeom prst="rect">
            <a:avLst/>
          </a:prstGeom>
        </p:spPr>
      </p:pic>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86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4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1"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67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09199" y="494348"/>
            <a:ext cx="1165276" cy="805426"/>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248323"/>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0237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0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1321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10246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a:t>Click icon to add picture</a:t>
            </a:r>
            <a:endParaRPr lang="en-GB"/>
          </a:p>
        </p:txBody>
      </p:sp>
      <p:sp>
        <p:nvSpPr>
          <p:cNvPr id="2" name="Title 1"/>
          <p:cNvSpPr>
            <a:spLocks noGrp="1"/>
          </p:cNvSpPr>
          <p:nvPr>
            <p:ph type="ctrTitle" hasCustomPrompt="1"/>
          </p:nvPr>
        </p:nvSpPr>
        <p:spPr>
          <a:xfrm>
            <a:off x="444294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4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4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3971" y="504826"/>
            <a:ext cx="1143000" cy="805426"/>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1048" name="Picture 24"/>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43"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43"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
        <p:nvSpPr>
          <p:cNvPr id="23" name="TextBox 22"/>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2016 Ipsos.</a:t>
            </a:r>
            <a:endParaRPr lang="en-GB" sz="1200" dirty="0">
              <a:solidFill>
                <a:srgbClr val="1C1C1C">
                  <a:lumMod val="75000"/>
                  <a:lumOff val="25000"/>
                </a:srgbClr>
              </a:solidFill>
            </a:endParaRPr>
          </a:p>
        </p:txBody>
      </p:sp>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22" r:id="rId4"/>
    <p:sldLayoutId id="2147493323" r:id="rId5"/>
    <p:sldLayoutId id="2147493382" r:id="rId6"/>
    <p:sldLayoutId id="2147493314" r:id="rId7"/>
    <p:sldLayoutId id="2147493315" r:id="rId8"/>
    <p:sldLayoutId id="2147493391" r:id="rId9"/>
    <p:sldLayoutId id="2147493388" r:id="rId10"/>
    <p:sldLayoutId id="2147493316" r:id="rId11"/>
    <p:sldLayoutId id="2147493390" r:id="rId12"/>
    <p:sldLayoutId id="2147493317" r:id="rId13"/>
    <p:sldLayoutId id="2147493331" r:id="rId14"/>
    <p:sldLayoutId id="2147493332" r:id="rId15"/>
    <p:sldLayoutId id="2147493333" r:id="rId16"/>
    <p:sldLayoutId id="2147493334" r:id="rId17"/>
    <p:sldLayoutId id="2147493335" r:id="rId18"/>
    <p:sldLayoutId id="2147493336" r:id="rId19"/>
    <p:sldLayoutId id="2147493339" r:id="rId20"/>
    <p:sldLayoutId id="2147493341" r:id="rId21"/>
    <p:sldLayoutId id="2147493340" r:id="rId22"/>
    <p:sldLayoutId id="2147493392" r:id="rId23"/>
    <p:sldLayoutId id="2147493393" r:id="rId24"/>
    <p:sldLayoutId id="2147493394" r:id="rId25"/>
    <p:sldLayoutId id="2147493397" r:id="rId26"/>
    <p:sldLayoutId id="2147493398" r:id="rId27"/>
    <p:sldLayoutId id="2147493396" r:id="rId28"/>
    <p:sldLayoutId id="2147493399" r:id="rId29"/>
    <p:sldLayoutId id="2147493400" r:id="rId30"/>
    <p:sldLayoutId id="2147493395" r:id="rId31"/>
    <p:sldLayoutId id="2147493346" r:id="rId32"/>
    <p:sldLayoutId id="2147493353" r:id="rId33"/>
    <p:sldLayoutId id="2147493386" r:id="rId34"/>
    <p:sldLayoutId id="2147493385" r:id="rId35"/>
    <p:sldLayoutId id="2147493379" r:id="rId36"/>
    <p:sldLayoutId id="2147493380" r:id="rId37"/>
    <p:sldLayoutId id="2147493384" r:id="rId38"/>
    <p:sldLayoutId id="2147493389" r:id="rId39"/>
    <p:sldLayoutId id="2147493387" r:id="rId40"/>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http://tbn0.google.com/images?q=tbn:hdoFGoqqev9zlM:http://www.defmin.fi/files/703/textsize/EU_flag.png" TargetMode="External"/><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27.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30.xml"/><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33.xml"/><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36.xml"/><Relationship Id="rId4" Type="http://schemas.openxmlformats.org/officeDocument/2006/relationships/chart" Target="../charts/chart35.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0.jpg"/></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40.xml"/><Relationship Id="rId5" Type="http://schemas.openxmlformats.org/officeDocument/2006/relationships/image" Target="../media/image10.jp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3" Type="http://schemas.openxmlformats.org/officeDocument/2006/relationships/hyperlink" Target="http://www.ipsos.com/"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0.jpg"/><Relationship Id="rId7" Type="http://schemas.openxmlformats.org/officeDocument/2006/relationships/chart" Target="../charts/chart4.xml"/><Relationship Id="rId12"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24.png"/><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znakanime za mem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528" y="297743"/>
            <a:ext cx="1049893" cy="938424"/>
          </a:xfrm>
          <a:prstGeom prst="rect">
            <a:avLst/>
          </a:prstGeom>
          <a:noFill/>
          <a:ln w="9525">
            <a:noFill/>
            <a:miter lim="800000"/>
            <a:headEnd/>
            <a:tailEnd/>
          </a:ln>
        </p:spPr>
      </p:pic>
      <p:sp>
        <p:nvSpPr>
          <p:cNvPr id="3" name="Rectangle 2"/>
          <p:cNvSpPr/>
          <p:nvPr/>
        </p:nvSpPr>
        <p:spPr>
          <a:xfrm>
            <a:off x="6930800" y="4602445"/>
            <a:ext cx="2046093" cy="4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9"/>
          <p:cNvSpPr>
            <a:spLocks noGrp="1"/>
          </p:cNvSpPr>
          <p:nvPr>
            <p:ph type="ctrTitle" idx="4294967295"/>
          </p:nvPr>
        </p:nvSpPr>
        <p:spPr>
          <a:xfrm>
            <a:off x="4642256" y="2008985"/>
            <a:ext cx="4391025" cy="1107996"/>
          </a:xfrm>
        </p:spPr>
        <p:txBody>
          <a:bodyPr/>
          <a:lstStyle/>
          <a:p>
            <a:r>
              <a:rPr lang="en-US" sz="2000" dirty="0" err="1"/>
              <a:t>Istraživanje</a:t>
            </a:r>
            <a:r>
              <a:rPr lang="en-US" sz="2000" dirty="0"/>
              <a:t> </a:t>
            </a:r>
            <a:r>
              <a:rPr lang="en-US" sz="2000" dirty="0" err="1"/>
              <a:t>javnog</a:t>
            </a:r>
            <a:r>
              <a:rPr lang="en-US" sz="2000" dirty="0"/>
              <a:t> </a:t>
            </a:r>
            <a:r>
              <a:rPr lang="en-US" sz="2000" dirty="0" err="1"/>
              <a:t>mnjenja</a:t>
            </a:r>
            <a:r>
              <a:rPr lang="en-US" sz="2000" dirty="0"/>
              <a:t> o </a:t>
            </a:r>
            <a:r>
              <a:rPr lang="en-US" sz="2000" dirty="0" err="1"/>
              <a:t>opštoj</a:t>
            </a:r>
            <a:r>
              <a:rPr lang="en-US" sz="2000" dirty="0"/>
              <a:t> </a:t>
            </a:r>
            <a:r>
              <a:rPr lang="en-US" sz="2000" dirty="0" err="1"/>
              <a:t>percepciji</a:t>
            </a:r>
            <a:r>
              <a:rPr lang="en-US" sz="2000" dirty="0"/>
              <a:t> </a:t>
            </a:r>
            <a:r>
              <a:rPr lang="en-US" sz="2000" dirty="0" err="1"/>
              <a:t>problema</a:t>
            </a:r>
            <a:r>
              <a:rPr lang="en-US" sz="2000" dirty="0"/>
              <a:t> </a:t>
            </a:r>
            <a:r>
              <a:rPr lang="en-US" sz="2000" dirty="0" err="1"/>
              <a:t>mentalnog</a:t>
            </a:r>
            <a:r>
              <a:rPr lang="en-US" sz="2000" dirty="0"/>
              <a:t> </a:t>
            </a:r>
            <a:r>
              <a:rPr lang="en-US" sz="2000" dirty="0" err="1"/>
              <a:t>zdravlja</a:t>
            </a:r>
            <a:r>
              <a:rPr lang="en-US" sz="2000" dirty="0"/>
              <a:t> </a:t>
            </a:r>
            <a:r>
              <a:rPr lang="en-US" sz="2000" dirty="0" err="1"/>
              <a:t>i</a:t>
            </a:r>
            <a:r>
              <a:rPr lang="en-US" sz="2000" dirty="0"/>
              <a:t> </a:t>
            </a:r>
            <a:r>
              <a:rPr lang="en-US" sz="2000" dirty="0" err="1"/>
              <a:t>distanci</a:t>
            </a:r>
            <a:r>
              <a:rPr lang="en-US" sz="2000" dirty="0"/>
              <a:t> </a:t>
            </a:r>
            <a:r>
              <a:rPr lang="en-US" sz="2000" dirty="0" err="1"/>
              <a:t>koju</a:t>
            </a:r>
            <a:r>
              <a:rPr lang="en-US" sz="2000" dirty="0"/>
              <a:t> </a:t>
            </a:r>
            <a:r>
              <a:rPr lang="en-US" sz="2000" dirty="0" err="1"/>
              <a:t>društvo</a:t>
            </a:r>
            <a:r>
              <a:rPr lang="en-US" sz="2000" dirty="0"/>
              <a:t> </a:t>
            </a:r>
            <a:r>
              <a:rPr lang="en-US" sz="2000" dirty="0" err="1"/>
              <a:t>pravi</a:t>
            </a:r>
            <a:r>
              <a:rPr lang="en-US" sz="2000" dirty="0"/>
              <a:t> u </a:t>
            </a:r>
            <a:r>
              <a:rPr lang="en-US" sz="2000" dirty="0" err="1"/>
              <a:t>odnosu</a:t>
            </a:r>
            <a:r>
              <a:rPr lang="en-US" sz="2000" dirty="0"/>
              <a:t> </a:t>
            </a:r>
            <a:r>
              <a:rPr lang="en-US" sz="2000" dirty="0" err="1"/>
              <a:t>na</a:t>
            </a:r>
            <a:r>
              <a:rPr lang="en-US" sz="2000" dirty="0"/>
              <a:t> </a:t>
            </a:r>
            <a:r>
              <a:rPr lang="en-US" sz="2000" dirty="0" err="1"/>
              <a:t>osobe</a:t>
            </a:r>
            <a:r>
              <a:rPr lang="en-US" sz="2000" dirty="0"/>
              <a:t> </a:t>
            </a:r>
            <a:r>
              <a:rPr lang="en-US" sz="2000" dirty="0" err="1"/>
              <a:t>sa</a:t>
            </a:r>
            <a:r>
              <a:rPr lang="en-US" sz="2000" dirty="0"/>
              <a:t> </a:t>
            </a:r>
            <a:r>
              <a:rPr lang="en-US" sz="2000" dirty="0" err="1"/>
              <a:t>mentalnim</a:t>
            </a:r>
            <a:r>
              <a:rPr lang="en-US" sz="2000" dirty="0"/>
              <a:t> </a:t>
            </a:r>
            <a:r>
              <a:rPr lang="en-US" sz="2000" dirty="0" err="1"/>
              <a:t>oboljenjima</a:t>
            </a:r>
            <a:r>
              <a:rPr lang="en-US" sz="2000" dirty="0"/>
              <a:t> </a:t>
            </a:r>
            <a:endParaRPr lang="en-GB" sz="2000" dirty="0"/>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a:t>
            </a:fld>
            <a:endParaRPr lang="en-GB" sz="800" kern="1200" dirty="0">
              <a:solidFill>
                <a:schemeClr val="bg1"/>
              </a:solidFill>
              <a:latin typeface="+mn-lt"/>
              <a:ea typeface="+mn-ea"/>
              <a:cs typeface="+mn-cs"/>
            </a:endParaRPr>
          </a:p>
        </p:txBody>
      </p:sp>
      <p:sp>
        <p:nvSpPr>
          <p:cNvPr id="20" name="TextBox 19"/>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22" name="Subtitle 4"/>
          <p:cNvSpPr txBox="1">
            <a:spLocks/>
          </p:cNvSpPr>
          <p:nvPr/>
        </p:nvSpPr>
        <p:spPr>
          <a:xfrm>
            <a:off x="4576673" y="3189744"/>
            <a:ext cx="4434396" cy="83271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x-none" dirty="0"/>
              <a:t>Crna gora, </a:t>
            </a:r>
            <a:r>
              <a:rPr lang="en-US" dirty="0" err="1"/>
              <a:t>oktobar</a:t>
            </a:r>
            <a:r>
              <a:rPr lang="x-none" dirty="0"/>
              <a:t> </a:t>
            </a:r>
            <a:r>
              <a:rPr lang="en-US" dirty="0"/>
              <a:t>2016.</a:t>
            </a:r>
          </a:p>
        </p:txBody>
      </p:sp>
      <p:pic>
        <p:nvPicPr>
          <p:cNvPr id="11" name="Picture Placeholder 10"/>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6093" t="-73458" r="-11876" b="-50271"/>
          <a:stretch/>
        </p:blipFill>
        <p:spPr/>
      </p:pic>
      <p:pic>
        <p:nvPicPr>
          <p:cNvPr id="14" name="Picture 13" descr="http://tbn0.google.com/images?q=tbn:hdoFGoqqev9zlM:http://www.defmin.fi/files/703/textsize/EU_flag.png"/>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39635" y="4243063"/>
            <a:ext cx="1151016" cy="776612"/>
          </a:xfrm>
          <a:prstGeom prst="rect">
            <a:avLst/>
          </a:prstGeom>
          <a:noFill/>
          <a:ln>
            <a:noFill/>
          </a:ln>
        </p:spPr>
      </p:pic>
      <p:sp>
        <p:nvSpPr>
          <p:cNvPr id="23" name="Rectangle 22"/>
          <p:cNvSpPr/>
          <p:nvPr/>
        </p:nvSpPr>
        <p:spPr>
          <a:xfrm>
            <a:off x="1460899" y="4531155"/>
            <a:ext cx="7151856" cy="430887"/>
          </a:xfrm>
          <a:prstGeom prst="rect">
            <a:avLst/>
          </a:prstGeom>
        </p:spPr>
        <p:txBody>
          <a:bodyPr wrap="square">
            <a:spAutoFit/>
          </a:bodyPr>
          <a:lstStyle/>
          <a:p>
            <a:pPr algn="ctr"/>
            <a:r>
              <a:rPr lang="sr-Cyrl-CS" sz="1100" dirty="0"/>
              <a:t>Projekat</a:t>
            </a:r>
            <a:r>
              <a:rPr lang="uz-Cyrl-UZ" sz="1100" dirty="0"/>
              <a:t> „Van izolacije – ostvarivanje prava pacijenata sa mentalnim oboljenjima“ finansira</a:t>
            </a:r>
            <a:r>
              <a:rPr lang="sr-Cyrl-CS" sz="1100" dirty="0"/>
              <a:t> E</a:t>
            </a:r>
            <a:r>
              <a:rPr lang="uz-Cyrl-UZ" sz="1100" dirty="0"/>
              <a:t>vropska unija </a:t>
            </a:r>
            <a:r>
              <a:rPr lang="sr-Cyrl-CS" sz="1100" dirty="0"/>
              <a:t>posredstvom Delegacije Evropske unije u Crnoj Gori</a:t>
            </a:r>
            <a:r>
              <a:rPr lang="uz-Cyrl-UZ" sz="1100" dirty="0"/>
              <a:t>.</a:t>
            </a:r>
            <a:endParaRPr lang="en-US" sz="1100" dirty="0"/>
          </a:p>
        </p:txBody>
      </p:sp>
      <p:sp>
        <p:nvSpPr>
          <p:cNvPr id="26" name="Rectangle 25"/>
          <p:cNvSpPr/>
          <p:nvPr/>
        </p:nvSpPr>
        <p:spPr>
          <a:xfrm>
            <a:off x="6930799" y="21209"/>
            <a:ext cx="2046093" cy="4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p:nvPr/>
        </p:nvPicPr>
        <p:blipFill>
          <a:blip r:embed="rId7" cstate="print">
            <a:extLst>
              <a:ext uri="{28A0092B-C50C-407E-A947-70E740481C1C}">
                <a14:useLocalDpi xmlns:a14="http://schemas.microsoft.com/office/drawing/2010/main" val="0"/>
              </a:ext>
            </a:extLst>
          </a:blip>
          <a:stretch>
            <a:fillRect/>
          </a:stretch>
        </p:blipFill>
        <p:spPr>
          <a:xfrm>
            <a:off x="389821" y="290301"/>
            <a:ext cx="1765300" cy="850900"/>
          </a:xfrm>
          <a:prstGeom prst="rect">
            <a:avLst/>
          </a:prstGeom>
        </p:spPr>
      </p:pic>
      <p:pic>
        <p:nvPicPr>
          <p:cNvPr id="29" name="Picture 28"/>
          <p:cNvPicPr/>
          <p:nvPr/>
        </p:nvPicPr>
        <p:blipFill>
          <a:blip r:embed="rId8">
            <a:extLst>
              <a:ext uri="{28A0092B-C50C-407E-A947-70E740481C1C}">
                <a14:useLocalDpi xmlns:a14="http://schemas.microsoft.com/office/drawing/2010/main" val="0"/>
              </a:ext>
            </a:extLst>
          </a:blip>
          <a:stretch>
            <a:fillRect/>
          </a:stretch>
        </p:blipFill>
        <p:spPr>
          <a:xfrm>
            <a:off x="4519641" y="134806"/>
            <a:ext cx="1663700" cy="121285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5479" y="570718"/>
            <a:ext cx="2320519" cy="290065"/>
          </a:xfrm>
          <a:prstGeom prst="rect">
            <a:avLst/>
          </a:prstGeom>
        </p:spPr>
      </p:pic>
      <p:grpSp>
        <p:nvGrpSpPr>
          <p:cNvPr id="5" name="Group 4"/>
          <p:cNvGrpSpPr/>
          <p:nvPr/>
        </p:nvGrpSpPr>
        <p:grpSpPr>
          <a:xfrm>
            <a:off x="2766432" y="21209"/>
            <a:ext cx="1882366" cy="5141341"/>
            <a:chOff x="6846888" y="3175"/>
            <a:chExt cx="2767013" cy="7559675"/>
          </a:xfrm>
        </p:grpSpPr>
        <p:sp>
          <p:nvSpPr>
            <p:cNvPr id="21"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487317" y="4219571"/>
              <a:ext cx="1355726" cy="2019301"/>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34445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3392" r="4056"/>
          <a:stretch/>
        </p:blipFill>
        <p:spPr/>
      </p:pic>
      <p:grpSp>
        <p:nvGrpSpPr>
          <p:cNvPr id="7" name="Group 6"/>
          <p:cNvGrpSpPr/>
          <p:nvPr/>
        </p:nvGrpSpPr>
        <p:grpSpPr>
          <a:xfrm>
            <a:off x="447024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 name="Title 2"/>
          <p:cNvSpPr>
            <a:spLocks noGrp="1"/>
          </p:cNvSpPr>
          <p:nvPr>
            <p:ph type="ctrTitle"/>
          </p:nvPr>
        </p:nvSpPr>
        <p:spPr>
          <a:xfrm>
            <a:off x="6429375" y="2227440"/>
            <a:ext cx="2440317" cy="498598"/>
          </a:xfrm>
        </p:spPr>
        <p:txBody>
          <a:bodyPr/>
          <a:lstStyle/>
          <a:p>
            <a:r>
              <a:rPr lang="x-none" sz="3600" dirty="0"/>
              <a:t>REZULTATI</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10</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94079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011735"/>
            <a:ext cx="2540259" cy="997196"/>
          </a:xfrm>
        </p:spPr>
        <p:txBody>
          <a:bodyPr/>
          <a:lstStyle/>
          <a:p>
            <a:r>
              <a:rPr lang="en-US" sz="3600" dirty="0"/>
              <a:t>Li</a:t>
            </a:r>
            <a:r>
              <a:rPr lang="x-none" sz="3600" dirty="0"/>
              <a:t>čno iskustvo</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11</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9" name="Picture Placeholder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628" r="15378"/>
          <a:stretch/>
        </p:blipFill>
        <p:spPr>
          <a:xfrm>
            <a:off x="2" y="0"/>
            <a:ext cx="6225986" cy="5143500"/>
          </a:xfrm>
        </p:spPr>
      </p:pic>
      <p:grpSp>
        <p:nvGrpSpPr>
          <p:cNvPr id="7" name="Group 6"/>
          <p:cNvGrpSpPr/>
          <p:nvPr/>
        </p:nvGrpSpPr>
        <p:grpSpPr>
          <a:xfrm>
            <a:off x="447024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13431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581698"/>
          </a:xfrm>
        </p:spPr>
        <p:txBody>
          <a:bodyPr/>
          <a:lstStyle/>
          <a:p>
            <a:r>
              <a:rPr lang="x-none" sz="1400" dirty="0"/>
              <a:t>Najveći </a:t>
            </a:r>
            <a:r>
              <a:rPr lang="x-none" sz="1400" dirty="0" smtClean="0"/>
              <a:t>d</a:t>
            </a:r>
            <a:r>
              <a:rPr lang="sr-Latn-CS" sz="1400" dirty="0" smtClean="0"/>
              <a:t>i</a:t>
            </a:r>
            <a:r>
              <a:rPr lang="x-none" sz="1400" dirty="0" smtClean="0"/>
              <a:t>o </a:t>
            </a:r>
            <a:r>
              <a:rPr lang="x-none" sz="1400" dirty="0"/>
              <a:t>opšte populacije Crne Gore </a:t>
            </a:r>
            <a:r>
              <a:rPr lang="x-none" sz="1400" dirty="0" smtClean="0"/>
              <a:t>u </a:t>
            </a:r>
            <a:r>
              <a:rPr lang="x-none" sz="1400" dirty="0"/>
              <a:t>slučaju mentalnih poteškoća koje bi </a:t>
            </a:r>
            <a:r>
              <a:rPr lang="x-none" sz="1400" dirty="0" smtClean="0"/>
              <a:t>os</a:t>
            </a:r>
            <a:r>
              <a:rPr lang="sr-Latn-CS" sz="1400" dirty="0" smtClean="0"/>
              <a:t>j</a:t>
            </a:r>
            <a:r>
              <a:rPr lang="x-none" sz="1400" dirty="0" smtClean="0"/>
              <a:t>etili </a:t>
            </a:r>
            <a:r>
              <a:rPr lang="x-none" sz="1400" dirty="0"/>
              <a:t>lično ili </a:t>
            </a:r>
            <a:r>
              <a:rPr lang="x-none" sz="1400" dirty="0" smtClean="0"/>
              <a:t>prim</a:t>
            </a:r>
            <a:r>
              <a:rPr lang="sr-Latn-CS" sz="1400" dirty="0" smtClean="0"/>
              <a:t>j</a:t>
            </a:r>
            <a:r>
              <a:rPr lang="x-none" sz="1400" dirty="0" smtClean="0"/>
              <a:t>etili </a:t>
            </a:r>
            <a:r>
              <a:rPr lang="x-none" sz="1400" dirty="0"/>
              <a:t>kod nekog iz </a:t>
            </a:r>
            <a:r>
              <a:rPr lang="x-none" sz="1400"/>
              <a:t>najbližeg </a:t>
            </a:r>
            <a:r>
              <a:rPr lang="x-none" sz="1400" smtClean="0"/>
              <a:t>okruženja,</a:t>
            </a:r>
            <a:r>
              <a:rPr lang="sr-Latn-ME" sz="1400" dirty="0" smtClean="0"/>
              <a:t> </a:t>
            </a:r>
            <a:r>
              <a:rPr lang="x-none" sz="1400" smtClean="0"/>
              <a:t>sav</a:t>
            </a:r>
            <a:r>
              <a:rPr lang="sr-Latn-ME" sz="1400" dirty="0" smtClean="0"/>
              <a:t>j</a:t>
            </a:r>
            <a:r>
              <a:rPr lang="x-none" sz="1400" smtClean="0"/>
              <a:t>et </a:t>
            </a:r>
            <a:r>
              <a:rPr lang="x-none" sz="1400" dirty="0"/>
              <a:t>i pomoć </a:t>
            </a:r>
            <a:r>
              <a:rPr lang="x-none" sz="1400" dirty="0" smtClean="0"/>
              <a:t>potraži</a:t>
            </a:r>
            <a:r>
              <a:rPr lang="sr-Latn-CS" sz="1400" dirty="0" smtClean="0"/>
              <a:t>li</a:t>
            </a:r>
            <a:r>
              <a:rPr lang="x-none" sz="1400" smtClean="0"/>
              <a:t> </a:t>
            </a:r>
            <a:r>
              <a:rPr lang="sr-Latn-ME" sz="1400" dirty="0" smtClean="0"/>
              <a:t>bi </a:t>
            </a:r>
            <a:r>
              <a:rPr lang="x-none" sz="1400" smtClean="0"/>
              <a:t>kod </a:t>
            </a:r>
            <a:r>
              <a:rPr lang="x-none" sz="1400" dirty="0"/>
              <a:t>psihijatra.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a:t>
            </a:r>
            <a:r>
              <a:rPr lang="x-none" sz="1100" b="1" dirty="0"/>
              <a:t/>
            </a:r>
            <a:br>
              <a:rPr lang="x-none" sz="1100" b="1" dirty="0"/>
            </a:br>
            <a:r>
              <a:rPr lang="en-US" dirty="0" err="1"/>
              <a:t>Višestruki</a:t>
            </a:r>
            <a:r>
              <a:rPr lang="en-US" dirty="0"/>
              <a:t> </a:t>
            </a:r>
            <a:r>
              <a:rPr lang="en-US" dirty="0" err="1"/>
              <a:t>odgovori</a:t>
            </a:r>
            <a:r>
              <a:rPr lang="en-US" dirty="0"/>
              <a:t>; </a:t>
            </a: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51327678"/>
              </p:ext>
            </p:extLst>
          </p:nvPr>
        </p:nvGraphicFramePr>
        <p:xfrm>
          <a:off x="50800" y="920896"/>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726997"/>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Nešto manji, ali i dalje značajan procenat ljudi bi se tim povodom obratio psiholozima, a odmah iza </a:t>
            </a:r>
            <a:r>
              <a:rPr lang="x-none" sz="1400"/>
              <a:t>toga </a:t>
            </a:r>
            <a:r>
              <a:rPr lang="x-none" sz="1400" smtClean="0"/>
              <a:t>sl</a:t>
            </a:r>
            <a:r>
              <a:rPr lang="sr-Latn-ME" sz="1400" dirty="0" smtClean="0"/>
              <a:t>ij</a:t>
            </a:r>
            <a:r>
              <a:rPr lang="x-none" sz="1400" smtClean="0"/>
              <a:t>ede </a:t>
            </a:r>
            <a:r>
              <a:rPr lang="x-none" sz="1400" dirty="0"/>
              <a:t>bliski rođaci i </a:t>
            </a:r>
            <a:r>
              <a:rPr lang="x-none" sz="1400"/>
              <a:t>članovi </a:t>
            </a:r>
            <a:r>
              <a:rPr lang="x-none" sz="1400" smtClean="0"/>
              <a:t>porodice</a:t>
            </a:r>
            <a:r>
              <a:rPr lang="sr-Latn-ME" sz="1400" dirty="0" smtClean="0"/>
              <a:t>.</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59270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Može se konstatovati da blisko okruženje predstavlja nešto manje značajnu referentnu tačku za osobe nižeg obrazovanja kada </a:t>
            </a:r>
            <a:r>
              <a:rPr lang="x-none" sz="1400"/>
              <a:t>je </a:t>
            </a:r>
            <a:r>
              <a:rPr lang="x-none" sz="1400" smtClean="0"/>
              <a:t>u</a:t>
            </a:r>
            <a:r>
              <a:rPr lang="sr-Latn-ME" sz="1400" dirty="0" smtClean="0"/>
              <a:t> </a:t>
            </a:r>
            <a:r>
              <a:rPr lang="x-none" sz="1400" smtClean="0"/>
              <a:t>pitanju </a:t>
            </a:r>
            <a:r>
              <a:rPr lang="x-none" sz="1400" dirty="0"/>
              <a:t>traženje pomoći u slučaju mentalnih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a:t>
            </a:r>
            <a:r>
              <a:rPr lang="x-none" sz="1100" b="1" dirty="0"/>
              <a:t/>
            </a:r>
            <a:br>
              <a:rPr lang="x-none" sz="1100" b="1" dirty="0"/>
            </a:br>
            <a:r>
              <a:rPr lang="en-US" dirty="0" err="1"/>
              <a:t>Višestruki</a:t>
            </a:r>
            <a:r>
              <a:rPr lang="en-US" dirty="0"/>
              <a:t> </a:t>
            </a:r>
            <a:r>
              <a:rPr lang="en-US" dirty="0" err="1"/>
              <a:t>odgovori</a:t>
            </a:r>
            <a:r>
              <a:rPr lang="en-US" dirty="0"/>
              <a:t>; </a:t>
            </a: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poteškoća, dok na drugoj strani, možemo konstatovati da sličan status imaju psihijatri kada je u pitanju populacija sa juga Crne Gore</a:t>
            </a:r>
            <a:r>
              <a:rPr lang="x-none" sz="1400"/>
              <a:t>, </a:t>
            </a:r>
            <a:r>
              <a:rPr lang="x-none" sz="1400" smtClean="0"/>
              <a:t>gd</a:t>
            </a:r>
            <a:r>
              <a:rPr lang="sr-Latn-ME" sz="1400" dirty="0" smtClean="0"/>
              <a:t>j</a:t>
            </a:r>
            <a:r>
              <a:rPr lang="x-none" sz="1400" smtClean="0"/>
              <a:t>e </a:t>
            </a:r>
            <a:r>
              <a:rPr lang="x-none" sz="1400" dirty="0"/>
              <a:t>se </a:t>
            </a:r>
            <a:r>
              <a:rPr lang="x-none" sz="1400"/>
              <a:t>istovremeno </a:t>
            </a:r>
            <a:r>
              <a:rPr lang="x-none" sz="1400" smtClean="0"/>
              <a:t>prim</a:t>
            </a:r>
            <a:r>
              <a:rPr lang="sr-Latn-ME" sz="1400" dirty="0" smtClean="0"/>
              <a:t>j</a:t>
            </a:r>
            <a:r>
              <a:rPr lang="x-none" sz="1400" smtClean="0"/>
              <a:t>ećuje </a:t>
            </a:r>
            <a:r>
              <a:rPr lang="x-none" sz="1400" dirty="0"/>
              <a:t>nešto veći procenat (u odnosu </a:t>
            </a:r>
            <a:r>
              <a:rPr lang="x-none" sz="1400"/>
              <a:t>na </a:t>
            </a:r>
            <a:r>
              <a:rPr lang="x-none" sz="1400" smtClean="0"/>
              <a:t>pros</a:t>
            </a:r>
            <a:r>
              <a:rPr lang="sr-Latn-ME" sz="1400" dirty="0" smtClean="0"/>
              <a:t>j</a:t>
            </a:r>
            <a:r>
              <a:rPr lang="x-none" sz="1400" smtClean="0"/>
              <a:t>ek</a:t>
            </a:r>
            <a:r>
              <a:rPr lang="x-none" sz="1400" dirty="0"/>
              <a:t>) osoba koje nisu sigurne kome bi se u takvoj situaciji obratile za pomoć.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814736970"/>
              </p:ext>
            </p:extLst>
          </p:nvPr>
        </p:nvGraphicFramePr>
        <p:xfrm>
          <a:off x="233995" y="1227827"/>
          <a:ext cx="8456212" cy="2879353"/>
        </p:xfrm>
        <a:graphic>
          <a:graphicData uri="http://schemas.openxmlformats.org/drawingml/2006/table">
            <a:tbl>
              <a:tblPr/>
              <a:tblGrid>
                <a:gridCol w="3567565">
                  <a:extLst>
                    <a:ext uri="{9D8B030D-6E8A-4147-A177-3AD203B41FA5}">
                      <a16:colId xmlns="" xmlns:a16="http://schemas.microsoft.com/office/drawing/2014/main" val="2549983602"/>
                    </a:ext>
                  </a:extLst>
                </a:gridCol>
                <a:gridCol w="543183">
                  <a:extLst>
                    <a:ext uri="{9D8B030D-6E8A-4147-A177-3AD203B41FA5}">
                      <a16:colId xmlns="" xmlns:a16="http://schemas.microsoft.com/office/drawing/2014/main" val="3047179333"/>
                    </a:ext>
                  </a:extLst>
                </a:gridCol>
                <a:gridCol w="543183">
                  <a:extLst>
                    <a:ext uri="{9D8B030D-6E8A-4147-A177-3AD203B41FA5}">
                      <a16:colId xmlns="" xmlns:a16="http://schemas.microsoft.com/office/drawing/2014/main" val="3106174652"/>
                    </a:ext>
                  </a:extLst>
                </a:gridCol>
                <a:gridCol w="543183">
                  <a:extLst>
                    <a:ext uri="{9D8B030D-6E8A-4147-A177-3AD203B41FA5}">
                      <a16:colId xmlns="" xmlns:a16="http://schemas.microsoft.com/office/drawing/2014/main" val="4073166940"/>
                    </a:ext>
                  </a:extLst>
                </a:gridCol>
                <a:gridCol w="543183">
                  <a:extLst>
                    <a:ext uri="{9D8B030D-6E8A-4147-A177-3AD203B41FA5}">
                      <a16:colId xmlns="" xmlns:a16="http://schemas.microsoft.com/office/drawing/2014/main" val="1311690372"/>
                    </a:ext>
                  </a:extLst>
                </a:gridCol>
                <a:gridCol w="543183">
                  <a:extLst>
                    <a:ext uri="{9D8B030D-6E8A-4147-A177-3AD203B41FA5}">
                      <a16:colId xmlns="" xmlns:a16="http://schemas.microsoft.com/office/drawing/2014/main" val="3445935720"/>
                    </a:ext>
                  </a:extLst>
                </a:gridCol>
                <a:gridCol w="543183">
                  <a:extLst>
                    <a:ext uri="{9D8B030D-6E8A-4147-A177-3AD203B41FA5}">
                      <a16:colId xmlns="" xmlns:a16="http://schemas.microsoft.com/office/drawing/2014/main" val="1892875507"/>
                    </a:ext>
                  </a:extLst>
                </a:gridCol>
                <a:gridCol w="543183">
                  <a:extLst>
                    <a:ext uri="{9D8B030D-6E8A-4147-A177-3AD203B41FA5}">
                      <a16:colId xmlns="" xmlns:a16="http://schemas.microsoft.com/office/drawing/2014/main" val="3118252201"/>
                    </a:ext>
                  </a:extLst>
                </a:gridCol>
                <a:gridCol w="543183">
                  <a:extLst>
                    <a:ext uri="{9D8B030D-6E8A-4147-A177-3AD203B41FA5}">
                      <a16:colId xmlns="" xmlns:a16="http://schemas.microsoft.com/office/drawing/2014/main" val="3300131659"/>
                    </a:ext>
                  </a:extLst>
                </a:gridCol>
                <a:gridCol w="543183">
                  <a:extLst>
                    <a:ext uri="{9D8B030D-6E8A-4147-A177-3AD203B41FA5}">
                      <a16:colId xmlns="" xmlns:a16="http://schemas.microsoft.com/office/drawing/2014/main" val="4275288396"/>
                    </a:ext>
                  </a:extLst>
                </a:gridCol>
              </a:tblGrid>
              <a:tr h="52613">
                <a:tc>
                  <a:txBody>
                    <a:bodyPr/>
                    <a:lstStyle/>
                    <a:p>
                      <a:pPr algn="ctr">
                        <a:spcAft>
                          <a:spcPts val="0"/>
                        </a:spcAft>
                      </a:pPr>
                      <a:r>
                        <a:rPr lang="sr-Latn-CS" sz="1100" b="1"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Obrazovanje</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2">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Tip</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extLst>
                  <a:ext uri="{0D108BD9-81ED-4DB2-BD59-A6C34878D82A}">
                    <a16:rowId xmlns="" xmlns:a16="http://schemas.microsoft.com/office/drawing/2014/main" val="1063551778"/>
                  </a:ext>
                </a:extLst>
              </a:tr>
              <a:tr h="700033">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2959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dirty="0">
                          <a:effectLst/>
                          <a:latin typeface="Arial" panose="020B0604020202020204" pitchFamily="34" charset="0"/>
                          <a:ea typeface="Times New Roman" panose="02020603050405020304" pitchFamily="18" charset="0"/>
                        </a:rPr>
                        <a:t>UrbanMože</a:t>
                      </a:r>
                      <a:endParaRPr lang="en-US" sz="1100" dirty="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Rural</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53787162"/>
                  </a:ext>
                </a:extLst>
              </a:tr>
              <a:tr h="52613">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653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2514790466"/>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Psihijatru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63.0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75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65</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50679452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Psihologu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45</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90629258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Bliskim rođacima, porodici</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39.9</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43</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14769289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Prijatelju/ici</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19</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36892681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Pravoslavnom svješteniku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45625145"/>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Nikome, osoba sama može/treba da se izbori sama</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705028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Bionergetičaru ili vidovnjaku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09387957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Islamskom svješteniku (ili nekom drugom svještenom licu) – hodža za </a:t>
                      </a:r>
                      <a:r>
                        <a:rPr lang="en-US" sz="1100">
                          <a:effectLst/>
                          <a:latin typeface="Arial" panose="020B0604020202020204" pitchFamily="34" charset="0"/>
                          <a:ea typeface="Times New Roman" panose="02020603050405020304" pitchFamily="18" charset="0"/>
                        </a:rPr>
                        <a:t>“</a:t>
                      </a:r>
                      <a:r>
                        <a:rPr lang="sr-Latn-CS" sz="1100">
                          <a:effectLst/>
                          <a:latin typeface="Arial" panose="020B0604020202020204" pitchFamily="34" charset="0"/>
                          <a:ea typeface="Times New Roman" panose="02020603050405020304" pitchFamily="18" charset="0"/>
                        </a:rPr>
                        <a:t>zapis“</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02885210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Nekom drugom, kome</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980627031"/>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Ne znam, nijesam siguran/Odbija</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79460970"/>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03727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se u fokus analize stavi primarni potencijalni izvor pomoći u slučaju mentalnih poteškoća, onda se situacija u </a:t>
            </a:r>
            <a:r>
              <a:rPr lang="x-none" sz="1400"/>
              <a:t>pogledu </a:t>
            </a:r>
            <a:r>
              <a:rPr lang="x-none" sz="1400" smtClean="0"/>
              <a:t>opred</a:t>
            </a:r>
            <a:r>
              <a:rPr lang="sr-Latn-ME" sz="1400" dirty="0" smtClean="0"/>
              <a:t>j</a:t>
            </a:r>
            <a:r>
              <a:rPr lang="x-none" sz="1400" smtClean="0"/>
              <a:t>eljenja </a:t>
            </a:r>
            <a:r>
              <a:rPr lang="x-none" sz="1400" dirty="0"/>
              <a:t>opšte populacije Crne Gore donekle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335655013"/>
              </p:ext>
            </p:extLst>
          </p:nvPr>
        </p:nvGraphicFramePr>
        <p:xfrm>
          <a:off x="50800" y="920896"/>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smtClean="0"/>
              <a:t>m</a:t>
            </a:r>
            <a:r>
              <a:rPr lang="sr-Latn-ME" sz="1400" dirty="0" smtClean="0"/>
              <a:t>ij</a:t>
            </a:r>
            <a:r>
              <a:rPr lang="x-none" sz="1400" smtClean="0"/>
              <a:t>enja</a:t>
            </a:r>
            <a:r>
              <a:rPr lang="x-none" sz="1400" dirty="0"/>
              <a:t>, odnosno,  psihijatri i dalje zadržavaju vodeću poziciju, dok osobe iz bliskog, porodičnog okruženja „izbijaju“ na </a:t>
            </a:r>
            <a:r>
              <a:rPr lang="x-none" sz="1400"/>
              <a:t>drugo </a:t>
            </a:r>
            <a:r>
              <a:rPr lang="x-none" sz="1400" smtClean="0"/>
              <a:t>m</a:t>
            </a:r>
            <a:r>
              <a:rPr lang="sr-Latn-ME" sz="1400" dirty="0" smtClean="0"/>
              <a:t>j</a:t>
            </a:r>
            <a:r>
              <a:rPr lang="x-none" sz="1400" smtClean="0"/>
              <a:t>esto</a:t>
            </a:r>
            <a:r>
              <a:rPr lang="x-none" sz="1400" dirty="0"/>
              <a:t>, dok psiholozi „padaju“ na tercijalnu poziciju.</a:t>
            </a:r>
            <a:endParaRPr lang="en-GB" sz="1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23979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91389"/>
          </a:xfrm>
        </p:spPr>
        <p:txBody>
          <a:bodyPr/>
          <a:lstStyle/>
          <a:p>
            <a:r>
              <a:rPr lang="x-none" sz="1400" dirty="0"/>
              <a:t>Mada postoji veoma značajna razlika u formulaciji pitanja u dva istraživanja (lična perspektiva vs </a:t>
            </a:r>
            <a:r>
              <a:rPr lang="x-none" sz="1400"/>
              <a:t>posredna </a:t>
            </a:r>
            <a:r>
              <a:rPr lang="x-none" sz="1400" smtClean="0"/>
              <a:t>proc</a:t>
            </a:r>
            <a:r>
              <a:rPr lang="sr-Latn-ME" sz="1400" dirty="0" smtClean="0"/>
              <a:t>j</a:t>
            </a:r>
            <a:r>
              <a:rPr lang="x-none" sz="1400" smtClean="0"/>
              <a:t>ena </a:t>
            </a:r>
            <a:r>
              <a:rPr lang="x-none" sz="1400" dirty="0" smtClean="0"/>
              <a:t>ponašanja </a:t>
            </a:r>
            <a:r>
              <a:rPr lang="x-none" sz="1400" dirty="0"/>
              <a:t>okruženja), vidljiva je razlika u statusu</a:t>
            </a:r>
            <a:endParaRPr lang="en-GB" sz="1400" dirty="0"/>
          </a:p>
        </p:txBody>
      </p:sp>
      <p:sp>
        <p:nvSpPr>
          <p:cNvPr id="3" name="Text Placeholder 2"/>
          <p:cNvSpPr>
            <a:spLocks noGrp="1"/>
          </p:cNvSpPr>
          <p:nvPr>
            <p:ph type="body" sz="quarter" idx="16"/>
          </p:nvPr>
        </p:nvSpPr>
        <p:spPr>
          <a:xfrm>
            <a:off x="224599" y="4374858"/>
            <a:ext cx="4078044" cy="413575"/>
          </a:xfrm>
        </p:spPr>
        <p:txBody>
          <a:bodyPr anchor="t" anchorCtr="0">
            <a:normAutofit fontScale="92500" lnSpcReduction="10000"/>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x-none" sz="1100" b="1" dirty="0"/>
              <a:t/>
            </a:r>
            <a:br>
              <a:rPr lang="x-none" sz="1100" b="1" dirty="0"/>
            </a:br>
            <a:endParaRPr lang="en-US" dirty="0"/>
          </a:p>
        </p:txBody>
      </p:sp>
      <p:sp>
        <p:nvSpPr>
          <p:cNvPr id="8" name="Title 4"/>
          <p:cNvSpPr txBox="1">
            <a:spLocks/>
          </p:cNvSpPr>
          <p:nvPr/>
        </p:nvSpPr>
        <p:spPr>
          <a:xfrm>
            <a:off x="234001" y="554364"/>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navedenih kategorija potencijalnih izvora pomoći u vezi sa mentalnim zdravljem. U slučaju opšte javnosti Crne Gore dominiraju stručni (profesionalni) izvori pomoći, dok je u slučaju javnosti BiH </a:t>
            </a:r>
            <a:r>
              <a:rPr lang="x-none" sz="1400" dirty="0" smtClean="0"/>
              <a:t>dominirajuća </a:t>
            </a:r>
            <a:r>
              <a:rPr lang="x-none" sz="1400" dirty="0"/>
              <a:t>uloga </a:t>
            </a:r>
            <a:r>
              <a:rPr lang="x-none" sz="1400" dirty="0" smtClean="0"/>
              <a:t>porod</a:t>
            </a:r>
            <a:r>
              <a:rPr lang="sr-Latn-CS" sz="1400" dirty="0" smtClean="0"/>
              <a:t>i</a:t>
            </a:r>
            <a:r>
              <a:rPr lang="x-none" sz="1400" dirty="0" smtClean="0"/>
              <a:t>čnog </a:t>
            </a:r>
            <a:r>
              <a:rPr lang="x-none" sz="1400" dirty="0"/>
              <a:t>okruženja.</a:t>
            </a:r>
            <a:endParaRPr lang="en-GB" sz="1400" dirty="0"/>
          </a:p>
        </p:txBody>
      </p:sp>
      <p:graphicFrame>
        <p:nvGraphicFramePr>
          <p:cNvPr id="10" name="Object 5"/>
          <p:cNvGraphicFramePr>
            <a:graphicFrameLocks/>
          </p:cNvGraphicFramePr>
          <p:nvPr>
            <p:extLst>
              <p:ext uri="{D42A27DB-BD31-4B8C-83A1-F6EECF244321}">
                <p14:modId xmlns:p14="http://schemas.microsoft.com/office/powerpoint/2010/main" val="282931274"/>
              </p:ext>
            </p:extLst>
          </p:nvPr>
        </p:nvGraphicFramePr>
        <p:xfrm>
          <a:off x="4805916" y="1186122"/>
          <a:ext cx="4338084" cy="3119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5"/>
          <p:cNvGraphicFramePr>
            <a:graphicFrameLocks/>
          </p:cNvGraphicFramePr>
          <p:nvPr>
            <p:extLst>
              <p:ext uri="{D42A27DB-BD31-4B8C-83A1-F6EECF244321}">
                <p14:modId xmlns:p14="http://schemas.microsoft.com/office/powerpoint/2010/main" val="935711637"/>
              </p:ext>
            </p:extLst>
          </p:nvPr>
        </p:nvGraphicFramePr>
        <p:xfrm>
          <a:off x="50799" y="1186122"/>
          <a:ext cx="4606261" cy="31190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2"/>
          <p:cNvSpPr>
            <a:spLocks noGrp="1"/>
          </p:cNvSpPr>
          <p:nvPr>
            <p:ph type="body" sz="quarter" idx="16"/>
          </p:nvPr>
        </p:nvSpPr>
        <p:spPr>
          <a:xfrm>
            <a:off x="4657060" y="4374858"/>
            <a:ext cx="4078044" cy="413575"/>
          </a:xfrm>
        </p:spPr>
        <p:txBody>
          <a:bodyPr anchor="t" anchorCtr="0">
            <a:normAutofit/>
          </a:bodyPr>
          <a:lstStyle/>
          <a:p>
            <a:r>
              <a:rPr lang="x-none" sz="1050" b="1" dirty="0"/>
              <a:t>K</a:t>
            </a:r>
            <a:r>
              <a:rPr lang="en-US" sz="1050" b="1" dirty="0" err="1"/>
              <a:t>ome</a:t>
            </a:r>
            <a:r>
              <a:rPr lang="en-US" sz="1050" b="1" dirty="0"/>
              <a:t> se </a:t>
            </a:r>
            <a:r>
              <a:rPr lang="en-US" sz="1050" b="1" dirty="0" err="1"/>
              <a:t>obraćaju</a:t>
            </a:r>
            <a:r>
              <a:rPr lang="en-US" sz="1050" b="1" dirty="0"/>
              <a:t> </a:t>
            </a:r>
            <a:r>
              <a:rPr lang="en-US" sz="1050" b="1" dirty="0" err="1"/>
              <a:t>osobe</a:t>
            </a:r>
            <a:r>
              <a:rPr lang="en-US" sz="1050" b="1" dirty="0"/>
              <a:t> </a:t>
            </a:r>
            <a:r>
              <a:rPr lang="en-US" sz="1050" b="1" dirty="0" err="1"/>
              <a:t>iz</a:t>
            </a:r>
            <a:r>
              <a:rPr lang="en-US" sz="1050" b="1" dirty="0"/>
              <a:t> </a:t>
            </a:r>
            <a:r>
              <a:rPr lang="en-US" sz="1050" b="1" dirty="0" err="1"/>
              <a:t>okruženja</a:t>
            </a:r>
            <a:r>
              <a:rPr lang="en-US" sz="1050" b="1" dirty="0"/>
              <a:t> </a:t>
            </a:r>
            <a:r>
              <a:rPr lang="en-US" sz="1050" b="1" dirty="0" err="1"/>
              <a:t>kada</a:t>
            </a:r>
            <a:r>
              <a:rPr lang="en-US" sz="1050" b="1" dirty="0"/>
              <a:t> </a:t>
            </a:r>
            <a:r>
              <a:rPr lang="en-US" sz="1050" b="1" dirty="0" err="1"/>
              <a:t>imaju</a:t>
            </a:r>
            <a:r>
              <a:rPr lang="en-US" sz="1050" b="1" dirty="0"/>
              <a:t> </a:t>
            </a:r>
            <a:r>
              <a:rPr lang="en-US" sz="1050" b="1" dirty="0" err="1"/>
              <a:t>mentalne</a:t>
            </a:r>
            <a:r>
              <a:rPr lang="en-US" sz="1050" b="1" dirty="0"/>
              <a:t> </a:t>
            </a:r>
            <a:r>
              <a:rPr lang="en-US" sz="1050" b="1" dirty="0" err="1"/>
              <a:t>poremećaje</a:t>
            </a:r>
            <a:r>
              <a:rPr lang="x-none" sz="1050" b="1" dirty="0"/>
              <a:t>?</a:t>
            </a:r>
            <a:br>
              <a:rPr lang="x-none" sz="1050" b="1" dirty="0"/>
            </a:br>
            <a:endParaRPr lang="en-US" sz="9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20056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Još jednom su sociodemografske različitosti sasvim vidljive. I ovoga puta nižeobrazovana populacija u znatno </a:t>
            </a:r>
            <a:r>
              <a:rPr lang="x-none" sz="1400"/>
              <a:t>većoj </a:t>
            </a:r>
            <a:r>
              <a:rPr lang="x-none" sz="1400" smtClean="0"/>
              <a:t>m</a:t>
            </a:r>
            <a:r>
              <a:rPr lang="sr-Latn-ME" sz="1400" dirty="0" smtClean="0"/>
              <a:t>j</a:t>
            </a:r>
            <a:r>
              <a:rPr lang="x-none" sz="1400" smtClean="0"/>
              <a:t>eri </a:t>
            </a:r>
            <a:r>
              <a:rPr lang="x-none" sz="1400" dirty="0"/>
              <a:t>bira psihijatre kao „primarnu lokaciju“ u traženju pomoći</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Dok je uži porodični krug znatno ređe prisutan izbor u odnosu na višeobrazovanu populaciju. Takođe populacija iz </a:t>
            </a:r>
            <a:r>
              <a:rPr lang="x-none" sz="1400"/>
              <a:t>južnog </a:t>
            </a:r>
            <a:r>
              <a:rPr lang="x-none" sz="1400" smtClean="0"/>
              <a:t>d</a:t>
            </a:r>
            <a:r>
              <a:rPr lang="sr-Latn-ME" sz="1400" dirty="0" smtClean="0"/>
              <a:t>j</a:t>
            </a:r>
            <a:r>
              <a:rPr lang="x-none" sz="1400" smtClean="0"/>
              <a:t>ela </a:t>
            </a:r>
            <a:r>
              <a:rPr lang="x-none" sz="1400" dirty="0"/>
              <a:t>Crne Gore </a:t>
            </a:r>
            <a:r>
              <a:rPr lang="x-none" sz="1400"/>
              <a:t>znatno </a:t>
            </a:r>
            <a:r>
              <a:rPr lang="x-none" sz="1400" smtClean="0"/>
              <a:t>r</a:t>
            </a:r>
            <a:r>
              <a:rPr lang="sr-Latn-ME" sz="1400" dirty="0" smtClean="0"/>
              <a:t>j</a:t>
            </a:r>
            <a:r>
              <a:rPr lang="x-none" sz="1400" smtClean="0"/>
              <a:t>eđe </a:t>
            </a:r>
            <a:r>
              <a:rPr lang="x-none" sz="1400" dirty="0"/>
              <a:t>bira psihijatre kao primarni izvor pomoći u slučaju ličnih ili porodičnih mentalnih poteškoća, dok je </a:t>
            </a:r>
            <a:r>
              <a:rPr lang="x-none" sz="1400"/>
              <a:t>na </a:t>
            </a:r>
            <a:r>
              <a:rPr lang="x-none" sz="1400" smtClean="0"/>
              <a:t>s</a:t>
            </a:r>
            <a:r>
              <a:rPr lang="sr-Latn-ME" sz="1400" dirty="0" smtClean="0"/>
              <a:t>j</a:t>
            </a:r>
            <a:r>
              <a:rPr lang="x-none" sz="1400" smtClean="0"/>
              <a:t>everu </a:t>
            </a:r>
            <a:r>
              <a:rPr lang="x-none" sz="1400" dirty="0"/>
              <a:t>to znatno češće u odnosu </a:t>
            </a:r>
            <a:r>
              <a:rPr lang="x-none" sz="1400"/>
              <a:t>na </a:t>
            </a:r>
            <a:r>
              <a:rPr lang="x-none" sz="1400" smtClean="0"/>
              <a:t>pros</a:t>
            </a:r>
            <a:r>
              <a:rPr lang="sr-Latn-ME" sz="1400" dirty="0" smtClean="0"/>
              <a:t>j</a:t>
            </a:r>
            <a:r>
              <a:rPr lang="x-none" sz="1400" smtClean="0"/>
              <a:t>ek </a:t>
            </a:r>
            <a:r>
              <a:rPr lang="x-none" sz="1400" dirty="0"/>
              <a:t>za čitavu zemlju. </a:t>
            </a:r>
            <a:endParaRPr lang="en-GB" sz="1400" dirty="0"/>
          </a:p>
        </p:txBody>
      </p:sp>
      <p:graphicFrame>
        <p:nvGraphicFramePr>
          <p:cNvPr id="7" name="Table 6"/>
          <p:cNvGraphicFramePr>
            <a:graphicFrameLocks noGrp="1"/>
          </p:cNvGraphicFramePr>
          <p:nvPr>
            <p:extLst>
              <p:ext uri="{D42A27DB-BD31-4B8C-83A1-F6EECF244321}">
                <p14:modId xmlns:p14="http://schemas.microsoft.com/office/powerpoint/2010/main" val="3930173272"/>
              </p:ext>
            </p:extLst>
          </p:nvPr>
        </p:nvGraphicFramePr>
        <p:xfrm>
          <a:off x="234003" y="1389063"/>
          <a:ext cx="8385522" cy="2750502"/>
        </p:xfrm>
        <a:graphic>
          <a:graphicData uri="http://schemas.openxmlformats.org/drawingml/2006/table">
            <a:tbl>
              <a:tblPr/>
              <a:tblGrid>
                <a:gridCol w="4857522">
                  <a:extLst>
                    <a:ext uri="{9D8B030D-6E8A-4147-A177-3AD203B41FA5}">
                      <a16:colId xmlns="" xmlns:a16="http://schemas.microsoft.com/office/drawing/2014/main" val="2938877723"/>
                    </a:ext>
                  </a:extLst>
                </a:gridCol>
                <a:gridCol w="504000">
                  <a:extLst>
                    <a:ext uri="{9D8B030D-6E8A-4147-A177-3AD203B41FA5}">
                      <a16:colId xmlns="" xmlns:a16="http://schemas.microsoft.com/office/drawing/2014/main" val="3879814971"/>
                    </a:ext>
                  </a:extLst>
                </a:gridCol>
                <a:gridCol w="504000">
                  <a:extLst>
                    <a:ext uri="{9D8B030D-6E8A-4147-A177-3AD203B41FA5}">
                      <a16:colId xmlns="" xmlns:a16="http://schemas.microsoft.com/office/drawing/2014/main" val="4094432217"/>
                    </a:ext>
                  </a:extLst>
                </a:gridCol>
                <a:gridCol w="504000">
                  <a:extLst>
                    <a:ext uri="{9D8B030D-6E8A-4147-A177-3AD203B41FA5}">
                      <a16:colId xmlns="" xmlns:a16="http://schemas.microsoft.com/office/drawing/2014/main" val="3567185873"/>
                    </a:ext>
                  </a:extLst>
                </a:gridCol>
                <a:gridCol w="504000">
                  <a:extLst>
                    <a:ext uri="{9D8B030D-6E8A-4147-A177-3AD203B41FA5}">
                      <a16:colId xmlns="" xmlns:a16="http://schemas.microsoft.com/office/drawing/2014/main" val="1059290414"/>
                    </a:ext>
                  </a:extLst>
                </a:gridCol>
                <a:gridCol w="504000">
                  <a:extLst>
                    <a:ext uri="{9D8B030D-6E8A-4147-A177-3AD203B41FA5}">
                      <a16:colId xmlns="" xmlns:a16="http://schemas.microsoft.com/office/drawing/2014/main" val="2607104056"/>
                    </a:ext>
                  </a:extLst>
                </a:gridCol>
                <a:gridCol w="504000">
                  <a:extLst>
                    <a:ext uri="{9D8B030D-6E8A-4147-A177-3AD203B41FA5}">
                      <a16:colId xmlns="" xmlns:a16="http://schemas.microsoft.com/office/drawing/2014/main" val="3901290457"/>
                    </a:ext>
                  </a:extLst>
                </a:gridCol>
                <a:gridCol w="504000">
                  <a:extLst>
                    <a:ext uri="{9D8B030D-6E8A-4147-A177-3AD203B41FA5}">
                      <a16:colId xmlns="" xmlns:a16="http://schemas.microsoft.com/office/drawing/2014/main" val="2737195578"/>
                    </a:ext>
                  </a:extLst>
                </a:gridCol>
              </a:tblGrid>
              <a:tr h="50597">
                <a:tc>
                  <a:txBody>
                    <a:bodyPr/>
                    <a:lstStyle/>
                    <a:p>
                      <a:pPr algn="ctr">
                        <a:spcAft>
                          <a:spcPts val="0"/>
                        </a:spcAft>
                      </a:pPr>
                      <a:r>
                        <a:rPr lang="sr-Latn-CS" sz="1100" b="1"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Obrazovanje</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264121402"/>
                  </a:ext>
                </a:extLst>
              </a:tr>
              <a:tr h="738822">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28461"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006902798"/>
                  </a:ext>
                </a:extLst>
              </a:tr>
              <a:tr h="50597">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 xmlns:a16="http://schemas.microsoft.com/office/drawing/2014/main" val="1015989101"/>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Psihijatru</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28</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extLst>
                  <a:ext uri="{0D108BD9-81ED-4DB2-BD59-A6C34878D82A}">
                    <a16:rowId xmlns="" xmlns:a16="http://schemas.microsoft.com/office/drawing/2014/main" val="3647708426"/>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Bliskim rođacima, porodici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14</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extLst>
                  <a:ext uri="{0D108BD9-81ED-4DB2-BD59-A6C34878D82A}">
                    <a16:rowId xmlns="" xmlns:a16="http://schemas.microsoft.com/office/drawing/2014/main" val="253243571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Psihologu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178534668"/>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Prijatelju/ici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188889071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Nikome, osoba sama može/treba da se izbori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764424546"/>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Islamskom svješteniku (ili nekom drugom svještenom licu) – hodža za </a:t>
                      </a:r>
                      <a:r>
                        <a:rPr lang="en-US" sz="1100" dirty="0">
                          <a:effectLst/>
                          <a:latin typeface="Arial" panose="020B0604020202020204" pitchFamily="34" charset="0"/>
                          <a:ea typeface="Times New Roman" panose="02020603050405020304" pitchFamily="18" charset="0"/>
                        </a:rPr>
                        <a:t>“</a:t>
                      </a:r>
                      <a:r>
                        <a:rPr lang="sr-Latn-CS" sz="1100" dirty="0">
                          <a:effectLst/>
                          <a:latin typeface="Arial" panose="020B0604020202020204" pitchFamily="34" charset="0"/>
                          <a:ea typeface="Times New Roman" panose="02020603050405020304" pitchFamily="18" charset="0"/>
                        </a:rPr>
                        <a:t>zapis“</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48213383"/>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Pravoslavnom svješteniku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57837186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Bionergetičaru ili vidovnjaku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0.6</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039632103"/>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Nekom drugom, kome</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16702736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znam, nijesam siguran/Odbija</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11.4</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9B292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17</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2986822321"/>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76350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U populaciji koja u slučaju mentalnih poteškoća ne bi potražila pomoć od stručnog lica (psihijatra) teško je pronaći dovoljno jasan i istaknut motiv koji je odbija od takvog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Zašto se u toj situaciji ne biste obratili psihijatru za pomoć?</a:t>
            </a:r>
            <a:r>
              <a:rPr lang="x-none" sz="1100" b="1" dirty="0"/>
              <a:t/>
            </a:r>
            <a:br>
              <a:rPr lang="x-none" sz="1100" b="1" dirty="0"/>
            </a:br>
            <a:r>
              <a:rPr lang="pl-PL" dirty="0"/>
              <a:t>Baza: oni koji se ne bi obratili psihijatru za pomoć</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565888687"/>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inicijalnog </a:t>
            </a:r>
            <a:r>
              <a:rPr lang="x-none" sz="1400" dirty="0" smtClean="0"/>
              <a:t>korak</a:t>
            </a:r>
            <a:r>
              <a:rPr lang="sr-Latn-CS" sz="1400" dirty="0" smtClean="0"/>
              <a:t>a</a:t>
            </a:r>
            <a:r>
              <a:rPr lang="x-none" sz="1400" dirty="0" smtClean="0"/>
              <a:t>. </a:t>
            </a:r>
            <a:r>
              <a:rPr lang="x-none" sz="1400" dirty="0"/>
              <a:t>Dominantan odgovor kojim ova populacija obrazlaže svoj ne izbor psihijatara kao prve instance u potencijalnom traženju pomoći za mentalne poteškoće je „ne znam, nisam siguran“, što može prevashodno </a:t>
            </a:r>
            <a:r>
              <a:rPr lang="x-none" sz="1400"/>
              <a:t>značiti </a:t>
            </a:r>
            <a:r>
              <a:rPr lang="x-none" sz="1400" smtClean="0"/>
              <a:t>izb</a:t>
            </a:r>
            <a:r>
              <a:rPr lang="sr-Latn-ME" sz="1400" dirty="0" smtClean="0"/>
              <a:t>j</a:t>
            </a:r>
            <a:r>
              <a:rPr lang="x-none" sz="1400" smtClean="0"/>
              <a:t>egavanje </a:t>
            </a:r>
            <a:r>
              <a:rPr lang="x-none" sz="1400" dirty="0"/>
              <a:t>odgovora, odnosno, prikrivanje sopstvenih stereotipa i predrasuda vezanih za psihijatrijsku pomoć.</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6890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Na </a:t>
            </a:r>
            <a:r>
              <a:rPr lang="x-none" sz="1400"/>
              <a:t>ovom </a:t>
            </a:r>
            <a:r>
              <a:rPr lang="x-none" sz="1400" smtClean="0"/>
              <a:t>m</a:t>
            </a:r>
            <a:r>
              <a:rPr lang="sr-Latn-ME" sz="1400" dirty="0" smtClean="0"/>
              <a:t>j</a:t>
            </a:r>
            <a:r>
              <a:rPr lang="x-none" sz="1400" smtClean="0"/>
              <a:t>estu </a:t>
            </a:r>
            <a:r>
              <a:rPr lang="x-none" sz="1400" dirty="0"/>
              <a:t>se može </a:t>
            </a:r>
            <a:r>
              <a:rPr lang="x-none" sz="1400"/>
              <a:t>konstatovati </a:t>
            </a:r>
            <a:r>
              <a:rPr lang="x-none" sz="1400" smtClean="0"/>
              <a:t>da, </a:t>
            </a:r>
            <a:r>
              <a:rPr lang="x-none" sz="1400" dirty="0"/>
              <a:t>što se dalo naslutiti i u </a:t>
            </a:r>
            <a:r>
              <a:rPr lang="x-none" sz="1400"/>
              <a:t>prethodnim </a:t>
            </a:r>
            <a:r>
              <a:rPr lang="x-none" sz="1400" smtClean="0"/>
              <a:t>komparac-jama</a:t>
            </a:r>
            <a:r>
              <a:rPr lang="sr-Latn-ME" sz="1400" dirty="0" smtClean="0"/>
              <a:t>,</a:t>
            </a:r>
            <a:r>
              <a:rPr lang="x-none" sz="1400" smtClean="0"/>
              <a:t> je javnost </a:t>
            </a:r>
            <a:r>
              <a:rPr lang="x-none" sz="1400" dirty="0"/>
              <a:t>Federacije BiH povodom svog odnosa prema stručnoj pomoći u vezi sa</a:t>
            </a:r>
            <a:endParaRPr lang="en-GB" sz="1400" dirty="0"/>
          </a:p>
        </p:txBody>
      </p:sp>
      <p:sp>
        <p:nvSpPr>
          <p:cNvPr id="3" name="Text Placeholder 2"/>
          <p:cNvSpPr>
            <a:spLocks noGrp="1"/>
          </p:cNvSpPr>
          <p:nvPr>
            <p:ph type="body" sz="quarter" idx="16"/>
          </p:nvPr>
        </p:nvSpPr>
        <p:spPr>
          <a:xfrm>
            <a:off x="224599" y="4374858"/>
            <a:ext cx="4655746" cy="318287"/>
          </a:xfrm>
        </p:spPr>
        <p:txBody>
          <a:bodyPr anchor="t" anchorCtr="0">
            <a:normAutofit/>
          </a:bodyPr>
          <a:lstStyle/>
          <a:p>
            <a:r>
              <a:rPr lang="pl-PL" sz="1100" b="1" dirty="0"/>
              <a:t>Zašto se u toj situaciji ne biste obratili psihijatru za pomoć?</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291863297"/>
              </p:ext>
            </p:extLst>
          </p:nvPr>
        </p:nvGraphicFramePr>
        <p:xfrm>
          <a:off x="50800" y="1047604"/>
          <a:ext cx="4414874"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54364"/>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a:t>mentalnim </a:t>
            </a:r>
            <a:r>
              <a:rPr lang="x-none" sz="1400" smtClean="0"/>
              <a:t>poteškoćama</a:t>
            </a:r>
            <a:r>
              <a:rPr lang="sr-Latn-ME" sz="1400" dirty="0" smtClean="0"/>
              <a:t> znatno otvorenija i „iskrenija“ u svojim samoprocjenama u odnosu na javnost Crne Gore</a:t>
            </a:r>
            <a:r>
              <a:rPr lang="x-none" sz="1400" smtClean="0"/>
              <a:t>. </a:t>
            </a:r>
            <a:r>
              <a:rPr lang="x-none" sz="1400" dirty="0"/>
              <a:t>Distribucija odgovora o demotivišućim </a:t>
            </a:r>
            <a:r>
              <a:rPr lang="x-none" sz="1400" dirty="0" smtClean="0"/>
              <a:t>faktorim</a:t>
            </a:r>
            <a:r>
              <a:rPr lang="sr-Latn-CS" sz="1400" dirty="0" smtClean="0"/>
              <a:t>a</a:t>
            </a:r>
            <a:r>
              <a:rPr lang="x-none" sz="1400" dirty="0" smtClean="0"/>
              <a:t> </a:t>
            </a:r>
            <a:r>
              <a:rPr lang="x-none" sz="1400"/>
              <a:t>za </a:t>
            </a:r>
            <a:r>
              <a:rPr lang="x-none" sz="1400" smtClean="0"/>
              <a:t>neobraćanje </a:t>
            </a:r>
            <a:r>
              <a:rPr lang="x-none" sz="1400" dirty="0"/>
              <a:t>za stručnu medicinsku pomoć u slučaju mentalnih poteškoća je daleko razuđenija i heterogenija, i sa stanovišta zdravorazumskog zaključivanja, realističnija.</a:t>
            </a:r>
            <a:endParaRPr lang="en-GB" sz="1400" dirty="0"/>
          </a:p>
        </p:txBody>
      </p:sp>
      <p:sp>
        <p:nvSpPr>
          <p:cNvPr id="6" name="Text Placeholder 2"/>
          <p:cNvSpPr>
            <a:spLocks noGrp="1"/>
          </p:cNvSpPr>
          <p:nvPr>
            <p:ph type="body" sz="quarter" idx="16"/>
          </p:nvPr>
        </p:nvSpPr>
        <p:spPr>
          <a:xfrm>
            <a:off x="4455039" y="4374858"/>
            <a:ext cx="3895725" cy="471470"/>
          </a:xfrm>
        </p:spPr>
        <p:txBody>
          <a:bodyPr anchor="t" anchorCtr="0">
            <a:normAutofit/>
          </a:bodyPr>
          <a:lstStyle/>
          <a:p>
            <a:r>
              <a:rPr lang="pl-PL" sz="1100" b="1" dirty="0"/>
              <a:t>Razlozi zbog kojih ne bi tražili stručnu pomoć ukoliko bi imali psihičke poteškoće?</a:t>
            </a:r>
            <a:endParaRPr lang="en-US" dirty="0"/>
          </a:p>
        </p:txBody>
      </p:sp>
      <p:graphicFrame>
        <p:nvGraphicFramePr>
          <p:cNvPr id="10" name="Object 5"/>
          <p:cNvGraphicFramePr>
            <a:graphicFrameLocks/>
          </p:cNvGraphicFramePr>
          <p:nvPr>
            <p:extLst>
              <p:ext uri="{D42A27DB-BD31-4B8C-83A1-F6EECF244321}">
                <p14:modId xmlns:p14="http://schemas.microsoft.com/office/powerpoint/2010/main" val="2383766491"/>
              </p:ext>
            </p:extLst>
          </p:nvPr>
        </p:nvGraphicFramePr>
        <p:xfrm>
          <a:off x="4455039" y="1060304"/>
          <a:ext cx="4414874" cy="3314554"/>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61064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Na nivou opšte populacije Crne Gore, njih 4</a:t>
            </a:r>
            <a:r>
              <a:rPr lang="x-none" sz="1400"/>
              <a:t>% </a:t>
            </a:r>
            <a:r>
              <a:rPr lang="x-none" sz="1400" smtClean="0"/>
              <a:t>izv</a:t>
            </a:r>
            <a:r>
              <a:rPr lang="sr-Latn-ME" sz="1400" dirty="0" smtClean="0"/>
              <a:t>j</a:t>
            </a:r>
            <a:r>
              <a:rPr lang="x-none" sz="1400" smtClean="0"/>
              <a:t>eštava </a:t>
            </a:r>
            <a:r>
              <a:rPr lang="x-none" sz="1400" dirty="0"/>
              <a:t>da je do sada tražilo stručnu </a:t>
            </a:r>
            <a:r>
              <a:rPr lang="x-none" sz="1400"/>
              <a:t>(</a:t>
            </a:r>
            <a:r>
              <a:rPr lang="x-none" sz="1400" smtClean="0"/>
              <a:t>psihijatrijsku</a:t>
            </a:r>
            <a:r>
              <a:rPr lang="sr-Latn-ME" sz="1400" dirty="0" smtClean="0"/>
              <a:t> </a:t>
            </a:r>
            <a:r>
              <a:rPr lang="x-none" sz="1400" smtClean="0"/>
              <a:t>ili l</a:t>
            </a:r>
            <a:r>
              <a:rPr lang="sr-Latn-ME" sz="1400" dirty="0" smtClean="0"/>
              <a:t>j</a:t>
            </a:r>
            <a:r>
              <a:rPr lang="x-none" sz="1400" smtClean="0"/>
              <a:t>ekarsku</a:t>
            </a:r>
            <a:r>
              <a:rPr lang="x-none" sz="1400" dirty="0"/>
              <a:t>) pomoć prilikom mentalnih poteškoća koje su lično iskusili.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ikada tražili stručnu pomoć ljekara zbog mentalnih poteškoća?</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Zanimljivo je konstatovati da 2% ispitanika nije na ovo </a:t>
            </a:r>
            <a:r>
              <a:rPr lang="x-none" sz="1400"/>
              <a:t>pitanje </a:t>
            </a:r>
            <a:r>
              <a:rPr lang="x-none" sz="1400" smtClean="0"/>
              <a:t>žel</a:t>
            </a:r>
            <a:r>
              <a:rPr lang="sr-Latn-ME" sz="1400" dirty="0" smtClean="0"/>
              <a:t>j</a:t>
            </a:r>
            <a:r>
              <a:rPr lang="x-none" sz="1400" smtClean="0"/>
              <a:t>elo </a:t>
            </a:r>
            <a:r>
              <a:rPr lang="x-none" sz="1400" dirty="0"/>
              <a:t>da da odgovor, što može ukazivati na činjenicu da se i među njima </a:t>
            </a:r>
            <a:r>
              <a:rPr lang="x-none" sz="1400"/>
              <a:t>nalazi </a:t>
            </a:r>
            <a:r>
              <a:rPr lang="x-none" sz="1400" smtClean="0"/>
              <a:t>d</a:t>
            </a:r>
            <a:r>
              <a:rPr lang="sr-Latn-ME" sz="1400" dirty="0" smtClean="0"/>
              <a:t>i</a:t>
            </a:r>
            <a:r>
              <a:rPr lang="x-none" sz="1400" smtClean="0"/>
              <a:t>o </a:t>
            </a:r>
            <a:r>
              <a:rPr lang="x-none" sz="1400" dirty="0"/>
              <a:t>populacije koji ima određena personalna iskustva sa ovom situacijom, ali se </a:t>
            </a:r>
            <a:r>
              <a:rPr lang="x-none" sz="1400"/>
              <a:t>nisu </a:t>
            </a:r>
            <a:r>
              <a:rPr lang="x-none" sz="1400" smtClean="0"/>
              <a:t>žel</a:t>
            </a:r>
            <a:r>
              <a:rPr lang="sr-Latn-ME" sz="1400" dirty="0" smtClean="0"/>
              <a:t>j</a:t>
            </a:r>
            <a:r>
              <a:rPr lang="x-none" sz="1400" smtClean="0"/>
              <a:t>eli </a:t>
            </a:r>
            <a:r>
              <a:rPr lang="x-none" sz="1400" dirty="0"/>
              <a:t>„javno“ deklarisati tim povodom, odnosno, moguće da su time iskazali svoju bojazan od socijalne stigmatizacije.</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761442919"/>
              </p:ext>
            </p:extLst>
          </p:nvPr>
        </p:nvGraphicFramePr>
        <p:xfrm>
          <a:off x="1593850" y="1247775"/>
          <a:ext cx="5594350" cy="323542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31575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181920"/>
            <a:ext cx="8646971" cy="461548"/>
          </a:xfrm>
        </p:spPr>
        <p:txBody>
          <a:bodyPr/>
          <a:lstStyle/>
          <a:p>
            <a:r>
              <a:rPr lang="x-none" dirty="0"/>
              <a:t>SADRŽAJ</a:t>
            </a:r>
            <a:endParaRPr lang="en-GB" dirty="0"/>
          </a:p>
        </p:txBody>
      </p:sp>
      <p:grpSp>
        <p:nvGrpSpPr>
          <p:cNvPr id="21" name="Group 20"/>
          <p:cNvGrpSpPr/>
          <p:nvPr/>
        </p:nvGrpSpPr>
        <p:grpSpPr>
          <a:xfrm>
            <a:off x="272481" y="1496708"/>
            <a:ext cx="3801885" cy="720000"/>
            <a:chOff x="272481" y="1190845"/>
            <a:chExt cx="3801885" cy="720000"/>
          </a:xfrm>
        </p:grpSpPr>
        <p:sp>
          <p:nvSpPr>
            <p:cNvPr id="22" name="Oval 21"/>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05</a:t>
              </a:r>
              <a:endParaRPr lang="en-GB" sz="2000" b="1" dirty="0"/>
            </a:p>
          </p:txBody>
        </p:sp>
        <p:grpSp>
          <p:nvGrpSpPr>
            <p:cNvPr id="23" name="Group 22"/>
            <p:cNvGrpSpPr/>
            <p:nvPr/>
          </p:nvGrpSpPr>
          <p:grpSpPr>
            <a:xfrm>
              <a:off x="1161413" y="1304068"/>
              <a:ext cx="2912953" cy="493554"/>
              <a:chOff x="1161413" y="1276518"/>
              <a:chExt cx="2912953" cy="493554"/>
            </a:xfrm>
          </p:grpSpPr>
          <p:sp>
            <p:nvSpPr>
              <p:cNvPr id="24" name="TextBox 23"/>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Metodologija</a:t>
                </a:r>
                <a:endParaRPr lang="en-GB" sz="1400" dirty="0">
                  <a:latin typeface="Calibri" panose="020F0502020204030204" pitchFamily="34" charset="0"/>
                  <a:cs typeface="Calibri" panose="020F0502020204030204" pitchFamily="34" charset="0"/>
                </a:endParaRPr>
              </a:p>
            </p:txBody>
          </p:sp>
          <p:cxnSp>
            <p:nvCxnSpPr>
              <p:cNvPr id="25" name="Straight Connector 24"/>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272480" y="2260327"/>
            <a:ext cx="3801885" cy="720000"/>
            <a:chOff x="272481" y="1190845"/>
            <a:chExt cx="3801885" cy="720000"/>
          </a:xfrm>
        </p:grpSpPr>
        <p:sp>
          <p:nvSpPr>
            <p:cNvPr id="28" name="Oval 27"/>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0</a:t>
              </a:r>
              <a:r>
                <a:rPr lang="x-none" sz="2400" b="1" dirty="0"/>
                <a:t>7</a:t>
              </a:r>
              <a:endParaRPr lang="en-GB" sz="2000" b="1" dirty="0"/>
            </a:p>
          </p:txBody>
        </p:sp>
        <p:grpSp>
          <p:nvGrpSpPr>
            <p:cNvPr id="29" name="Group 28"/>
            <p:cNvGrpSpPr/>
            <p:nvPr/>
          </p:nvGrpSpPr>
          <p:grpSpPr>
            <a:xfrm>
              <a:off x="1161413" y="1304068"/>
              <a:ext cx="2912953" cy="493554"/>
              <a:chOff x="1161413" y="1276518"/>
              <a:chExt cx="2912953" cy="493554"/>
            </a:xfrm>
          </p:grpSpPr>
          <p:sp>
            <p:nvSpPr>
              <p:cNvPr id="30" name="TextBox 29"/>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Uzorak</a:t>
                </a:r>
                <a:endParaRPr lang="en-GB" sz="1400" dirty="0">
                  <a:latin typeface="Calibri" panose="020F0502020204030204" pitchFamily="34" charset="0"/>
                  <a:cs typeface="Calibri" panose="020F0502020204030204" pitchFamily="34" charset="0"/>
                </a:endParaRPr>
              </a:p>
            </p:txBody>
          </p:sp>
          <p:cxnSp>
            <p:nvCxnSpPr>
              <p:cNvPr id="31" name="Straight Connector 30"/>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272481" y="3059941"/>
            <a:ext cx="3801885" cy="720000"/>
            <a:chOff x="272481" y="1190845"/>
            <a:chExt cx="3801885" cy="720000"/>
          </a:xfrm>
        </p:grpSpPr>
        <p:sp>
          <p:nvSpPr>
            <p:cNvPr id="34" name="Oval 33"/>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a:t>
              </a:r>
              <a:endParaRPr lang="en-GB" sz="2000" b="1" dirty="0"/>
            </a:p>
          </p:txBody>
        </p:sp>
        <p:grpSp>
          <p:nvGrpSpPr>
            <p:cNvPr id="35" name="Group 34"/>
            <p:cNvGrpSpPr/>
            <p:nvPr/>
          </p:nvGrpSpPr>
          <p:grpSpPr>
            <a:xfrm>
              <a:off x="1161413" y="1304068"/>
              <a:ext cx="2912953" cy="493554"/>
              <a:chOff x="1161413" y="1276518"/>
              <a:chExt cx="2912953" cy="493554"/>
            </a:xfrm>
          </p:grpSpPr>
          <p:sp>
            <p:nvSpPr>
              <p:cNvPr id="36" name="TextBox 35"/>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Rezultati</a:t>
                </a:r>
                <a:endParaRPr lang="en-GB" sz="1400" dirty="0">
                  <a:latin typeface="Calibri" panose="020F0502020204030204" pitchFamily="34" charset="0"/>
                  <a:cs typeface="Calibri" panose="020F0502020204030204" pitchFamily="34" charset="0"/>
                </a:endParaRPr>
              </a:p>
            </p:txBody>
          </p:sp>
          <p:cxnSp>
            <p:nvCxnSpPr>
              <p:cNvPr id="37" name="Straight Connector 36"/>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272482" y="3840658"/>
            <a:ext cx="3801885" cy="720000"/>
            <a:chOff x="272481" y="1190845"/>
            <a:chExt cx="3801885" cy="720000"/>
          </a:xfrm>
        </p:grpSpPr>
        <p:sp>
          <p:nvSpPr>
            <p:cNvPr id="41" name="Oval 40"/>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11</a:t>
              </a:r>
            </a:p>
          </p:txBody>
        </p:sp>
        <p:grpSp>
          <p:nvGrpSpPr>
            <p:cNvPr id="42" name="Group 41"/>
            <p:cNvGrpSpPr/>
            <p:nvPr/>
          </p:nvGrpSpPr>
          <p:grpSpPr>
            <a:xfrm>
              <a:off x="1161413" y="1304068"/>
              <a:ext cx="2912953" cy="493554"/>
              <a:chOff x="1161413" y="1276518"/>
              <a:chExt cx="2912953" cy="493554"/>
            </a:xfrm>
          </p:grpSpPr>
          <p:sp>
            <p:nvSpPr>
              <p:cNvPr id="43" name="TextBox 42"/>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Lično iskustvo</a:t>
                </a:r>
                <a:endParaRPr lang="en-GB" sz="1400" dirty="0">
                  <a:latin typeface="Calibri" panose="020F0502020204030204" pitchFamily="34" charset="0"/>
                  <a:cs typeface="Calibri" panose="020F0502020204030204" pitchFamily="34" charset="0"/>
                </a:endParaRPr>
              </a:p>
            </p:txBody>
          </p:sp>
          <p:cxnSp>
            <p:nvCxnSpPr>
              <p:cNvPr id="44" name="Straight Connector 4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4822447" y="717053"/>
            <a:ext cx="3801885" cy="720000"/>
            <a:chOff x="272481" y="1190845"/>
            <a:chExt cx="3801885" cy="720000"/>
          </a:xfrm>
        </p:grpSpPr>
        <p:sp>
          <p:nvSpPr>
            <p:cNvPr id="47" name="Oval 46"/>
            <p:cNvSpPr/>
            <p:nvPr/>
          </p:nvSpPr>
          <p:spPr>
            <a:xfrm>
              <a:off x="272481" y="1190845"/>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29</a:t>
              </a:r>
              <a:endParaRPr lang="en-GB" sz="2000" b="1" dirty="0"/>
            </a:p>
          </p:txBody>
        </p:sp>
        <p:grpSp>
          <p:nvGrpSpPr>
            <p:cNvPr id="48" name="Group 47"/>
            <p:cNvGrpSpPr/>
            <p:nvPr/>
          </p:nvGrpSpPr>
          <p:grpSpPr>
            <a:xfrm>
              <a:off x="1161413" y="1304068"/>
              <a:ext cx="2912953" cy="493554"/>
              <a:chOff x="1161413" y="1276518"/>
              <a:chExt cx="2912953" cy="493554"/>
            </a:xfrm>
          </p:grpSpPr>
          <p:sp>
            <p:nvSpPr>
              <p:cNvPr id="49" name="TextBox 48"/>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 Autoritarnost</a:t>
                </a:r>
                <a:endParaRPr lang="en-GB" sz="1400" dirty="0">
                  <a:latin typeface="Calibri" panose="020F0502020204030204" pitchFamily="34" charset="0"/>
                  <a:cs typeface="Calibri" panose="020F0502020204030204" pitchFamily="34" charset="0"/>
                </a:endParaRPr>
              </a:p>
            </p:txBody>
          </p:sp>
          <p:cxnSp>
            <p:nvCxnSpPr>
              <p:cNvPr id="50" name="Straight Connector 4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4822446" y="1480672"/>
            <a:ext cx="3801885" cy="720000"/>
            <a:chOff x="272481" y="1190845"/>
            <a:chExt cx="3801885" cy="720000"/>
          </a:xfrm>
        </p:grpSpPr>
        <p:sp>
          <p:nvSpPr>
            <p:cNvPr id="53" name="Oval 52"/>
            <p:cNvSpPr/>
            <p:nvPr/>
          </p:nvSpPr>
          <p:spPr>
            <a:xfrm>
              <a:off x="272481" y="1190845"/>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34</a:t>
              </a:r>
              <a:endParaRPr lang="en-GB" sz="2400" b="1" dirty="0"/>
            </a:p>
          </p:txBody>
        </p:sp>
        <p:grpSp>
          <p:nvGrpSpPr>
            <p:cNvPr id="54" name="Group 53"/>
            <p:cNvGrpSpPr/>
            <p:nvPr/>
          </p:nvGrpSpPr>
          <p:grpSpPr>
            <a:xfrm>
              <a:off x="1161413" y="1304068"/>
              <a:ext cx="2912953" cy="493554"/>
              <a:chOff x="1161413" y="1276518"/>
              <a:chExt cx="2912953" cy="493554"/>
            </a:xfrm>
          </p:grpSpPr>
          <p:sp>
            <p:nvSpPr>
              <p:cNvPr id="58" name="TextBox 57"/>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a:t>
                </a:r>
                <a:r>
                  <a:rPr lang="x-none" sz="1400">
                    <a:latin typeface="Calibri" panose="020F0502020204030204" pitchFamily="34" charset="0"/>
                    <a:cs typeface="Calibri" panose="020F0502020204030204" pitchFamily="34" charset="0"/>
                  </a:rPr>
                  <a:t>- </a:t>
                </a:r>
                <a:r>
                  <a:rPr lang="x-none" sz="1400" smtClean="0">
                    <a:latin typeface="Calibri" panose="020F0502020204030204" pitchFamily="34" charset="0"/>
                    <a:cs typeface="Calibri" panose="020F0502020204030204" pitchFamily="34" charset="0"/>
                  </a:rPr>
                  <a:t>Dobronam</a:t>
                </a:r>
                <a:r>
                  <a:rPr lang="sr-Latn-ME" sz="1400" dirty="0" smtClean="0">
                    <a:latin typeface="Calibri" panose="020F0502020204030204" pitchFamily="34" charset="0"/>
                    <a:cs typeface="Calibri" panose="020F0502020204030204" pitchFamily="34" charset="0"/>
                  </a:rPr>
                  <a:t>j</a:t>
                </a:r>
                <a:r>
                  <a:rPr lang="x-none" sz="1400" smtClean="0">
                    <a:latin typeface="Calibri" panose="020F0502020204030204" pitchFamily="34" charset="0"/>
                    <a:cs typeface="Calibri" panose="020F0502020204030204" pitchFamily="34" charset="0"/>
                  </a:rPr>
                  <a:t>ernost</a:t>
                </a:r>
                <a:endParaRPr lang="en-GB" sz="1400" dirty="0">
                  <a:latin typeface="Calibri" panose="020F0502020204030204" pitchFamily="34" charset="0"/>
                  <a:cs typeface="Calibri" panose="020F0502020204030204" pitchFamily="34" charset="0"/>
                </a:endParaRPr>
              </a:p>
            </p:txBody>
          </p:sp>
          <p:cxnSp>
            <p:nvCxnSpPr>
              <p:cNvPr id="59" name="Straight Connector 58"/>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p:cNvGrpSpPr/>
          <p:nvPr/>
        </p:nvGrpSpPr>
        <p:grpSpPr>
          <a:xfrm>
            <a:off x="4822447" y="2280286"/>
            <a:ext cx="3801885" cy="720000"/>
            <a:chOff x="272481" y="1190845"/>
            <a:chExt cx="3801885" cy="720000"/>
          </a:xfrm>
        </p:grpSpPr>
        <p:sp>
          <p:nvSpPr>
            <p:cNvPr id="62" name="Oval 61"/>
            <p:cNvSpPr/>
            <p:nvPr/>
          </p:nvSpPr>
          <p:spPr>
            <a:xfrm>
              <a:off x="272481" y="119084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39</a:t>
              </a:r>
              <a:endParaRPr lang="en-GB" sz="2000" b="1" dirty="0"/>
            </a:p>
          </p:txBody>
        </p:sp>
        <p:grpSp>
          <p:nvGrpSpPr>
            <p:cNvPr id="63" name="Group 62"/>
            <p:cNvGrpSpPr/>
            <p:nvPr/>
          </p:nvGrpSpPr>
          <p:grpSpPr>
            <a:xfrm>
              <a:off x="1161413" y="1304068"/>
              <a:ext cx="2912953" cy="493554"/>
              <a:chOff x="1161413" y="1276518"/>
              <a:chExt cx="2912953" cy="493554"/>
            </a:xfrm>
          </p:grpSpPr>
          <p:sp>
            <p:nvSpPr>
              <p:cNvPr id="64" name="TextBox 63"/>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 Socijalna ograničenja</a:t>
                </a:r>
                <a:endParaRPr lang="en-GB" sz="1400" dirty="0">
                  <a:latin typeface="Calibri" panose="020F0502020204030204" pitchFamily="34" charset="0"/>
                  <a:cs typeface="Calibri" panose="020F0502020204030204" pitchFamily="34" charset="0"/>
                </a:endParaRPr>
              </a:p>
            </p:txBody>
          </p:sp>
          <p:cxnSp>
            <p:nvCxnSpPr>
              <p:cNvPr id="65" name="Straight Connector 64"/>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4822448" y="3061003"/>
            <a:ext cx="3801885" cy="720000"/>
            <a:chOff x="272481" y="1190845"/>
            <a:chExt cx="3801885" cy="720000"/>
          </a:xfrm>
        </p:grpSpPr>
        <p:sp>
          <p:nvSpPr>
            <p:cNvPr id="68" name="Oval 67"/>
            <p:cNvSpPr/>
            <p:nvPr/>
          </p:nvSpPr>
          <p:spPr>
            <a:xfrm>
              <a:off x="272481" y="1190845"/>
              <a:ext cx="720000" cy="720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44</a:t>
              </a:r>
              <a:endParaRPr lang="en-GB" sz="2000" b="1" dirty="0"/>
            </a:p>
          </p:txBody>
        </p:sp>
        <p:grpSp>
          <p:nvGrpSpPr>
            <p:cNvPr id="69" name="Group 68"/>
            <p:cNvGrpSpPr/>
            <p:nvPr/>
          </p:nvGrpSpPr>
          <p:grpSpPr>
            <a:xfrm>
              <a:off x="1161413" y="1304068"/>
              <a:ext cx="2912953" cy="493554"/>
              <a:chOff x="1161413" y="1276518"/>
              <a:chExt cx="2912953" cy="493554"/>
            </a:xfrm>
          </p:grpSpPr>
          <p:sp>
            <p:nvSpPr>
              <p:cNvPr id="70" name="TextBox 69"/>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 Stavovi društvene zajednice prema mentalnom zdravlju</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71" name="Straight Connector 70"/>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272482" y="713633"/>
            <a:ext cx="3801885" cy="720000"/>
            <a:chOff x="272481" y="1190845"/>
            <a:chExt cx="3801885" cy="720000"/>
          </a:xfrm>
        </p:grpSpPr>
        <p:sp>
          <p:nvSpPr>
            <p:cNvPr id="74" name="Oval 73"/>
            <p:cNvSpPr/>
            <p:nvPr/>
          </p:nvSpPr>
          <p:spPr>
            <a:xfrm>
              <a:off x="272481" y="1190845"/>
              <a:ext cx="720000" cy="72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03</a:t>
              </a:r>
              <a:endParaRPr lang="en-GB" sz="2400" b="1" dirty="0"/>
            </a:p>
          </p:txBody>
        </p:sp>
        <p:grpSp>
          <p:nvGrpSpPr>
            <p:cNvPr id="75" name="Group 74"/>
            <p:cNvGrpSpPr/>
            <p:nvPr/>
          </p:nvGrpSpPr>
          <p:grpSpPr>
            <a:xfrm>
              <a:off x="1161413" y="1304068"/>
              <a:ext cx="2912953" cy="493554"/>
              <a:chOff x="1161413" y="1276518"/>
              <a:chExt cx="2912953" cy="493554"/>
            </a:xfrm>
          </p:grpSpPr>
          <p:sp>
            <p:nvSpPr>
              <p:cNvPr id="76" name="TextBox 75"/>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Uvod</a:t>
                </a:r>
                <a:endParaRPr lang="en-GB" sz="1400" dirty="0">
                  <a:latin typeface="Calibri" panose="020F0502020204030204" pitchFamily="34" charset="0"/>
                  <a:cs typeface="Calibri" panose="020F0502020204030204" pitchFamily="34" charset="0"/>
                </a:endParaRPr>
              </a:p>
            </p:txBody>
          </p:sp>
          <p:cxnSp>
            <p:nvCxnSpPr>
              <p:cNvPr id="77" name="Straight Connector 76"/>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822448" y="3840658"/>
            <a:ext cx="3801885" cy="720000"/>
            <a:chOff x="272481" y="1190845"/>
            <a:chExt cx="3801885" cy="720000"/>
          </a:xfrm>
        </p:grpSpPr>
        <p:sp>
          <p:nvSpPr>
            <p:cNvPr id="80" name="Oval 79"/>
            <p:cNvSpPr/>
            <p:nvPr/>
          </p:nvSpPr>
          <p:spPr>
            <a:xfrm>
              <a:off x="272481" y="1190845"/>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48</a:t>
              </a:r>
              <a:endParaRPr lang="en-GB" sz="2000" b="1" dirty="0"/>
            </a:p>
          </p:txBody>
        </p:sp>
        <p:grpSp>
          <p:nvGrpSpPr>
            <p:cNvPr id="81" name="Group 80"/>
            <p:cNvGrpSpPr/>
            <p:nvPr/>
          </p:nvGrpSpPr>
          <p:grpSpPr>
            <a:xfrm>
              <a:off x="1161413" y="1304068"/>
              <a:ext cx="2912953" cy="493554"/>
              <a:chOff x="1161413" y="1276518"/>
              <a:chExt cx="2912953" cy="493554"/>
            </a:xfrm>
          </p:grpSpPr>
          <p:sp>
            <p:nvSpPr>
              <p:cNvPr id="82" name="TextBox 81"/>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Znanje</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83" name="Straight Connector 82"/>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36879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Regionalne razlike su u ovom slučaju sasvim očevidne. Da li se u ovom slučaju radi o objektivnim razlikama, „iskrenijem“ i „otvorenijem</a:t>
            </a:r>
            <a:r>
              <a:rPr lang="x-none" sz="1400"/>
              <a:t>“ </a:t>
            </a:r>
            <a:r>
              <a:rPr lang="x-none" sz="1400" smtClean="0"/>
              <a:t>izv</a:t>
            </a:r>
            <a:r>
              <a:rPr lang="sr-Latn-ME" sz="1400" dirty="0" smtClean="0"/>
              <a:t>j</a:t>
            </a:r>
            <a:r>
              <a:rPr lang="x-none" sz="1400" smtClean="0"/>
              <a:t>eštavanju </a:t>
            </a:r>
            <a:r>
              <a:rPr lang="x-none" sz="1400" dirty="0"/>
              <a:t>ispitanika sa područja</a:t>
            </a:r>
            <a:endParaRPr lang="en-GB" sz="1400" dirty="0"/>
          </a:p>
        </p:txBody>
      </p:sp>
      <p:sp>
        <p:nvSpPr>
          <p:cNvPr id="3" name="Text Placeholder 2"/>
          <p:cNvSpPr>
            <a:spLocks noGrp="1"/>
          </p:cNvSpPr>
          <p:nvPr>
            <p:ph type="body" sz="quarter" idx="16"/>
          </p:nvPr>
        </p:nvSpPr>
        <p:spPr>
          <a:xfrm>
            <a:off x="224599" y="4374858"/>
            <a:ext cx="4283608" cy="318287"/>
          </a:xfrm>
        </p:spPr>
        <p:txBody>
          <a:bodyPr anchor="t" anchorCtr="0">
            <a:normAutofit/>
          </a:bodyPr>
          <a:lstStyle/>
          <a:p>
            <a:r>
              <a:rPr lang="pl-PL" sz="1100" b="1" dirty="0"/>
              <a:t>Da li ste ikada tražili stručnu pomoć ljekara zbog mentalnih poteškoća?</a:t>
            </a:r>
            <a:endParaRPr lang="en-US" dirty="0"/>
          </a:p>
        </p:txBody>
      </p:sp>
      <p:sp>
        <p:nvSpPr>
          <p:cNvPr id="8" name="Title 4"/>
          <p:cNvSpPr txBox="1">
            <a:spLocks/>
          </p:cNvSpPr>
          <p:nvPr/>
        </p:nvSpPr>
        <p:spPr>
          <a:xfrm>
            <a:off x="234001" y="543731"/>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Federacije BiH </a:t>
            </a:r>
            <a:r>
              <a:rPr lang="x-none" sz="1400"/>
              <a:t>o </a:t>
            </a:r>
            <a:r>
              <a:rPr lang="x-none" sz="1400" smtClean="0"/>
              <a:t>pos</a:t>
            </a:r>
            <a:r>
              <a:rPr lang="sr-Latn-ME" sz="1400" dirty="0" smtClean="0"/>
              <a:t>j</a:t>
            </a:r>
            <a:r>
              <a:rPr lang="x-none" sz="1400" smtClean="0"/>
              <a:t>etama </a:t>
            </a:r>
            <a:r>
              <a:rPr lang="x-none" sz="1400" dirty="0"/>
              <a:t>zdravstvenim ustanovama povodom mentalnih poteškoća, ili o nečemu trećem, teško je i nezahvalno prosuđivati. </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78574691"/>
              </p:ext>
            </p:extLst>
          </p:nvPr>
        </p:nvGraphicFramePr>
        <p:xfrm>
          <a:off x="126558" y="1247775"/>
          <a:ext cx="4381648" cy="323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3"/>
          <p:cNvGraphicFramePr>
            <a:graphicFrameLocks/>
          </p:cNvGraphicFramePr>
          <p:nvPr>
            <p:extLst>
              <p:ext uri="{D42A27DB-BD31-4B8C-83A1-F6EECF244321}">
                <p14:modId xmlns:p14="http://schemas.microsoft.com/office/powerpoint/2010/main" val="694775681"/>
              </p:ext>
            </p:extLst>
          </p:nvPr>
        </p:nvGraphicFramePr>
        <p:xfrm>
          <a:off x="4606246" y="1247775"/>
          <a:ext cx="4381648" cy="323542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4579463" y="4374858"/>
            <a:ext cx="4283608" cy="318287"/>
          </a:xfrm>
        </p:spPr>
        <p:txBody>
          <a:bodyPr anchor="t" anchorCtr="0">
            <a:normAutofit lnSpcReduction="10000"/>
          </a:bodyPr>
          <a:lstStyle/>
          <a:p>
            <a:r>
              <a:rPr lang="pl-PL" sz="1100" b="1" dirty="0"/>
              <a:t>Da li ste ikada posjetili zdravstvenu ustanovu zbog mentalnog poremećaja</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41589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708672" cy="387798"/>
          </a:xfrm>
        </p:spPr>
        <p:txBody>
          <a:bodyPr/>
          <a:lstStyle/>
          <a:p>
            <a:r>
              <a:rPr lang="x-none" sz="1400" dirty="0"/>
              <a:t>Na drugoj strani, jasna je činjenica da </a:t>
            </a:r>
            <a:r>
              <a:rPr lang="x-none" sz="1400"/>
              <a:t>je </a:t>
            </a:r>
            <a:r>
              <a:rPr lang="x-none" sz="1400" smtClean="0"/>
              <a:t>izv</a:t>
            </a:r>
            <a:r>
              <a:rPr lang="sr-Latn-ME" sz="1400" dirty="0" smtClean="0"/>
              <a:t>j</a:t>
            </a:r>
            <a:r>
              <a:rPr lang="x-none" sz="1400" smtClean="0"/>
              <a:t>eštavanje </a:t>
            </a:r>
            <a:r>
              <a:rPr lang="x-none" sz="1400" dirty="0"/>
              <a:t>o traženju stručne pomoći povodom mentalnih poteškoća od strane osoba iz bliskog okruženja, nešto „slobodnije“, odnosno,</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je neko vama blizak tražio stručnu pomoć ljekara zbog mentalnih teškoća?</a:t>
            </a:r>
            <a:br>
              <a:rPr lang="pl-PL" sz="1100" b="1" dirty="0"/>
            </a:br>
            <a:r>
              <a:rPr lang="pl-PL" dirty="0"/>
              <a:t>Baza: Ukupna ciljna 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da su ispitanici „otvoreniji“ u pogledu davanja takve vrste informacije. No i dalje ostaje činjenica da 2% javnosti odbija da na ovo da ikakav odgovor, dok 11% ne daje jasan iskaz o tome, što se takođe, donekle može posmatrati u kontekstu straha od stigmatizacije. </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2098133595"/>
              </p:ext>
            </p:extLst>
          </p:nvPr>
        </p:nvGraphicFramePr>
        <p:xfrm>
          <a:off x="1593850" y="1247775"/>
          <a:ext cx="5594350" cy="323542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5341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Da je pitanje mentalnog zdravlja </a:t>
            </a:r>
            <a:r>
              <a:rPr lang="x-none" sz="1400"/>
              <a:t>tema </a:t>
            </a:r>
            <a:r>
              <a:rPr lang="x-none" sz="1400" smtClean="0"/>
              <a:t>koj</a:t>
            </a:r>
            <a:r>
              <a:rPr lang="sr-Latn-ME" sz="1400" dirty="0" smtClean="0"/>
              <a:t>a</a:t>
            </a:r>
            <a:r>
              <a:rPr lang="x-none" sz="1400" smtClean="0"/>
              <a:t> </a:t>
            </a:r>
            <a:r>
              <a:rPr lang="x-none" sz="1400" dirty="0"/>
              <a:t>interesuje opštu populaciju Crne Gore, nedvosmisleno pokazuju sledeći podaci. Tek nešto ispod 30% crnogorske javnosti ne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se do sada na bilo koji način informisali o mentalnom zdravlju?</a:t>
            </a:r>
            <a:r>
              <a:rPr lang="x-none" sz="1100" b="1" dirty="0"/>
              <a:t/>
            </a:r>
            <a:br>
              <a:rPr lang="x-none" sz="1100" b="1" dirty="0"/>
            </a:br>
            <a:r>
              <a:rPr lang="pl-PL" dirty="0"/>
              <a:t>Višestruki odgovori; 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940221042"/>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pokazuje interes za ovu temu. Primarni izvor informisanja o mentalnim poteškoćama i mentalnom zdravlju je, naravno  </a:t>
            </a:r>
            <a:r>
              <a:rPr lang="x-none" sz="1400" dirty="0" smtClean="0"/>
              <a:t>televi</a:t>
            </a:r>
            <a:r>
              <a:rPr lang="sr-Latn-CS" sz="1400" dirty="0" smtClean="0"/>
              <a:t>zi</a:t>
            </a:r>
            <a:r>
              <a:rPr lang="x-none" sz="1400" dirty="0" smtClean="0"/>
              <a:t>ja </a:t>
            </a:r>
            <a:r>
              <a:rPr lang="x-none" sz="1400" dirty="0"/>
              <a:t>kao najmasovniji i najmoćniji medij. WOM</a:t>
            </a:r>
            <a:r>
              <a:rPr lang="x-none" sz="1400"/>
              <a:t>,  </a:t>
            </a:r>
            <a:r>
              <a:rPr lang="x-none" sz="1400" smtClean="0"/>
              <a:t>o</a:t>
            </a:r>
            <a:r>
              <a:rPr lang="sr-Latn-ME" sz="1400" dirty="0" smtClean="0"/>
              <a:t>d</a:t>
            </a:r>
            <a:r>
              <a:rPr lang="x-none" sz="1400" smtClean="0"/>
              <a:t>nosno </a:t>
            </a:r>
            <a:r>
              <a:rPr lang="x-none" sz="1400" dirty="0"/>
              <a:t>komunikacije unutar referentnih socijalnih grupa su takođe nezaobilazan izvor informacija o ovoj temi, a internet zauzima sve </a:t>
            </a:r>
            <a:r>
              <a:rPr lang="x-none" sz="1400"/>
              <a:t>značajnije </a:t>
            </a:r>
            <a:r>
              <a:rPr lang="x-none" sz="1400" smtClean="0"/>
              <a:t>m</a:t>
            </a:r>
            <a:r>
              <a:rPr lang="sr-Latn-ME" sz="1400" dirty="0" smtClean="0"/>
              <a:t>j</a:t>
            </a:r>
            <a:r>
              <a:rPr lang="x-none" sz="1400" smtClean="0"/>
              <a:t>esto </a:t>
            </a:r>
            <a:r>
              <a:rPr lang="x-none" sz="1400" dirty="0"/>
              <a:t>u komunikaciji ove teme</a:t>
            </a:r>
            <a:r>
              <a:rPr lang="x-none" sz="1400"/>
              <a:t>, </a:t>
            </a:r>
            <a:r>
              <a:rPr lang="x-none" sz="1400" smtClean="0"/>
              <a:t>gd</a:t>
            </a:r>
            <a:r>
              <a:rPr lang="sr-Latn-ME" sz="1400" dirty="0" smtClean="0"/>
              <a:t>j</a:t>
            </a:r>
            <a:r>
              <a:rPr lang="x-none" sz="1400" smtClean="0"/>
              <a:t>e </a:t>
            </a:r>
            <a:r>
              <a:rPr lang="x-none" sz="1400" dirty="0"/>
              <a:t>ni uloga štampanih medija nije zanemarljiva.</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43580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Sasvim očekivano internet ima, kao komunikacioni kanal informisanja o mentalnom zdravlju znatno </a:t>
            </a:r>
            <a:r>
              <a:rPr lang="x-none" sz="1400"/>
              <a:t>istaknutije </a:t>
            </a:r>
            <a:r>
              <a:rPr lang="x-none" sz="1400" smtClean="0"/>
              <a:t>m</a:t>
            </a:r>
            <a:r>
              <a:rPr lang="sr-Latn-ME" sz="1400" dirty="0" smtClean="0"/>
              <a:t>j</a:t>
            </a:r>
            <a:r>
              <a:rPr lang="x-none" sz="1400" smtClean="0"/>
              <a:t>esto </a:t>
            </a:r>
            <a:r>
              <a:rPr lang="x-none" sz="1400" dirty="0"/>
              <a:t>među mladima i obrazovanijom populacijom u Crnoj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se do sada na bilo koji način informisali o mentalnom zdravlju?</a:t>
            </a:r>
            <a:r>
              <a:rPr lang="x-none" sz="1100" b="1" dirty="0"/>
              <a:t/>
            </a:r>
            <a:br>
              <a:rPr lang="x-none" sz="1100" b="1" dirty="0"/>
            </a:br>
            <a:r>
              <a:rPr lang="pl-PL" dirty="0"/>
              <a:t>Višestruki odgovori; Baza: Ukupna ciljna populacija</a:t>
            </a:r>
            <a:endParaRPr lang="en-US" dirty="0"/>
          </a:p>
        </p:txBody>
      </p:sp>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Gori, nasuprot televizije koja u generaciji od 18 do 29 godina starosti ima daleko manji značaj nego u drugim generacijskim grupama. Interesatno je napomenuti da stanovništvo </a:t>
            </a:r>
            <a:r>
              <a:rPr lang="x-none" sz="1400"/>
              <a:t>sa </a:t>
            </a:r>
            <a:r>
              <a:rPr lang="x-none" sz="1400" smtClean="0"/>
              <a:t>s</a:t>
            </a:r>
            <a:r>
              <a:rPr lang="sr-Latn-ME" sz="1400" dirty="0" smtClean="0"/>
              <a:t>j</a:t>
            </a:r>
            <a:r>
              <a:rPr lang="x-none" sz="1400" smtClean="0"/>
              <a:t>evera </a:t>
            </a:r>
            <a:r>
              <a:rPr lang="x-none" sz="1400" dirty="0"/>
              <a:t>Crne Gore pokazuje nešto veći stepen nezainteresovanosti (ako je u pitanju samo nezainteresovanost) prema ovoj temi nego populacija  iz drugih regiona zemlje.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436518549"/>
              </p:ext>
            </p:extLst>
          </p:nvPr>
        </p:nvGraphicFramePr>
        <p:xfrm>
          <a:off x="224603" y="1838668"/>
          <a:ext cx="8827540" cy="2006217"/>
        </p:xfrm>
        <a:graphic>
          <a:graphicData uri="http://schemas.openxmlformats.org/drawingml/2006/table">
            <a:tbl>
              <a:tblPr/>
              <a:tblGrid>
                <a:gridCol w="3608532">
                  <a:extLst>
                    <a:ext uri="{9D8B030D-6E8A-4147-A177-3AD203B41FA5}">
                      <a16:colId xmlns="" xmlns:a16="http://schemas.microsoft.com/office/drawing/2014/main" val="245632642"/>
                    </a:ext>
                  </a:extLst>
                </a:gridCol>
                <a:gridCol w="539008">
                  <a:extLst>
                    <a:ext uri="{9D8B030D-6E8A-4147-A177-3AD203B41FA5}">
                      <a16:colId xmlns="" xmlns:a16="http://schemas.microsoft.com/office/drawing/2014/main" val="1172524480"/>
                    </a:ext>
                  </a:extLst>
                </a:gridCol>
                <a:gridCol w="468000">
                  <a:extLst>
                    <a:ext uri="{9D8B030D-6E8A-4147-A177-3AD203B41FA5}">
                      <a16:colId xmlns="" xmlns:a16="http://schemas.microsoft.com/office/drawing/2014/main" val="4028142661"/>
                    </a:ext>
                  </a:extLst>
                </a:gridCol>
                <a:gridCol w="468000">
                  <a:extLst>
                    <a:ext uri="{9D8B030D-6E8A-4147-A177-3AD203B41FA5}">
                      <a16:colId xmlns="" xmlns:a16="http://schemas.microsoft.com/office/drawing/2014/main" val="669037404"/>
                    </a:ext>
                  </a:extLst>
                </a:gridCol>
                <a:gridCol w="468000">
                  <a:extLst>
                    <a:ext uri="{9D8B030D-6E8A-4147-A177-3AD203B41FA5}">
                      <a16:colId xmlns="" xmlns:a16="http://schemas.microsoft.com/office/drawing/2014/main" val="3619012989"/>
                    </a:ext>
                  </a:extLst>
                </a:gridCol>
                <a:gridCol w="468000">
                  <a:extLst>
                    <a:ext uri="{9D8B030D-6E8A-4147-A177-3AD203B41FA5}">
                      <a16:colId xmlns="" xmlns:a16="http://schemas.microsoft.com/office/drawing/2014/main" val="1592868676"/>
                    </a:ext>
                  </a:extLst>
                </a:gridCol>
                <a:gridCol w="468000">
                  <a:extLst>
                    <a:ext uri="{9D8B030D-6E8A-4147-A177-3AD203B41FA5}">
                      <a16:colId xmlns="" xmlns:a16="http://schemas.microsoft.com/office/drawing/2014/main" val="2625254881"/>
                    </a:ext>
                  </a:extLst>
                </a:gridCol>
                <a:gridCol w="468000">
                  <a:extLst>
                    <a:ext uri="{9D8B030D-6E8A-4147-A177-3AD203B41FA5}">
                      <a16:colId xmlns="" xmlns:a16="http://schemas.microsoft.com/office/drawing/2014/main" val="2557620900"/>
                    </a:ext>
                  </a:extLst>
                </a:gridCol>
                <a:gridCol w="468000">
                  <a:extLst>
                    <a:ext uri="{9D8B030D-6E8A-4147-A177-3AD203B41FA5}">
                      <a16:colId xmlns="" xmlns:a16="http://schemas.microsoft.com/office/drawing/2014/main" val="3945260406"/>
                    </a:ext>
                  </a:extLst>
                </a:gridCol>
                <a:gridCol w="468000">
                  <a:extLst>
                    <a:ext uri="{9D8B030D-6E8A-4147-A177-3AD203B41FA5}">
                      <a16:colId xmlns="" xmlns:a16="http://schemas.microsoft.com/office/drawing/2014/main" val="3568020099"/>
                    </a:ext>
                  </a:extLst>
                </a:gridCol>
                <a:gridCol w="468000">
                  <a:extLst>
                    <a:ext uri="{9D8B030D-6E8A-4147-A177-3AD203B41FA5}">
                      <a16:colId xmlns="" xmlns:a16="http://schemas.microsoft.com/office/drawing/2014/main" val="3676563602"/>
                    </a:ext>
                  </a:extLst>
                </a:gridCol>
                <a:gridCol w="468000">
                  <a:extLst>
                    <a:ext uri="{9D8B030D-6E8A-4147-A177-3AD203B41FA5}">
                      <a16:colId xmlns="" xmlns:a16="http://schemas.microsoft.com/office/drawing/2014/main" val="1360135610"/>
                    </a:ext>
                  </a:extLst>
                </a:gridCol>
              </a:tblGrid>
              <a:tr h="90440">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Starost</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Obrazovanje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744672105"/>
                  </a:ext>
                </a:extLst>
              </a:tr>
              <a:tr h="665097">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50872"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18-29</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30-44</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45-59</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60+</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3347599493"/>
                  </a:ext>
                </a:extLst>
              </a:tr>
              <a:tr h="90440">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237002176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preko televizije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36</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243581760"/>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Da kroz razgovor sa prijateljima, poznanicima, rođacima</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21161347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to me ne zanima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22</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2071984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putem interneta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602000188"/>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putem štampe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29</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42577269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Odbija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6600"/>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003366"/>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extLst>
                  <a:ext uri="{0D108BD9-81ED-4DB2-BD59-A6C34878D82A}">
                    <a16:rowId xmlns="" xmlns:a16="http://schemas.microsoft.com/office/drawing/2014/main" val="237829160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51367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Veoma je zanimljiv i indikativan odgovor </a:t>
            </a:r>
            <a:r>
              <a:rPr lang="x-none" sz="1400"/>
              <a:t>većeg </a:t>
            </a:r>
            <a:r>
              <a:rPr lang="x-none" sz="1400" smtClean="0"/>
              <a:t>d</a:t>
            </a:r>
            <a:r>
              <a:rPr lang="sr-Latn-ME" sz="1400" dirty="0" smtClean="0"/>
              <a:t>j</a:t>
            </a:r>
            <a:r>
              <a:rPr lang="x-none" sz="1400" smtClean="0"/>
              <a:t>ela </a:t>
            </a:r>
            <a:r>
              <a:rPr lang="x-none" sz="1400" dirty="0"/>
              <a:t>javnosti u pogledu primarnog potencijalnog izvora informacija u vezi sa mentalnim zdravljem. Naime, u ovom slučaju</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Ako bi vam zatrebale informacije o mentalnom zdravlju, gdje biste ih PRVO potražili?</a:t>
            </a:r>
            <a:r>
              <a:rPr lang="x-none" sz="1100" b="1" dirty="0"/>
              <a:t/>
            </a:r>
            <a:br>
              <a:rPr lang="x-none" sz="1100" b="1" dirty="0"/>
            </a:br>
            <a:r>
              <a:rPr lang="pl-PL" dirty="0"/>
              <a:t>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647481100"/>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dominira izbor direktnih, stručnih izvora informisanja </a:t>
            </a:r>
            <a:r>
              <a:rPr lang="x-none" sz="1400"/>
              <a:t>– </a:t>
            </a:r>
            <a:r>
              <a:rPr lang="x-none" sz="1400" smtClean="0"/>
              <a:t>l</a:t>
            </a:r>
            <a:r>
              <a:rPr lang="sr-Latn-ME" sz="1400" dirty="0" smtClean="0"/>
              <a:t>j</a:t>
            </a:r>
            <a:r>
              <a:rPr lang="x-none" sz="1400" smtClean="0"/>
              <a:t>ekari </a:t>
            </a:r>
            <a:r>
              <a:rPr lang="x-none" sz="1400" dirty="0"/>
              <a:t>specijalisti </a:t>
            </a:r>
            <a:r>
              <a:rPr lang="x-none" sz="1400"/>
              <a:t>i </a:t>
            </a:r>
            <a:r>
              <a:rPr lang="x-none" sz="1400" smtClean="0"/>
              <a:t>l</a:t>
            </a:r>
            <a:r>
              <a:rPr lang="sr-Latn-ME" sz="1400" dirty="0" smtClean="0"/>
              <a:t>j</a:t>
            </a:r>
            <a:r>
              <a:rPr lang="x-none" sz="1400" smtClean="0"/>
              <a:t>ekari </a:t>
            </a:r>
            <a:r>
              <a:rPr lang="x-none" sz="1400" dirty="0"/>
              <a:t>opšte prakse (48%). U  ovom slučaju mediji masovnih komunikacija, poput televizije i radija, zauzimaju daleko manje značajno mesto, dok internet igra i dalje veoma značajnu ulogu. Iznenađuje podatak da značaj referentnih socijalnih grupa u ovom slučaju značajno opada.</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7383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Ponovo se mogu uočiti značajne demografske i socijalne različitosti u tretmanu primarnog potencijalnog izvora informacija o mentalnom zdavlju. Tako kod mlađe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Ako bi vam zatrebale informacije o mentalnom zdravlju, gdje biste ih PRVO potražili?</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33098"/>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a:t>generacije </a:t>
            </a:r>
            <a:r>
              <a:rPr lang="x-none" sz="1400" smtClean="0"/>
              <a:t>internet</a:t>
            </a:r>
            <a:r>
              <a:rPr lang="sr-Latn-ME" sz="1400" dirty="0" smtClean="0"/>
              <a:t> </a:t>
            </a:r>
            <a:r>
              <a:rPr lang="x-none" sz="1400" smtClean="0"/>
              <a:t>i </a:t>
            </a:r>
            <a:r>
              <a:rPr lang="x-none" sz="1400" dirty="0"/>
              <a:t>dalje </a:t>
            </a:r>
            <a:r>
              <a:rPr lang="x-none" sz="1400"/>
              <a:t>ima </a:t>
            </a:r>
            <a:r>
              <a:rPr lang="x-none" sz="1400" smtClean="0"/>
              <a:t>predominantnu </a:t>
            </a:r>
            <a:r>
              <a:rPr lang="x-none" sz="1400" dirty="0"/>
              <a:t>ulogu i poziciju, dok kod starije (sasvim razmljivo) stručni</a:t>
            </a:r>
            <a:r>
              <a:rPr lang="x-none" sz="1400"/>
              <a:t>, </a:t>
            </a:r>
            <a:r>
              <a:rPr lang="x-none" sz="1400" smtClean="0"/>
              <a:t>l</a:t>
            </a:r>
            <a:r>
              <a:rPr lang="sr-Latn-ME" sz="1400" dirty="0" smtClean="0"/>
              <a:t>j</a:t>
            </a:r>
            <a:r>
              <a:rPr lang="x-none" sz="1400" smtClean="0"/>
              <a:t>ekarski </a:t>
            </a:r>
            <a:r>
              <a:rPr lang="x-none" sz="1400" dirty="0"/>
              <a:t>izvori. Sličnu situaciju zatičemo i kada je obrazovni background u pitanju. Kod nižeobrazovane populacije stručnjaci</a:t>
            </a:r>
            <a:r>
              <a:rPr lang="x-none" sz="1400"/>
              <a:t>, </a:t>
            </a:r>
            <a:r>
              <a:rPr lang="x-none" sz="1400" smtClean="0"/>
              <a:t>l</a:t>
            </a:r>
            <a:r>
              <a:rPr lang="sr-Latn-ME" sz="1400" dirty="0" smtClean="0"/>
              <a:t>j</a:t>
            </a:r>
            <a:r>
              <a:rPr lang="x-none" sz="1400" smtClean="0"/>
              <a:t>ekari </a:t>
            </a:r>
            <a:r>
              <a:rPr lang="x-none" sz="1400" dirty="0"/>
              <a:t>dominiraju kao potencijalni izvor inoformacija o mentalnom zdravlju, dok su kod obrazovanije populacije, ovi </a:t>
            </a:r>
            <a:r>
              <a:rPr lang="x-none" sz="1400"/>
              <a:t>izvori </a:t>
            </a:r>
            <a:r>
              <a:rPr lang="x-none" sz="1400" smtClean="0"/>
              <a:t>kombinovani </a:t>
            </a:r>
            <a:r>
              <a:rPr lang="x-none" sz="1400" dirty="0"/>
              <a:t>sa internetom. Interesantno je takođe konstatovati da </a:t>
            </a:r>
            <a:r>
              <a:rPr lang="x-none" sz="1400"/>
              <a:t>na </a:t>
            </a:r>
            <a:r>
              <a:rPr lang="sr-Latn-ME" sz="1400" dirty="0" smtClean="0"/>
              <a:t>j</a:t>
            </a:r>
            <a:r>
              <a:rPr lang="x-none" sz="1400" smtClean="0"/>
              <a:t>ugu </a:t>
            </a:r>
            <a:r>
              <a:rPr lang="x-none" sz="1400" dirty="0"/>
              <a:t>Crne Gore, uloga psihijatara kao specijalističkog izvora informacija o ovoj temi nije tako istaknuta kao </a:t>
            </a:r>
            <a:r>
              <a:rPr lang="x-none" sz="1400"/>
              <a:t>u </a:t>
            </a:r>
            <a:r>
              <a:rPr lang="x-none" sz="1400" smtClean="0"/>
              <a:t>dr</a:t>
            </a:r>
            <a:r>
              <a:rPr lang="sr-Latn-ME" sz="1400" dirty="0" smtClean="0"/>
              <a:t>ug</a:t>
            </a:r>
            <a:r>
              <a:rPr lang="x-none" sz="1400" smtClean="0"/>
              <a:t>im d</a:t>
            </a:r>
            <a:r>
              <a:rPr lang="sr-Latn-ME" sz="1400" dirty="0" smtClean="0"/>
              <a:t>j</a:t>
            </a:r>
            <a:r>
              <a:rPr lang="x-none" sz="1400" smtClean="0"/>
              <a:t>elovima </a:t>
            </a:r>
            <a:r>
              <a:rPr lang="x-none" sz="1400" dirty="0"/>
              <a:t>države.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64652728"/>
              </p:ext>
            </p:extLst>
          </p:nvPr>
        </p:nvGraphicFramePr>
        <p:xfrm>
          <a:off x="233999" y="1529695"/>
          <a:ext cx="7571391" cy="2303165"/>
        </p:xfrm>
        <a:graphic>
          <a:graphicData uri="http://schemas.openxmlformats.org/drawingml/2006/table">
            <a:tbl>
              <a:tblPr/>
              <a:tblGrid>
                <a:gridCol w="2819391">
                  <a:extLst>
                    <a:ext uri="{9D8B030D-6E8A-4147-A177-3AD203B41FA5}">
                      <a16:colId xmlns="" xmlns:a16="http://schemas.microsoft.com/office/drawing/2014/main" val="1450989102"/>
                    </a:ext>
                  </a:extLst>
                </a:gridCol>
                <a:gridCol w="432000">
                  <a:extLst>
                    <a:ext uri="{9D8B030D-6E8A-4147-A177-3AD203B41FA5}">
                      <a16:colId xmlns="" xmlns:a16="http://schemas.microsoft.com/office/drawing/2014/main" val="1304039459"/>
                    </a:ext>
                  </a:extLst>
                </a:gridCol>
                <a:gridCol w="432000">
                  <a:extLst>
                    <a:ext uri="{9D8B030D-6E8A-4147-A177-3AD203B41FA5}">
                      <a16:colId xmlns="" xmlns:a16="http://schemas.microsoft.com/office/drawing/2014/main" val="1705919391"/>
                    </a:ext>
                  </a:extLst>
                </a:gridCol>
                <a:gridCol w="432000">
                  <a:extLst>
                    <a:ext uri="{9D8B030D-6E8A-4147-A177-3AD203B41FA5}">
                      <a16:colId xmlns="" xmlns:a16="http://schemas.microsoft.com/office/drawing/2014/main" val="3809119636"/>
                    </a:ext>
                  </a:extLst>
                </a:gridCol>
                <a:gridCol w="432000">
                  <a:extLst>
                    <a:ext uri="{9D8B030D-6E8A-4147-A177-3AD203B41FA5}">
                      <a16:colId xmlns="" xmlns:a16="http://schemas.microsoft.com/office/drawing/2014/main" val="4024477513"/>
                    </a:ext>
                  </a:extLst>
                </a:gridCol>
                <a:gridCol w="432000">
                  <a:extLst>
                    <a:ext uri="{9D8B030D-6E8A-4147-A177-3AD203B41FA5}">
                      <a16:colId xmlns="" xmlns:a16="http://schemas.microsoft.com/office/drawing/2014/main" val="252117056"/>
                    </a:ext>
                  </a:extLst>
                </a:gridCol>
                <a:gridCol w="432000">
                  <a:extLst>
                    <a:ext uri="{9D8B030D-6E8A-4147-A177-3AD203B41FA5}">
                      <a16:colId xmlns="" xmlns:a16="http://schemas.microsoft.com/office/drawing/2014/main" val="3909131905"/>
                    </a:ext>
                  </a:extLst>
                </a:gridCol>
                <a:gridCol w="432000">
                  <a:extLst>
                    <a:ext uri="{9D8B030D-6E8A-4147-A177-3AD203B41FA5}">
                      <a16:colId xmlns="" xmlns:a16="http://schemas.microsoft.com/office/drawing/2014/main" val="1568234818"/>
                    </a:ext>
                  </a:extLst>
                </a:gridCol>
                <a:gridCol w="432000">
                  <a:extLst>
                    <a:ext uri="{9D8B030D-6E8A-4147-A177-3AD203B41FA5}">
                      <a16:colId xmlns="" xmlns:a16="http://schemas.microsoft.com/office/drawing/2014/main" val="4136794452"/>
                    </a:ext>
                  </a:extLst>
                </a:gridCol>
                <a:gridCol w="432000">
                  <a:extLst>
                    <a:ext uri="{9D8B030D-6E8A-4147-A177-3AD203B41FA5}">
                      <a16:colId xmlns="" xmlns:a16="http://schemas.microsoft.com/office/drawing/2014/main" val="2967169685"/>
                    </a:ext>
                  </a:extLst>
                </a:gridCol>
                <a:gridCol w="432000">
                  <a:extLst>
                    <a:ext uri="{9D8B030D-6E8A-4147-A177-3AD203B41FA5}">
                      <a16:colId xmlns="" xmlns:a16="http://schemas.microsoft.com/office/drawing/2014/main" val="3081822154"/>
                    </a:ext>
                  </a:extLst>
                </a:gridCol>
                <a:gridCol w="432000">
                  <a:extLst>
                    <a:ext uri="{9D8B030D-6E8A-4147-A177-3AD203B41FA5}">
                      <a16:colId xmlns="" xmlns:a16="http://schemas.microsoft.com/office/drawing/2014/main" val="440711485"/>
                    </a:ext>
                  </a:extLst>
                </a:gridCol>
              </a:tblGrid>
              <a:tr h="69137">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Starost</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Obrazovanje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88825524"/>
                  </a:ext>
                </a:extLst>
              </a:tr>
              <a:tr h="626765">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3888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18-29</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30-44</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45-59</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60+</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343969529"/>
                  </a:ext>
                </a:extLst>
              </a:tr>
              <a:tr h="69137">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 xmlns:a16="http://schemas.microsoft.com/office/drawing/2014/main" val="937039779"/>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Kod ljekara specijaliste - psihijatra</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extLst>
                  <a:ext uri="{0D108BD9-81ED-4DB2-BD59-A6C34878D82A}">
                    <a16:rowId xmlns="" xmlns:a16="http://schemas.microsoft.com/office/drawing/2014/main" val="38126181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Internet</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06614508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Preko ljekara opšte prakse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59267033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Preko bliskih osoba (koji nijesu stručna lica)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81878535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Kod psihologa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843335165"/>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Televizija ili radio</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003366"/>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5038755"/>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Knjige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003366"/>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172634069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 ne odgovara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6.0</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00999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3842175748"/>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51327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Još jedan veoma interesantan i zanimljiv nalaz tiče se potencijalnog prihvatanja pomoći od strane osobe koja je imala slično personalno iskustvo. Većina predstavnika opšte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fontScale="92500"/>
          </a:bodyPr>
          <a:lstStyle/>
          <a:p>
            <a:r>
              <a:rPr lang="pl-PL" sz="1100" b="1" dirty="0"/>
              <a:t>Da li biste prihvatili pomoć osobe koja se oporavila od mentalnog poremećaja ako bi vi imali slične mentalne probleme?</a:t>
            </a:r>
            <a:r>
              <a:rPr lang="x-none" sz="1100" b="1" dirty="0"/>
              <a:t/>
            </a:r>
            <a:br>
              <a:rPr lang="x-none" sz="1100" b="1" dirty="0"/>
            </a:br>
            <a:r>
              <a:rPr lang="pl-PL" dirty="0"/>
              <a:t>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2151404742"/>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javnosti Crne Gore iskazuje blago pozitivan i eksplicitno </a:t>
            </a:r>
            <a:r>
              <a:rPr lang="x-none" sz="1400"/>
              <a:t>pozitivan </a:t>
            </a:r>
            <a:r>
              <a:rPr lang="sr-Latn-ME" sz="1400" dirty="0" smtClean="0"/>
              <a:t>stav </a:t>
            </a:r>
            <a:r>
              <a:rPr lang="x-none" sz="1400" smtClean="0"/>
              <a:t>(ukupno </a:t>
            </a:r>
            <a:r>
              <a:rPr lang="x-none" sz="1400" dirty="0"/>
              <a:t>56%) prema mogućnosti da, u hipotetičkoj situaciji prihvati pomoć i podršku osobe </a:t>
            </a:r>
            <a:r>
              <a:rPr lang="x-none" sz="1400"/>
              <a:t>koja </a:t>
            </a:r>
            <a:r>
              <a:rPr lang="x-none" sz="1400" smtClean="0"/>
              <a:t>se </a:t>
            </a:r>
            <a:r>
              <a:rPr lang="x-none" sz="1400" dirty="0"/>
              <a:t>oporavila od sličnih mentalnih poteškoća. Eksplicitno negativan stav ovim povodom iskazuje nešto više od 20% crnogorske javnosti, a neodlučnih je po ovom pitanju oko ¼ ispitanika.</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7850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Jedino značajno odstupanje u pogledu ovog pitanja zatičemo među populacijom sa juga Crne </a:t>
            </a:r>
            <a:r>
              <a:rPr lang="x-none" sz="1400"/>
              <a:t>Gore </a:t>
            </a:r>
            <a:r>
              <a:rPr lang="x-none" sz="1400" smtClean="0"/>
              <a:t>gd</a:t>
            </a:r>
            <a:r>
              <a:rPr lang="sr-Latn-ME" sz="1400" dirty="0" smtClean="0"/>
              <a:t>j</a:t>
            </a:r>
            <a:r>
              <a:rPr lang="x-none" sz="1400" smtClean="0"/>
              <a:t>e </a:t>
            </a:r>
            <a:r>
              <a:rPr lang="x-none" sz="1400" dirty="0"/>
              <a:t>se može konstatovati znatno viši </a:t>
            </a:r>
            <a:r>
              <a:rPr lang="x-none" sz="1400" dirty="0" smtClean="0"/>
              <a:t>stupan</a:t>
            </a:r>
            <a:r>
              <a:rPr lang="sr-Latn-CS" sz="1400" dirty="0" smtClean="0"/>
              <a:t>j</a:t>
            </a:r>
            <a:r>
              <a:rPr lang="x-none" sz="1400" dirty="0" smtClean="0"/>
              <a:t> </a:t>
            </a:r>
            <a:r>
              <a:rPr lang="x-none" sz="1400" dirty="0"/>
              <a:t>eksplicitnog odbijanja ovakve,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fontScale="92500"/>
          </a:bodyPr>
          <a:lstStyle/>
          <a:p>
            <a:r>
              <a:rPr lang="pl-PL" sz="1100" b="1" dirty="0"/>
              <a:t>Da li biste prihvatili pomoć osobe koja se oporavila od mentalnog poremećaja ako bi vi imali slične mentalne probleme?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33098"/>
            <a:ext cx="8690924" cy="1938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potencijalne pomoći i podrške u odnosu na ostatak crnogorske javnosti.</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271323882"/>
              </p:ext>
            </p:extLst>
          </p:nvPr>
        </p:nvGraphicFramePr>
        <p:xfrm>
          <a:off x="234001" y="1472258"/>
          <a:ext cx="3711224" cy="2077090"/>
        </p:xfrm>
        <a:graphic>
          <a:graphicData uri="http://schemas.openxmlformats.org/drawingml/2006/table">
            <a:tbl>
              <a:tblPr/>
              <a:tblGrid>
                <a:gridCol w="1775348">
                  <a:extLst>
                    <a:ext uri="{9D8B030D-6E8A-4147-A177-3AD203B41FA5}">
                      <a16:colId xmlns="" xmlns:a16="http://schemas.microsoft.com/office/drawing/2014/main" val="2157582122"/>
                    </a:ext>
                  </a:extLst>
                </a:gridCol>
                <a:gridCol w="483969">
                  <a:extLst>
                    <a:ext uri="{9D8B030D-6E8A-4147-A177-3AD203B41FA5}">
                      <a16:colId xmlns="" xmlns:a16="http://schemas.microsoft.com/office/drawing/2014/main" val="3923332030"/>
                    </a:ext>
                  </a:extLst>
                </a:gridCol>
                <a:gridCol w="483969">
                  <a:extLst>
                    <a:ext uri="{9D8B030D-6E8A-4147-A177-3AD203B41FA5}">
                      <a16:colId xmlns="" xmlns:a16="http://schemas.microsoft.com/office/drawing/2014/main" val="615611970"/>
                    </a:ext>
                  </a:extLst>
                </a:gridCol>
                <a:gridCol w="483969">
                  <a:extLst>
                    <a:ext uri="{9D8B030D-6E8A-4147-A177-3AD203B41FA5}">
                      <a16:colId xmlns="" xmlns:a16="http://schemas.microsoft.com/office/drawing/2014/main" val="3433620957"/>
                    </a:ext>
                  </a:extLst>
                </a:gridCol>
                <a:gridCol w="483969">
                  <a:extLst>
                    <a:ext uri="{9D8B030D-6E8A-4147-A177-3AD203B41FA5}">
                      <a16:colId xmlns="" xmlns:a16="http://schemas.microsoft.com/office/drawing/2014/main" val="4279412820"/>
                    </a:ext>
                  </a:extLst>
                </a:gridCol>
              </a:tblGrid>
              <a:tr h="109119">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Region</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642016159"/>
                  </a:ext>
                </a:extLst>
              </a:tr>
              <a:tr h="568330">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613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1091383673"/>
                  </a:ext>
                </a:extLst>
              </a:tr>
              <a:tr h="109119">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12527338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Sigurno ne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10.6</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16</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129974979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Vjerovatno ne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10.7</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15</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21714758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Sum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32</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241992368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Sum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55.8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42</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extLst>
                  <a:ext uri="{0D108BD9-81ED-4DB2-BD59-A6C34878D82A}">
                    <a16:rowId xmlns="" xmlns:a16="http://schemas.microsoft.com/office/drawing/2014/main" val="222988939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Vjerovatno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35</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701613694"/>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Sigurno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15.7</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9B292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B2929"/>
                    </a:solidFill>
                  </a:tcPr>
                </a:tc>
                <a:extLst>
                  <a:ext uri="{0D108BD9-81ED-4DB2-BD59-A6C34878D82A}">
                    <a16:rowId xmlns="" xmlns:a16="http://schemas.microsoft.com/office/drawing/2014/main" val="24368860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znam, nijesam siguran</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27</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 xmlns:a16="http://schemas.microsoft.com/office/drawing/2014/main" val="312409653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06734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Mada</a:t>
            </a:r>
            <a:r>
              <a:rPr lang="en-US" sz="1400" dirty="0"/>
              <a:t> </a:t>
            </a:r>
            <a:r>
              <a:rPr lang="en-US" sz="1400" dirty="0" err="1" smtClean="0"/>
              <a:t>i</a:t>
            </a:r>
            <a:r>
              <a:rPr lang="en-US" sz="1400" dirty="0" smtClean="0"/>
              <a:t> </a:t>
            </a:r>
            <a:r>
              <a:rPr lang="en-US" sz="1400" dirty="0"/>
              <a:t>u </a:t>
            </a:r>
            <a:r>
              <a:rPr lang="en-US" sz="1400" dirty="0" err="1"/>
              <a:t>ovom</a:t>
            </a:r>
            <a:r>
              <a:rPr lang="en-US" sz="1400" dirty="0"/>
              <a:t> </a:t>
            </a:r>
            <a:r>
              <a:rPr lang="en-US" sz="1400" dirty="0" err="1"/>
              <a:t>slu</a:t>
            </a:r>
            <a:r>
              <a:rPr lang="x-none" sz="1400" dirty="0"/>
              <a:t>čaju imamo različitu definiciju pitanja (odnosno psihološke pozicije sa kojih se daje odgovor), čini se da je stav javnosti Federacije BiH nešto pozitivniji. </a:t>
            </a:r>
            <a:endParaRPr lang="en-GB" sz="1400" dirty="0"/>
          </a:p>
        </p:txBody>
      </p:sp>
      <p:sp>
        <p:nvSpPr>
          <p:cNvPr id="3" name="Text Placeholder 2"/>
          <p:cNvSpPr>
            <a:spLocks noGrp="1"/>
          </p:cNvSpPr>
          <p:nvPr>
            <p:ph type="body" sz="quarter" idx="16"/>
          </p:nvPr>
        </p:nvSpPr>
        <p:spPr>
          <a:xfrm>
            <a:off x="224599" y="4242960"/>
            <a:ext cx="4284788" cy="318287"/>
          </a:xfrm>
        </p:spPr>
        <p:txBody>
          <a:bodyPr anchor="t" anchorCtr="0">
            <a:normAutofit lnSpcReduction="10000"/>
          </a:bodyPr>
          <a:lstStyle/>
          <a:p>
            <a:r>
              <a:rPr lang="pl-PL" sz="1100" b="1" dirty="0"/>
              <a:t>Da li biste prihvatili pomoć osobe koja se oporavila od mentalnog poremećaja ako bi vi imali slične mentalne probleme?</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3519866413"/>
              </p:ext>
            </p:extLst>
          </p:nvPr>
        </p:nvGraphicFramePr>
        <p:xfrm>
          <a:off x="50801" y="1047604"/>
          <a:ext cx="4638158"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54364"/>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Ipak, ne treba biti prestrog u zaključivanju povodom ove teme barem iz dva razloga. U slučaju istraživanja u BiH pitanje je formulisano sasvim impersonalno, dok su ispitanici u Crnoj Gori odgovarali sa stanovišta ličnog kapaciteta da prihvate takvu vrstu pomoći i podrške. Sa druge strane, u podacima iz Federacije BiH nema naznaka koji procenat ispitanika nije mogao dati eksplicitan odgovor na ovo pitanja, odnosno, da li im je takva mogućnost uopšte i pružena. </a:t>
            </a:r>
            <a:endParaRPr lang="en-GB" sz="1400" dirty="0"/>
          </a:p>
        </p:txBody>
      </p:sp>
      <p:graphicFrame>
        <p:nvGraphicFramePr>
          <p:cNvPr id="6" name="Object 5"/>
          <p:cNvGraphicFramePr>
            <a:graphicFrameLocks/>
          </p:cNvGraphicFramePr>
          <p:nvPr>
            <p:extLst>
              <p:ext uri="{D42A27DB-BD31-4B8C-83A1-F6EECF244321}">
                <p14:modId xmlns:p14="http://schemas.microsoft.com/office/powerpoint/2010/main" val="413959363"/>
              </p:ext>
            </p:extLst>
          </p:nvPr>
        </p:nvGraphicFramePr>
        <p:xfrm>
          <a:off x="4509387" y="1087550"/>
          <a:ext cx="4638158" cy="331455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4679557" y="4248875"/>
            <a:ext cx="4284788" cy="318287"/>
          </a:xfrm>
        </p:spPr>
        <p:txBody>
          <a:bodyPr anchor="t" anchorCtr="0">
            <a:normAutofit lnSpcReduction="10000"/>
          </a:bodyPr>
          <a:lstStyle/>
          <a:p>
            <a:r>
              <a:rPr lang="pl-PL" sz="1100" b="1" dirty="0"/>
              <a:t>Da li ljudi koji su se oporavili od mentalnih poremećaja mogu pomoći drugim osobama u oporavku od mentalnih problema/poremećaja? </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72179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540259" cy="775597"/>
          </a:xfrm>
        </p:spPr>
        <p:txBody>
          <a:bodyPr/>
          <a:lstStyle/>
          <a:p>
            <a:r>
              <a:rPr lang="x-none" sz="3600" dirty="0"/>
              <a:t>CAMI skala</a:t>
            </a:r>
            <a:br>
              <a:rPr lang="x-none" sz="3600" dirty="0"/>
            </a:br>
            <a:r>
              <a:rPr lang="x-none" sz="2000" dirty="0"/>
              <a:t>Autoritarnost</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29</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710" t="-704" r="6710" b="704"/>
          <a:stretch/>
        </p:blipFill>
        <p:spPr>
          <a:xfrm>
            <a:off x="-127590" y="-38100"/>
            <a:ext cx="6340288" cy="51816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76941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76" y="101208"/>
            <a:ext cx="8654595" cy="461548"/>
          </a:xfrm>
        </p:spPr>
        <p:txBody>
          <a:bodyPr/>
          <a:lstStyle/>
          <a:p>
            <a:r>
              <a:rPr lang="en-US" dirty="0" err="1"/>
              <a:t>Uvod</a:t>
            </a:r>
            <a:endParaRPr lang="en-US" dirty="0"/>
          </a:p>
        </p:txBody>
      </p:sp>
      <p:sp>
        <p:nvSpPr>
          <p:cNvPr id="6" name="Text Placeholder 5"/>
          <p:cNvSpPr>
            <a:spLocks noGrp="1"/>
          </p:cNvSpPr>
          <p:nvPr>
            <p:ph type="body" sz="quarter" idx="14"/>
          </p:nvPr>
        </p:nvSpPr>
        <p:spPr>
          <a:xfrm>
            <a:off x="247650" y="675301"/>
            <a:ext cx="8779392" cy="3981765"/>
          </a:xfrm>
        </p:spPr>
        <p:txBody>
          <a:bodyPr/>
          <a:lstStyle/>
          <a:p>
            <a:pPr algn="just"/>
            <a:r>
              <a:rPr lang="en-US" sz="1400" cap="none" dirty="0"/>
              <a:t>U </a:t>
            </a:r>
            <a:r>
              <a:rPr lang="en-US" sz="1400" cap="none" dirty="0" err="1"/>
              <a:t>crnogorskom</a:t>
            </a:r>
            <a:r>
              <a:rPr lang="en-US" sz="1400" cap="none" dirty="0"/>
              <a:t> </a:t>
            </a:r>
            <a:r>
              <a:rPr lang="en-US" sz="1400" cap="none" dirty="0" err="1"/>
              <a:t>društvu</a:t>
            </a:r>
            <a:r>
              <a:rPr lang="en-US" sz="1400" cap="none" dirty="0"/>
              <a:t> je </a:t>
            </a:r>
            <a:r>
              <a:rPr lang="en-US" sz="1400" cap="none" dirty="0" err="1"/>
              <a:t>i</a:t>
            </a:r>
            <a:r>
              <a:rPr lang="en-US" sz="1400" cap="none" dirty="0"/>
              <a:t> </a:t>
            </a:r>
            <a:r>
              <a:rPr lang="en-US" sz="1400" cap="none" dirty="0" err="1"/>
              <a:t>dalje</a:t>
            </a:r>
            <a:r>
              <a:rPr lang="en-US" sz="1400" cap="none" dirty="0"/>
              <a:t> </a:t>
            </a:r>
            <a:r>
              <a:rPr lang="en-US" sz="1400" cap="none" dirty="0" err="1"/>
              <a:t>zastupljena</a:t>
            </a:r>
            <a:r>
              <a:rPr lang="en-US" sz="1400" cap="none" dirty="0"/>
              <a:t> stigma u </a:t>
            </a:r>
            <a:r>
              <a:rPr lang="en-US" sz="1400" cap="none" dirty="0" err="1"/>
              <a:t>odnosu</a:t>
            </a:r>
            <a:r>
              <a:rPr lang="en-US" sz="1400" cap="none" dirty="0"/>
              <a:t> </a:t>
            </a:r>
            <a:r>
              <a:rPr lang="en-US" sz="1400" cap="none" dirty="0" err="1"/>
              <a:t>na</a:t>
            </a:r>
            <a:r>
              <a:rPr lang="en-US" sz="1400" cap="none" dirty="0"/>
              <a:t> </a:t>
            </a:r>
            <a:r>
              <a:rPr lang="en-US" sz="1400" cap="none" dirty="0" err="1"/>
              <a:t>osobe</a:t>
            </a:r>
            <a:r>
              <a:rPr lang="en-US" sz="1400" cap="none" dirty="0"/>
              <a:t> </a:t>
            </a:r>
            <a:r>
              <a:rPr lang="en-US" sz="1400" cap="none" dirty="0" err="1"/>
              <a:t>sa</a:t>
            </a:r>
            <a:r>
              <a:rPr lang="en-US" sz="1400" cap="none" dirty="0"/>
              <a:t> </a:t>
            </a:r>
            <a:r>
              <a:rPr lang="en-US" sz="1400" cap="none" dirty="0" err="1"/>
              <a:t>problemima</a:t>
            </a:r>
            <a:r>
              <a:rPr lang="en-US" sz="1400" cap="none" dirty="0"/>
              <a:t> u </a:t>
            </a:r>
            <a:r>
              <a:rPr lang="en-US" sz="1400" cap="none" dirty="0" err="1"/>
              <a:t>mentalnom</a:t>
            </a:r>
            <a:r>
              <a:rPr lang="en-US" sz="1400" cap="none" dirty="0"/>
              <a:t> </a:t>
            </a:r>
            <a:r>
              <a:rPr lang="en-US" sz="1400" cap="none" dirty="0" err="1"/>
              <a:t>zdravlju</a:t>
            </a:r>
            <a:r>
              <a:rPr lang="en-US" sz="1400" cap="none" dirty="0"/>
              <a:t>, </a:t>
            </a:r>
            <a:r>
              <a:rPr lang="en-US" sz="1400" cap="none" dirty="0" err="1"/>
              <a:t>što</a:t>
            </a:r>
            <a:r>
              <a:rPr lang="en-US" sz="1400" cap="none" dirty="0"/>
              <a:t> </a:t>
            </a:r>
            <a:r>
              <a:rPr lang="en-US" sz="1400" cap="none" dirty="0" err="1" smtClean="0"/>
              <a:t>neminovno</a:t>
            </a:r>
            <a:r>
              <a:rPr lang="en-US" sz="1400" cap="none" dirty="0" smtClean="0"/>
              <a:t> </a:t>
            </a:r>
            <a:r>
              <a:rPr lang="en-US" sz="1400" cap="none" dirty="0" err="1"/>
              <a:t>utiče</a:t>
            </a:r>
            <a:r>
              <a:rPr lang="en-US" sz="1400" cap="none" dirty="0"/>
              <a:t> </a:t>
            </a:r>
            <a:r>
              <a:rPr lang="en-US" sz="1400" cap="none" dirty="0" err="1"/>
              <a:t>na</a:t>
            </a:r>
            <a:r>
              <a:rPr lang="en-US" sz="1400" cap="none" dirty="0"/>
              <a:t> </a:t>
            </a:r>
            <a:r>
              <a:rPr lang="en-US" sz="1400" cap="none" dirty="0" err="1" smtClean="0"/>
              <a:t>ostvarivanje</a:t>
            </a:r>
            <a:r>
              <a:rPr lang="en-US" sz="1400" cap="none" dirty="0" smtClean="0"/>
              <a:t> </a:t>
            </a:r>
            <a:r>
              <a:rPr lang="en-US" sz="1400" cap="none" dirty="0" err="1" smtClean="0"/>
              <a:t>njihovih</a:t>
            </a:r>
            <a:r>
              <a:rPr lang="en-US" sz="1400" cap="none" dirty="0" smtClean="0"/>
              <a:t> </a:t>
            </a:r>
            <a:r>
              <a:rPr lang="en-US" sz="1400" cap="none" dirty="0" err="1" smtClean="0"/>
              <a:t>prava</a:t>
            </a:r>
            <a:r>
              <a:rPr lang="en-US" sz="1400" cap="none" dirty="0" smtClean="0"/>
              <a:t>, </a:t>
            </a:r>
            <a:r>
              <a:rPr lang="en-US" sz="1400" cap="none" dirty="0" err="1" smtClean="0"/>
              <a:t>liječenje</a:t>
            </a:r>
            <a:r>
              <a:rPr lang="en-US" sz="1400" cap="none" dirty="0" smtClean="0"/>
              <a:t> </a:t>
            </a:r>
            <a:r>
              <a:rPr lang="en-US" sz="1400" cap="none" dirty="0" err="1" smtClean="0"/>
              <a:t>i</a:t>
            </a:r>
            <a:r>
              <a:rPr lang="en-US" sz="1400" cap="none" dirty="0" smtClean="0"/>
              <a:t> </a:t>
            </a:r>
            <a:r>
              <a:rPr lang="en-US" sz="1400" cap="none" dirty="0" err="1" smtClean="0"/>
              <a:t>ostale</a:t>
            </a:r>
            <a:r>
              <a:rPr lang="en-US" sz="1400" cap="none" dirty="0" smtClean="0"/>
              <a:t> </a:t>
            </a:r>
            <a:r>
              <a:rPr lang="en-US" sz="1400" cap="none" dirty="0" err="1" smtClean="0"/>
              <a:t>aspekte</a:t>
            </a:r>
            <a:r>
              <a:rPr lang="en-US" sz="1400" cap="none" dirty="0" smtClean="0"/>
              <a:t> </a:t>
            </a:r>
            <a:r>
              <a:rPr lang="en-US" sz="1400" cap="none" dirty="0" err="1" smtClean="0"/>
              <a:t>njihovog</a:t>
            </a:r>
            <a:r>
              <a:rPr lang="en-US" sz="1400" cap="none" dirty="0" smtClean="0"/>
              <a:t> </a:t>
            </a:r>
            <a:r>
              <a:rPr lang="en-US" sz="1400" cap="none" dirty="0" err="1" smtClean="0"/>
              <a:t>dru</a:t>
            </a:r>
            <a:r>
              <a:rPr lang="x-none" sz="1400" cap="none" dirty="0" smtClean="0"/>
              <a:t>š</a:t>
            </a:r>
            <a:r>
              <a:rPr lang="sr-Latn-CS" sz="1400" cap="none" dirty="0" smtClean="0"/>
              <a:t>t</a:t>
            </a:r>
            <a:r>
              <a:rPr lang="x-none" sz="1400" cap="none" dirty="0" smtClean="0"/>
              <a:t>ven</a:t>
            </a:r>
            <a:r>
              <a:rPr lang="sr-Latn-CS" sz="1400" cap="none" dirty="0" smtClean="0"/>
              <a:t>og</a:t>
            </a:r>
            <a:r>
              <a:rPr lang="x-none" sz="1400" cap="none" dirty="0" smtClean="0"/>
              <a:t> </a:t>
            </a:r>
            <a:r>
              <a:rPr lang="x-none" sz="1400" cap="none" dirty="0"/>
              <a:t>i </a:t>
            </a:r>
            <a:r>
              <a:rPr lang="x-none" sz="1400" cap="none" dirty="0" smtClean="0"/>
              <a:t>ekonomsk</a:t>
            </a:r>
            <a:r>
              <a:rPr lang="sr-Latn-CS" sz="1400" cap="none" dirty="0" smtClean="0"/>
              <a:t>og</a:t>
            </a:r>
            <a:r>
              <a:rPr lang="x-none" sz="1400" cap="none" dirty="0" smtClean="0"/>
              <a:t> položaj</a:t>
            </a:r>
            <a:r>
              <a:rPr lang="sr-Latn-CS" sz="1400" cap="none" dirty="0" smtClean="0"/>
              <a:t>a</a:t>
            </a:r>
            <a:r>
              <a:rPr lang="en-US" sz="1400" cap="none" dirty="0" smtClean="0"/>
              <a:t>. </a:t>
            </a:r>
            <a:endParaRPr lang="x-none" sz="1400" cap="none" dirty="0"/>
          </a:p>
          <a:p>
            <a:pPr algn="just"/>
            <a:r>
              <a:rPr lang="en-US" sz="1400" cap="none" dirty="0"/>
              <a:t>D</a:t>
            </a:r>
            <a:r>
              <a:rPr lang="en-US" sz="1400" cap="none" dirty="0" smtClean="0"/>
              <a:t>o </a:t>
            </a:r>
            <a:r>
              <a:rPr lang="en-US" sz="1400" cap="none" dirty="0" err="1"/>
              <a:t>sada</a:t>
            </a:r>
            <a:r>
              <a:rPr lang="en-US" sz="1400" cap="none" dirty="0"/>
              <a:t> </a:t>
            </a:r>
            <a:r>
              <a:rPr lang="en-US" sz="1400" cap="none" dirty="0" err="1"/>
              <a:t>nije</a:t>
            </a:r>
            <a:r>
              <a:rPr lang="en-US" sz="1400" cap="none" dirty="0"/>
              <a:t> </a:t>
            </a:r>
            <a:r>
              <a:rPr lang="en-US" sz="1400" cap="none" dirty="0" err="1"/>
              <a:t>sprovedeno</a:t>
            </a:r>
            <a:r>
              <a:rPr lang="en-US" sz="1400" cap="none" dirty="0"/>
              <a:t> </a:t>
            </a:r>
            <a:r>
              <a:rPr lang="en-US" sz="1400" cap="none" dirty="0" err="1"/>
              <a:t>sveobuhvatno</a:t>
            </a:r>
            <a:r>
              <a:rPr lang="en-US" sz="1400" cap="none" dirty="0"/>
              <a:t> </a:t>
            </a:r>
            <a:r>
              <a:rPr lang="en-US" sz="1400" cap="none" dirty="0" err="1"/>
              <a:t>istraživanje</a:t>
            </a:r>
            <a:r>
              <a:rPr lang="en-US" sz="1400" cap="none" dirty="0"/>
              <a:t> </a:t>
            </a:r>
            <a:r>
              <a:rPr lang="en-US" sz="1400" cap="none" dirty="0" err="1"/>
              <a:t>javnog</a:t>
            </a:r>
            <a:r>
              <a:rPr lang="en-US" sz="1400" cap="none" dirty="0"/>
              <a:t> </a:t>
            </a:r>
            <a:r>
              <a:rPr lang="en-US" sz="1400" cap="none" dirty="0" err="1"/>
              <a:t>mnjenja</a:t>
            </a:r>
            <a:r>
              <a:rPr lang="en-US" sz="1400" cap="none" dirty="0"/>
              <a:t> </a:t>
            </a:r>
            <a:r>
              <a:rPr lang="en-US" sz="1400" cap="none" dirty="0" err="1"/>
              <a:t>kako</a:t>
            </a:r>
            <a:r>
              <a:rPr lang="en-US" sz="1400" cap="none" dirty="0"/>
              <a:t> bi se </a:t>
            </a:r>
            <a:r>
              <a:rPr lang="en-US" sz="1400" cap="none" dirty="0" err="1" smtClean="0"/>
              <a:t>obezb</a:t>
            </a:r>
            <a:r>
              <a:rPr lang="sr-Latn-ME" sz="1400" cap="none" dirty="0" smtClean="0"/>
              <a:t>ij</a:t>
            </a:r>
            <a:r>
              <a:rPr lang="en-US" sz="1400" cap="none" dirty="0" err="1" smtClean="0"/>
              <a:t>edile</a:t>
            </a:r>
            <a:r>
              <a:rPr lang="en-US" sz="1400" cap="none" dirty="0" smtClean="0"/>
              <a:t> </a:t>
            </a:r>
            <a:r>
              <a:rPr lang="en-US" sz="1400" cap="none" dirty="0" err="1"/>
              <a:t>činjenice</a:t>
            </a:r>
            <a:r>
              <a:rPr lang="en-US" sz="1400" cap="none" dirty="0"/>
              <a:t> o </a:t>
            </a:r>
            <a:r>
              <a:rPr lang="en-US" sz="1400" cap="none" dirty="0" err="1"/>
              <a:t>percepciji</a:t>
            </a:r>
            <a:r>
              <a:rPr lang="en-US" sz="1400" cap="none" dirty="0"/>
              <a:t> </a:t>
            </a:r>
            <a:r>
              <a:rPr lang="en-US" sz="1400" cap="none" dirty="0" err="1"/>
              <a:t>javnosti</a:t>
            </a:r>
            <a:r>
              <a:rPr lang="en-US" sz="1400" cap="none" dirty="0"/>
              <a:t> u tom </a:t>
            </a:r>
            <a:r>
              <a:rPr lang="en-US" sz="1400" cap="none" dirty="0" err="1"/>
              <a:t>pogledu</a:t>
            </a:r>
            <a:r>
              <a:rPr lang="en-US" sz="1400" cap="none" dirty="0"/>
              <a:t>. </a:t>
            </a:r>
            <a:endParaRPr lang="x-none" sz="1400" cap="none" dirty="0"/>
          </a:p>
          <a:p>
            <a:pPr algn="just"/>
            <a:r>
              <a:rPr lang="en-US" sz="1400" cap="none" dirty="0"/>
              <a:t>U </a:t>
            </a:r>
            <a:r>
              <a:rPr lang="en-US" sz="1400" cap="none" dirty="0" err="1"/>
              <a:t>cilju</a:t>
            </a:r>
            <a:r>
              <a:rPr lang="en-US" sz="1400" cap="none" dirty="0"/>
              <a:t> </a:t>
            </a:r>
            <a:r>
              <a:rPr lang="en-US" sz="1400" cap="none" dirty="0" err="1"/>
              <a:t>procjene</a:t>
            </a:r>
            <a:r>
              <a:rPr lang="en-US" sz="1400" cap="none" dirty="0"/>
              <a:t> </a:t>
            </a:r>
            <a:r>
              <a:rPr lang="en-US" sz="1400" cap="none" dirty="0" err="1"/>
              <a:t>opšte</a:t>
            </a:r>
            <a:r>
              <a:rPr lang="en-US" sz="1400" cap="none" dirty="0"/>
              <a:t> </a:t>
            </a:r>
            <a:r>
              <a:rPr lang="en-US" sz="1400" cap="none" dirty="0" err="1"/>
              <a:t>percepcije</a:t>
            </a:r>
            <a:r>
              <a:rPr lang="en-US" sz="1400" cap="none" dirty="0"/>
              <a:t> </a:t>
            </a:r>
            <a:r>
              <a:rPr lang="en-US" sz="1400" cap="none" dirty="0" err="1"/>
              <a:t>problema</a:t>
            </a:r>
            <a:r>
              <a:rPr lang="en-US" sz="1400" cap="none" dirty="0"/>
              <a:t> </a:t>
            </a:r>
            <a:r>
              <a:rPr lang="en-US" sz="1400" cap="none" dirty="0" err="1"/>
              <a:t>mentalnog</a:t>
            </a:r>
            <a:r>
              <a:rPr lang="en-US" sz="1400" cap="none" dirty="0"/>
              <a:t> </a:t>
            </a:r>
            <a:r>
              <a:rPr lang="en-US" sz="1400" cap="none" dirty="0" err="1"/>
              <a:t>zdravlja</a:t>
            </a:r>
            <a:r>
              <a:rPr lang="en-US" sz="1400" cap="none" dirty="0"/>
              <a:t> </a:t>
            </a:r>
            <a:r>
              <a:rPr lang="en-US" sz="1400" cap="none" dirty="0" err="1"/>
              <a:t>i</a:t>
            </a:r>
            <a:r>
              <a:rPr lang="en-US" sz="1400" cap="none" dirty="0"/>
              <a:t> </a:t>
            </a:r>
            <a:r>
              <a:rPr lang="en-US" sz="1400" cap="none" dirty="0" err="1"/>
              <a:t>mjerenja</a:t>
            </a:r>
            <a:r>
              <a:rPr lang="en-US" sz="1400" cap="none" dirty="0"/>
              <a:t> </a:t>
            </a:r>
            <a:r>
              <a:rPr lang="en-US" sz="1400" cap="none" dirty="0" err="1"/>
              <a:t>socijalne</a:t>
            </a:r>
            <a:r>
              <a:rPr lang="en-US" sz="1400" cap="none" dirty="0"/>
              <a:t> distance </a:t>
            </a:r>
            <a:r>
              <a:rPr lang="en-US" sz="1400" cap="none" dirty="0" err="1"/>
              <a:t>prema</a:t>
            </a:r>
            <a:r>
              <a:rPr lang="en-US" sz="1400" cap="none" dirty="0"/>
              <a:t> </a:t>
            </a:r>
            <a:r>
              <a:rPr lang="en-US" sz="1400" cap="none" dirty="0" err="1"/>
              <a:t>osobama</a:t>
            </a:r>
            <a:r>
              <a:rPr lang="en-US" sz="1400" cap="none" dirty="0"/>
              <a:t> </a:t>
            </a:r>
            <a:r>
              <a:rPr lang="en-US" sz="1400" cap="none" dirty="0" err="1"/>
              <a:t>sa</a:t>
            </a:r>
            <a:r>
              <a:rPr lang="en-US" sz="1400" cap="none" dirty="0"/>
              <a:t> </a:t>
            </a:r>
            <a:r>
              <a:rPr lang="en-US" sz="1400" cap="none" dirty="0" err="1"/>
              <a:t>problemi</a:t>
            </a:r>
            <a:r>
              <a:rPr lang="x-none" sz="1400" cap="none" dirty="0"/>
              <a:t>-</a:t>
            </a:r>
            <a:r>
              <a:rPr lang="en-US" sz="1400" cap="none" dirty="0"/>
              <a:t>ma </a:t>
            </a:r>
            <a:r>
              <a:rPr lang="en-US" sz="1400" cap="none" dirty="0" err="1"/>
              <a:t>mentalnog</a:t>
            </a:r>
            <a:r>
              <a:rPr lang="en-US" sz="1400" cap="none" dirty="0"/>
              <a:t> </a:t>
            </a:r>
            <a:r>
              <a:rPr lang="en-US" sz="1400" cap="none" dirty="0" err="1"/>
              <a:t>zdravlja</a:t>
            </a:r>
            <a:r>
              <a:rPr lang="en-US" sz="1400" cap="none" dirty="0"/>
              <a:t>, </a:t>
            </a:r>
            <a:r>
              <a:rPr lang="en-US" sz="1400" cap="none" dirty="0" err="1"/>
              <a:t>uključujući</a:t>
            </a:r>
            <a:r>
              <a:rPr lang="en-US" sz="1400" cap="none" dirty="0"/>
              <a:t> </a:t>
            </a:r>
            <a:r>
              <a:rPr lang="en-US" sz="1400" cap="none" dirty="0" err="1"/>
              <a:t>i</a:t>
            </a:r>
            <a:r>
              <a:rPr lang="en-US" sz="1400" cap="none" dirty="0"/>
              <a:t> </a:t>
            </a:r>
            <a:r>
              <a:rPr lang="en-US" sz="1400" cap="none" dirty="0" err="1"/>
              <a:t>faktore</a:t>
            </a:r>
            <a:r>
              <a:rPr lang="en-US" sz="1400" cap="none" dirty="0"/>
              <a:t> </a:t>
            </a:r>
            <a:r>
              <a:rPr lang="en-US" sz="1400" cap="none" dirty="0" err="1"/>
              <a:t>koji</a:t>
            </a:r>
            <a:r>
              <a:rPr lang="en-US" sz="1400" cap="none" dirty="0"/>
              <a:t> </a:t>
            </a:r>
            <a:r>
              <a:rPr lang="en-US" sz="1400" cap="none" dirty="0" err="1" smtClean="0"/>
              <a:t>na</a:t>
            </a:r>
            <a:r>
              <a:rPr lang="en-US" sz="1400" cap="none" dirty="0" smtClean="0"/>
              <a:t> to </a:t>
            </a:r>
            <a:r>
              <a:rPr lang="en-US" sz="1400" cap="none" dirty="0" err="1" smtClean="0"/>
              <a:t>utiču</a:t>
            </a:r>
            <a:r>
              <a:rPr lang="en-US" sz="1400" cap="none" dirty="0"/>
              <a:t>,</a:t>
            </a:r>
            <a:r>
              <a:rPr lang="x-none" sz="1400" cap="none" dirty="0" smtClean="0"/>
              <a:t> </a:t>
            </a:r>
            <a:r>
              <a:rPr lang="x-none" sz="1400" cap="none" dirty="0"/>
              <a:t>sprovedeno je istraživanje u okviru opšte (punoljetne) </a:t>
            </a:r>
            <a:r>
              <a:rPr lang="x-none" sz="1400" cap="none"/>
              <a:t>javnosti </a:t>
            </a:r>
            <a:r>
              <a:rPr lang="sr-Latn-ME" sz="1400" cap="none" dirty="0" smtClean="0"/>
              <a:t>C</a:t>
            </a:r>
            <a:r>
              <a:rPr lang="x-none" sz="1400" cap="none" smtClean="0"/>
              <a:t>rne </a:t>
            </a:r>
            <a:r>
              <a:rPr lang="sr-Latn-ME" sz="1400" cap="none" dirty="0"/>
              <a:t>G</a:t>
            </a:r>
            <a:r>
              <a:rPr lang="x-none" sz="1400" cap="none" smtClean="0"/>
              <a:t>ore </a:t>
            </a:r>
            <a:r>
              <a:rPr lang="x-none" sz="1400" cap="none" dirty="0"/>
              <a:t>koje se pitanjem stigmatizacije mentalnih </a:t>
            </a:r>
            <a:r>
              <a:rPr lang="x-none" sz="1400" cap="none" dirty="0" smtClean="0"/>
              <a:t>bolesti</a:t>
            </a:r>
            <a:r>
              <a:rPr lang="sr-Latn-CS" sz="1400" cap="none" dirty="0" smtClean="0"/>
              <a:t>, odnosno</a:t>
            </a:r>
            <a:r>
              <a:rPr lang="x-none" sz="1400" cap="none" dirty="0" smtClean="0"/>
              <a:t> </a:t>
            </a:r>
            <a:r>
              <a:rPr lang="x-none" sz="1400" cap="none" dirty="0"/>
              <a:t>osoba koje imaju problema u mentalnom </a:t>
            </a:r>
            <a:r>
              <a:rPr lang="x-none" sz="1400" cap="none" dirty="0" smtClean="0"/>
              <a:t>zdravlju</a:t>
            </a:r>
            <a:r>
              <a:rPr lang="sr-Latn-CS" sz="1400" cap="none" dirty="0" smtClean="0"/>
              <a:t>,</a:t>
            </a:r>
            <a:r>
              <a:rPr lang="x-none" sz="1400" cap="none" dirty="0" smtClean="0"/>
              <a:t> </a:t>
            </a:r>
            <a:r>
              <a:rPr lang="x-none" sz="1400" cap="none" dirty="0"/>
              <a:t>bavilo  sa stanovišta njihovih znanja i ličnih iskustava u odnosu na mentalno zdravlje</a:t>
            </a:r>
            <a:r>
              <a:rPr lang="x-none" sz="1400" cap="none"/>
              <a:t>, </a:t>
            </a:r>
            <a:r>
              <a:rPr lang="x-none" sz="1400" cap="none" smtClean="0"/>
              <a:t>ali</a:t>
            </a:r>
            <a:r>
              <a:rPr lang="sr-Latn-ME" sz="1400" cap="none" dirty="0" smtClean="0"/>
              <a:t> i</a:t>
            </a:r>
            <a:r>
              <a:rPr lang="x-none" sz="1400" cap="none" smtClean="0"/>
              <a:t> </a:t>
            </a:r>
            <a:r>
              <a:rPr lang="x-none" sz="1400" cap="none" dirty="0"/>
              <a:t>njihovom socijalnom distancom u odnosu na mentalne bolesti i osobe sa problemima u mentalnom zdravlju.</a:t>
            </a:r>
          </a:p>
          <a:p>
            <a:pPr algn="just"/>
            <a:r>
              <a:rPr lang="x-none" sz="1400" cap="none" dirty="0"/>
              <a:t>Pitanje socijalne </a:t>
            </a:r>
            <a:r>
              <a:rPr lang="x-none" sz="1400" cap="none" dirty="0" smtClean="0"/>
              <a:t>distance je</a:t>
            </a:r>
            <a:r>
              <a:rPr lang="sr-Latn-CS" sz="1400" cap="none" dirty="0" smtClean="0"/>
              <a:t> analizirano</a:t>
            </a:r>
            <a:r>
              <a:rPr lang="x-none" sz="1400" cap="none" dirty="0" smtClean="0"/>
              <a:t> </a:t>
            </a:r>
            <a:r>
              <a:rPr lang="x-none" sz="1400" cap="none" dirty="0"/>
              <a:t>na </a:t>
            </a:r>
            <a:r>
              <a:rPr lang="sr-Latn-CS" sz="1400" cap="none" dirty="0" smtClean="0"/>
              <a:t>osnovu</a:t>
            </a:r>
            <a:r>
              <a:rPr lang="x-none" sz="1400" cap="none" dirty="0" smtClean="0"/>
              <a:t> </a:t>
            </a:r>
            <a:r>
              <a:rPr lang="x-none" sz="1400" cap="none" dirty="0"/>
              <a:t>CAMI </a:t>
            </a:r>
            <a:r>
              <a:rPr lang="x-none" sz="1400" cap="none" dirty="0" smtClean="0"/>
              <a:t>skale</a:t>
            </a:r>
            <a:r>
              <a:rPr lang="sr-Latn-CS" sz="1400" cap="none" dirty="0" smtClean="0"/>
              <a:t> </a:t>
            </a:r>
            <a:r>
              <a:rPr lang="x-none" sz="1400" cap="none" dirty="0" smtClean="0"/>
              <a:t>- </a:t>
            </a:r>
            <a:r>
              <a:rPr lang="x-none" sz="1400" i="1" cap="none" dirty="0"/>
              <a:t>Stavovi zajednice prema mentalnim oboljenjima </a:t>
            </a:r>
            <a:r>
              <a:rPr lang="x-none" sz="1400" cap="none" dirty="0"/>
              <a:t>(</a:t>
            </a:r>
            <a:r>
              <a:rPr lang="x-none" sz="1400" i="1" cap="none" dirty="0"/>
              <a:t>Community Attitudes Toward the Mental Ill</a:t>
            </a:r>
            <a:r>
              <a:rPr lang="x-none" sz="1400" cap="none" dirty="0"/>
              <a:t>-CAMI</a:t>
            </a:r>
            <a:r>
              <a:rPr lang="x-none" sz="1400" cap="none" dirty="0" smtClean="0"/>
              <a:t>)</a:t>
            </a:r>
            <a:r>
              <a:rPr lang="sr-Latn-CS" sz="1400" cap="none" dirty="0" smtClean="0"/>
              <a:t>, čiji</a:t>
            </a:r>
            <a:r>
              <a:rPr lang="x-none" sz="1400" cap="none" dirty="0" smtClean="0"/>
              <a:t> </a:t>
            </a:r>
            <a:r>
              <a:rPr lang="x-none" sz="1400" cap="none" dirty="0"/>
              <a:t>su </a:t>
            </a:r>
            <a:r>
              <a:rPr lang="x-none" sz="1400" cap="none" dirty="0" smtClean="0"/>
              <a:t>autori </a:t>
            </a:r>
            <a:r>
              <a:rPr lang="x-none" sz="1400" cap="none" dirty="0"/>
              <a:t>Taylor, Dear i Hall 1979. godine. Prethodne studije su pokazale da skala ima prihvatljivu pouzdanost (Cronbach’s Alpha = .68-.88) i konkurentnu valjanost (Sevidny i sur., 1993). </a:t>
            </a:r>
            <a:endParaRPr lang="sr-Latn-CS" sz="1400" cap="none" dirty="0" smtClean="0"/>
          </a:p>
          <a:p>
            <a:pPr algn="just"/>
            <a:r>
              <a:rPr lang="x-none" sz="1400" cap="none" dirty="0" smtClean="0"/>
              <a:t>Skala </a:t>
            </a:r>
            <a:r>
              <a:rPr lang="x-none" sz="1400" cap="none" dirty="0"/>
              <a:t>sadrži 40 tvrdnji koje mjere četiri dimenzije: 1) Autoritarnost, 2) Dobronamjernost, 3) Socijalna </a:t>
            </a:r>
            <a:r>
              <a:rPr lang="x-none" sz="1400" cap="none" dirty="0" smtClean="0"/>
              <a:t>ograničenja</a:t>
            </a:r>
            <a:r>
              <a:rPr lang="sr-Latn-CS" sz="1400" cap="none" dirty="0" smtClean="0"/>
              <a:t> i</a:t>
            </a:r>
            <a:r>
              <a:rPr lang="x-none" sz="1400" cap="none" dirty="0" smtClean="0"/>
              <a:t> </a:t>
            </a:r>
            <a:r>
              <a:rPr lang="x-none" sz="1400" cap="none" dirty="0"/>
              <a:t>4) Stav zajednice prema mentalnom zdravlju. Za svaku od navedenih tvrdnji (ajtema koji čine 4 subskale CAMI skale) ispitanici vrše procjenu stepena slaganja sa tvrdnjom (ajtemom) na Likertovoj skali (1- potpuno se ne slaže do 5- potpuno se slaže). Veći sumarni skor na skalama upućuje na veću zastupljenost pozitivnih stavova i obratno. </a:t>
            </a:r>
            <a:endParaRPr lang="en-US" sz="1400"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44781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34001" y="175636"/>
            <a:ext cx="6560204" cy="332399"/>
          </a:xfrm>
        </p:spPr>
        <p:txBody>
          <a:bodyPr/>
          <a:lstStyle/>
          <a:p>
            <a:r>
              <a:rPr lang="x-none" sz="1200" dirty="0"/>
              <a:t>Stiče se utisak da na tvrdnjama subskale </a:t>
            </a:r>
            <a:r>
              <a:rPr lang="x-none" sz="1200" dirty="0" smtClean="0"/>
              <a:t>AUTORITARNO</a:t>
            </a:r>
            <a:r>
              <a:rPr lang="sr-Latn-CS" sz="1200" dirty="0" smtClean="0"/>
              <a:t>S</a:t>
            </a:r>
            <a:r>
              <a:rPr lang="x-none" sz="1200" dirty="0" smtClean="0"/>
              <a:t>TI </a:t>
            </a:r>
            <a:r>
              <a:rPr lang="x-none" sz="1200" dirty="0"/>
              <a:t>CAMI skale postoji značajna nekonzistentnost u odnosu crnogorske javnosti prema osobama </a:t>
            </a:r>
            <a:r>
              <a:rPr lang="x-none" sz="1200" dirty="0" smtClean="0"/>
              <a:t>s </a:t>
            </a:r>
            <a:r>
              <a:rPr lang="x-none" sz="1200"/>
              <a:t>mentalnim </a:t>
            </a:r>
            <a:r>
              <a:rPr lang="x-none" sz="1200" smtClean="0"/>
              <a:t>poteško</a:t>
            </a:r>
            <a:r>
              <a:rPr lang="sr-Latn-ME" sz="1200" dirty="0" smtClean="0"/>
              <a:t>ćama.</a:t>
            </a:r>
            <a:endParaRPr lang="en-GB" sz="12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8863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algn="just"/>
            <a:r>
              <a:rPr lang="x-none" sz="1200" smtClean="0"/>
              <a:t>To </a:t>
            </a:r>
            <a:r>
              <a:rPr lang="x-none" sz="1200"/>
              <a:t>se </a:t>
            </a:r>
            <a:r>
              <a:rPr lang="x-none" sz="1200" smtClean="0"/>
              <a:t>pos</a:t>
            </a:r>
            <a:r>
              <a:rPr lang="sr-Latn-ME" sz="1200" dirty="0" smtClean="0"/>
              <a:t>e</a:t>
            </a:r>
            <a:r>
              <a:rPr lang="x-none" sz="1200" smtClean="0"/>
              <a:t>bn</a:t>
            </a:r>
            <a:r>
              <a:rPr lang="sr-Latn-CS" sz="1200" dirty="0"/>
              <a:t>o</a:t>
            </a:r>
            <a:r>
              <a:rPr lang="x-none" sz="1200" dirty="0" smtClean="0"/>
              <a:t> </a:t>
            </a:r>
            <a:r>
              <a:rPr lang="x-none" sz="1200" dirty="0"/>
              <a:t>odnosi na one tvrdnje koje predstavljaju iskaz standardnih stereotipa i predrasuda prema mentalnim poteškoćama: osobe odmah </a:t>
            </a:r>
            <a:r>
              <a:rPr lang="x-none" sz="1200"/>
              <a:t>treba </a:t>
            </a:r>
            <a:r>
              <a:rPr lang="x-none" sz="1200" smtClean="0"/>
              <a:t>sm</a:t>
            </a:r>
            <a:r>
              <a:rPr lang="sr-Latn-ME" sz="1200" dirty="0" smtClean="0"/>
              <a:t>j</a:t>
            </a:r>
            <a:r>
              <a:rPr lang="x-none" sz="1200" smtClean="0"/>
              <a:t>estiti </a:t>
            </a:r>
            <a:r>
              <a:rPr lang="x-none" sz="1200" dirty="0"/>
              <a:t>na </a:t>
            </a:r>
            <a:r>
              <a:rPr lang="x-none" sz="1200"/>
              <a:t>bolničko </a:t>
            </a:r>
            <a:r>
              <a:rPr lang="x-none" sz="1200" smtClean="0"/>
              <a:t>l</a:t>
            </a:r>
            <a:r>
              <a:rPr lang="sr-Latn-ME" sz="1200" dirty="0" smtClean="0"/>
              <a:t>ij</a:t>
            </a:r>
            <a:r>
              <a:rPr lang="x-none" sz="1200" smtClean="0"/>
              <a:t>ečenje</a:t>
            </a:r>
            <a:r>
              <a:rPr lang="x-none" sz="1200" dirty="0"/>
              <a:t>; osobama je potrebna disciplina kao </a:t>
            </a:r>
            <a:r>
              <a:rPr lang="x-none" sz="1200"/>
              <a:t>maloj </a:t>
            </a:r>
            <a:r>
              <a:rPr lang="x-none" sz="1200" smtClean="0"/>
              <a:t>d</a:t>
            </a:r>
            <a:r>
              <a:rPr lang="sr-Latn-ME" sz="1200" dirty="0" smtClean="0"/>
              <a:t>j</a:t>
            </a:r>
            <a:r>
              <a:rPr lang="x-none" sz="1200" smtClean="0"/>
              <a:t>eci</a:t>
            </a:r>
            <a:r>
              <a:rPr lang="x-none" sz="1200" dirty="0"/>
              <a:t>; mentalni poremećaji su produkt nedostatka discipline; lako je prepoznati osobu sa mentalnim </a:t>
            </a:r>
            <a:r>
              <a:rPr lang="x-none" sz="1200"/>
              <a:t>poteškoćama</a:t>
            </a:r>
            <a:r>
              <a:rPr lang="x-none" sz="1200" smtClean="0"/>
              <a:t>.</a:t>
            </a:r>
            <a:r>
              <a:rPr lang="sr-Latn-ME" sz="1200" dirty="0" smtClean="0"/>
              <a:t> Dakle, na jednoj strani se demonstrira tolerantan i prihvatajući stav javnosti prema osobama sa mentalnim poteškoćama, a na drugoj gdje su stereotipi eksplicitnije iskazani preovladava ili jasna autoritarnost ili se javnost „cijepa“ na dva suprostavljena stanovišta</a:t>
            </a:r>
            <a:r>
              <a:rPr lang="sr-Latn-ME" sz="1400" dirty="0" smtClean="0"/>
              <a:t>.</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352113608"/>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145207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01759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316043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400992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57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Takođe je interesantno konstatovati da kod određenog broja tvrdnji postoji jasna neodlučnost javnosti (bilo iskazana kroz značajan procenat odgovora </a:t>
            </a:r>
            <a:r>
              <a:rPr lang="x-none" sz="1400" i="1" dirty="0"/>
              <a:t>i da i ne</a:t>
            </a:r>
            <a:r>
              <a:rPr lang="x-none" sz="1400" dirty="0"/>
              <a:t>), bilo kroz</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ujednačen procenat odgovora negativnog i pozitivnog karaktera. To se u prvom redu odnosi na pitanje naglašavanja zaštite javnosti od osoba sa mentalnim poremećajima kao i na stav prema psihijatrijskim </a:t>
            </a:r>
            <a:r>
              <a:rPr lang="x-none" sz="1400" dirty="0" smtClean="0"/>
              <a:t>ustanov</a:t>
            </a:r>
            <a:r>
              <a:rPr lang="sr-Latn-CS" sz="1400" dirty="0" smtClean="0"/>
              <a:t>ama</a:t>
            </a:r>
            <a:r>
              <a:rPr lang="x-none" sz="1400" dirty="0" smtClean="0"/>
              <a:t> </a:t>
            </a:r>
            <a:r>
              <a:rPr lang="x-none" sz="1400"/>
              <a:t>kao </a:t>
            </a:r>
            <a:r>
              <a:rPr lang="x-none" sz="1400" smtClean="0"/>
              <a:t>zastar</a:t>
            </a:r>
            <a:r>
              <a:rPr lang="sr-Latn-ME" sz="1400" dirty="0" smtClean="0"/>
              <a:t>j</a:t>
            </a:r>
            <a:r>
              <a:rPr lang="x-none" sz="1400" smtClean="0"/>
              <a:t>elom </a:t>
            </a:r>
            <a:r>
              <a:rPr lang="x-none" sz="1400" dirty="0"/>
              <a:t>modelu tretmana mentalnih poteškoća.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72114266"/>
              </p:ext>
            </p:extLst>
          </p:nvPr>
        </p:nvGraphicFramePr>
        <p:xfrm>
          <a:off x="234001" y="1372647"/>
          <a:ext cx="8769404" cy="2725716"/>
        </p:xfrm>
        <a:graphic>
          <a:graphicData uri="http://schemas.openxmlformats.org/drawingml/2006/table">
            <a:tbl>
              <a:tblPr/>
              <a:tblGrid>
                <a:gridCol w="6429404">
                  <a:extLst>
                    <a:ext uri="{9D8B030D-6E8A-4147-A177-3AD203B41FA5}">
                      <a16:colId xmlns="" xmlns:a16="http://schemas.microsoft.com/office/drawing/2014/main" val="4110708540"/>
                    </a:ext>
                  </a:extLst>
                </a:gridCol>
                <a:gridCol w="468000">
                  <a:extLst>
                    <a:ext uri="{9D8B030D-6E8A-4147-A177-3AD203B41FA5}">
                      <a16:colId xmlns="" xmlns:a16="http://schemas.microsoft.com/office/drawing/2014/main" val="191247960"/>
                    </a:ext>
                  </a:extLst>
                </a:gridCol>
                <a:gridCol w="468000">
                  <a:extLst>
                    <a:ext uri="{9D8B030D-6E8A-4147-A177-3AD203B41FA5}">
                      <a16:colId xmlns="" xmlns:a16="http://schemas.microsoft.com/office/drawing/2014/main" val="4174102657"/>
                    </a:ext>
                  </a:extLst>
                </a:gridCol>
                <a:gridCol w="468000">
                  <a:extLst>
                    <a:ext uri="{9D8B030D-6E8A-4147-A177-3AD203B41FA5}">
                      <a16:colId xmlns="" xmlns:a16="http://schemas.microsoft.com/office/drawing/2014/main" val="2452210406"/>
                    </a:ext>
                  </a:extLst>
                </a:gridCol>
                <a:gridCol w="468000">
                  <a:extLst>
                    <a:ext uri="{9D8B030D-6E8A-4147-A177-3AD203B41FA5}">
                      <a16:colId xmlns="" xmlns:a16="http://schemas.microsoft.com/office/drawing/2014/main" val="2618738812"/>
                    </a:ext>
                  </a:extLst>
                </a:gridCol>
                <a:gridCol w="468000">
                  <a:extLst>
                    <a:ext uri="{9D8B030D-6E8A-4147-A177-3AD203B41FA5}">
                      <a16:colId xmlns="" xmlns:a16="http://schemas.microsoft.com/office/drawing/2014/main" val="3326466372"/>
                    </a:ext>
                  </a:extLst>
                </a:gridCol>
              </a:tblGrid>
              <a:tr h="1045996">
                <a:tc>
                  <a:txBody>
                    <a:bodyPr/>
                    <a:lstStyle/>
                    <a:p>
                      <a:pPr algn="l" fontAlgn="b"/>
                      <a:r>
                        <a:rPr lang="x-none" sz="1200" b="1" i="0" u="none" strike="noStrike" dirty="0">
                          <a:solidFill>
                            <a:schemeClr val="bg1"/>
                          </a:solidFill>
                          <a:effectLst/>
                          <a:latin typeface="Calibri" panose="020F0502020204030204" pitchFamily="34" charset="0"/>
                        </a:rPr>
                        <a:t>AUTORITARNOST</a:t>
                      </a:r>
                      <a:endParaRPr lang="en-US" sz="120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Uopšte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Uglavnom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I da i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Uglavnom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 potpunosti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extLst>
                  <a:ext uri="{0D108BD9-81ED-4DB2-BD59-A6C34878D82A}">
                    <a16:rowId xmlns="" xmlns:a16="http://schemas.microsoft.com/office/drawing/2014/main" val="1848702544"/>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Čim osoba pokaže znakove mentalnog poremećaja, trebala bi biti smještena na bolničko liječenje.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10.4</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23.5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033619006"/>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Potrebno je manje naglašavati zaštitu javnosti od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40.5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5.5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85372101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Odraslim osobama sa mentalnim poremećajima treba ista vrsta kontrole i discipline kao maloj djeci.</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30.2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21.3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27313100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ne treba tretirati kao izopštenike društva.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6.1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26.6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36.7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16.1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670938167"/>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Najbolji način postupanja sa odraslim osobama koji imaju mentalni poremećaj jeste da se drže iza zaključanih vrata.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93840178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Psihijatrijske bolnice/odjeljenja su zastarjela metoda liječenja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8.6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32.8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25.7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12.2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43204128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Jedan od glavnih uzroka mentalnih poremećaja je nedostatak samodiscipline i snaga volje.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20.5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27.2</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11.1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541230856"/>
                  </a:ext>
                </a:extLst>
              </a:tr>
              <a:tr h="159042">
                <a:tc>
                  <a:txBody>
                    <a:bodyPr/>
                    <a:lstStyle/>
                    <a:p>
                      <a:pPr algn="l" fontAlgn="b"/>
                      <a:r>
                        <a:rPr lang="sr-Latn-CS" sz="1050" b="1" i="0" u="none" strike="noStrike">
                          <a:solidFill>
                            <a:schemeClr val="accent6"/>
                          </a:solidFill>
                          <a:effectLst/>
                          <a:latin typeface="Calibri" panose="020F0502020204030204" pitchFamily="34" charset="0"/>
                        </a:rPr>
                        <a:t>Gotovo svako može oboljeti od mentalnog poremećaja.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37.1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40.2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068151539"/>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Mentalno oboljenje je oboljenje kao i svako drugo.</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20.1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52664784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Lako je razlikovati odrasle osobe sa mentalnim poremećajem od ostalih ljudi.</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07502251"/>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51566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x-none" sz="1400" dirty="0"/>
              <a:t>odgovori na pojedine ajteme subskale AUTORITARNOSTI po pojedi-nim demografskim i socijalnim grupacijama, uočavaju se </a:t>
            </a:r>
            <a:r>
              <a:rPr lang="x-none" sz="1400" dirty="0" smtClean="0"/>
              <a:t>određene </a:t>
            </a:r>
            <a:r>
              <a:rPr lang="x-none" sz="1400" dirty="0"/>
              <a:t>različitosti. Tako na </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x-none" sz="1100" b="1" dirty="0"/>
              <a:t/>
            </a:r>
            <a:br>
              <a:rPr lang="x-none"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1163395"/>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CS" sz="1400" dirty="0"/>
              <a:t>p</a:t>
            </a:r>
            <a:r>
              <a:rPr lang="x-none" sz="1400" dirty="0" smtClean="0"/>
              <a:t>rim</a:t>
            </a:r>
            <a:r>
              <a:rPr lang="sr-Latn-CS" sz="1400" dirty="0" smtClean="0"/>
              <a:t>j</a:t>
            </a:r>
            <a:r>
              <a:rPr lang="x-none" sz="1400" dirty="0" smtClean="0"/>
              <a:t>er </a:t>
            </a:r>
            <a:r>
              <a:rPr lang="x-none" sz="1400" dirty="0"/>
              <a:t>mladi u znatno manjoj </a:t>
            </a:r>
            <a:r>
              <a:rPr lang="x-none" sz="1400" dirty="0" smtClean="0"/>
              <a:t>m</a:t>
            </a:r>
            <a:r>
              <a:rPr lang="sr-Latn-CS" sz="1400" dirty="0" smtClean="0"/>
              <a:t>j</a:t>
            </a:r>
            <a:r>
              <a:rPr lang="x-none" sz="1400" dirty="0" smtClean="0"/>
              <a:t>eri </a:t>
            </a:r>
            <a:r>
              <a:rPr lang="x-none" sz="1400" dirty="0"/>
              <a:t>(u odnosu na </a:t>
            </a:r>
            <a:r>
              <a:rPr lang="x-none" sz="1400" dirty="0" smtClean="0"/>
              <a:t>pros</a:t>
            </a:r>
            <a:r>
              <a:rPr lang="sr-Latn-CS" sz="1400" dirty="0" smtClean="0"/>
              <a:t>j</a:t>
            </a:r>
            <a:r>
              <a:rPr lang="x-none" sz="1400" dirty="0" smtClean="0"/>
              <a:t>ek </a:t>
            </a:r>
            <a:r>
              <a:rPr lang="x-none" sz="1400" dirty="0"/>
              <a:t>ali i starije generacije) smatraju da su mentalna oboljenja ista kao i sva druga. Neočekivano je da tako misli i veoma </a:t>
            </a:r>
            <a:r>
              <a:rPr lang="x-none" sz="1400" dirty="0" smtClean="0"/>
              <a:t>značajan </a:t>
            </a:r>
            <a:r>
              <a:rPr lang="x-none" sz="1400"/>
              <a:t>(</a:t>
            </a:r>
            <a:r>
              <a:rPr lang="x-none" sz="1400" smtClean="0"/>
              <a:t>iznadpros</a:t>
            </a:r>
            <a:r>
              <a:rPr lang="sr-Latn-ME" sz="1400" dirty="0" smtClean="0"/>
              <a:t>j</a:t>
            </a:r>
            <a:r>
              <a:rPr lang="x-none" sz="1400" smtClean="0"/>
              <a:t>ečan</a:t>
            </a:r>
            <a:r>
              <a:rPr lang="x-none" sz="1400" dirty="0"/>
              <a:t>) broj populacije sa najnižim stepenom obrazovanja. Stav da osobu sa mentalnim poremećajem treba odmah </a:t>
            </a:r>
            <a:r>
              <a:rPr lang="x-none" sz="1400" dirty="0" smtClean="0"/>
              <a:t>sm</a:t>
            </a:r>
            <a:r>
              <a:rPr lang="sr-Latn-CS" sz="1400" dirty="0" smtClean="0"/>
              <a:t>j</a:t>
            </a:r>
            <a:r>
              <a:rPr lang="x-none" sz="1400" dirty="0" smtClean="0"/>
              <a:t>estiti </a:t>
            </a:r>
            <a:r>
              <a:rPr lang="x-none" sz="1400" dirty="0"/>
              <a:t>na bolničko </a:t>
            </a:r>
            <a:r>
              <a:rPr lang="x-none" sz="1400" dirty="0" smtClean="0"/>
              <a:t>l</a:t>
            </a:r>
            <a:r>
              <a:rPr lang="sr-Latn-CS" sz="1400" dirty="0" smtClean="0"/>
              <a:t>ij</a:t>
            </a:r>
            <a:r>
              <a:rPr lang="x-none" sz="1400" dirty="0" smtClean="0"/>
              <a:t>ečenje</a:t>
            </a:r>
            <a:r>
              <a:rPr lang="x-none" sz="1400" dirty="0"/>
              <a:t>, značajno više od </a:t>
            </a:r>
            <a:r>
              <a:rPr lang="x-none" sz="1400" dirty="0" smtClean="0"/>
              <a:t>pros</a:t>
            </a:r>
            <a:r>
              <a:rPr lang="sr-Latn-CS" sz="1400" dirty="0" smtClean="0"/>
              <a:t>j</a:t>
            </a:r>
            <a:r>
              <a:rPr lang="x-none" sz="1400" dirty="0" smtClean="0"/>
              <a:t>eka </a:t>
            </a:r>
            <a:r>
              <a:rPr lang="x-none" sz="1400" dirty="0"/>
              <a:t>prihvataju starije generacije i osobe nižeg obrazovanja, ali i veći deo crnogorske populacije sa </a:t>
            </a:r>
            <a:r>
              <a:rPr lang="x-none" sz="1400" dirty="0" smtClean="0"/>
              <a:t>s</a:t>
            </a:r>
            <a:r>
              <a:rPr lang="sr-Latn-CS" sz="1400" dirty="0" smtClean="0"/>
              <a:t>j</a:t>
            </a:r>
            <a:r>
              <a:rPr lang="x-none" sz="1400" dirty="0" smtClean="0"/>
              <a:t>evera</a:t>
            </a:r>
            <a:r>
              <a:rPr lang="sr-Latn-CS" sz="1400" dirty="0" smtClean="0"/>
              <a:t> zemlje</a:t>
            </a:r>
            <a:r>
              <a:rPr lang="x-none" sz="1400" dirty="0" smtClean="0"/>
              <a:t>. </a:t>
            </a:r>
            <a:r>
              <a:rPr lang="x-none" sz="1400" dirty="0"/>
              <a:t>Sličnu vrstu stereotipa iskazuju stanovnici </a:t>
            </a:r>
            <a:r>
              <a:rPr lang="x-none" sz="1400" dirty="0" smtClean="0"/>
              <a:t>s</a:t>
            </a:r>
            <a:r>
              <a:rPr lang="sr-Latn-CS" sz="1400" dirty="0" smtClean="0"/>
              <a:t>j</a:t>
            </a:r>
            <a:r>
              <a:rPr lang="x-none" sz="1400" dirty="0" smtClean="0"/>
              <a:t>everne </a:t>
            </a:r>
            <a:r>
              <a:rPr lang="x-none" sz="1400" dirty="0"/>
              <a:t>Crne Gore i oni iz ruralnih sredina kada je u pitanju </a:t>
            </a:r>
            <a:r>
              <a:rPr lang="x-none" sz="1400" dirty="0" smtClean="0"/>
              <a:t>oc</a:t>
            </a:r>
            <a:r>
              <a:rPr lang="sr-Latn-CS" sz="1400" dirty="0" smtClean="0"/>
              <a:t>j</a:t>
            </a:r>
            <a:r>
              <a:rPr lang="x-none" sz="1400" dirty="0" smtClean="0"/>
              <a:t>ena </a:t>
            </a:r>
            <a:r>
              <a:rPr lang="x-none" sz="1400" dirty="0"/>
              <a:t>da osobama sa mentalnim poremećajima treba ista vrsta kontrole i discipline kao i maloj </a:t>
            </a:r>
            <a:r>
              <a:rPr lang="x-none" sz="1400" dirty="0" smtClean="0"/>
              <a:t>d</a:t>
            </a:r>
            <a:r>
              <a:rPr lang="sr-Latn-CS" sz="1400" dirty="0" smtClean="0"/>
              <a:t>j</a:t>
            </a:r>
            <a:r>
              <a:rPr lang="x-none" sz="1400" dirty="0" smtClean="0"/>
              <a:t>eci</a:t>
            </a:r>
            <a:r>
              <a:rPr lang="x-none" sz="1400" dirty="0"/>
              <a:t>.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70159323"/>
              </p:ext>
            </p:extLst>
          </p:nvPr>
        </p:nvGraphicFramePr>
        <p:xfrm>
          <a:off x="234001" y="1711691"/>
          <a:ext cx="8825946" cy="2494262"/>
        </p:xfrm>
        <a:graphic>
          <a:graphicData uri="http://schemas.openxmlformats.org/drawingml/2006/table">
            <a:tbl>
              <a:tblPr/>
              <a:tblGrid>
                <a:gridCol w="5907798">
                  <a:extLst>
                    <a:ext uri="{9D8B030D-6E8A-4147-A177-3AD203B41FA5}">
                      <a16:colId xmlns="" xmlns:a16="http://schemas.microsoft.com/office/drawing/2014/main" val="3537810191"/>
                    </a:ext>
                  </a:extLst>
                </a:gridCol>
                <a:gridCol w="326148">
                  <a:extLst>
                    <a:ext uri="{9D8B030D-6E8A-4147-A177-3AD203B41FA5}">
                      <a16:colId xmlns="" xmlns:a16="http://schemas.microsoft.com/office/drawing/2014/main" val="1804605438"/>
                    </a:ext>
                  </a:extLst>
                </a:gridCol>
                <a:gridCol w="216000">
                  <a:extLst>
                    <a:ext uri="{9D8B030D-6E8A-4147-A177-3AD203B41FA5}">
                      <a16:colId xmlns="" xmlns:a16="http://schemas.microsoft.com/office/drawing/2014/main" val="2875637571"/>
                    </a:ext>
                  </a:extLst>
                </a:gridCol>
                <a:gridCol w="216000">
                  <a:extLst>
                    <a:ext uri="{9D8B030D-6E8A-4147-A177-3AD203B41FA5}">
                      <a16:colId xmlns="" xmlns:a16="http://schemas.microsoft.com/office/drawing/2014/main" val="3449140872"/>
                    </a:ext>
                  </a:extLst>
                </a:gridCol>
                <a:gridCol w="216000">
                  <a:extLst>
                    <a:ext uri="{9D8B030D-6E8A-4147-A177-3AD203B41FA5}">
                      <a16:colId xmlns="" xmlns:a16="http://schemas.microsoft.com/office/drawing/2014/main" val="2409740674"/>
                    </a:ext>
                  </a:extLst>
                </a:gridCol>
                <a:gridCol w="216000">
                  <a:extLst>
                    <a:ext uri="{9D8B030D-6E8A-4147-A177-3AD203B41FA5}">
                      <a16:colId xmlns="" xmlns:a16="http://schemas.microsoft.com/office/drawing/2014/main" val="3135064879"/>
                    </a:ext>
                  </a:extLst>
                </a:gridCol>
                <a:gridCol w="216000">
                  <a:extLst>
                    <a:ext uri="{9D8B030D-6E8A-4147-A177-3AD203B41FA5}">
                      <a16:colId xmlns="" xmlns:a16="http://schemas.microsoft.com/office/drawing/2014/main" val="4208204145"/>
                    </a:ext>
                  </a:extLst>
                </a:gridCol>
                <a:gridCol w="216000">
                  <a:extLst>
                    <a:ext uri="{9D8B030D-6E8A-4147-A177-3AD203B41FA5}">
                      <a16:colId xmlns="" xmlns:a16="http://schemas.microsoft.com/office/drawing/2014/main" val="150377549"/>
                    </a:ext>
                  </a:extLst>
                </a:gridCol>
                <a:gridCol w="216000">
                  <a:extLst>
                    <a:ext uri="{9D8B030D-6E8A-4147-A177-3AD203B41FA5}">
                      <a16:colId xmlns="" xmlns:a16="http://schemas.microsoft.com/office/drawing/2014/main" val="1793837949"/>
                    </a:ext>
                  </a:extLst>
                </a:gridCol>
                <a:gridCol w="216000">
                  <a:extLst>
                    <a:ext uri="{9D8B030D-6E8A-4147-A177-3AD203B41FA5}">
                      <a16:colId xmlns="" xmlns:a16="http://schemas.microsoft.com/office/drawing/2014/main" val="3723530046"/>
                    </a:ext>
                  </a:extLst>
                </a:gridCol>
                <a:gridCol w="216000">
                  <a:extLst>
                    <a:ext uri="{9D8B030D-6E8A-4147-A177-3AD203B41FA5}">
                      <a16:colId xmlns="" xmlns:a16="http://schemas.microsoft.com/office/drawing/2014/main" val="2535016766"/>
                    </a:ext>
                  </a:extLst>
                </a:gridCol>
                <a:gridCol w="216000">
                  <a:extLst>
                    <a:ext uri="{9D8B030D-6E8A-4147-A177-3AD203B41FA5}">
                      <a16:colId xmlns="" xmlns:a16="http://schemas.microsoft.com/office/drawing/2014/main" val="2775190977"/>
                    </a:ext>
                  </a:extLst>
                </a:gridCol>
                <a:gridCol w="216000">
                  <a:extLst>
                    <a:ext uri="{9D8B030D-6E8A-4147-A177-3AD203B41FA5}">
                      <a16:colId xmlns="" xmlns:a16="http://schemas.microsoft.com/office/drawing/2014/main" val="949978496"/>
                    </a:ext>
                  </a:extLst>
                </a:gridCol>
                <a:gridCol w="216000">
                  <a:extLst>
                    <a:ext uri="{9D8B030D-6E8A-4147-A177-3AD203B41FA5}">
                      <a16:colId xmlns="" xmlns:a16="http://schemas.microsoft.com/office/drawing/2014/main" val="3530611620"/>
                    </a:ext>
                  </a:extLst>
                </a:gridCol>
              </a:tblGrid>
              <a:tr h="239386">
                <a:tc>
                  <a:txBody>
                    <a:bodyPr/>
                    <a:lstStyle/>
                    <a:p>
                      <a:pPr algn="ctr">
                        <a:spcAft>
                          <a:spcPts val="0"/>
                        </a:spcAft>
                      </a:pPr>
                      <a:r>
                        <a:rPr lang="sr-Latn-CS" sz="900" b="1"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Total</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Starost</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Obrazovanje</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Region</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2">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Tip</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extLst>
                  <a:ext uri="{0D108BD9-81ED-4DB2-BD59-A6C34878D82A}">
                    <a16:rowId xmlns="" xmlns:a16="http://schemas.microsoft.com/office/drawing/2014/main" val="3255668494"/>
                  </a:ext>
                </a:extLst>
              </a:tr>
              <a:tr h="746116">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674" marR="10674" marT="0" marB="10674"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18-29</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30-44</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45-59</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Osnovno</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Srednje</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Više, visoko</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Urban</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Rural</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396934752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N</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281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275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229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587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193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204241386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Gotovo svako može oboljeti od mentalnog poremećaja.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531290999"/>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Odraslim osobama sa mentalnim poremećajima treba ista vrsta kontrole i discipline kao maloj djeci.</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98119592"/>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treba tretirati kao izopštenike društva.</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881582965"/>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Lako je razlikovati odrasle osobe sa mentalnim poremećajem od ostalih ljudi.</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68445082"/>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Mentalno oboljenje je oboljenje kao i svako drugo.</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56617908"/>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Čim osoba pokaže znakove mentalnog poremećaja, trebala bi biti smještena na bolničko liječenje.</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678279283"/>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Jedan od glavnih uzroka mentalnih poremećaja je nedostatak samodiscipline i snaga volje.</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28396572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Psihijatrijske bolnice/odjeljenja su zastarjela metoda liječenja odraslih sa mentalnim poremećajima.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475500171"/>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Potrebno je manje naglašavati zaštitu javnosti od odraslih sa mentalnim poremećajima.</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25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674396760"/>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Najbolji način postupanja sa odraslim osobama koji imaju mentalni poremećaj jeste da se drže iza zaključanih vrata.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12.7</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11</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14</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14</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18</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10</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6600"/>
                          </a:solidFill>
                          <a:effectLst/>
                          <a:latin typeface="Arial" panose="020B0604020202020204" pitchFamily="34" charset="0"/>
                          <a:ea typeface="Times New Roman" panose="02020603050405020304" pitchFamily="18" charset="0"/>
                        </a:rPr>
                        <a:t>0</a:t>
                      </a:r>
                      <a:r>
                        <a:rPr lang="sr-Latn-CS" sz="900" dirty="0">
                          <a:solidFill>
                            <a:srgbClr val="FFFFFF"/>
                          </a:solidFill>
                          <a:effectLst/>
                          <a:latin typeface="Arial" panose="020B0604020202020204" pitchFamily="34" charset="0"/>
                          <a:ea typeface="Times New Roman" panose="02020603050405020304" pitchFamily="18" charset="0"/>
                        </a:rPr>
                        <a:t>8</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19</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11</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761352756"/>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17950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81206"/>
            <a:ext cx="2771775" cy="542925"/>
          </a:xfrm>
          <a:prstGeom prst="rect">
            <a:avLst/>
          </a:prstGeom>
        </p:spPr>
      </p:pic>
      <p:graphicFrame>
        <p:nvGraphicFramePr>
          <p:cNvPr id="11" name="Object 5"/>
          <p:cNvGraphicFramePr>
            <a:graphicFrameLocks/>
          </p:cNvGraphicFramePr>
          <p:nvPr>
            <p:extLst>
              <p:ext uri="{D42A27DB-BD31-4B8C-83A1-F6EECF244321}">
                <p14:modId xmlns:p14="http://schemas.microsoft.com/office/powerpoint/2010/main" val="3154448116"/>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34001" y="175636"/>
            <a:ext cx="6560204" cy="387798"/>
          </a:xfrm>
        </p:spPr>
        <p:txBody>
          <a:bodyPr/>
          <a:lstStyle/>
          <a:p>
            <a:r>
              <a:rPr lang="x-none" sz="1400" dirty="0"/>
              <a:t>Dodatna analiza podataka sa subskale AUTORITARNOSTI odnosi se na  komparaciju rezultata dobijenih na javnosti Federacije BiH i crnogorske javnosti. Moglo bi se konsta-</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tovati da kod pojedinih tvrdnji postoje značajne različitosti. To se naročito odnosi na stavove označene (crvenom linijaturom) na grafikonu kod kojih možemo konstatovati značajno veći procenat pozitivnih odgovora (slaganja) sa navedenim tvrdnjama u Federaciji BiH nego u Crnoj Gori. Samo na jednoj tvrdnji (označeno plavom linijaturom) se  može konstatovati nešto manji nivo prisutnosti stereotipa kod crnogorske javnosti u odnosu na BiH javnost.</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5"/>
          <p:cNvGraphicFramePr>
            <a:graphicFrameLocks/>
          </p:cNvGraphicFramePr>
          <p:nvPr>
            <p:extLst>
              <p:ext uri="{D42A27DB-BD31-4B8C-83A1-F6EECF244321}">
                <p14:modId xmlns:p14="http://schemas.microsoft.com/office/powerpoint/2010/main" val="3097686878"/>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2" name="Rectangle 1"/>
          <p:cNvSpPr/>
          <p:nvPr/>
        </p:nvSpPr>
        <p:spPr>
          <a:xfrm>
            <a:off x="50801" y="242887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300717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384303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3285603"/>
            <a:ext cx="9017000" cy="276225"/>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Tree>
    <p:extLst>
      <p:ext uri="{BB962C8B-B14F-4D97-AF65-F5344CB8AC3E}">
        <p14:creationId xmlns:p14="http://schemas.microsoft.com/office/powerpoint/2010/main" val="333246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797288" cy="775597"/>
          </a:xfrm>
        </p:spPr>
        <p:txBody>
          <a:bodyPr/>
          <a:lstStyle/>
          <a:p>
            <a:r>
              <a:rPr lang="x-none" sz="3600" dirty="0"/>
              <a:t>CAMI skala</a:t>
            </a:r>
            <a:br>
              <a:rPr lang="x-none" sz="3600" dirty="0"/>
            </a:br>
            <a:r>
              <a:rPr lang="x-none" sz="2000" dirty="0"/>
              <a:t>dobronamjernost</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34</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8" name="Picture Placeholder 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7" r="9103"/>
          <a:stretch/>
        </p:blipFill>
        <p:spPr>
          <a:xfrm>
            <a:off x="1" y="0"/>
            <a:ext cx="6244589" cy="51435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62980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45996" y="175636"/>
            <a:ext cx="6560204" cy="1143692"/>
          </a:xfrm>
        </p:spPr>
        <p:txBody>
          <a:bodyPr/>
          <a:lstStyle/>
          <a:p>
            <a:r>
              <a:rPr lang="x-none" sz="1400" dirty="0"/>
              <a:t>Kada je u pitanju subskala DOBRONAMJERNOSTI (</a:t>
            </a:r>
            <a:r>
              <a:rPr lang="x-none" sz="1400" i="1" dirty="0"/>
              <a:t>benevolence</a:t>
            </a:r>
            <a:r>
              <a:rPr lang="x-none" sz="1400" dirty="0" smtClean="0"/>
              <a:t>) </a:t>
            </a:r>
            <a:r>
              <a:rPr lang="x-none" sz="1400" dirty="0"/>
              <a:t>CAMI skale </a:t>
            </a:r>
            <a:r>
              <a:rPr lang="sr-Latn-CS" sz="1400" dirty="0" smtClean="0"/>
              <a:t/>
            </a:r>
            <a:br>
              <a:rPr lang="sr-Latn-CS" sz="1400" dirty="0" smtClean="0"/>
            </a:br>
            <a:r>
              <a:rPr lang="x-none" sz="1400" dirty="0" smtClean="0"/>
              <a:t>može</a:t>
            </a:r>
            <a:r>
              <a:rPr lang="sr-Latn-CS" sz="1400" dirty="0" smtClean="0"/>
              <a:t> se</a:t>
            </a:r>
            <a:r>
              <a:rPr lang="x-none" sz="1400" dirty="0" smtClean="0"/>
              <a:t> </a:t>
            </a:r>
            <a:r>
              <a:rPr lang="x-none" sz="1400" dirty="0"/>
              <a:t>konstatovati da su odgovori opšte javnosti Crne Gore u ovom slučaju daleko</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konzistentniji i pozitivniji. Kod većine korišćenih tvrdnji se </a:t>
            </a:r>
            <a:r>
              <a:rPr lang="x-none" sz="1400" dirty="0" smtClean="0"/>
              <a:t>uoč</a:t>
            </a:r>
            <a:r>
              <a:rPr lang="sr-Latn-CS" sz="1400" dirty="0" smtClean="0"/>
              <a:t>ava</a:t>
            </a:r>
            <a:r>
              <a:rPr lang="x-none" sz="1400" dirty="0" smtClean="0"/>
              <a:t> </a:t>
            </a:r>
            <a:r>
              <a:rPr lang="x-none" sz="1400" dirty="0"/>
              <a:t>„zdrav“ i pozitivan </a:t>
            </a:r>
            <a:r>
              <a:rPr lang="x-none" sz="1400" dirty="0" smtClean="0"/>
              <a:t>stav. </a:t>
            </a:r>
            <a:r>
              <a:rPr lang="x-none" sz="1400" dirty="0"/>
              <a:t>Jedino, neznatno odstupanje od ove prilično pozitivne slike se odnosi na tvrdnju: </a:t>
            </a:r>
            <a:r>
              <a:rPr lang="sr-Latn-CS" sz="1400" dirty="0" smtClean="0"/>
              <a:t>”</a:t>
            </a:r>
            <a:r>
              <a:rPr lang="x-none" sz="1400" dirty="0" smtClean="0"/>
              <a:t>Najbolje</a:t>
            </a:r>
            <a:r>
              <a:rPr lang="sr-Latn-CS" sz="1400" dirty="0" smtClean="0"/>
              <a:t> </a:t>
            </a:r>
            <a:r>
              <a:rPr lang="x-none" sz="1400" dirty="0" smtClean="0"/>
              <a:t>je izb</a:t>
            </a:r>
            <a:r>
              <a:rPr lang="sr-Latn-CS" sz="1400" dirty="0" smtClean="0"/>
              <a:t>j</a:t>
            </a:r>
            <a:r>
              <a:rPr lang="x-none" sz="1400" dirty="0" smtClean="0"/>
              <a:t>eći </a:t>
            </a:r>
            <a:r>
              <a:rPr lang="x-none" sz="1400" dirty="0"/>
              <a:t>bilo </a:t>
            </a:r>
            <a:r>
              <a:rPr lang="x-none" sz="1400" dirty="0" smtClean="0"/>
              <a:t>kog</a:t>
            </a:r>
            <a:r>
              <a:rPr lang="sr-Latn-CS" sz="1400" dirty="0" smtClean="0"/>
              <a:t>a</a:t>
            </a:r>
            <a:r>
              <a:rPr lang="x-none" sz="1400" dirty="0" smtClean="0"/>
              <a:t> </a:t>
            </a:r>
            <a:r>
              <a:rPr lang="x-none" sz="1400" dirty="0"/>
              <a:t>ako ima mentalnih </a:t>
            </a:r>
            <a:r>
              <a:rPr lang="x-none" sz="1400" dirty="0" smtClean="0"/>
              <a:t>problema</a:t>
            </a:r>
            <a:r>
              <a:rPr lang="sr-Latn-CS" sz="1400" dirty="0" smtClean="0"/>
              <a:t>”</a:t>
            </a:r>
            <a:r>
              <a:rPr lang="x-none" sz="1400" dirty="0" smtClean="0"/>
              <a:t>, gd</a:t>
            </a:r>
            <a:r>
              <a:rPr lang="sr-Latn-CS" sz="1400" dirty="0" smtClean="0"/>
              <a:t>j</a:t>
            </a:r>
            <a:r>
              <a:rPr lang="x-none" sz="1400" dirty="0" smtClean="0"/>
              <a:t>e </a:t>
            </a:r>
            <a:r>
              <a:rPr lang="x-none" sz="1400" dirty="0"/>
              <a:t>se opšta javnost raslojila u tri ujednačena kontingenta (po ⅓ u svakom): slaganje, neslaganje i neutralan odnos.</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089416379"/>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37084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61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653360" cy="581698"/>
          </a:xfrm>
        </p:spPr>
        <p:txBody>
          <a:bodyPr/>
          <a:lstStyle/>
          <a:p>
            <a:r>
              <a:rPr lang="x-none" sz="1400" dirty="0"/>
              <a:t>Takođe je interesantno konstatovati da kod određenog broja tvrdnji postoji značajan </a:t>
            </a:r>
            <a:r>
              <a:rPr lang="x-none" sz="1400"/>
              <a:t>procenat </a:t>
            </a:r>
            <a:r>
              <a:rPr lang="x-none" sz="1400" smtClean="0"/>
              <a:t>neodlu</a:t>
            </a:r>
            <a:r>
              <a:rPr lang="sr-Latn-ME" sz="1400" dirty="0" smtClean="0"/>
              <a:t>č</a:t>
            </a:r>
            <a:r>
              <a:rPr lang="x-none" sz="1400" smtClean="0"/>
              <a:t>nih </a:t>
            </a:r>
            <a:r>
              <a:rPr lang="x-none" sz="1400" dirty="0"/>
              <a:t>(odgovor </a:t>
            </a:r>
            <a:r>
              <a:rPr lang="x-none" sz="1400" i="1" dirty="0"/>
              <a:t>i da i ne</a:t>
            </a:r>
            <a:r>
              <a:rPr lang="x-none" sz="1400" dirty="0"/>
              <a:t>), što svakako može ukazivati da određeni procenat</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24598" y="564997"/>
            <a:ext cx="8768399"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opšte javnosti Crne Gore ne želi eksplicite da prihvati niti odbaci takve tvrdnje (stavove) prevashodno zbog svoje nesigurnosti u vezi sa tim kakav socijalni status ima prihvatanje ili odbijanje takvih iskaza (socijalno prihvatljivo ili socijalno neprihvatljivo). Na svim tvrdnjama kod kojih zatičemo više od ¼ takvih, neodlučnih, odgovora, možemo pretpostaviti da se radi upravo o toj </a:t>
            </a:r>
            <a:r>
              <a:rPr lang="x-none" sz="1400"/>
              <a:t>vrsti </a:t>
            </a:r>
            <a:r>
              <a:rPr lang="x-none" sz="1400" smtClean="0"/>
              <a:t>izb</a:t>
            </a:r>
            <a:r>
              <a:rPr lang="sr-Latn-ME" sz="1400" dirty="0" smtClean="0"/>
              <a:t>j</a:t>
            </a:r>
            <a:r>
              <a:rPr lang="x-none" sz="1400" smtClean="0"/>
              <a:t>egavanja</a:t>
            </a:r>
            <a:r>
              <a:rPr lang="x-none" sz="1400" dirty="0"/>
              <a:t>.</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03813248"/>
              </p:ext>
            </p:extLst>
          </p:nvPr>
        </p:nvGraphicFramePr>
        <p:xfrm>
          <a:off x="224598" y="1445333"/>
          <a:ext cx="8676000" cy="2669633"/>
        </p:xfrm>
        <a:graphic>
          <a:graphicData uri="http://schemas.openxmlformats.org/drawingml/2006/table">
            <a:tbl>
              <a:tblPr/>
              <a:tblGrid>
                <a:gridCol w="5976000">
                  <a:extLst>
                    <a:ext uri="{9D8B030D-6E8A-4147-A177-3AD203B41FA5}">
                      <a16:colId xmlns="" xmlns:a16="http://schemas.microsoft.com/office/drawing/2014/main" val="3266838339"/>
                    </a:ext>
                  </a:extLst>
                </a:gridCol>
                <a:gridCol w="540000">
                  <a:extLst>
                    <a:ext uri="{9D8B030D-6E8A-4147-A177-3AD203B41FA5}">
                      <a16:colId xmlns="" xmlns:a16="http://schemas.microsoft.com/office/drawing/2014/main" val="2335218352"/>
                    </a:ext>
                  </a:extLst>
                </a:gridCol>
                <a:gridCol w="540000">
                  <a:extLst>
                    <a:ext uri="{9D8B030D-6E8A-4147-A177-3AD203B41FA5}">
                      <a16:colId xmlns="" xmlns:a16="http://schemas.microsoft.com/office/drawing/2014/main" val="4205262902"/>
                    </a:ext>
                  </a:extLst>
                </a:gridCol>
                <a:gridCol w="540000">
                  <a:extLst>
                    <a:ext uri="{9D8B030D-6E8A-4147-A177-3AD203B41FA5}">
                      <a16:colId xmlns="" xmlns:a16="http://schemas.microsoft.com/office/drawing/2014/main" val="1620745675"/>
                    </a:ext>
                  </a:extLst>
                </a:gridCol>
                <a:gridCol w="540000">
                  <a:extLst>
                    <a:ext uri="{9D8B030D-6E8A-4147-A177-3AD203B41FA5}">
                      <a16:colId xmlns="" xmlns:a16="http://schemas.microsoft.com/office/drawing/2014/main" val="2960775653"/>
                    </a:ext>
                  </a:extLst>
                </a:gridCol>
                <a:gridCol w="540000">
                  <a:extLst>
                    <a:ext uri="{9D8B030D-6E8A-4147-A177-3AD203B41FA5}">
                      <a16:colId xmlns="" xmlns:a16="http://schemas.microsoft.com/office/drawing/2014/main" val="1831602251"/>
                    </a:ext>
                  </a:extLst>
                </a:gridCol>
              </a:tblGrid>
              <a:tr h="989913">
                <a:tc>
                  <a:txBody>
                    <a:bodyPr/>
                    <a:lstStyle/>
                    <a:p>
                      <a:pPr algn="l" fontAlgn="b"/>
                      <a:r>
                        <a:rPr lang="x-none" sz="1200" b="1" i="0" u="none" strike="noStrike" dirty="0">
                          <a:solidFill>
                            <a:schemeClr val="bg1"/>
                          </a:solidFill>
                          <a:effectLst/>
                          <a:latin typeface="Calibri" panose="020F0502020204030204" pitchFamily="34" charset="0"/>
                        </a:rPr>
                        <a:t>DOBRONAMJERNOST</a:t>
                      </a:r>
                      <a:endParaRPr lang="en-US" sz="105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Uopšte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Uglavnom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I da i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Uglavnom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 potpunosti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extLst>
                  <a:ext uri="{0D108BD9-81ED-4DB2-BD59-A6C34878D82A}">
                    <a16:rowId xmlns="" xmlns:a16="http://schemas.microsoft.com/office/drawing/2014/main" val="4102667168"/>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su predugo bile predmet ismijavanja.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5.7</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26.9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604754866"/>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Povećana potrošnja na usluge iz oblasti mentalnog zdravlja je gubitak poreskog novca.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31.6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36.5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358203015"/>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Moramo biti mnogo tolerantniji prema odraslima sa mentalnim poremećajima u našem društvu.</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6.1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48.1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045673264"/>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Više novca od poreskih obveznika treba izdvajati za njegu i tretman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41.2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37074777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Trenutno postoji dovoljan broj usluga za osobe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013619643"/>
                  </a:ext>
                </a:extLst>
              </a:tr>
              <a:tr h="144000">
                <a:tc>
                  <a:txBody>
                    <a:bodyPr/>
                    <a:lstStyle/>
                    <a:p>
                      <a:pPr algn="l" fontAlgn="b"/>
                      <a:r>
                        <a:rPr lang="sr-Latn-CS" sz="1050" b="1" i="0" u="none" strike="noStrike" dirty="0">
                          <a:solidFill>
                            <a:schemeClr val="accent6"/>
                          </a:solidFill>
                          <a:effectLst/>
                          <a:latin typeface="Calibri" panose="020F0502020204030204" pitchFamily="34" charset="0"/>
                        </a:rPr>
                        <a:t>Naše psihijatrijske bolnice više izgledaju kao zatvori nego kao mjesta gdje se odrasle osobe...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7.2</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13.9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29.5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14.8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296625108"/>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ne zaslužuju našu naklonost.</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35.8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17.4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797980876"/>
                  </a:ext>
                </a:extLst>
              </a:tr>
              <a:tr h="159042">
                <a:tc>
                  <a:txBody>
                    <a:bodyPr/>
                    <a:lstStyle/>
                    <a:p>
                      <a:pPr algn="l" fontAlgn="b"/>
                      <a:r>
                        <a:rPr lang="sr-Latn-CS" sz="1050" b="1" i="0" u="none" strike="noStrike">
                          <a:solidFill>
                            <a:schemeClr val="accent6"/>
                          </a:solidFill>
                          <a:effectLst/>
                          <a:latin typeface="Calibri" panose="020F0502020204030204" pitchFamily="34" charset="0"/>
                        </a:rPr>
                        <a:t>Naša je odgovornost da osiguramo najbolju moguću brigu odraslima sa mentalnim poremećajima.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3.4</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9.3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23.9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43.8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827499158"/>
                  </a:ext>
                </a:extLst>
              </a:tr>
              <a:tr h="159042">
                <a:tc>
                  <a:txBody>
                    <a:bodyPr/>
                    <a:lstStyle/>
                    <a:p>
                      <a:pPr algn="l" fontAlgn="b"/>
                      <a:r>
                        <a:rPr lang="sr-Latn-CS" sz="1050" b="1" i="0" u="none" strike="noStrike">
                          <a:solidFill>
                            <a:schemeClr val="accent6"/>
                          </a:solidFill>
                          <a:effectLst/>
                          <a:latin typeface="Calibri" panose="020F0502020204030204" pitchFamily="34" charset="0"/>
                        </a:rPr>
                        <a:t>Najbolje je izbjeći bilo koga ko ima mentalnih problema.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12.6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22.4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197037589"/>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poremećajem su teret društvu.</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30.7</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28.9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16.6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4.3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268377806"/>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87932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x-none" sz="1400" dirty="0"/>
              <a:t>odgovori na pojedine ajteme subskale DOBRONAMJERNOSTI po pojedinim demografskim i socijalnim grupacijama uočavaju se samo statistički značajne</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x-none" sz="1100" b="1" dirty="0"/>
              <a:t/>
            </a:r>
            <a:br>
              <a:rPr lang="x-none"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regionalne razlike. Naime, kod pojedinih tvrdnji (označenih crvenom linijaturom) može se konstatovati nešto konzervativniji stav stanovnika sa juga Crne Gore, i donekle, nešto progresivniji stav stanovnika </a:t>
            </a:r>
            <a:r>
              <a:rPr lang="x-none" sz="1400"/>
              <a:t>sa </a:t>
            </a:r>
            <a:r>
              <a:rPr lang="x-none" sz="1400" smtClean="0"/>
              <a:t>s</a:t>
            </a:r>
            <a:r>
              <a:rPr lang="sr-Latn-ME" sz="1400" dirty="0" smtClean="0"/>
              <a:t>j</a:t>
            </a:r>
            <a:r>
              <a:rPr lang="x-none" sz="1400" smtClean="0"/>
              <a:t>evera </a:t>
            </a:r>
            <a:r>
              <a:rPr lang="x-none" sz="1400" dirty="0"/>
              <a:t>zemlje. No ovom prilikom treba napomenuti da se u slučaju svih naznačenih tvrdnji radi o blagom odstupanju, a kada su poslednje četiri u pitanju o manjinskom </a:t>
            </a:r>
            <a:r>
              <a:rPr lang="x-none" sz="1400"/>
              <a:t>stavu </a:t>
            </a:r>
            <a:r>
              <a:rPr lang="x-none" sz="1400" smtClean="0"/>
              <a:t>d</a:t>
            </a:r>
            <a:r>
              <a:rPr lang="sr-Latn-ME" sz="1400" dirty="0" smtClean="0"/>
              <a:t>j</a:t>
            </a:r>
            <a:r>
              <a:rPr lang="x-none" sz="1400" smtClean="0"/>
              <a:t>elova </a:t>
            </a:r>
            <a:r>
              <a:rPr lang="x-none" sz="1400" dirty="0"/>
              <a:t>javnosti </a:t>
            </a:r>
            <a:r>
              <a:rPr lang="x-none" sz="1400"/>
              <a:t>sa </a:t>
            </a:r>
            <a:r>
              <a:rPr lang="x-none" sz="1400" smtClean="0"/>
              <a:t>s</a:t>
            </a:r>
            <a:r>
              <a:rPr lang="sr-Latn-ME" sz="1400" dirty="0" smtClean="0"/>
              <a:t>j</a:t>
            </a:r>
            <a:r>
              <a:rPr lang="x-none" sz="1400" smtClean="0"/>
              <a:t>evera </a:t>
            </a:r>
            <a:r>
              <a:rPr lang="x-none" sz="1400" dirty="0"/>
              <a:t>Crne Gore.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63227820"/>
              </p:ext>
            </p:extLst>
          </p:nvPr>
        </p:nvGraphicFramePr>
        <p:xfrm>
          <a:off x="234001" y="1743862"/>
          <a:ext cx="7556140" cy="2593137"/>
        </p:xfrm>
        <a:graphic>
          <a:graphicData uri="http://schemas.openxmlformats.org/drawingml/2006/table">
            <a:tbl>
              <a:tblPr/>
              <a:tblGrid>
                <a:gridCol w="5381060">
                  <a:extLst>
                    <a:ext uri="{9D8B030D-6E8A-4147-A177-3AD203B41FA5}">
                      <a16:colId xmlns="" xmlns:a16="http://schemas.microsoft.com/office/drawing/2014/main" val="3409221545"/>
                    </a:ext>
                  </a:extLst>
                </a:gridCol>
                <a:gridCol w="543770">
                  <a:extLst>
                    <a:ext uri="{9D8B030D-6E8A-4147-A177-3AD203B41FA5}">
                      <a16:colId xmlns="" xmlns:a16="http://schemas.microsoft.com/office/drawing/2014/main" val="3345724822"/>
                    </a:ext>
                  </a:extLst>
                </a:gridCol>
                <a:gridCol w="543770">
                  <a:extLst>
                    <a:ext uri="{9D8B030D-6E8A-4147-A177-3AD203B41FA5}">
                      <a16:colId xmlns="" xmlns:a16="http://schemas.microsoft.com/office/drawing/2014/main" val="3869865995"/>
                    </a:ext>
                  </a:extLst>
                </a:gridCol>
                <a:gridCol w="543770">
                  <a:extLst>
                    <a:ext uri="{9D8B030D-6E8A-4147-A177-3AD203B41FA5}">
                      <a16:colId xmlns="" xmlns:a16="http://schemas.microsoft.com/office/drawing/2014/main" val="260907485"/>
                    </a:ext>
                  </a:extLst>
                </a:gridCol>
                <a:gridCol w="543770">
                  <a:extLst>
                    <a:ext uri="{9D8B030D-6E8A-4147-A177-3AD203B41FA5}">
                      <a16:colId xmlns="" xmlns:a16="http://schemas.microsoft.com/office/drawing/2014/main" val="2662661998"/>
                    </a:ext>
                  </a:extLst>
                </a:gridCol>
              </a:tblGrid>
              <a:tr h="255177">
                <a:tc>
                  <a:txBody>
                    <a:bodyPr/>
                    <a:lstStyle/>
                    <a:p>
                      <a:pPr algn="ctr">
                        <a:spcAft>
                          <a:spcPts val="0"/>
                        </a:spcAft>
                      </a:pPr>
                      <a:r>
                        <a:rPr lang="sr-Latn-CS" sz="9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b="1">
                          <a:solidFill>
                            <a:srgbClr val="FFFFFF"/>
                          </a:solidFill>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900" b="1" dirty="0">
                          <a:solidFill>
                            <a:srgbClr val="FFFFFF"/>
                          </a:solidFill>
                          <a:effectLst/>
                          <a:latin typeface="Arial" panose="020B0604020202020204" pitchFamily="34" charset="0"/>
                          <a:ea typeface="Times New Roman" panose="02020603050405020304" pitchFamily="18" charset="0"/>
                        </a:rPr>
                        <a:t>Region</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07972211"/>
                  </a:ext>
                </a:extLst>
              </a:tr>
              <a:tr h="467718">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830" marR="10830" marT="0" marB="1083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178629811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304544337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Moramo biti mnogo tolerantniji prema odraslima sa mentalnim poremećajima u našem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86511044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Više novca od poreskih obveznika treba izdvajati za njegu i tretman odraslih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49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B2929"/>
                    </a:solidFill>
                  </a:tcPr>
                </a:tc>
                <a:extLst>
                  <a:ext uri="{0D108BD9-81ED-4DB2-BD59-A6C34878D82A}">
                    <a16:rowId xmlns="" xmlns:a16="http://schemas.microsoft.com/office/drawing/2014/main" val="3804065868"/>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Naša je odgovornost da osiguramo najbolju moguću brigu odraslima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63.4</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52</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extLst>
                  <a:ext uri="{0D108BD9-81ED-4DB2-BD59-A6C34878D82A}">
                    <a16:rowId xmlns="" xmlns:a16="http://schemas.microsoft.com/office/drawing/2014/main" val="181534648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su predugo bile predmet ismijavanja.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232602323"/>
                  </a:ext>
                </a:extLst>
              </a:tr>
              <a:tr h="170022">
                <a:tc>
                  <a:txBody>
                    <a:bodyPr/>
                    <a:lstStyle/>
                    <a:p>
                      <a:pPr>
                        <a:spcAft>
                          <a:spcPts val="0"/>
                        </a:spcAft>
                      </a:pPr>
                      <a:r>
                        <a:rPr lang="sr-Latn-CS" sz="900" dirty="0">
                          <a:effectLst/>
                          <a:latin typeface="Arial" panose="020B0604020202020204" pitchFamily="34" charset="0"/>
                          <a:ea typeface="Times New Roman" panose="02020603050405020304" pitchFamily="18" charset="0"/>
                        </a:rPr>
                        <a:t>Naše psihijatrijske bolnice/odjeljenja više izgledaju kao zatvori nego kao mjesta gdje se ....</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44.3</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1717467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Najbolje je izbjeći bilo koga ko ima mentalnih problema.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96322145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Trenutno postoji dovoljan broj usluga za osobe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21.6</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47376869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poremećajem su teret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28</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22955922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zaslužuju našu naklonost.</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6600"/>
                          </a:solidFill>
                          <a:effectLst/>
                          <a:latin typeface="Arial" panose="020B0604020202020204" pitchFamily="34" charset="0"/>
                          <a:ea typeface="Times New Roman" panose="02020603050405020304" pitchFamily="18" charset="0"/>
                        </a:rPr>
                        <a:t>0</a:t>
                      </a:r>
                      <a:r>
                        <a:rPr lang="sr-Latn-CS" sz="900">
                          <a:solidFill>
                            <a:srgbClr val="FFFFFF"/>
                          </a:solidFill>
                          <a:effectLst/>
                          <a:latin typeface="Arial" panose="020B0604020202020204" pitchFamily="34" charset="0"/>
                          <a:ea typeface="Times New Roman" panose="02020603050405020304" pitchFamily="18" charset="0"/>
                        </a:rPr>
                        <a:t>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21</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extLst>
                  <a:ext uri="{0D108BD9-81ED-4DB2-BD59-A6C34878D82A}">
                    <a16:rowId xmlns="" xmlns:a16="http://schemas.microsoft.com/office/drawing/2014/main" val="281145134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Povećana potrošnja na usluge iz oblasti mentalnog zdravlja je gubitak poreskog novca.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0</a:t>
                      </a:r>
                      <a:r>
                        <a:rPr lang="sr-Latn-CS" sz="900">
                          <a:effectLst/>
                          <a:latin typeface="Arial" panose="020B0604020202020204" pitchFamily="34" charset="0"/>
                          <a:ea typeface="Times New Roman" panose="02020603050405020304" pitchFamily="18" charset="0"/>
                        </a:rPr>
                        <a:t>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312717911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77263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1629453132"/>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824869941"/>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234001" y="175636"/>
            <a:ext cx="6560204" cy="387798"/>
          </a:xfrm>
        </p:spPr>
        <p:txBody>
          <a:bodyPr/>
          <a:lstStyle/>
          <a:p>
            <a:r>
              <a:rPr lang="x-none" sz="1400" dirty="0"/>
              <a:t>Dodatna analiza podataka sa </a:t>
            </a:r>
            <a:r>
              <a:rPr lang="x-none" sz="1400"/>
              <a:t>subskale </a:t>
            </a:r>
            <a:r>
              <a:rPr lang="x-none" sz="1400" smtClean="0"/>
              <a:t>DOBRONAM</a:t>
            </a:r>
            <a:r>
              <a:rPr lang="sr-Latn-ME" sz="1400" dirty="0" smtClean="0"/>
              <a:t>J</a:t>
            </a:r>
            <a:r>
              <a:rPr lang="x-none" sz="1400" smtClean="0"/>
              <a:t>ERNOSTI </a:t>
            </a:r>
            <a:r>
              <a:rPr lang="x-none" sz="1400" dirty="0"/>
              <a:t>koja se </a:t>
            </a:r>
            <a:r>
              <a:rPr lang="x-none" sz="1400"/>
              <a:t>odnosi </a:t>
            </a:r>
            <a:r>
              <a:rPr lang="x-none" sz="1400" smtClean="0"/>
              <a:t>na  </a:t>
            </a:r>
            <a:r>
              <a:rPr lang="x-none" sz="1400" dirty="0"/>
              <a:t>komparaciju rezultata dobijenih na javnosti Federacije BiH i crnogorske javnosti pokazuju</a:t>
            </a:r>
            <a:endParaRPr lang="en-GB" sz="1400"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Znatno veću podudarnost u odgovorima javnosti iz dve države nego što je to slučaj sa subskalom AUTORITARNOSTI. Ne samo da </a:t>
            </a:r>
            <a:r>
              <a:rPr lang="x-none" sz="1400"/>
              <a:t>se </a:t>
            </a:r>
            <a:r>
              <a:rPr lang="x-none" sz="1400" smtClean="0"/>
              <a:t>sm</a:t>
            </a:r>
            <a:r>
              <a:rPr lang="sr-Latn-ME" sz="1400" dirty="0"/>
              <a:t>j</a:t>
            </a:r>
            <a:r>
              <a:rPr lang="x-none" sz="1400" smtClean="0"/>
              <a:t>er </a:t>
            </a:r>
            <a:r>
              <a:rPr lang="x-none" sz="1400" dirty="0"/>
              <a:t>(valenca) odgovaranja međusobno poklapaju, već se i intenzitet prihvatanja, odnosno odbijanja određenih stavova (predrasuda i stereotipa) u </a:t>
            </a:r>
            <a:r>
              <a:rPr lang="x-none" sz="1400"/>
              <a:t>velikoj </a:t>
            </a:r>
            <a:r>
              <a:rPr lang="x-none" sz="1400" smtClean="0"/>
              <a:t>m</a:t>
            </a:r>
            <a:r>
              <a:rPr lang="sr-Latn-ME" sz="1400" dirty="0" smtClean="0"/>
              <a:t>j</a:t>
            </a:r>
            <a:r>
              <a:rPr lang="x-none" sz="1400" smtClean="0"/>
              <a:t>eri </a:t>
            </a:r>
            <a:r>
              <a:rPr lang="x-none" sz="1400" dirty="0"/>
              <a:t>preklapaju. Jedina ozbiljnija diskrepanca se tiče stava da osobe sa mentalnim problemima </a:t>
            </a:r>
            <a:r>
              <a:rPr lang="x-none" sz="1400"/>
              <a:t>treba </a:t>
            </a:r>
            <a:r>
              <a:rPr lang="x-none" sz="1400" smtClean="0"/>
              <a:t>izb</a:t>
            </a:r>
            <a:r>
              <a:rPr lang="sr-Latn-ME" sz="1400" dirty="0" smtClean="0"/>
              <a:t>j</a:t>
            </a:r>
            <a:r>
              <a:rPr lang="x-none" sz="1400" smtClean="0"/>
              <a:t>egavati</a:t>
            </a:r>
            <a:r>
              <a:rPr lang="x-none" sz="1400" dirty="0"/>
              <a:t>, gde je crnogorska javnost prilično neodlučna, odnosno</a:t>
            </a:r>
            <a:r>
              <a:rPr lang="x-none" sz="1400"/>
              <a:t>, </a:t>
            </a:r>
            <a:r>
              <a:rPr lang="x-none" sz="1400" smtClean="0"/>
              <a:t>pod</a:t>
            </a:r>
            <a:r>
              <a:rPr lang="sr-Latn-ME" sz="1400" dirty="0"/>
              <a:t>i</a:t>
            </a:r>
            <a:r>
              <a:rPr lang="sr-Latn-ME" sz="1400" dirty="0" smtClean="0"/>
              <a:t>j</a:t>
            </a:r>
            <a:r>
              <a:rPr lang="x-none" sz="1400" smtClean="0"/>
              <a:t>eljena</a:t>
            </a:r>
            <a:r>
              <a:rPr lang="x-none" sz="1400" dirty="0"/>
              <a:t>.</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17" name="Rectangle 16"/>
          <p:cNvSpPr/>
          <p:nvPr/>
        </p:nvSpPr>
        <p:spPr>
          <a:xfrm>
            <a:off x="50801" y="413377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01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797288" cy="775597"/>
          </a:xfrm>
        </p:spPr>
        <p:txBody>
          <a:bodyPr/>
          <a:lstStyle/>
          <a:p>
            <a:r>
              <a:rPr lang="x-none" sz="3600" dirty="0"/>
              <a:t>CAMI skala</a:t>
            </a:r>
            <a:br>
              <a:rPr lang="x-none" sz="3600" dirty="0"/>
            </a:br>
            <a:r>
              <a:rPr lang="x-none" sz="2000" dirty="0"/>
              <a:t>SOCIJALNA OGRANIČENJA</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39</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970" r="-30378" b="-4794"/>
          <a:stretch/>
        </p:blip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96668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47650" y="675301"/>
            <a:ext cx="8779392" cy="3981765"/>
          </a:xfrm>
        </p:spPr>
        <p:txBody>
          <a:bodyPr/>
          <a:lstStyle/>
          <a:p>
            <a:pPr algn="just"/>
            <a:r>
              <a:rPr lang="en-US" sz="1400" cap="none" dirty="0" smtClean="0"/>
              <a:t>S </a:t>
            </a:r>
            <a:r>
              <a:rPr lang="en-US" sz="1400" cap="none" dirty="0" err="1"/>
              <a:t>ob</a:t>
            </a:r>
            <a:r>
              <a:rPr lang="x-none" sz="1400" cap="none" dirty="0" smtClean="0"/>
              <a:t>zirom</a:t>
            </a:r>
            <a:r>
              <a:rPr lang="sr-Latn-CS" sz="1400" cap="none" dirty="0" smtClean="0"/>
              <a:t> na to</a:t>
            </a:r>
            <a:r>
              <a:rPr lang="x-none" sz="1400" cap="none" dirty="0" smtClean="0"/>
              <a:t> </a:t>
            </a:r>
            <a:r>
              <a:rPr lang="x-none" sz="1400" cap="none" dirty="0"/>
              <a:t>da analizom dostupne građe </a:t>
            </a:r>
            <a:r>
              <a:rPr lang="x-none" sz="1400" cap="none" dirty="0" smtClean="0"/>
              <a:t>u </a:t>
            </a:r>
            <a:r>
              <a:rPr lang="x-none" sz="1400" cap="none" dirty="0"/>
              <a:t>vezi sa istraživanom temom, nije bilo moguće identifikovati javno publikovana i </a:t>
            </a:r>
            <a:r>
              <a:rPr lang="x-none" sz="1400" cap="none" dirty="0" smtClean="0"/>
              <a:t>relevant</a:t>
            </a:r>
            <a:r>
              <a:rPr lang="sr-Latn-CS" sz="1400" cap="none" dirty="0" smtClean="0"/>
              <a:t>n</a:t>
            </a:r>
            <a:r>
              <a:rPr lang="x-none" sz="1400" cap="none" dirty="0" smtClean="0"/>
              <a:t>a </a:t>
            </a:r>
            <a:r>
              <a:rPr lang="x-none" sz="1400" cap="none" dirty="0"/>
              <a:t>istraživanja ovog tematskog okvira na </a:t>
            </a:r>
            <a:r>
              <a:rPr lang="x-none" sz="1400" cap="none" dirty="0" smtClean="0"/>
              <a:t>području </a:t>
            </a:r>
            <a:r>
              <a:rPr lang="x-none" sz="1400" cap="none" dirty="0"/>
              <a:t>Crne Gore, </a:t>
            </a:r>
            <a:r>
              <a:rPr lang="x-none" sz="1400" cap="none" dirty="0" smtClean="0"/>
              <a:t>ni</a:t>
            </a:r>
            <a:r>
              <a:rPr lang="sr-Latn-CS" sz="1400" cap="none" dirty="0" smtClean="0"/>
              <a:t> </a:t>
            </a:r>
            <a:r>
              <a:rPr lang="x-none" sz="1400" cap="none" dirty="0" smtClean="0"/>
              <a:t>u </a:t>
            </a:r>
            <a:r>
              <a:rPr lang="x-none" sz="1400" cap="none" dirty="0"/>
              <a:t>širim regionalnim okvirima, kao referentnu kotu, korišćeno je </a:t>
            </a:r>
            <a:r>
              <a:rPr lang="x-none" sz="1400" cap="none" dirty="0" smtClean="0"/>
              <a:t>istraživanje</a:t>
            </a:r>
            <a:r>
              <a:rPr lang="sr-Latn-CS" sz="1400" cap="none" dirty="0" smtClean="0"/>
              <a:t> iz Bosne i Hercegovine (BiH)</a:t>
            </a:r>
            <a:r>
              <a:rPr lang="x-none" sz="1400" cap="none" dirty="0" smtClean="0"/>
              <a:t> </a:t>
            </a:r>
            <a:r>
              <a:rPr lang="x-none" sz="1400" cap="none" dirty="0"/>
              <a:t>„Istraživanje javnosti o osobama sa mentalnim poremećajima“, sprovedeno </a:t>
            </a:r>
            <a:r>
              <a:rPr lang="sr-Latn-CS" sz="1400" cap="none" dirty="0" smtClean="0"/>
              <a:t>2012. godine </a:t>
            </a:r>
            <a:r>
              <a:rPr lang="x-none" sz="1400" cap="none" dirty="0" smtClean="0"/>
              <a:t>pod </a:t>
            </a:r>
            <a:r>
              <a:rPr lang="x-none" sz="1400" cap="none" dirty="0"/>
              <a:t>pokroviteljstvom </a:t>
            </a:r>
            <a:r>
              <a:rPr lang="x-none" sz="1400" cap="none" dirty="0" smtClean="0"/>
              <a:t>F</a:t>
            </a:r>
            <a:r>
              <a:rPr lang="sr-Latn-CS" sz="1400" cap="none" dirty="0" smtClean="0"/>
              <a:t>ederalnog ministarstva zdravstva i Zavoda za javno zdravstvo Federacije BiH </a:t>
            </a:r>
            <a:r>
              <a:rPr lang="x-none" sz="1400" cap="none" dirty="0" smtClean="0"/>
              <a:t>u </a:t>
            </a:r>
            <a:r>
              <a:rPr lang="x-none" sz="1400" cap="none" dirty="0"/>
              <a:t>okviru studije: „PROJEKAT MENTALNOG ZDRAVLJA </a:t>
            </a:r>
            <a:r>
              <a:rPr lang="x-none" sz="1400" cap="none" dirty="0" smtClean="0"/>
              <a:t>B</a:t>
            </a:r>
            <a:r>
              <a:rPr lang="sr-Latn-CS" sz="1400" cap="none" dirty="0" smtClean="0"/>
              <a:t>i</a:t>
            </a:r>
            <a:r>
              <a:rPr lang="x-none" sz="1400" cap="none" dirty="0" smtClean="0"/>
              <a:t>H“.</a:t>
            </a:r>
            <a:endParaRPr lang="x-none" sz="1400" cap="none" dirty="0"/>
          </a:p>
          <a:p>
            <a:pPr algn="just"/>
            <a:r>
              <a:rPr lang="x-none" sz="1400" cap="none" dirty="0"/>
              <a:t>U tom istraživanju, koje </a:t>
            </a:r>
            <a:r>
              <a:rPr lang="x-none" sz="1400" cap="none"/>
              <a:t>je </a:t>
            </a:r>
            <a:r>
              <a:rPr lang="x-none" sz="1400" cap="none" smtClean="0"/>
              <a:t>d</a:t>
            </a:r>
            <a:r>
              <a:rPr lang="sr-Latn-ME" sz="1400" cap="none" dirty="0" smtClean="0"/>
              <a:t>ij</a:t>
            </a:r>
            <a:r>
              <a:rPr lang="x-none" sz="1400" cap="none" smtClean="0"/>
              <a:t>elom </a:t>
            </a:r>
            <a:r>
              <a:rPr lang="x-none" sz="1400" cap="none" dirty="0"/>
              <a:t>sprovedeno na uzorku opšte javnosti Federacije BiH u 1200 domaćinstava na čitavoj teritoriji Federacije, korišćena je CAMI skala kao i </a:t>
            </a:r>
            <a:r>
              <a:rPr lang="x-none" sz="1400" cap="none" dirty="0" smtClean="0"/>
              <a:t>u</a:t>
            </a:r>
            <a:r>
              <a:rPr lang="sr-Latn-CS" sz="1400" cap="none" dirty="0" smtClean="0"/>
              <a:t> </a:t>
            </a:r>
            <a:r>
              <a:rPr lang="x-none" sz="1400" cap="none" dirty="0" smtClean="0"/>
              <a:t>istraživanju čij</a:t>
            </a:r>
            <a:r>
              <a:rPr lang="sr-Latn-CS" sz="1400" cap="none" dirty="0" smtClean="0"/>
              <a:t>i su</a:t>
            </a:r>
            <a:r>
              <a:rPr lang="x-none" sz="1400" cap="none" dirty="0" smtClean="0"/>
              <a:t> rezultat</a:t>
            </a:r>
            <a:r>
              <a:rPr lang="sr-Latn-CS" sz="1400" cap="none" dirty="0" smtClean="0"/>
              <a:t>i</a:t>
            </a:r>
            <a:r>
              <a:rPr lang="x-none" sz="1400" cap="none" dirty="0" smtClean="0"/>
              <a:t> ov</a:t>
            </a:r>
            <a:r>
              <a:rPr lang="sr-Latn-CS" sz="1400" cap="none" dirty="0" smtClean="0"/>
              <a:t>dje</a:t>
            </a:r>
            <a:r>
              <a:rPr lang="x-none" sz="1400" cap="none" dirty="0" smtClean="0"/>
              <a:t> pre</a:t>
            </a:r>
            <a:r>
              <a:rPr lang="sr-Latn-CS" sz="1400" cap="none" dirty="0" smtClean="0"/>
              <a:t>dstavljeni</a:t>
            </a:r>
            <a:r>
              <a:rPr lang="x-none" sz="1400" cap="none" dirty="0" smtClean="0"/>
              <a:t>, </a:t>
            </a:r>
            <a:r>
              <a:rPr lang="x-none" sz="1400" cap="none" dirty="0"/>
              <a:t>kao i određeni setovi tvrdnji i pitanja, koja svojim </a:t>
            </a:r>
            <a:r>
              <a:rPr lang="x-none" sz="1400" cap="none"/>
              <a:t>konstruktom </a:t>
            </a:r>
            <a:r>
              <a:rPr lang="x-none" sz="1400" cap="none" smtClean="0"/>
              <a:t>d</a:t>
            </a:r>
            <a:r>
              <a:rPr lang="sr-Latn-ME" sz="1400" cap="none" dirty="0" smtClean="0"/>
              <a:t>ij</a:t>
            </a:r>
            <a:r>
              <a:rPr lang="x-none" sz="1400" cap="none" smtClean="0"/>
              <a:t>elom </a:t>
            </a:r>
            <a:r>
              <a:rPr lang="x-none" sz="1400" cap="none" dirty="0"/>
              <a:t>pokrivaju i teme istraživanja sprovedenog u Crnoj Gori. Mada su u nekim slučajevima pitanja (tvrdnje) </a:t>
            </a:r>
            <a:r>
              <a:rPr lang="sr-Latn-CS" sz="1400" cap="none" dirty="0" smtClean="0"/>
              <a:t>definisana </a:t>
            </a:r>
            <a:r>
              <a:rPr lang="x-none" sz="1400" cap="none" dirty="0" smtClean="0"/>
              <a:t>na različit način, </a:t>
            </a:r>
            <a:r>
              <a:rPr lang="x-none" sz="1400" cap="none" dirty="0"/>
              <a:t>u </a:t>
            </a:r>
            <a:r>
              <a:rPr lang="x-none" sz="1400" cap="none" dirty="0" smtClean="0"/>
              <a:t>određenim </a:t>
            </a:r>
            <a:r>
              <a:rPr lang="x-none" sz="1400" cap="none" dirty="0"/>
              <a:t>segmentima izlaganja rezultata istraživanja sprovedenog na opštoj populaciji Crne Gore, biće moguće izvršiti komparativnu </a:t>
            </a:r>
            <a:r>
              <a:rPr lang="x-none" sz="1400" cap="none" dirty="0" smtClean="0"/>
              <a:t>analizu </a:t>
            </a:r>
            <a:r>
              <a:rPr lang="x-none" sz="1400" cap="none" dirty="0"/>
              <a:t>odgovora </a:t>
            </a:r>
            <a:r>
              <a:rPr lang="x-none" sz="1400" cap="none" dirty="0" smtClean="0"/>
              <a:t>dv</a:t>
            </a:r>
            <a:r>
              <a:rPr lang="sr-Latn-CS" sz="1400" cap="none" dirty="0" smtClean="0"/>
              <a:t>ij</a:t>
            </a:r>
            <a:r>
              <a:rPr lang="x-none" sz="1400" cap="none" dirty="0" smtClean="0"/>
              <a:t>e </a:t>
            </a:r>
            <a:r>
              <a:rPr lang="x-none" sz="1400" cap="none" dirty="0"/>
              <a:t>populacije, uz sve metodološke i istraživačke ograde koje je potrebno imati u vidu </a:t>
            </a:r>
            <a:r>
              <a:rPr lang="x-none" sz="1400" cap="none" dirty="0" smtClean="0"/>
              <a:t>prilikom </a:t>
            </a:r>
            <a:r>
              <a:rPr lang="x-none" sz="1400" cap="none" dirty="0"/>
              <a:t>dalje analize.</a:t>
            </a:r>
          </a:p>
          <a:p>
            <a:endParaRPr lang="en-US" sz="1400" cap="non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4415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34001" y="175636"/>
            <a:ext cx="6560204" cy="387798"/>
          </a:xfrm>
        </p:spPr>
        <p:txBody>
          <a:bodyPr/>
          <a:lstStyle/>
          <a:p>
            <a:r>
              <a:rPr lang="x-none" sz="1400" dirty="0"/>
              <a:t>Kada je u pitanju subskala SOCIJALNIH OGRANIČENJA bar za polovinu korišćenih tvrdnji možemo reći da crnogorska javnost iskazuje prilično negativne stavove i stereotipe.</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Izrazito negativni stavovi crnogorske opšte javnosti se uglavnom odnose </a:t>
            </a:r>
            <a:r>
              <a:rPr lang="x-none" sz="1400"/>
              <a:t>na </a:t>
            </a:r>
            <a:r>
              <a:rPr lang="x-none" sz="1400" smtClean="0"/>
              <a:t>stigmatizaciju</a:t>
            </a:r>
            <a:r>
              <a:rPr lang="sr-Latn-ME" sz="1400" dirty="0" smtClean="0"/>
              <a:t> </a:t>
            </a:r>
            <a:r>
              <a:rPr lang="x-none" sz="1400" smtClean="0"/>
              <a:t>žena </a:t>
            </a:r>
            <a:r>
              <a:rPr lang="x-none" sz="1400" dirty="0"/>
              <a:t>sa istorijom psihijatrijskih problema i žena koje su spremne da budu u emotivnom odnosu sa osobama koje imaju istoriju mentalnih problema.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1340140547"/>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37084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58719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14683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801" y="201467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398469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110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Kod drugog seta tvrdnji iz ove subskale  (označeno crvenom linijaturom) na drugoj strani imamo </a:t>
            </a:r>
            <a:r>
              <a:rPr lang="x-none" sz="1400" dirty="0" smtClean="0"/>
              <a:t>uniform</a:t>
            </a:r>
            <a:r>
              <a:rPr lang="sr-Latn-CS" sz="1400" dirty="0" smtClean="0"/>
              <a:t>n</a:t>
            </a:r>
            <a:r>
              <a:rPr lang="x-none" sz="1400" dirty="0" smtClean="0"/>
              <a:t>u </a:t>
            </a:r>
            <a:r>
              <a:rPr lang="x-none" sz="1400" dirty="0"/>
              <a:t>distribuciju odgovora (u tri kategorije: slaganje, neslaganje, neutral),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što ponovo ukazuje na činjenicu da se tim povodom šira društvena zajednica u Crnoj Gori </a:t>
            </a:r>
            <a:r>
              <a:rPr lang="x-none" sz="1400" dirty="0" smtClean="0"/>
              <a:t>d</a:t>
            </a:r>
            <a:r>
              <a:rPr lang="sr-Latn-CS" sz="1400" dirty="0" smtClean="0"/>
              <a:t>ij</a:t>
            </a:r>
            <a:r>
              <a:rPr lang="x-none" sz="1400" dirty="0" smtClean="0"/>
              <a:t>eli </a:t>
            </a:r>
            <a:r>
              <a:rPr lang="x-none" sz="1400" dirty="0"/>
              <a:t>u ujednačene grupe sa suprotstavljenim stanovištima. Naravno u tom slučaju nije potrebno </a:t>
            </a:r>
            <a:r>
              <a:rPr lang="x-none" sz="1400"/>
              <a:t>govoriti </a:t>
            </a:r>
            <a:r>
              <a:rPr lang="sr-Latn-ME" sz="1400" dirty="0" smtClean="0"/>
              <a:t>o </a:t>
            </a:r>
            <a:r>
              <a:rPr lang="x-none" sz="1400" smtClean="0"/>
              <a:t>konfrontaciji</a:t>
            </a:r>
            <a:r>
              <a:rPr lang="x-none" sz="1400" dirty="0"/>
              <a:t>, ali se svakako može govoriti o socijalnoj konfuziji jer koegzistiraju u istom socijalnom okruženju potpuno suprotstavljeni stavovi povodom istog pitanja odnosa društvene zajednice.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93915599"/>
              </p:ext>
            </p:extLst>
          </p:nvPr>
        </p:nvGraphicFramePr>
        <p:xfrm>
          <a:off x="224598" y="1483492"/>
          <a:ext cx="8820567" cy="2853266"/>
        </p:xfrm>
        <a:graphic>
          <a:graphicData uri="http://schemas.openxmlformats.org/drawingml/2006/table">
            <a:tbl>
              <a:tblPr/>
              <a:tblGrid>
                <a:gridCol w="6840567">
                  <a:extLst>
                    <a:ext uri="{9D8B030D-6E8A-4147-A177-3AD203B41FA5}">
                      <a16:colId xmlns="" xmlns:a16="http://schemas.microsoft.com/office/drawing/2014/main" val="783191644"/>
                    </a:ext>
                  </a:extLst>
                </a:gridCol>
                <a:gridCol w="396000">
                  <a:extLst>
                    <a:ext uri="{9D8B030D-6E8A-4147-A177-3AD203B41FA5}">
                      <a16:colId xmlns="" xmlns:a16="http://schemas.microsoft.com/office/drawing/2014/main" val="3972460456"/>
                    </a:ext>
                  </a:extLst>
                </a:gridCol>
                <a:gridCol w="396000">
                  <a:extLst>
                    <a:ext uri="{9D8B030D-6E8A-4147-A177-3AD203B41FA5}">
                      <a16:colId xmlns="" xmlns:a16="http://schemas.microsoft.com/office/drawing/2014/main" val="286657999"/>
                    </a:ext>
                  </a:extLst>
                </a:gridCol>
                <a:gridCol w="396000">
                  <a:extLst>
                    <a:ext uri="{9D8B030D-6E8A-4147-A177-3AD203B41FA5}">
                      <a16:colId xmlns="" xmlns:a16="http://schemas.microsoft.com/office/drawing/2014/main" val="3052613583"/>
                    </a:ext>
                  </a:extLst>
                </a:gridCol>
                <a:gridCol w="396000">
                  <a:extLst>
                    <a:ext uri="{9D8B030D-6E8A-4147-A177-3AD203B41FA5}">
                      <a16:colId xmlns="" xmlns:a16="http://schemas.microsoft.com/office/drawing/2014/main" val="1263035791"/>
                    </a:ext>
                  </a:extLst>
                </a:gridCol>
                <a:gridCol w="396000">
                  <a:extLst>
                    <a:ext uri="{9D8B030D-6E8A-4147-A177-3AD203B41FA5}">
                      <a16:colId xmlns="" xmlns:a16="http://schemas.microsoft.com/office/drawing/2014/main" val="3062988486"/>
                    </a:ext>
                  </a:extLst>
                </a:gridCol>
              </a:tblGrid>
              <a:tr h="1097346">
                <a:tc>
                  <a:txBody>
                    <a:bodyPr/>
                    <a:lstStyle/>
                    <a:p>
                      <a:pPr algn="l" fontAlgn="b"/>
                      <a:r>
                        <a:rPr lang="sr-Latn-CS" sz="1200" b="0" i="0" u="none" strike="noStrike" dirty="0">
                          <a:solidFill>
                            <a:schemeClr val="bg1"/>
                          </a:solidFill>
                          <a:effectLst/>
                          <a:latin typeface="Calibri" panose="020F0502020204030204" pitchFamily="34" charset="0"/>
                        </a:rPr>
                        <a:t>SOCIJALNA OGRANIČENJA</a:t>
                      </a:r>
                      <a:endParaRPr lang="en-US" sz="1200" b="0"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Uopšte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Uglavnom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I da i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Uglavnom da</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 potpunosti da</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extLst>
                  <a:ext uri="{0D108BD9-81ED-4DB2-BD59-A6C34878D82A}">
                    <a16:rowId xmlns="" xmlns:a16="http://schemas.microsoft.com/office/drawing/2014/main" val="1869027357"/>
                  </a:ext>
                </a:extLst>
              </a:tr>
              <a:tr h="0">
                <a:tc>
                  <a:txBody>
                    <a:bodyPr/>
                    <a:lstStyle/>
                    <a:p>
                      <a:pPr algn="l" fontAlgn="b"/>
                      <a:r>
                        <a:rPr lang="sr-Latn-CS" sz="1100" b="1" i="0" u="none" strike="noStrike" dirty="0">
                          <a:solidFill>
                            <a:schemeClr val="accent6"/>
                          </a:solidFill>
                          <a:effectLst/>
                          <a:latin typeface="Calibri" panose="020F0502020204030204" pitchFamily="34" charset="0"/>
                        </a:rPr>
                        <a:t>Žena bi bila nepromišljena da se uda za čovjeka koji je bolovao od mentalnog poremećaja, iako se čini da se oporavio.</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5.9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13.6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27.2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31.3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22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385736863"/>
                  </a:ext>
                </a:extLst>
              </a:tr>
              <a:tr h="0">
                <a:tc>
                  <a:txBody>
                    <a:bodyPr/>
                    <a:lstStyle/>
                    <a:p>
                      <a:pPr algn="l" fontAlgn="b"/>
                      <a:r>
                        <a:rPr lang="sr-Latn-CS" sz="1100" b="1" i="0" u="none" strike="noStrike" dirty="0">
                          <a:solidFill>
                            <a:schemeClr val="accent6"/>
                          </a:solidFill>
                          <a:effectLst/>
                          <a:latin typeface="Calibri" panose="020F0502020204030204" pitchFamily="34" charset="0"/>
                        </a:rPr>
                        <a:t>Niko nema pravo isključiti odrasle osobe sa mentalnim poremećajem iz njihove zajednice.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6.3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27.3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35.1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19.2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591685356"/>
                  </a:ext>
                </a:extLst>
              </a:tr>
              <a:tr h="0">
                <a:tc>
                  <a:txBody>
                    <a:bodyPr/>
                    <a:lstStyle/>
                    <a:p>
                      <a:pPr algn="l" fontAlgn="b"/>
                      <a:r>
                        <a:rPr lang="sr-Latn-CS" sz="1100" b="1" i="0" u="none" strike="noStrike" dirty="0">
                          <a:solidFill>
                            <a:schemeClr val="accent6"/>
                          </a:solidFill>
                          <a:effectLst/>
                          <a:latin typeface="Calibri" panose="020F0502020204030204" pitchFamily="34" charset="0"/>
                        </a:rPr>
                        <a:t>Ne bih želio/la živjeti u susjedstvu sa nekim ko ima mentalni poremećaj</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14.6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24.8</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28.6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23.6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8.4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980707165"/>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Odrasle osobe sa mentalnim poremećajima treba ohrabrivati da prihvate uobičajene životne obaveze.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6.5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21.7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47.6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21.1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73020521"/>
                  </a:ext>
                </a:extLst>
              </a:tr>
              <a:tr h="0">
                <a:tc>
                  <a:txBody>
                    <a:bodyPr/>
                    <a:lstStyle/>
                    <a:p>
                      <a:pPr algn="l" fontAlgn="b"/>
                      <a:r>
                        <a:rPr lang="sr-Latn-CS" sz="1100" b="1" i="0" u="none" strike="noStrike" dirty="0">
                          <a:solidFill>
                            <a:schemeClr val="accent6"/>
                          </a:solidFill>
                          <a:effectLst/>
                          <a:latin typeface="Calibri" panose="020F0502020204030204" pitchFamily="34" charset="0"/>
                        </a:rPr>
                        <a:t>Svako s istorijom mentalnih poremećaja treba biti isključen iz obavljanja neke javne dužnosti.</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13.2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21.9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23.7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10.2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160814496"/>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Odraslu osobu s mentalnim poremećajem treba izolovati od ostatka zajednice.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22.5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31.3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26.5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16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3.7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extLst>
                  <a:ext uri="{0D108BD9-81ED-4DB2-BD59-A6C34878D82A}">
                    <a16:rowId xmlns="" xmlns:a16="http://schemas.microsoft.com/office/drawing/2014/main" val="3324062812"/>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Odrasloj osobi sa mentalnim poremećajem ne smiju biti uskraćena njena lična prava.</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8</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10</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32.7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28.1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463981701"/>
                  </a:ext>
                </a:extLst>
              </a:tr>
              <a:tr h="0">
                <a:tc>
                  <a:txBody>
                    <a:bodyPr/>
                    <a:lstStyle/>
                    <a:p>
                      <a:pPr algn="l" fontAlgn="b"/>
                      <a:r>
                        <a:rPr lang="sr-Latn-CS" sz="1100" b="1" i="0" u="none" strike="noStrike">
                          <a:solidFill>
                            <a:schemeClr val="accent6"/>
                          </a:solidFill>
                          <a:effectLst/>
                          <a:latin typeface="Calibri" panose="020F0502020204030204" pitchFamily="34" charset="0"/>
                        </a:rPr>
                        <a:t>Odrasloj osobi sa mentalnim poremećajem ne treba davati nikakvu odgovornost.</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12.1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16.4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36.1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24.9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10.5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972998107"/>
                  </a:ext>
                </a:extLst>
              </a:tr>
              <a:tr h="0">
                <a:tc>
                  <a:txBody>
                    <a:bodyPr/>
                    <a:lstStyle/>
                    <a:p>
                      <a:pPr algn="l" fontAlgn="b"/>
                      <a:r>
                        <a:rPr lang="sr-Latn-CS" sz="1100" b="1" i="0" u="none" strike="noStrike">
                          <a:solidFill>
                            <a:schemeClr val="accent6"/>
                          </a:solidFill>
                          <a:effectLst/>
                          <a:latin typeface="Calibri" panose="020F0502020204030204" pitchFamily="34" charset="0"/>
                        </a:rPr>
                        <a:t>Većini žena koje su jednom bile pacijentkinje u psihijatrijskoj bolnici mogu se povjeriti djeca na čuvanje.</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30.8</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27.9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24.4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12.5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4.4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873574239"/>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Odrasle osobe sa mentalnim poremećajem su daleko manje opasne nego što većina ljudi pretpostavlja.</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7.7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19.4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39.5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26.6</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6.7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64526754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080861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x-none" sz="1400" dirty="0"/>
              <a:t>odgovori na pojedine ajteme subskale DOBRONAMJERNOSTI po pojedinim demografskim i socijalnim grupacijama uočavaju se samo statistički značajne</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x-none" sz="1100" b="1" dirty="0"/>
              <a:t/>
            </a:r>
            <a:br>
              <a:rPr lang="x-none"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regionalne razlike. Naime, kod pojedinih tvrdnji (označenih crvenom linijaturom) može se konstatovati nešto konzervativniji stav stanovnika sa juga Crne Gore, i donekle, nešto progresivniji stav stanovnika sa </a:t>
            </a:r>
            <a:r>
              <a:rPr lang="x-none" sz="1400" dirty="0" smtClean="0"/>
              <a:t>s</a:t>
            </a:r>
            <a:r>
              <a:rPr lang="sr-Latn-CS" sz="1400" dirty="0" smtClean="0"/>
              <a:t>j</a:t>
            </a:r>
            <a:r>
              <a:rPr lang="x-none" sz="1400" dirty="0" smtClean="0"/>
              <a:t>evera </a:t>
            </a:r>
            <a:r>
              <a:rPr lang="x-none" sz="1400" dirty="0"/>
              <a:t>zemlje. No ovom prilikom treba napomenuti da se u slučaju svih naznačenih tvrdnji radi o blagom odstupanju, a kada su poslednje četiri u pitanju o manjinskom </a:t>
            </a:r>
            <a:r>
              <a:rPr lang="x-none" sz="1400"/>
              <a:t>stavu </a:t>
            </a:r>
            <a:r>
              <a:rPr lang="x-none" sz="1400" smtClean="0"/>
              <a:t>d</a:t>
            </a:r>
            <a:r>
              <a:rPr lang="sr-Latn-ME" sz="1400" dirty="0" smtClean="0"/>
              <a:t>j</a:t>
            </a:r>
            <a:r>
              <a:rPr lang="x-none" sz="1400" smtClean="0"/>
              <a:t>elova </a:t>
            </a:r>
            <a:r>
              <a:rPr lang="x-none" sz="1400" dirty="0"/>
              <a:t>javnosti </a:t>
            </a:r>
            <a:r>
              <a:rPr lang="x-none" sz="1400"/>
              <a:t>sa </a:t>
            </a:r>
            <a:r>
              <a:rPr lang="x-none" sz="1400" smtClean="0"/>
              <a:t>s</a:t>
            </a:r>
            <a:r>
              <a:rPr lang="sr-Latn-ME" sz="1400" dirty="0" smtClean="0"/>
              <a:t>j</a:t>
            </a:r>
            <a:r>
              <a:rPr lang="x-none" sz="1400" smtClean="0"/>
              <a:t>evera </a:t>
            </a:r>
            <a:r>
              <a:rPr lang="x-none" sz="1400" dirty="0"/>
              <a:t>Crne Gore.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234001" y="1743862"/>
          <a:ext cx="7556140" cy="2593137"/>
        </p:xfrm>
        <a:graphic>
          <a:graphicData uri="http://schemas.openxmlformats.org/drawingml/2006/table">
            <a:tbl>
              <a:tblPr/>
              <a:tblGrid>
                <a:gridCol w="5381060">
                  <a:extLst>
                    <a:ext uri="{9D8B030D-6E8A-4147-A177-3AD203B41FA5}">
                      <a16:colId xmlns="" xmlns:a16="http://schemas.microsoft.com/office/drawing/2014/main" val="3409221545"/>
                    </a:ext>
                  </a:extLst>
                </a:gridCol>
                <a:gridCol w="543770">
                  <a:extLst>
                    <a:ext uri="{9D8B030D-6E8A-4147-A177-3AD203B41FA5}">
                      <a16:colId xmlns="" xmlns:a16="http://schemas.microsoft.com/office/drawing/2014/main" val="3345724822"/>
                    </a:ext>
                  </a:extLst>
                </a:gridCol>
                <a:gridCol w="543770">
                  <a:extLst>
                    <a:ext uri="{9D8B030D-6E8A-4147-A177-3AD203B41FA5}">
                      <a16:colId xmlns="" xmlns:a16="http://schemas.microsoft.com/office/drawing/2014/main" val="3869865995"/>
                    </a:ext>
                  </a:extLst>
                </a:gridCol>
                <a:gridCol w="543770">
                  <a:extLst>
                    <a:ext uri="{9D8B030D-6E8A-4147-A177-3AD203B41FA5}">
                      <a16:colId xmlns="" xmlns:a16="http://schemas.microsoft.com/office/drawing/2014/main" val="260907485"/>
                    </a:ext>
                  </a:extLst>
                </a:gridCol>
                <a:gridCol w="543770">
                  <a:extLst>
                    <a:ext uri="{9D8B030D-6E8A-4147-A177-3AD203B41FA5}">
                      <a16:colId xmlns="" xmlns:a16="http://schemas.microsoft.com/office/drawing/2014/main" val="2662661998"/>
                    </a:ext>
                  </a:extLst>
                </a:gridCol>
              </a:tblGrid>
              <a:tr h="255177">
                <a:tc>
                  <a:txBody>
                    <a:bodyPr/>
                    <a:lstStyle/>
                    <a:p>
                      <a:pPr algn="ctr">
                        <a:spcAft>
                          <a:spcPts val="0"/>
                        </a:spcAft>
                      </a:pPr>
                      <a:r>
                        <a:rPr lang="sr-Latn-CS" sz="9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b="1">
                          <a:solidFill>
                            <a:srgbClr val="FFFFFF"/>
                          </a:solidFill>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900" b="1" dirty="0">
                          <a:solidFill>
                            <a:srgbClr val="FFFFFF"/>
                          </a:solidFill>
                          <a:effectLst/>
                          <a:latin typeface="Arial" panose="020B0604020202020204" pitchFamily="34" charset="0"/>
                          <a:ea typeface="Times New Roman" panose="02020603050405020304" pitchFamily="18" charset="0"/>
                        </a:rPr>
                        <a:t>Region</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07972211"/>
                  </a:ext>
                </a:extLst>
              </a:tr>
              <a:tr h="467718">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830" marR="10830" marT="0" marB="1083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178629811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304544337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Moramo biti mnogo tolerantniji prema odraslima sa mentalnim poremećajima u našem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86511044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Više novca od poreskih obveznika treba izdvajati za njegu i tretman odraslih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49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B2929"/>
                    </a:solidFill>
                  </a:tcPr>
                </a:tc>
                <a:extLst>
                  <a:ext uri="{0D108BD9-81ED-4DB2-BD59-A6C34878D82A}">
                    <a16:rowId xmlns="" xmlns:a16="http://schemas.microsoft.com/office/drawing/2014/main" val="3804065868"/>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Naša je odgovornost da osiguramo najbolju moguću brigu odraslima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63.4</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52</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extLst>
                  <a:ext uri="{0D108BD9-81ED-4DB2-BD59-A6C34878D82A}">
                    <a16:rowId xmlns="" xmlns:a16="http://schemas.microsoft.com/office/drawing/2014/main" val="181534648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su predugo bile predmet ismijavanja.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232602323"/>
                  </a:ext>
                </a:extLst>
              </a:tr>
              <a:tr h="170022">
                <a:tc>
                  <a:txBody>
                    <a:bodyPr/>
                    <a:lstStyle/>
                    <a:p>
                      <a:pPr>
                        <a:spcAft>
                          <a:spcPts val="0"/>
                        </a:spcAft>
                      </a:pPr>
                      <a:r>
                        <a:rPr lang="sr-Latn-CS" sz="900" dirty="0">
                          <a:effectLst/>
                          <a:latin typeface="Arial" panose="020B0604020202020204" pitchFamily="34" charset="0"/>
                          <a:ea typeface="Times New Roman" panose="02020603050405020304" pitchFamily="18" charset="0"/>
                        </a:rPr>
                        <a:t>Naše psihijatrijske bolnice/odjeljenja više izgledaju kao zatvori nego kao mjesta gdje se ....</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44.3</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1717467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Najbolje je izbjeći bilo koga ko ima mentalnih problema.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96322145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Trenutno postoji dovoljan broj usluga za osobe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21.6</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47376869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poremećajem su teret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28</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22955922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zaslužuju našu naklonost.</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6600"/>
                          </a:solidFill>
                          <a:effectLst/>
                          <a:latin typeface="Arial" panose="020B0604020202020204" pitchFamily="34" charset="0"/>
                          <a:ea typeface="Times New Roman" panose="02020603050405020304" pitchFamily="18" charset="0"/>
                        </a:rPr>
                        <a:t>0</a:t>
                      </a:r>
                      <a:r>
                        <a:rPr lang="sr-Latn-CS" sz="900">
                          <a:solidFill>
                            <a:srgbClr val="FFFFFF"/>
                          </a:solidFill>
                          <a:effectLst/>
                          <a:latin typeface="Arial" panose="020B0604020202020204" pitchFamily="34" charset="0"/>
                          <a:ea typeface="Times New Roman" panose="02020603050405020304" pitchFamily="18" charset="0"/>
                        </a:rPr>
                        <a:t>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21</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extLst>
                  <a:ext uri="{0D108BD9-81ED-4DB2-BD59-A6C34878D82A}">
                    <a16:rowId xmlns="" xmlns:a16="http://schemas.microsoft.com/office/drawing/2014/main" val="281145134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Povećana potrošnja na usluge iz oblasti mentalnog zdravlja je gubitak poreskog novca.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0</a:t>
                      </a:r>
                      <a:r>
                        <a:rPr lang="sr-Latn-CS" sz="900">
                          <a:effectLst/>
                          <a:latin typeface="Arial" panose="020B0604020202020204" pitchFamily="34" charset="0"/>
                          <a:ea typeface="Times New Roman" panose="02020603050405020304" pitchFamily="18" charset="0"/>
                        </a:rPr>
                        <a:t>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312717911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097407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1936357216"/>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3791547257"/>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234001" y="175636"/>
            <a:ext cx="6560204" cy="387798"/>
          </a:xfrm>
        </p:spPr>
        <p:txBody>
          <a:bodyPr/>
          <a:lstStyle/>
          <a:p>
            <a:r>
              <a:rPr lang="x-none" sz="1400" dirty="0"/>
              <a:t>I u ovom slučaju komparativne analize stavova dve regionalne javnosti možemo konstatovati znatnu pozitivnu prednost u Federaciji </a:t>
            </a:r>
            <a:r>
              <a:rPr lang="x-none" sz="1400"/>
              <a:t>BiH </a:t>
            </a:r>
            <a:r>
              <a:rPr lang="x-none" sz="1400" smtClean="0"/>
              <a:t>gd</a:t>
            </a:r>
            <a:r>
              <a:rPr lang="sr-Latn-ME" sz="1400" dirty="0" smtClean="0"/>
              <a:t>j</a:t>
            </a:r>
            <a:r>
              <a:rPr lang="x-none" sz="1400" smtClean="0"/>
              <a:t>e </a:t>
            </a:r>
            <a:r>
              <a:rPr lang="x-none" sz="1400" dirty="0"/>
              <a:t>se uočava, u pojedinim </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ajtemima (tvrdnjama) nedvosmileni iskaz </a:t>
            </a:r>
            <a:r>
              <a:rPr lang="x-none" sz="1400"/>
              <a:t>pozitivnih </a:t>
            </a:r>
            <a:r>
              <a:rPr lang="x-none" sz="1400" smtClean="0"/>
              <a:t>vr</a:t>
            </a:r>
            <a:r>
              <a:rPr lang="sr-Latn-ME" sz="1400" dirty="0" smtClean="0"/>
              <a:t>ij</a:t>
            </a:r>
            <a:r>
              <a:rPr lang="x-none" sz="1400" smtClean="0"/>
              <a:t>ednosti </a:t>
            </a:r>
            <a:r>
              <a:rPr lang="x-none" sz="1400" dirty="0"/>
              <a:t>i orijentacija, odnosno, odbacivanje predrasuda i stereotipa koje društvena zajednica nameće kao vid ograničenja osobama sa mentalnim poremećajima. U nekim drugim grupama tvrdnji se uočava nešto manji intenzitet (stepen) prihvatanja socijalnih zabluda, stereotipa i predrasuda (ograničenja) u odnosu na javnost Crne Gore.</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186499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214114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241728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356114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01" y="383737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801" y="439094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Tree>
    <p:extLst>
      <p:ext uri="{BB962C8B-B14F-4D97-AF65-F5344CB8AC3E}">
        <p14:creationId xmlns:p14="http://schemas.microsoft.com/office/powerpoint/2010/main" val="4218030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1984035"/>
            <a:ext cx="2797288" cy="1052596"/>
          </a:xfrm>
        </p:spPr>
        <p:txBody>
          <a:bodyPr/>
          <a:lstStyle/>
          <a:p>
            <a:r>
              <a:rPr lang="x-none" sz="3600" dirty="0"/>
              <a:t>CAMI skala</a:t>
            </a:r>
            <a:br>
              <a:rPr lang="x-none" sz="3600" dirty="0"/>
            </a:br>
            <a:r>
              <a:rPr lang="x-none" sz="2000" dirty="0"/>
              <a:t>STAV ZAJEDNICE PREMA MENTALNOM ZDRAVLJU</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44</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5387" r="-31898" b="-1"/>
          <a:stretch/>
        </p:blipFill>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654369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34000" y="175636"/>
            <a:ext cx="6754029" cy="387798"/>
          </a:xfrm>
        </p:spPr>
        <p:txBody>
          <a:bodyPr/>
          <a:lstStyle/>
          <a:p>
            <a:r>
              <a:rPr lang="x-none" sz="1400" dirty="0"/>
              <a:t>Kada je u pitanju subskala STAVOVA ZAJEDNICE PREMA MENTALNOM </a:t>
            </a:r>
            <a:r>
              <a:rPr lang="x-none" sz="1400" dirty="0" smtClean="0"/>
              <a:t>ZDRAVLJU</a:t>
            </a:r>
            <a:r>
              <a:rPr lang="sr-Latn-CS" sz="1400" dirty="0" smtClean="0"/>
              <a:t/>
            </a:r>
            <a:br>
              <a:rPr lang="sr-Latn-CS" sz="1400" dirty="0" smtClean="0"/>
            </a:br>
            <a:r>
              <a:rPr lang="x-none" sz="1400" dirty="0" smtClean="0"/>
              <a:t>CAMI </a:t>
            </a:r>
            <a:r>
              <a:rPr lang="x-none" sz="1400" dirty="0"/>
              <a:t>skale možemo konstatovati da su odgovori opšte javnosti Crne Gore u </a:t>
            </a:r>
            <a:r>
              <a:rPr lang="x-none" sz="1400"/>
              <a:t>ovom </a:t>
            </a:r>
            <a:r>
              <a:rPr lang="x-none" sz="1400" smtClean="0"/>
              <a:t>slučaju,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24598" y="578384"/>
            <a:ext cx="8828303"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a:t>još </a:t>
            </a:r>
            <a:r>
              <a:rPr lang="x-none" sz="1400" smtClean="0"/>
              <a:t>jed</a:t>
            </a:r>
            <a:r>
              <a:rPr lang="sr-Latn-ME" sz="1400" dirty="0" smtClean="0"/>
              <a:t>n</a:t>
            </a:r>
            <a:r>
              <a:rPr lang="x-none" sz="1400" smtClean="0"/>
              <a:t>om </a:t>
            </a:r>
            <a:r>
              <a:rPr lang="x-none" sz="1400" dirty="0"/>
              <a:t>prilično nekonzistentni </a:t>
            </a:r>
            <a:r>
              <a:rPr lang="x-none" sz="1400"/>
              <a:t>i </a:t>
            </a:r>
            <a:r>
              <a:rPr lang="x-none" sz="1400" smtClean="0"/>
              <a:t>izv</a:t>
            </a:r>
            <a:r>
              <a:rPr lang="sr-Latn-ME" sz="1400" dirty="0" smtClean="0"/>
              <a:t>j</a:t>
            </a:r>
            <a:r>
              <a:rPr lang="x-none" sz="1400" smtClean="0"/>
              <a:t>esnim </a:t>
            </a:r>
            <a:r>
              <a:rPr lang="x-none" sz="1400" dirty="0"/>
              <a:t>slučajevima </a:t>
            </a:r>
            <a:r>
              <a:rPr lang="x-none" sz="1400" dirty="0" smtClean="0"/>
              <a:t>znača</a:t>
            </a:r>
            <a:r>
              <a:rPr lang="sr-Latn-CS" sz="1400" dirty="0" smtClean="0"/>
              <a:t>j</a:t>
            </a:r>
            <a:r>
              <a:rPr lang="x-none" sz="1400" dirty="0" smtClean="0"/>
              <a:t>no </a:t>
            </a:r>
            <a:r>
              <a:rPr lang="x-none" sz="1400" dirty="0"/>
              <a:t>negativni (označeno crvenom linijaturom). Kod ovih stavova jasno se može konstatovati strah i bojazan od osoba sa mentalnim poteškoćama u neposrednom socijalnom okruženju, te upravo na </a:t>
            </a:r>
            <a:r>
              <a:rPr lang="x-none" sz="1400"/>
              <a:t>tim </a:t>
            </a:r>
            <a:r>
              <a:rPr lang="x-none" sz="1400" smtClean="0"/>
              <a:t>m</a:t>
            </a:r>
            <a:r>
              <a:rPr lang="sr-Latn-ME" sz="1400" dirty="0" smtClean="0"/>
              <a:t>j</a:t>
            </a:r>
            <a:r>
              <a:rPr lang="x-none" sz="1400" smtClean="0"/>
              <a:t>estima </a:t>
            </a:r>
            <a:r>
              <a:rPr lang="x-none" sz="1400" dirty="0"/>
              <a:t>provejava potreba za socijalnom kontrolom (ograničenjima) nad takvim osobama.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1394389744"/>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230480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86476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401209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174861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25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Generalno </a:t>
            </a:r>
            <a:r>
              <a:rPr lang="x-none" sz="1400" dirty="0" smtClean="0"/>
              <a:t>se</a:t>
            </a:r>
            <a:r>
              <a:rPr lang="sr-Latn-CS" sz="1400" dirty="0" smtClean="0"/>
              <a:t> </a:t>
            </a:r>
            <a:r>
              <a:rPr lang="x-none" sz="1400" dirty="0" smtClean="0"/>
              <a:t>još </a:t>
            </a:r>
            <a:r>
              <a:rPr lang="x-none" sz="1400" dirty="0"/>
              <a:t>može konstatovati da čak i </a:t>
            </a:r>
            <a:r>
              <a:rPr lang="x-none" sz="1400"/>
              <a:t>tamo </a:t>
            </a:r>
            <a:r>
              <a:rPr lang="x-none" sz="1400" smtClean="0"/>
              <a:t>gd</a:t>
            </a:r>
            <a:r>
              <a:rPr lang="sr-Latn-ME" sz="1400" dirty="0" smtClean="0"/>
              <a:t>j</a:t>
            </a:r>
            <a:r>
              <a:rPr lang="x-none" sz="1400" smtClean="0"/>
              <a:t>e </a:t>
            </a:r>
            <a:r>
              <a:rPr lang="x-none" sz="1400" dirty="0"/>
              <a:t>se mogu prepoznati pozitivni stavovi i sudovi opšte javnosti, intenzitet takvih pozitivnih opredeljenja nije, vrlo često,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previše snažan. Tome u </a:t>
            </a:r>
            <a:r>
              <a:rPr lang="x-none" sz="1400"/>
              <a:t>značajnoj </a:t>
            </a:r>
            <a:r>
              <a:rPr lang="x-none" sz="1400" smtClean="0"/>
              <a:t>m</a:t>
            </a:r>
            <a:r>
              <a:rPr lang="sr-Latn-ME" sz="1400" dirty="0" smtClean="0"/>
              <a:t>j</a:t>
            </a:r>
            <a:r>
              <a:rPr lang="x-none" sz="1400" smtClean="0"/>
              <a:t>eri </a:t>
            </a:r>
            <a:r>
              <a:rPr lang="x-none" sz="1400" dirty="0"/>
              <a:t>doprinosi i činjenica da i kod ovog seta tvrdnji i ajtema zatičemo veoma značajan procenat odgovora koji ukazuju na neopredeljenost javnosti po tim temama, što, pak sa druge strane, vrlo često predstavlja suštinsko prikrivanje sopstvenog eksplicitnog stava. Ova vrsta socijalne mimikrije suštinski predstavlja bojazan da se iskaže određena </a:t>
            </a:r>
            <a:r>
              <a:rPr lang="x-none" sz="1400"/>
              <a:t>vrsta </a:t>
            </a:r>
            <a:r>
              <a:rPr lang="x-none" sz="1400" smtClean="0"/>
              <a:t>opred</a:t>
            </a:r>
            <a:r>
              <a:rPr lang="sr-Latn-ME" sz="1400" dirty="0" smtClean="0"/>
              <a:t>j</a:t>
            </a:r>
            <a:r>
              <a:rPr lang="x-none" sz="1400" smtClean="0"/>
              <a:t>eljenja </a:t>
            </a:r>
            <a:r>
              <a:rPr lang="x-none" sz="1400" dirty="0"/>
              <a:t>koja može imati socijalno nepoželjnu (neprihvatljivu) konotaciju.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01245095"/>
              </p:ext>
            </p:extLst>
          </p:nvPr>
        </p:nvGraphicFramePr>
        <p:xfrm>
          <a:off x="224598" y="1605035"/>
          <a:ext cx="8676000" cy="2505381"/>
        </p:xfrm>
        <a:graphic>
          <a:graphicData uri="http://schemas.openxmlformats.org/drawingml/2006/table">
            <a:tbl>
              <a:tblPr/>
              <a:tblGrid>
                <a:gridCol w="6876000">
                  <a:extLst>
                    <a:ext uri="{9D8B030D-6E8A-4147-A177-3AD203B41FA5}">
                      <a16:colId xmlns="" xmlns:a16="http://schemas.microsoft.com/office/drawing/2014/main" val="584864999"/>
                    </a:ext>
                  </a:extLst>
                </a:gridCol>
                <a:gridCol w="360000">
                  <a:extLst>
                    <a:ext uri="{9D8B030D-6E8A-4147-A177-3AD203B41FA5}">
                      <a16:colId xmlns="" xmlns:a16="http://schemas.microsoft.com/office/drawing/2014/main" val="2988862285"/>
                    </a:ext>
                  </a:extLst>
                </a:gridCol>
                <a:gridCol w="360000">
                  <a:extLst>
                    <a:ext uri="{9D8B030D-6E8A-4147-A177-3AD203B41FA5}">
                      <a16:colId xmlns="" xmlns:a16="http://schemas.microsoft.com/office/drawing/2014/main" val="693755978"/>
                    </a:ext>
                  </a:extLst>
                </a:gridCol>
                <a:gridCol w="360000">
                  <a:extLst>
                    <a:ext uri="{9D8B030D-6E8A-4147-A177-3AD203B41FA5}">
                      <a16:colId xmlns="" xmlns:a16="http://schemas.microsoft.com/office/drawing/2014/main" val="1891756099"/>
                    </a:ext>
                  </a:extLst>
                </a:gridCol>
                <a:gridCol w="360000">
                  <a:extLst>
                    <a:ext uri="{9D8B030D-6E8A-4147-A177-3AD203B41FA5}">
                      <a16:colId xmlns="" xmlns:a16="http://schemas.microsoft.com/office/drawing/2014/main" val="3186816623"/>
                    </a:ext>
                  </a:extLst>
                </a:gridCol>
                <a:gridCol w="360000">
                  <a:extLst>
                    <a:ext uri="{9D8B030D-6E8A-4147-A177-3AD203B41FA5}">
                      <a16:colId xmlns="" xmlns:a16="http://schemas.microsoft.com/office/drawing/2014/main" val="2688193832"/>
                    </a:ext>
                  </a:extLst>
                </a:gridCol>
              </a:tblGrid>
              <a:tr h="901861">
                <a:tc>
                  <a:txBody>
                    <a:bodyPr/>
                    <a:lstStyle/>
                    <a:p>
                      <a:pPr algn="l" fontAlgn="b"/>
                      <a:r>
                        <a:rPr lang="x-none" sz="1200" b="1" dirty="0">
                          <a:solidFill>
                            <a:schemeClr val="bg1"/>
                          </a:solidFill>
                        </a:rPr>
                        <a:t>STAVOVI DRUŠTVENE ZAJEDNICE PREMA MENTALNOM ZDRAVLJU</a:t>
                      </a:r>
                      <a:endParaRPr lang="en-US" sz="120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Uopšte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Uglavnom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I da i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Uglavnom da</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 potpunosti da</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extLst>
                  <a:ext uri="{0D108BD9-81ED-4DB2-BD59-A6C34878D82A}">
                    <a16:rowId xmlns="" xmlns:a16="http://schemas.microsoft.com/office/drawing/2014/main" val="1833523136"/>
                  </a:ext>
                </a:extLst>
              </a:tr>
              <a:tr h="0">
                <a:tc>
                  <a:txBody>
                    <a:bodyPr/>
                    <a:lstStyle/>
                    <a:p>
                      <a:pPr algn="l" fontAlgn="b"/>
                      <a:r>
                        <a:rPr lang="sr-Latn-CS" sz="1000" b="1" i="0" u="none" strike="noStrike" dirty="0">
                          <a:solidFill>
                            <a:schemeClr val="accent6"/>
                          </a:solidFill>
                          <a:effectLst/>
                          <a:latin typeface="Calibri" panose="020F0502020204030204" pitchFamily="34" charset="0"/>
                        </a:rPr>
                        <a:t>Usluge vezane za mentalno zdravlje što je više moguće trebaju biti dostupne kroz ustanove u zajednici.</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7.6</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29.1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41.8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17.8</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226457107"/>
                  </a:ext>
                </a:extLst>
              </a:tr>
              <a:tr h="0">
                <a:tc>
                  <a:txBody>
                    <a:bodyPr/>
                    <a:lstStyle/>
                    <a:p>
                      <a:pPr algn="l" fontAlgn="b"/>
                      <a:r>
                        <a:rPr lang="sr-Latn-CS" sz="1000" b="1" i="0" u="none" strike="noStrike" dirty="0">
                          <a:solidFill>
                            <a:schemeClr val="accent6"/>
                          </a:solidFill>
                          <a:effectLst/>
                          <a:latin typeface="Calibri" panose="020F0502020204030204" pitchFamily="34" charset="0"/>
                        </a:rPr>
                        <a:t>Osobama sa mentalnim poremećajima život u stambenim naseljima može biti dobra terapija, ali su preveliki rizici za druge.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5.8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15.2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36.5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30.9</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11.5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180434195"/>
                  </a:ext>
                </a:extLst>
              </a:tr>
              <a:tr h="0">
                <a:tc>
                  <a:txBody>
                    <a:bodyPr/>
                    <a:lstStyle/>
                    <a:p>
                      <a:pPr algn="l" fontAlgn="b"/>
                      <a:r>
                        <a:rPr lang="sr-Latn-CS" sz="1000" b="1" i="0" u="none" strike="noStrike" dirty="0">
                          <a:solidFill>
                            <a:schemeClr val="accent6"/>
                          </a:solidFill>
                          <a:effectLst/>
                          <a:latin typeface="Calibri" panose="020F0502020204030204" pitchFamily="34" charset="0"/>
                        </a:rPr>
                        <a:t>Stanovnici bi trebali prihvatiti smiještanje ustanova za mentalno zdravlje u njihovom susjedstvu jer će služiti potrebama zajednice.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37.4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7.9</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628390196"/>
                  </a:ext>
                </a:extLst>
              </a:tr>
              <a:tr h="0">
                <a:tc>
                  <a:txBody>
                    <a:bodyPr/>
                    <a:lstStyle/>
                    <a:p>
                      <a:pPr algn="l" fontAlgn="b"/>
                      <a:r>
                        <a:rPr lang="sr-Latn-CS" sz="1000" b="1" i="0" u="none" strike="noStrike" dirty="0">
                          <a:solidFill>
                            <a:schemeClr val="accent6"/>
                          </a:solidFill>
                          <a:effectLst/>
                          <a:latin typeface="Calibri" panose="020F0502020204030204" pitchFamily="34" charset="0"/>
                        </a:rPr>
                        <a:t>Lokalno stanovništvo sa dobrim razlogom odbija smiještanje ustanova za mentalno zdravlje u njihovo susjedstvo.</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4.9</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10.2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31.1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41.3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12.5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20671099"/>
                  </a:ext>
                </a:extLst>
              </a:tr>
              <a:tr h="0">
                <a:tc>
                  <a:txBody>
                    <a:bodyPr/>
                    <a:lstStyle/>
                    <a:p>
                      <a:pPr algn="l" fontAlgn="b"/>
                      <a:r>
                        <a:rPr lang="sr-Latn-CS" sz="1000" b="1" i="0" u="none" strike="noStrike" dirty="0">
                          <a:solidFill>
                            <a:schemeClr val="accent6"/>
                          </a:solidFill>
                          <a:effectLst/>
                          <a:latin typeface="Calibri" panose="020F0502020204030204" pitchFamily="34" charset="0"/>
                        </a:rPr>
                        <a:t>Smiještanje ustanova za mentalno zdravlje u stambena naselja ne ugrožava lokalno stanovništvo.</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22.3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34.6</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26.5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8.6</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396977757"/>
                  </a:ext>
                </a:extLst>
              </a:tr>
              <a:tr h="0">
                <a:tc>
                  <a:txBody>
                    <a:bodyPr/>
                    <a:lstStyle/>
                    <a:p>
                      <a:pPr algn="l" fontAlgn="b"/>
                      <a:r>
                        <a:rPr lang="sr-Latn-CS" sz="1000" b="1" i="0" u="none" strike="noStrike" dirty="0">
                          <a:solidFill>
                            <a:schemeClr val="accent6"/>
                          </a:solidFill>
                          <a:effectLst/>
                          <a:latin typeface="Calibri" panose="020F0502020204030204" pitchFamily="34" charset="0"/>
                        </a:rPr>
                        <a:t>Ustanove za mentalno zdravlje trebaju biti udaljenje od stambenih naselja.</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10.5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14.8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29.1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15.2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984909618"/>
                  </a:ext>
                </a:extLst>
              </a:tr>
              <a:tr h="0">
                <a:tc>
                  <a:txBody>
                    <a:bodyPr/>
                    <a:lstStyle/>
                    <a:p>
                      <a:pPr algn="l" fontAlgn="b"/>
                      <a:r>
                        <a:rPr lang="sr-Latn-CS" sz="1000" b="1" i="0" u="none" strike="noStrike">
                          <a:solidFill>
                            <a:schemeClr val="accent6"/>
                          </a:solidFill>
                          <a:effectLst/>
                          <a:latin typeface="Calibri" panose="020F0502020204030204" pitchFamily="34" charset="0"/>
                        </a:rPr>
                        <a:t>Lokalno stanovništvo se ne treba plašiti osoba koje dolaze u njihovo susjedstvo po usluge iz oblasti mentalnog zdravlja.</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17.1</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36.7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8.2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440405712"/>
                  </a:ext>
                </a:extLst>
              </a:tr>
              <a:tr h="0">
                <a:tc>
                  <a:txBody>
                    <a:bodyPr/>
                    <a:lstStyle/>
                    <a:p>
                      <a:pPr algn="l" fontAlgn="b"/>
                      <a:r>
                        <a:rPr lang="sr-Latn-CS" sz="1000" b="1" i="0" u="none" strike="noStrike">
                          <a:solidFill>
                            <a:schemeClr val="accent6"/>
                          </a:solidFill>
                          <a:effectLst/>
                          <a:latin typeface="Calibri" panose="020F0502020204030204" pitchFamily="34" charset="0"/>
                        </a:rPr>
                        <a:t>Najbolja terapija za mnoge odrasle osobe sa mentalnim poremećajem je da budu dio zajednice.</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10.1</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36.7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35.2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10.9</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50272080"/>
                  </a:ext>
                </a:extLst>
              </a:tr>
              <a:tr h="0">
                <a:tc>
                  <a:txBody>
                    <a:bodyPr/>
                    <a:lstStyle/>
                    <a:p>
                      <a:pPr algn="l" fontAlgn="b"/>
                      <a:r>
                        <a:rPr lang="sr-Latn-CS" sz="1000" b="1" i="0" u="none" strike="noStrike">
                          <a:solidFill>
                            <a:schemeClr val="accent6"/>
                          </a:solidFill>
                          <a:effectLst/>
                          <a:latin typeface="Calibri" panose="020F0502020204030204" pitchFamily="34" charset="0"/>
                        </a:rPr>
                        <a:t>Zastrašujuće je pomisliti da ljudi sa mentalnim poremećajima žive u susjedstvu.</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26.2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31.4</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19.7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4.7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551796751"/>
                  </a:ext>
                </a:extLst>
              </a:tr>
              <a:tr h="0">
                <a:tc>
                  <a:txBody>
                    <a:bodyPr/>
                    <a:lstStyle/>
                    <a:p>
                      <a:pPr algn="l" fontAlgn="b"/>
                      <a:r>
                        <a:rPr lang="sr-Latn-CS" sz="1000" b="1" i="0" u="none" strike="noStrike" dirty="0">
                          <a:solidFill>
                            <a:schemeClr val="accent6"/>
                          </a:solidFill>
                          <a:effectLst/>
                          <a:latin typeface="Calibri" panose="020F0502020204030204" pitchFamily="34" charset="0"/>
                        </a:rPr>
                        <a:t>Smiještanje ustanova za mentalno zdravlje u stambeno naselje čini zajednicu manje privlačnom za življenje.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9.8</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15.6</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27.7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33.2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13.7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040838776"/>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597477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4219689475"/>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3178297804"/>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234001" y="175636"/>
            <a:ext cx="6560204" cy="387798"/>
          </a:xfrm>
        </p:spPr>
        <p:txBody>
          <a:bodyPr/>
          <a:lstStyle/>
          <a:p>
            <a:r>
              <a:rPr lang="x-none" sz="1400" dirty="0"/>
              <a:t>Dodatna analiza podataka sa subskale STAVA (IDEOLOGIJE) ZAJEDNICE PREMA MENTALNOM ZDRAVLJU ponovo pokazuje značajne regionalne različitosti. </a:t>
            </a:r>
            <a:endParaRPr lang="en-GB" sz="1400"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U ovom slučaju mogli bismo reći da nije prevashodno pitanje razlike </a:t>
            </a:r>
            <a:r>
              <a:rPr lang="x-none" sz="1400"/>
              <a:t>u </a:t>
            </a:r>
            <a:r>
              <a:rPr lang="x-none" sz="1400" smtClean="0"/>
              <a:t>sm</a:t>
            </a:r>
            <a:r>
              <a:rPr lang="sr-Latn-ME" sz="1400" dirty="0" smtClean="0"/>
              <a:t>j</a:t>
            </a:r>
            <a:r>
              <a:rPr lang="x-none" sz="1400" smtClean="0"/>
              <a:t>eru </a:t>
            </a:r>
            <a:r>
              <a:rPr lang="x-none" sz="1400" dirty="0"/>
              <a:t>(pozitivnom ili negativnom) opredeljenja dve regionalne javnosti u povodu skupa testiranih tvrdnji (ajtema</a:t>
            </a:r>
            <a:r>
              <a:rPr lang="x-none" sz="1400"/>
              <a:t>), </a:t>
            </a:r>
            <a:r>
              <a:rPr lang="x-none" sz="1400" smtClean="0"/>
              <a:t>već </a:t>
            </a:r>
            <a:r>
              <a:rPr lang="x-none" sz="1400" dirty="0"/>
              <a:t>prvenstveno intenziteta. Stiče se utisak da je intenzitet pozitivnih orijentacije u opštoj javnosti Federacije BiH znatno naglašeniji nego kada je reč o javnosti Crne Gore. To se da obrazložiti tezom koju smo izneli pri analizi podataka sa prethodnog slajda (značajno prisustvo neutralnih odgovora)</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17" name="Rectangle 16"/>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217286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245267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272890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299561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01" y="328135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801" y="355749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1" y="3833564"/>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801" y="439530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026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261034"/>
            <a:ext cx="2797288" cy="498598"/>
          </a:xfrm>
        </p:spPr>
        <p:txBody>
          <a:bodyPr/>
          <a:lstStyle/>
          <a:p>
            <a:r>
              <a:rPr lang="x-none" sz="3600" dirty="0"/>
              <a:t>znanje</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48</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6" r="3966"/>
          <a:stretch/>
        </p:blipFill>
        <p:spPr>
          <a:xfrm>
            <a:off x="2" y="0"/>
            <a:ext cx="6225986" cy="51435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264766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Sasvim očigledno – </a:t>
            </a:r>
            <a:r>
              <a:rPr lang="x-none" sz="1400"/>
              <a:t>najveći </a:t>
            </a:r>
            <a:r>
              <a:rPr lang="x-none" sz="1400" smtClean="0"/>
              <a:t>d</a:t>
            </a:r>
            <a:r>
              <a:rPr lang="sr-Latn-ME" sz="1400" dirty="0" smtClean="0"/>
              <a:t>i</a:t>
            </a:r>
            <a:r>
              <a:rPr lang="x-none" sz="1400" smtClean="0"/>
              <a:t>o </a:t>
            </a:r>
            <a:r>
              <a:rPr lang="x-none" sz="1400" dirty="0"/>
              <a:t>crnogorske javnosti zna da faktor stresa može biti izazivač različitih psihosomatskih poremećaja i zdravstvenih problema.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Stres</a:t>
            </a:r>
            <a:r>
              <a:rPr lang="en-US" sz="1100" b="1" dirty="0"/>
              <a:t> </a:t>
            </a:r>
            <a:r>
              <a:rPr lang="en-US" sz="1100" b="1" dirty="0" err="1"/>
              <a:t>moze</a:t>
            </a:r>
            <a:r>
              <a:rPr lang="en-US" sz="1100" b="1" dirty="0"/>
              <a:t> </a:t>
            </a:r>
            <a:r>
              <a:rPr lang="en-US" sz="1100" b="1" dirty="0" err="1"/>
              <a:t>uticati</a:t>
            </a:r>
            <a:r>
              <a:rPr lang="en-US" sz="1100" b="1" dirty="0"/>
              <a:t> </a:t>
            </a:r>
            <a:r>
              <a:rPr lang="en-US" sz="1100" b="1" dirty="0" err="1"/>
              <a:t>i</a:t>
            </a:r>
            <a:r>
              <a:rPr lang="en-US" sz="1100" b="1" dirty="0"/>
              <a:t> </a:t>
            </a:r>
            <a:r>
              <a:rPr lang="en-US" sz="1100" b="1" dirty="0" err="1"/>
              <a:t>na</a:t>
            </a:r>
            <a:r>
              <a:rPr lang="en-US" sz="1100" b="1" dirty="0"/>
              <a:t> </a:t>
            </a:r>
            <a:r>
              <a:rPr lang="en-US" sz="1100" b="1" dirty="0" err="1"/>
              <a:t>pojavu</a:t>
            </a:r>
            <a:r>
              <a:rPr lang="en-US" sz="1100" b="1" dirty="0"/>
              <a:t> </a:t>
            </a:r>
            <a:r>
              <a:rPr lang="en-US" sz="1100" b="1" dirty="0" err="1"/>
              <a:t>zdravstvenih</a:t>
            </a:r>
            <a:r>
              <a:rPr lang="en-US" sz="1100" b="1" dirty="0"/>
              <a:t> </a:t>
            </a:r>
            <a:r>
              <a:rPr lang="en-US" sz="1100" b="1" dirty="0" err="1"/>
              <a:t>problema</a:t>
            </a:r>
            <a:r>
              <a:rPr lang="en-US" sz="1100" b="1" dirty="0"/>
              <a:t> </a:t>
            </a:r>
            <a:r>
              <a:rPr lang="en-US" sz="1100" b="1" dirty="0" err="1"/>
              <a:t>kao</a:t>
            </a:r>
            <a:r>
              <a:rPr lang="en-US" sz="1100" b="1" dirty="0"/>
              <a:t> </a:t>
            </a:r>
            <a:r>
              <a:rPr lang="en-US" sz="1100" b="1" dirty="0" err="1"/>
              <a:t>što</a:t>
            </a:r>
            <a:r>
              <a:rPr lang="en-US" sz="1100" b="1" dirty="0"/>
              <a:t> </a:t>
            </a:r>
            <a:r>
              <a:rPr lang="en-US" sz="1100" b="1" dirty="0" err="1"/>
              <a:t>su</a:t>
            </a:r>
            <a:r>
              <a:rPr lang="en-US" sz="1100" b="1" dirty="0"/>
              <a:t> </a:t>
            </a:r>
            <a:r>
              <a:rPr lang="en-US" sz="1100" b="1" dirty="0" err="1"/>
              <a:t>srčana</a:t>
            </a:r>
            <a:r>
              <a:rPr lang="en-US" sz="1100" b="1" dirty="0"/>
              <a:t> </a:t>
            </a:r>
            <a:r>
              <a:rPr lang="en-US" sz="1100" b="1" dirty="0" err="1"/>
              <a:t>oboljenja</a:t>
            </a:r>
            <a:r>
              <a:rPr lang="en-US" sz="1100" b="1" dirty="0"/>
              <a:t>, </a:t>
            </a:r>
            <a:r>
              <a:rPr lang="en-US" sz="1100" b="1" dirty="0" err="1"/>
              <a:t>visok</a:t>
            </a:r>
            <a:r>
              <a:rPr lang="en-US" sz="1100" b="1" dirty="0"/>
              <a:t> </a:t>
            </a:r>
            <a:r>
              <a:rPr lang="en-US" sz="1100" b="1" dirty="0" err="1"/>
              <a:t>pritisak</a:t>
            </a:r>
            <a:r>
              <a:rPr lang="en-US" sz="1100" b="1" dirty="0"/>
              <a:t>, </a:t>
            </a:r>
            <a:r>
              <a:rPr lang="en-US" sz="1100" b="1" dirty="0" err="1"/>
              <a:t>itd</a:t>
            </a:r>
            <a:r>
              <a:rPr lang="en-US" sz="1100" b="1" dirty="0"/>
              <a:t>. a </a:t>
            </a:r>
            <a:r>
              <a:rPr lang="en-US" sz="1100" b="1" dirty="0" err="1"/>
              <a:t>koji</a:t>
            </a:r>
            <a:r>
              <a:rPr lang="en-US" sz="1100" b="1" dirty="0"/>
              <a:t> ne </a:t>
            </a:r>
            <a:r>
              <a:rPr lang="en-US" sz="1100" b="1" dirty="0" err="1"/>
              <a:t>spadaju</a:t>
            </a:r>
            <a:r>
              <a:rPr lang="en-US" sz="1100" b="1" dirty="0"/>
              <a:t> u </a:t>
            </a:r>
            <a:r>
              <a:rPr lang="en-US" sz="1100" b="1" dirty="0" err="1"/>
              <a:t>mentalne</a:t>
            </a:r>
            <a:r>
              <a:rPr lang="en-US" sz="1100" b="1" dirty="0"/>
              <a:t> </a:t>
            </a:r>
            <a:r>
              <a:rPr lang="en-US" sz="1100" b="1" dirty="0" err="1"/>
              <a:t>poremećaje</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425880693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52866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3903" b="13903"/>
          <a:stretch>
            <a:fillRect/>
          </a:stretch>
        </p:blipFill>
        <p:spPr/>
      </p:pic>
      <p:sp>
        <p:nvSpPr>
          <p:cNvPr id="4" name="Title 3"/>
          <p:cNvSpPr>
            <a:spLocks noGrp="1"/>
          </p:cNvSpPr>
          <p:nvPr>
            <p:ph type="title"/>
          </p:nvPr>
        </p:nvSpPr>
        <p:spPr bwMode="white">
          <a:xfrm>
            <a:off x="571774" y="2479435"/>
            <a:ext cx="7093160" cy="986939"/>
          </a:xfrm>
        </p:spPr>
        <p:txBody>
          <a:bodyPr/>
          <a:lstStyle/>
          <a:p>
            <a:r>
              <a:rPr lang="en-GB" dirty="0" err="1">
                <a:solidFill>
                  <a:schemeClr val="bg1"/>
                </a:solidFill>
              </a:rPr>
              <a:t>metodologija</a:t>
            </a:r>
            <a:endParaRPr lang="en-GB" dirty="0">
              <a:solidFill>
                <a:schemeClr val="bg1"/>
              </a:solidFill>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
        <p:nvSpPr>
          <p:cNvPr id="17" name="TextBox 16"/>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0" name="Picture 24"/>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019271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je u pitanju znanje o mogućnostima </a:t>
            </a:r>
            <a:r>
              <a:rPr lang="x-none" sz="1400" dirty="0" smtClean="0"/>
              <a:t>l</a:t>
            </a:r>
            <a:r>
              <a:rPr lang="sr-Latn-CS" sz="1400" dirty="0" smtClean="0"/>
              <a:t>ij</a:t>
            </a:r>
            <a:r>
              <a:rPr lang="x-none" sz="1400" dirty="0" smtClean="0"/>
              <a:t>ečenja </a:t>
            </a:r>
            <a:r>
              <a:rPr lang="x-none" sz="1400" dirty="0"/>
              <a:t>mentalnih poremećaja, stvar nije tako pozitivna kao u prethodnom slučaju. Tek 50% opšte javnosti Crne Gore raspolaže</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Mentalni</a:t>
            </a:r>
            <a:r>
              <a:rPr lang="en-US" sz="1100" b="1" dirty="0"/>
              <a:t> </a:t>
            </a:r>
            <a:r>
              <a:rPr lang="en-US" sz="1100" b="1" dirty="0" err="1"/>
              <a:t>poremećaji</a:t>
            </a:r>
            <a:r>
              <a:rPr lang="en-US" sz="1100" b="1" dirty="0"/>
              <a:t> se </a:t>
            </a:r>
            <a:r>
              <a:rPr lang="en-US" sz="1100" b="1" dirty="0" err="1"/>
              <a:t>mogu</a:t>
            </a:r>
            <a:r>
              <a:rPr lang="en-US" sz="1100" b="1" dirty="0"/>
              <a:t> </a:t>
            </a:r>
            <a:r>
              <a:rPr lang="en-US" sz="1100" b="1" dirty="0" err="1"/>
              <a:t>liječiti</a:t>
            </a:r>
            <a:r>
              <a:rPr lang="en-US" sz="1100" b="1" dirty="0"/>
              <a:t> </a:t>
            </a:r>
            <a:r>
              <a:rPr lang="en-US" sz="1100" b="1" dirty="0" err="1"/>
              <a:t>kao</a:t>
            </a:r>
            <a:r>
              <a:rPr lang="en-US" sz="1100" b="1" dirty="0"/>
              <a:t> </a:t>
            </a:r>
            <a:r>
              <a:rPr lang="en-US" sz="1100" b="1" dirty="0" err="1"/>
              <a:t>i</a:t>
            </a:r>
            <a:r>
              <a:rPr lang="en-US" sz="1100" b="1" dirty="0"/>
              <a:t> </a:t>
            </a:r>
            <a:r>
              <a:rPr lang="en-US" sz="1100" b="1" dirty="0" err="1"/>
              <a:t>sve</a:t>
            </a:r>
            <a:r>
              <a:rPr lang="en-US" sz="1100" b="1" dirty="0"/>
              <a:t> </a:t>
            </a:r>
            <a:r>
              <a:rPr lang="en-US" sz="1100" b="1" dirty="0" err="1"/>
              <a:t>druge</a:t>
            </a:r>
            <a:r>
              <a:rPr lang="en-US" sz="1100" b="1" dirty="0"/>
              <a:t> </a:t>
            </a:r>
            <a:r>
              <a:rPr lang="en-US" sz="1100" b="1" dirty="0" err="1"/>
              <a:t>medicinske</a:t>
            </a:r>
            <a:r>
              <a:rPr lang="en-US" sz="1100" b="1" dirty="0"/>
              <a:t> </a:t>
            </a:r>
            <a:r>
              <a:rPr lang="en-US" sz="1100" b="1" dirty="0" err="1"/>
              <a:t>bolesti</a:t>
            </a:r>
            <a:r>
              <a:rPr lang="en-US" sz="1100" b="1" dirty="0"/>
              <a:t> (</a:t>
            </a:r>
            <a:r>
              <a:rPr lang="en-US" sz="1100" b="1" dirty="0" err="1"/>
              <a:t>bolesti</a:t>
            </a:r>
            <a:r>
              <a:rPr lang="en-US" sz="1100" b="1" dirty="0"/>
              <a:t> </a:t>
            </a:r>
            <a:r>
              <a:rPr lang="en-US" sz="1100" b="1" dirty="0" err="1"/>
              <a:t>srca</a:t>
            </a:r>
            <a:r>
              <a:rPr lang="en-US" sz="1100" b="1" dirty="0"/>
              <a:t>, </a:t>
            </a:r>
            <a:r>
              <a:rPr lang="en-US" sz="1100" b="1" dirty="0" err="1"/>
              <a:t>dijabetes</a:t>
            </a:r>
            <a:r>
              <a:rPr lang="en-US" sz="1100" b="1" dirty="0"/>
              <a:t>, </a:t>
            </a:r>
            <a:r>
              <a:rPr lang="en-US" sz="1100" b="1" dirty="0" err="1"/>
              <a:t>upale</a:t>
            </a:r>
            <a:r>
              <a:rPr lang="en-US" sz="1100" b="1" dirty="0"/>
              <a:t> </a:t>
            </a:r>
            <a:r>
              <a:rPr lang="en-US" sz="1100" b="1" dirty="0" err="1"/>
              <a:t>i</a:t>
            </a:r>
            <a:r>
              <a:rPr lang="en-US" sz="1100" b="1" dirty="0"/>
              <a:t> sl.)</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053690908"/>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informacijom da se mentalni poremećaji i poteškoće mogu </a:t>
            </a:r>
            <a:r>
              <a:rPr lang="x-none" sz="1400" dirty="0" smtClean="0"/>
              <a:t>l</a:t>
            </a:r>
            <a:r>
              <a:rPr lang="sr-Latn-CS" sz="1400" dirty="0" smtClean="0"/>
              <a:t>ij</a:t>
            </a:r>
            <a:r>
              <a:rPr lang="x-none" sz="1400" dirty="0" smtClean="0"/>
              <a:t>ečiti </a:t>
            </a:r>
            <a:r>
              <a:rPr lang="x-none" sz="1400" dirty="0"/>
              <a:t>kao i sve druge medicinske bolesti. Preostali </a:t>
            </a:r>
            <a:r>
              <a:rPr lang="x-none" sz="1400" dirty="0" smtClean="0"/>
              <a:t>d</a:t>
            </a:r>
            <a:r>
              <a:rPr lang="sr-Latn-CS" sz="1400" dirty="0" smtClean="0"/>
              <a:t>i</a:t>
            </a:r>
            <a:r>
              <a:rPr lang="x-none" sz="1400" dirty="0" smtClean="0"/>
              <a:t>o </a:t>
            </a:r>
            <a:r>
              <a:rPr lang="x-none" sz="1400" dirty="0"/>
              <a:t>javnosti ili nije svestan te činjenice ili stoji na sasvim suprotnom stanovištu tim povodom.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62970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Interesantno je konstatovati da je mlada crnogorska generacija povodom ovog pitanja prilično neinformisana u odnosu na najstariju generaciju Crnogoraca. Još je interesantni-</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Mentalni</a:t>
            </a:r>
            <a:r>
              <a:rPr lang="en-US" sz="1100" b="1" dirty="0"/>
              <a:t> </a:t>
            </a:r>
            <a:r>
              <a:rPr lang="en-US" sz="1100" b="1" dirty="0" err="1"/>
              <a:t>poremećaji</a:t>
            </a:r>
            <a:r>
              <a:rPr lang="en-US" sz="1100" b="1" dirty="0"/>
              <a:t> se </a:t>
            </a:r>
            <a:r>
              <a:rPr lang="en-US" sz="1100" b="1" dirty="0" err="1"/>
              <a:t>mogu</a:t>
            </a:r>
            <a:r>
              <a:rPr lang="en-US" sz="1100" b="1" dirty="0"/>
              <a:t> </a:t>
            </a:r>
            <a:r>
              <a:rPr lang="en-US" sz="1100" b="1" dirty="0" err="1"/>
              <a:t>liječiti</a:t>
            </a:r>
            <a:r>
              <a:rPr lang="en-US" sz="1100" b="1" dirty="0"/>
              <a:t> </a:t>
            </a:r>
            <a:r>
              <a:rPr lang="en-US" sz="1100" b="1" dirty="0" err="1"/>
              <a:t>kao</a:t>
            </a:r>
            <a:r>
              <a:rPr lang="en-US" sz="1100" b="1" dirty="0"/>
              <a:t> </a:t>
            </a:r>
            <a:r>
              <a:rPr lang="en-US" sz="1100" b="1" dirty="0" err="1"/>
              <a:t>i</a:t>
            </a:r>
            <a:r>
              <a:rPr lang="en-US" sz="1100" b="1" dirty="0"/>
              <a:t> </a:t>
            </a:r>
            <a:r>
              <a:rPr lang="en-US" sz="1100" b="1" dirty="0" err="1"/>
              <a:t>sve</a:t>
            </a:r>
            <a:r>
              <a:rPr lang="en-US" sz="1100" b="1" dirty="0"/>
              <a:t> </a:t>
            </a:r>
            <a:r>
              <a:rPr lang="en-US" sz="1100" b="1" dirty="0" err="1"/>
              <a:t>druge</a:t>
            </a:r>
            <a:r>
              <a:rPr lang="en-US" sz="1100" b="1" dirty="0"/>
              <a:t> </a:t>
            </a:r>
            <a:r>
              <a:rPr lang="en-US" sz="1100" b="1" dirty="0" err="1"/>
              <a:t>medicinske</a:t>
            </a:r>
            <a:r>
              <a:rPr lang="en-US" sz="1100" b="1" dirty="0"/>
              <a:t> </a:t>
            </a:r>
            <a:r>
              <a:rPr lang="en-US" sz="1100" b="1" dirty="0" err="1"/>
              <a:t>bolesti</a:t>
            </a:r>
            <a:r>
              <a:rPr lang="en-US" sz="1100" b="1" dirty="0"/>
              <a:t> (</a:t>
            </a:r>
            <a:r>
              <a:rPr lang="en-US" sz="1100" b="1" dirty="0" err="1"/>
              <a:t>bolesti</a:t>
            </a:r>
            <a:r>
              <a:rPr lang="en-US" sz="1100" b="1" dirty="0"/>
              <a:t> </a:t>
            </a:r>
            <a:r>
              <a:rPr lang="en-US" sz="1100" b="1" dirty="0" err="1"/>
              <a:t>srca</a:t>
            </a:r>
            <a:r>
              <a:rPr lang="en-US" sz="1100" b="1" dirty="0"/>
              <a:t>, </a:t>
            </a:r>
            <a:r>
              <a:rPr lang="en-US" sz="1100" b="1" dirty="0" err="1"/>
              <a:t>dijabetes</a:t>
            </a:r>
            <a:r>
              <a:rPr lang="en-US" sz="1100" b="1" dirty="0"/>
              <a:t>, </a:t>
            </a:r>
            <a:r>
              <a:rPr lang="en-US" sz="1100" b="1" dirty="0" err="1"/>
              <a:t>upale</a:t>
            </a:r>
            <a:r>
              <a:rPr lang="en-US" sz="1100" b="1" dirty="0"/>
              <a:t> </a:t>
            </a:r>
            <a:r>
              <a:rPr lang="en-US" sz="1100" b="1" dirty="0" err="1"/>
              <a:t>i</a:t>
            </a:r>
            <a:r>
              <a:rPr lang="en-US" sz="1100" b="1" dirty="0"/>
              <a:t> sl.)</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ME" sz="1400" dirty="0"/>
              <a:t>j</a:t>
            </a:r>
            <a:r>
              <a:rPr lang="x-none" sz="1400" smtClean="0"/>
              <a:t>e </a:t>
            </a:r>
            <a:r>
              <a:rPr lang="x-none" sz="1400" dirty="0"/>
              <a:t>da bolji </a:t>
            </a:r>
            <a:r>
              <a:rPr lang="x-none" sz="1400"/>
              <a:t>nivo </a:t>
            </a:r>
            <a:r>
              <a:rPr lang="x-none" sz="1400" smtClean="0"/>
              <a:t>informisanosti</a:t>
            </a:r>
            <a:r>
              <a:rPr lang="sr-Latn-ME" sz="1400" dirty="0" smtClean="0"/>
              <a:t> </a:t>
            </a:r>
            <a:r>
              <a:rPr lang="x-none" sz="1400" smtClean="0"/>
              <a:t>o </a:t>
            </a:r>
            <a:r>
              <a:rPr lang="x-none" sz="1400" dirty="0"/>
              <a:t>ovoj temi ima </a:t>
            </a:r>
            <a:r>
              <a:rPr lang="x-none" sz="1400"/>
              <a:t>nižeobrazovani </a:t>
            </a:r>
            <a:r>
              <a:rPr lang="x-none" sz="1400" smtClean="0"/>
              <a:t>d</a:t>
            </a:r>
            <a:r>
              <a:rPr lang="sr-Latn-ME" sz="1400" dirty="0" smtClean="0"/>
              <a:t>i</a:t>
            </a:r>
            <a:r>
              <a:rPr lang="x-none" sz="1400" smtClean="0"/>
              <a:t>o </a:t>
            </a:r>
            <a:r>
              <a:rPr lang="x-none" sz="1400" dirty="0"/>
              <a:t>crnogorske opšte populacije u odnosu na onaj višeg i visokog obrazovnog statusa.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552833782"/>
              </p:ext>
            </p:extLst>
          </p:nvPr>
        </p:nvGraphicFramePr>
        <p:xfrm>
          <a:off x="247651" y="1417003"/>
          <a:ext cx="7058460" cy="2075180"/>
        </p:xfrm>
        <a:graphic>
          <a:graphicData uri="http://schemas.openxmlformats.org/drawingml/2006/table">
            <a:tbl>
              <a:tblPr/>
              <a:tblGrid>
                <a:gridCol w="1110298">
                  <a:extLst>
                    <a:ext uri="{9D8B030D-6E8A-4147-A177-3AD203B41FA5}">
                      <a16:colId xmlns="" xmlns:a16="http://schemas.microsoft.com/office/drawing/2014/main" val="1467769478"/>
                    </a:ext>
                  </a:extLst>
                </a:gridCol>
                <a:gridCol w="540742">
                  <a:extLst>
                    <a:ext uri="{9D8B030D-6E8A-4147-A177-3AD203B41FA5}">
                      <a16:colId xmlns="" xmlns:a16="http://schemas.microsoft.com/office/drawing/2014/main" val="3632829171"/>
                    </a:ext>
                  </a:extLst>
                </a:gridCol>
                <a:gridCol w="540742">
                  <a:extLst>
                    <a:ext uri="{9D8B030D-6E8A-4147-A177-3AD203B41FA5}">
                      <a16:colId xmlns="" xmlns:a16="http://schemas.microsoft.com/office/drawing/2014/main" val="909110973"/>
                    </a:ext>
                  </a:extLst>
                </a:gridCol>
                <a:gridCol w="540742">
                  <a:extLst>
                    <a:ext uri="{9D8B030D-6E8A-4147-A177-3AD203B41FA5}">
                      <a16:colId xmlns="" xmlns:a16="http://schemas.microsoft.com/office/drawing/2014/main" val="387327523"/>
                    </a:ext>
                  </a:extLst>
                </a:gridCol>
                <a:gridCol w="540742">
                  <a:extLst>
                    <a:ext uri="{9D8B030D-6E8A-4147-A177-3AD203B41FA5}">
                      <a16:colId xmlns="" xmlns:a16="http://schemas.microsoft.com/office/drawing/2014/main" val="2291670186"/>
                    </a:ext>
                  </a:extLst>
                </a:gridCol>
                <a:gridCol w="540742">
                  <a:extLst>
                    <a:ext uri="{9D8B030D-6E8A-4147-A177-3AD203B41FA5}">
                      <a16:colId xmlns="" xmlns:a16="http://schemas.microsoft.com/office/drawing/2014/main" val="909896463"/>
                    </a:ext>
                  </a:extLst>
                </a:gridCol>
                <a:gridCol w="540742">
                  <a:extLst>
                    <a:ext uri="{9D8B030D-6E8A-4147-A177-3AD203B41FA5}">
                      <a16:colId xmlns="" xmlns:a16="http://schemas.microsoft.com/office/drawing/2014/main" val="683745023"/>
                    </a:ext>
                  </a:extLst>
                </a:gridCol>
                <a:gridCol w="540742">
                  <a:extLst>
                    <a:ext uri="{9D8B030D-6E8A-4147-A177-3AD203B41FA5}">
                      <a16:colId xmlns="" xmlns:a16="http://schemas.microsoft.com/office/drawing/2014/main" val="629795696"/>
                    </a:ext>
                  </a:extLst>
                </a:gridCol>
                <a:gridCol w="540742">
                  <a:extLst>
                    <a:ext uri="{9D8B030D-6E8A-4147-A177-3AD203B41FA5}">
                      <a16:colId xmlns="" xmlns:a16="http://schemas.microsoft.com/office/drawing/2014/main" val="3500196669"/>
                    </a:ext>
                  </a:extLst>
                </a:gridCol>
                <a:gridCol w="540742">
                  <a:extLst>
                    <a:ext uri="{9D8B030D-6E8A-4147-A177-3AD203B41FA5}">
                      <a16:colId xmlns="" xmlns:a16="http://schemas.microsoft.com/office/drawing/2014/main" val="4294497477"/>
                    </a:ext>
                  </a:extLst>
                </a:gridCol>
                <a:gridCol w="540742">
                  <a:extLst>
                    <a:ext uri="{9D8B030D-6E8A-4147-A177-3AD203B41FA5}">
                      <a16:colId xmlns="" xmlns:a16="http://schemas.microsoft.com/office/drawing/2014/main" val="4228652934"/>
                    </a:ext>
                  </a:extLst>
                </a:gridCol>
                <a:gridCol w="540742">
                  <a:extLst>
                    <a:ext uri="{9D8B030D-6E8A-4147-A177-3AD203B41FA5}">
                      <a16:colId xmlns="" xmlns:a16="http://schemas.microsoft.com/office/drawing/2014/main" val="3967864321"/>
                    </a:ext>
                  </a:extLst>
                </a:gridCol>
              </a:tblGrid>
              <a:tr h="0">
                <a:tc>
                  <a:txBody>
                    <a:bodyPr/>
                    <a:lstStyle/>
                    <a:p>
                      <a:pPr algn="ctr">
                        <a:spcAft>
                          <a:spcPts val="0"/>
                        </a:spcAft>
                      </a:pPr>
                      <a:r>
                        <a:rPr lang="sr-Latn-CS" sz="1050" b="1">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Total</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050" b="1" dirty="0">
                          <a:solidFill>
                            <a:srgbClr val="FFFFFF"/>
                          </a:solidFill>
                          <a:effectLst/>
                          <a:latin typeface="Arial" panose="020B0604020202020204" pitchFamily="34" charset="0"/>
                          <a:ea typeface="Times New Roman" panose="02020603050405020304" pitchFamily="18" charset="0"/>
                        </a:rPr>
                        <a:t>Starost</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Obrazovanje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Region</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08468916"/>
                  </a:ext>
                </a:extLst>
              </a:tr>
              <a:tr h="635000">
                <a:tc>
                  <a:txBody>
                    <a:bodyPr/>
                    <a:lstStyle/>
                    <a:p>
                      <a:pPr>
                        <a:spcAft>
                          <a:spcPts val="0"/>
                        </a:spcAft>
                      </a:pPr>
                      <a:r>
                        <a:rPr lang="sr-Latn-CS" sz="1050">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685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18-29</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30-44</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45-59</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60+</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Osnovno</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Srednje</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Više, visoko</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Sever</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Centar</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Jug</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459034560"/>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N</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1020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587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482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1344201003"/>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Uopšte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6600"/>
                          </a:solidFill>
                          <a:effectLst/>
                          <a:latin typeface="Arial" panose="020B0604020202020204" pitchFamily="34" charset="0"/>
                          <a:ea typeface="Times New Roman" panose="02020603050405020304" pitchFamily="18" charset="0"/>
                        </a:rPr>
                        <a:t>0</a:t>
                      </a:r>
                      <a:r>
                        <a:rPr lang="sr-Latn-CS" sz="1050">
                          <a:solidFill>
                            <a:srgbClr val="FFFFFF"/>
                          </a:solidFill>
                          <a:effectLst/>
                          <a:latin typeface="Arial" panose="020B0604020202020204" pitchFamily="34" charset="0"/>
                          <a:ea typeface="Times New Roman" panose="02020603050405020304" pitchFamily="18" charset="0"/>
                        </a:rPr>
                        <a:t>4</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43840106"/>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Uglavnom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17.7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 xmlns:a16="http://schemas.microsoft.com/office/drawing/2014/main" val="2007724531"/>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Sum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038489032"/>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I da i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32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744897218"/>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Sum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49.6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37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59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61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 xmlns:a16="http://schemas.microsoft.com/office/drawing/2014/main" val="163507744"/>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Uglavnom da</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43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021783637"/>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 potpunosti da</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dirty="0">
                          <a:effectLst/>
                          <a:latin typeface="Arial" panose="020B0604020202020204" pitchFamily="34" charset="0"/>
                          <a:ea typeface="Times New Roman" panose="02020603050405020304" pitchFamily="18" charset="0"/>
                        </a:rPr>
                        <a:t>17.8</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23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dirty="0">
                          <a:solidFill>
                            <a:srgbClr val="FFFFFF"/>
                          </a:solidFill>
                          <a:effectLst/>
                          <a:latin typeface="Arial" panose="020B0604020202020204" pitchFamily="34" charset="0"/>
                          <a:ea typeface="Times New Roman" panose="02020603050405020304" pitchFamily="18" charset="0"/>
                        </a:rPr>
                        <a:t>11</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extLst>
                  <a:ext uri="{0D108BD9-81ED-4DB2-BD59-A6C34878D82A}">
                    <a16:rowId xmlns="" xmlns:a16="http://schemas.microsoft.com/office/drawing/2014/main" val="54633702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684490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Tema poremećaja ishrane je još osetljivija. Ispravan stav (informaciju) o bulimiji i anoreksiji kao poremećajima ishrane ima tek 44% javnosti Crne Gore. Znatan </a:t>
            </a:r>
            <a:r>
              <a:rPr lang="x-none" sz="1400" dirty="0" smtClean="0"/>
              <a:t>d</a:t>
            </a:r>
            <a:r>
              <a:rPr lang="sr-Latn-CS" sz="1400" dirty="0" smtClean="0"/>
              <a:t>i</a:t>
            </a:r>
            <a:r>
              <a:rPr lang="x-none" sz="1400" dirty="0" smtClean="0"/>
              <a:t>o </a:t>
            </a:r>
            <a:r>
              <a:rPr lang="x-none" sz="1400" dirty="0"/>
              <a:t>opšte</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Poremećaji</a:t>
            </a:r>
            <a:r>
              <a:rPr lang="en-US" sz="1100" b="1" dirty="0"/>
              <a:t> </a:t>
            </a:r>
            <a:r>
              <a:rPr lang="en-US" sz="1100" b="1" dirty="0" err="1"/>
              <a:t>ishrane</a:t>
            </a:r>
            <a:r>
              <a:rPr lang="en-US" sz="1100" b="1" dirty="0"/>
              <a:t> (anorexia, bulimia) </a:t>
            </a:r>
            <a:r>
              <a:rPr lang="en-US" sz="1100" b="1" dirty="0" err="1"/>
              <a:t>su</a:t>
            </a:r>
            <a:r>
              <a:rPr lang="en-US" sz="1100" b="1" dirty="0"/>
              <a:t> </a:t>
            </a:r>
            <a:r>
              <a:rPr lang="en-US" sz="1100" b="1" dirty="0" err="1"/>
              <a:t>mentalni</a:t>
            </a:r>
            <a:r>
              <a:rPr lang="en-US" sz="1100" b="1" dirty="0"/>
              <a:t> </a:t>
            </a:r>
            <a:r>
              <a:rPr lang="en-US" sz="1100" b="1" dirty="0" err="1"/>
              <a:t>poremećaji</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220590741"/>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punoletne populacije nije siguran u status ove dve vrste poremećaja, dok ¼ njih smatra da to nisu mentalni poremećaji.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916894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je u pitanju radna sposobnost osoba koje su se oporavile od mentalnih poteškoća i poremećaja, javnost Crne Gore </a:t>
            </a:r>
            <a:r>
              <a:rPr lang="x-none" sz="1400"/>
              <a:t>je </a:t>
            </a:r>
            <a:r>
              <a:rPr lang="x-none" sz="1400" smtClean="0"/>
              <a:t>pod</a:t>
            </a:r>
            <a:r>
              <a:rPr lang="sr-Latn-ME" sz="1400" dirty="0" smtClean="0"/>
              <a:t>ij</a:t>
            </a:r>
            <a:r>
              <a:rPr lang="x-none" sz="1400" smtClean="0"/>
              <a:t>eljena </a:t>
            </a:r>
            <a:r>
              <a:rPr lang="x-none" sz="1400" dirty="0"/>
              <a:t>u tri gotovo ujednačena kontingenta. ⅓ njih</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Osobe</a:t>
            </a:r>
            <a:r>
              <a:rPr lang="en-US" sz="1100" b="1" dirty="0"/>
              <a:t> </a:t>
            </a:r>
            <a:r>
              <a:rPr lang="en-US" sz="1100" b="1" dirty="0" err="1"/>
              <a:t>koje</a:t>
            </a:r>
            <a:r>
              <a:rPr lang="en-US" sz="1100" b="1" dirty="0"/>
              <a:t> </a:t>
            </a:r>
            <a:r>
              <a:rPr lang="en-US" sz="1100" b="1" dirty="0" err="1"/>
              <a:t>su</a:t>
            </a:r>
            <a:r>
              <a:rPr lang="en-US" sz="1100" b="1" dirty="0"/>
              <a:t> se </a:t>
            </a:r>
            <a:r>
              <a:rPr lang="en-US" sz="1100" b="1" dirty="0" err="1"/>
              <a:t>oporavile</a:t>
            </a:r>
            <a:r>
              <a:rPr lang="en-US" sz="1100" b="1" dirty="0"/>
              <a:t> od </a:t>
            </a:r>
            <a:r>
              <a:rPr lang="en-US" sz="1100" b="1" dirty="0" err="1"/>
              <a:t>mentalnih</a:t>
            </a:r>
            <a:r>
              <a:rPr lang="en-US" sz="1100" b="1" dirty="0"/>
              <a:t> </a:t>
            </a:r>
            <a:r>
              <a:rPr lang="en-US" sz="1100" b="1" dirty="0" err="1"/>
              <a:t>poremećaja</a:t>
            </a:r>
            <a:r>
              <a:rPr lang="en-US" sz="1100" b="1" dirty="0"/>
              <a:t> </a:t>
            </a:r>
            <a:r>
              <a:rPr lang="en-US" sz="1100" b="1" dirty="0" err="1"/>
              <a:t>nijesu</a:t>
            </a:r>
            <a:r>
              <a:rPr lang="en-US" sz="1100" b="1" dirty="0"/>
              <a:t> </a:t>
            </a:r>
            <a:r>
              <a:rPr lang="en-US" sz="1100" b="1" dirty="0" err="1"/>
              <a:t>sposobne</a:t>
            </a:r>
            <a:r>
              <a:rPr lang="en-US" sz="1100" b="1" dirty="0"/>
              <a:t> da se </a:t>
            </a:r>
            <a:r>
              <a:rPr lang="en-US" sz="1100" b="1" dirty="0" err="1"/>
              <a:t>vrate</a:t>
            </a:r>
            <a:r>
              <a:rPr lang="en-US" sz="1100" b="1" dirty="0"/>
              <a:t> </a:t>
            </a:r>
            <a:r>
              <a:rPr lang="en-US" sz="1100" b="1" dirty="0" err="1"/>
              <a:t>na</a:t>
            </a:r>
            <a:r>
              <a:rPr lang="en-US" sz="1100" b="1" dirty="0"/>
              <a:t> </a:t>
            </a:r>
            <a:r>
              <a:rPr lang="en-US" sz="1100" b="1" dirty="0" err="1"/>
              <a:t>posao</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292121914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nema jasan stav po ovom pitanju, 30% smatra da takve osobe nisu više sposobne za obavljanje radnih dužnosti i obaveza a nešto manje od 40% smatra ih radno sposobnom i spremnim za povratak na </a:t>
            </a:r>
            <a:r>
              <a:rPr lang="x-none" sz="1400"/>
              <a:t>radno </a:t>
            </a:r>
            <a:r>
              <a:rPr lang="x-none" sz="1400" smtClean="0"/>
              <a:t>m</a:t>
            </a:r>
            <a:r>
              <a:rPr lang="sr-Latn-ME" sz="1400" dirty="0" smtClean="0"/>
              <a:t>j</a:t>
            </a:r>
            <a:r>
              <a:rPr lang="x-none" sz="1400" smtClean="0"/>
              <a:t>esto </a:t>
            </a:r>
            <a:r>
              <a:rPr lang="x-none" sz="1400" dirty="0"/>
              <a:t>– što predstavlja validnu </a:t>
            </a:r>
            <a:r>
              <a:rPr lang="x-none" sz="1400" dirty="0" smtClean="0"/>
              <a:t>inform</a:t>
            </a:r>
            <a:r>
              <a:rPr lang="sr-Latn-CS" sz="1400" dirty="0" smtClean="0"/>
              <a:t>a</a:t>
            </a:r>
            <a:r>
              <a:rPr lang="x-none" sz="1400" dirty="0" smtClean="0"/>
              <a:t>ciju</a:t>
            </a:r>
            <a:r>
              <a:rPr lang="x-none" sz="1400" dirty="0"/>
              <a:t>.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480019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703694" cy="581698"/>
          </a:xfrm>
        </p:spPr>
        <p:txBody>
          <a:bodyPr/>
          <a:lstStyle/>
          <a:p>
            <a:r>
              <a:rPr lang="x-none" sz="1400" dirty="0"/>
              <a:t>I u ovom slučaju opšta populacija Crne Gore </a:t>
            </a:r>
            <a:r>
              <a:rPr lang="x-none" sz="1400"/>
              <a:t>se </a:t>
            </a:r>
            <a:r>
              <a:rPr lang="x-none" sz="1400" smtClean="0"/>
              <a:t>d</a:t>
            </a:r>
            <a:r>
              <a:rPr lang="sr-Latn-ME" sz="1400" dirty="0" smtClean="0"/>
              <a:t>ij</a:t>
            </a:r>
            <a:r>
              <a:rPr lang="x-none" sz="1400" smtClean="0"/>
              <a:t>eli </a:t>
            </a:r>
            <a:r>
              <a:rPr lang="x-none" sz="1400" dirty="0"/>
              <a:t>na tri ujednačene grupacije. I ponovo većina nema jasan stav po ovom pitanju, trećina smatra da su takve osobe opasne po</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Mentalno oboljela osoba je najčešće opasna za ljude oko sebe</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2569004390"/>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svoje okruženje, dok nešto više od 30% javnosti smatra da to nije tačno, odnosno, da osobe sa mentalnim poteškoćama i problemima nisu opasne po neposredno okruženje.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218566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Po  pitanju mogućnosti da </a:t>
            </a:r>
            <a:r>
              <a:rPr lang="x-none" sz="1400"/>
              <a:t>i </a:t>
            </a:r>
            <a:r>
              <a:rPr lang="x-none" sz="1400" smtClean="0"/>
              <a:t>d</a:t>
            </a:r>
            <a:r>
              <a:rPr lang="sr-Latn-ME" sz="1400" dirty="0" smtClean="0"/>
              <a:t>j</a:t>
            </a:r>
            <a:r>
              <a:rPr lang="x-none" sz="1400" smtClean="0"/>
              <a:t>eca </a:t>
            </a:r>
            <a:r>
              <a:rPr lang="x-none" sz="1400" dirty="0"/>
              <a:t>mogu biti „pogođena“ mentalnim poteškoćama, oboljenjima i poremećajima, čini se da većina crnogorske javnosti ima ispravan stav,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Djeca mogu oboljeti od mentalnih poremećaja</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3138659874"/>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odnosno pouzdanu informaciju. Tek za 10% javnosti bi se moglo reći da je </a:t>
            </a:r>
            <a:r>
              <a:rPr lang="x-none" sz="1400"/>
              <a:t>potpuno </a:t>
            </a:r>
            <a:r>
              <a:rPr lang="x-none" sz="1400" smtClean="0"/>
              <a:t>dezinformisana</a:t>
            </a:r>
            <a:r>
              <a:rPr lang="sr-Latn-ME" sz="1400" dirty="0" smtClean="0"/>
              <a:t>,</a:t>
            </a:r>
            <a:r>
              <a:rPr lang="x-none" sz="1400" smtClean="0"/>
              <a:t> </a:t>
            </a:r>
            <a:r>
              <a:rPr lang="x-none" sz="1400" dirty="0"/>
              <a:t>a oko 20% nije dovoljno informisano o ovoj temi.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359146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je u pitanju homoseksulanost, čini se da veoma značajan </a:t>
            </a:r>
            <a:r>
              <a:rPr lang="x-none" sz="1400" dirty="0" smtClean="0"/>
              <a:t>d</a:t>
            </a:r>
            <a:r>
              <a:rPr lang="sr-Latn-CS" sz="1400" dirty="0" smtClean="0"/>
              <a:t>i</a:t>
            </a:r>
            <a:r>
              <a:rPr lang="x-none" sz="1400" dirty="0" smtClean="0"/>
              <a:t>o </a:t>
            </a:r>
            <a:r>
              <a:rPr lang="x-none" sz="1400" dirty="0"/>
              <a:t>crnogorske javnosti ima veoma pogrešan stav, odnosno da je nivo njihove informisanosti o ovoj temi veoma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Homoseksualnost je mentalni poremećaj</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92568016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nizak. Čak 55% crnogorske javnosti smatra da je homoseksulanost mentalni poremećaj. Na suprotnoj strani se nalazi 22% onih koji ne prihvataju takvu </a:t>
            </a:r>
            <a:r>
              <a:rPr lang="x-none" sz="1400"/>
              <a:t>definiciju </a:t>
            </a:r>
            <a:r>
              <a:rPr lang="x-none" sz="1400" smtClean="0"/>
              <a:t>homoseksualnosti</a:t>
            </a:r>
            <a:r>
              <a:rPr lang="sr-Latn-ME" sz="1400" dirty="0" smtClean="0"/>
              <a:t>,</a:t>
            </a:r>
            <a:r>
              <a:rPr lang="x-none" sz="1400" smtClean="0"/>
              <a:t> </a:t>
            </a:r>
            <a:r>
              <a:rPr lang="x-none" sz="1400" dirty="0"/>
              <a:t>a skoro ¼ ispitanika </a:t>
            </a:r>
            <a:r>
              <a:rPr lang="x-none" sz="1400" dirty="0" smtClean="0"/>
              <a:t>im</a:t>
            </a:r>
            <a:r>
              <a:rPr lang="sr-Latn-CS" sz="1400" dirty="0" smtClean="0"/>
              <a:t>a</a:t>
            </a:r>
            <a:r>
              <a:rPr lang="x-none" sz="1400" dirty="0" smtClean="0"/>
              <a:t> </a:t>
            </a:r>
            <a:r>
              <a:rPr lang="x-none" sz="1400" dirty="0"/>
              <a:t>nejasan stav tim povodom.</a:t>
            </a:r>
            <a:endParaRPr lang="en-GB" sz="1400" dirty="0"/>
          </a:p>
        </p:txBody>
      </p:sp>
      <p:sp>
        <p:nvSpPr>
          <p:cNvPr id="4" name="Rounded Rectangle 3"/>
          <p:cNvSpPr/>
          <p:nvPr/>
        </p:nvSpPr>
        <p:spPr>
          <a:xfrm>
            <a:off x="4965406" y="1041991"/>
            <a:ext cx="3959518" cy="178627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1200" dirty="0"/>
              <a:t>Ako ovaj podataka stavimo u kontekst činjenice da je 2015. godine tokom istraživanja stavova javnosti u čitavom regionu o LGBT populacije dobijen podatak da čak 69.7% predstavnika opšte populacije Crne Gore (N=1050) smatra homoseksualnost bolešću (što je tada to bio najviši zabeležen procenat odgovora u regionu: ALB, MK, SRB, MNE, KOS; BIH; onda podaci izneti u ovoj studiji ukazuju da je na tom planu došlo do izvesnih pozitivnih pomaka u proteklih godinu dana.  </a:t>
            </a:r>
            <a:endParaRPr lang="en-US"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82284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I u slučaju funkcije i uloga psihoterapije u očuvanju mentalnog zdravlja, jasno je da je veći </a:t>
            </a:r>
            <a:r>
              <a:rPr lang="x-none" sz="1400" dirty="0" smtClean="0"/>
              <a:t>d</a:t>
            </a:r>
            <a:r>
              <a:rPr lang="sr-Latn-CS" sz="1400" dirty="0" smtClean="0"/>
              <a:t>i</a:t>
            </a:r>
            <a:r>
              <a:rPr lang="x-none" sz="1400" dirty="0" smtClean="0"/>
              <a:t>o </a:t>
            </a:r>
            <a:r>
              <a:rPr lang="x-none" sz="1400" dirty="0"/>
              <a:t>opšte javnosti Crne Gore prilično neinformisan. Tek manje od 40% ispravno</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Psihoterapija je potrebna samo onima koji imaju mentalni poremećaj</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722619480"/>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ME" sz="1400" dirty="0"/>
              <a:t>p</a:t>
            </a:r>
            <a:r>
              <a:rPr lang="x-none" sz="1400" smtClean="0"/>
              <a:t>roc</a:t>
            </a:r>
            <a:r>
              <a:rPr lang="sr-Latn-ME" sz="1400" dirty="0" smtClean="0"/>
              <a:t>j</a:t>
            </a:r>
            <a:r>
              <a:rPr lang="x-none" sz="1400" smtClean="0"/>
              <a:t>enjuje </a:t>
            </a:r>
            <a:r>
              <a:rPr lang="x-none" sz="1400" dirty="0"/>
              <a:t>da psihoterapija nije samo indikovana u slučaju mentalnih poremećaja. Istovremeno nešto više od ⅓ populacije smatra da psihoterapiju treba da koriste isključivo osobe sa mentalnim poteškoćama i problemima dok je oko 27% populacije </a:t>
            </a:r>
            <a:r>
              <a:rPr lang="x-none" sz="1400" dirty="0" smtClean="0"/>
              <a:t>neopred</a:t>
            </a:r>
            <a:r>
              <a:rPr lang="sr-Latn-CS" sz="1400" dirty="0" smtClean="0"/>
              <a:t>j</a:t>
            </a:r>
            <a:r>
              <a:rPr lang="x-none" sz="1400" dirty="0" smtClean="0"/>
              <a:t>elj</a:t>
            </a:r>
            <a:r>
              <a:rPr lang="sr-Latn-CS" sz="1400" dirty="0" smtClean="0"/>
              <a:t>e</a:t>
            </a:r>
            <a:r>
              <a:rPr lang="x-none" sz="1400" dirty="0" smtClean="0"/>
              <a:t>n </a:t>
            </a:r>
            <a:r>
              <a:rPr lang="x-none" sz="1400" dirty="0"/>
              <a:t>ovim povodom.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559240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se uporedi </a:t>
            </a:r>
            <a:r>
              <a:rPr lang="x-none" sz="1400" dirty="0" smtClean="0"/>
              <a:t>d</a:t>
            </a:r>
            <a:r>
              <a:rPr lang="sr-Latn-CS" sz="1400" dirty="0" smtClean="0"/>
              <a:t>i</a:t>
            </a:r>
            <a:r>
              <a:rPr lang="x-none" sz="1400" dirty="0" smtClean="0"/>
              <a:t>o </a:t>
            </a:r>
            <a:r>
              <a:rPr lang="x-none" sz="1400" dirty="0"/>
              <a:t>upitničkog materijala koji se tiče znanja a koji se na </a:t>
            </a:r>
            <a:r>
              <a:rPr lang="x-none" sz="1400"/>
              <a:t>gotovo </a:t>
            </a:r>
            <a:r>
              <a:rPr lang="x-none" sz="1400" smtClean="0"/>
              <a:t>istov</a:t>
            </a:r>
            <a:r>
              <a:rPr lang="sr-Latn-ME" sz="1400" dirty="0" smtClean="0"/>
              <a:t>j</a:t>
            </a:r>
            <a:r>
              <a:rPr lang="x-none" sz="1400" smtClean="0"/>
              <a:t>etan </a:t>
            </a:r>
            <a:r>
              <a:rPr lang="x-none" sz="1400" dirty="0"/>
              <a:t>način koristio u dva regionalna istraživanja, dobija </a:t>
            </a:r>
            <a:r>
              <a:rPr lang="x-none" sz="1400"/>
              <a:t>se </a:t>
            </a:r>
            <a:r>
              <a:rPr lang="x-none" sz="1400" smtClean="0"/>
              <a:t>ma</a:t>
            </a:r>
            <a:r>
              <a:rPr lang="sr-Latn-ME" sz="1400" dirty="0" smtClean="0"/>
              <a:t>n</a:t>
            </a:r>
            <a:r>
              <a:rPr lang="x-none" sz="1400" smtClean="0"/>
              <a:t>je-više </a:t>
            </a:r>
            <a:r>
              <a:rPr lang="x-none" sz="1400" dirty="0"/>
              <a:t>usaglašena</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Da li se slažete... (samo % tačnih odgovora)</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7" name="Title 4"/>
          <p:cNvSpPr txBox="1">
            <a:spLocks/>
          </p:cNvSpPr>
          <p:nvPr/>
        </p:nvSpPr>
        <p:spPr>
          <a:xfrm>
            <a:off x="234001" y="552801"/>
            <a:ext cx="8690922"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slika. U određenim elementima može se reći da javnost Federacije BiH ima bolja (kvalitetnija) saznanja i informisa-nost, no u drugima je u prednosti javnost Crne Gore. No sve u svemu, i u ovom delu analize je jasno da javnosti u regionu povodom mentalnih poteškoća i problema barataju sa mnoštvom poluinformacija, dezinformacija i netačnosti na bazi kojih formulišu ili prihvataju određene stavove, koji su vrlo često samo predrasude i stereotipi.</a:t>
            </a:r>
            <a:endParaRPr lang="en-GB" sz="1400" dirty="0"/>
          </a:p>
        </p:txBody>
      </p:sp>
      <p:graphicFrame>
        <p:nvGraphicFramePr>
          <p:cNvPr id="8" name="Chart 7"/>
          <p:cNvGraphicFramePr/>
          <p:nvPr>
            <p:extLst>
              <p:ext uri="{D42A27DB-BD31-4B8C-83A1-F6EECF244321}">
                <p14:modId xmlns:p14="http://schemas.microsoft.com/office/powerpoint/2010/main" val="296457938"/>
              </p:ext>
            </p:extLst>
          </p:nvPr>
        </p:nvGraphicFramePr>
        <p:xfrm>
          <a:off x="234001" y="1328398"/>
          <a:ext cx="8690922" cy="324035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327" y="1435563"/>
            <a:ext cx="720000" cy="54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8629" y="1435563"/>
            <a:ext cx="782848" cy="5871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373365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2983945" y="2447365"/>
            <a:ext cx="0" cy="672353"/>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5" name="Title 4"/>
          <p:cNvSpPr>
            <a:spLocks noGrp="1"/>
          </p:cNvSpPr>
          <p:nvPr>
            <p:ph type="title"/>
          </p:nvPr>
        </p:nvSpPr>
        <p:spPr>
          <a:xfrm>
            <a:off x="232376" y="127987"/>
            <a:ext cx="8654595" cy="461548"/>
          </a:xfrm>
        </p:spPr>
        <p:txBody>
          <a:bodyPr/>
          <a:lstStyle/>
          <a:p>
            <a:r>
              <a:rPr lang="x-none" dirty="0"/>
              <a:t>Kontakti</a:t>
            </a:r>
            <a:endParaRPr lang="en-GB" dirty="0"/>
          </a:p>
        </p:txBody>
      </p:sp>
      <p:sp>
        <p:nvSpPr>
          <p:cNvPr id="16" name="TextBox 15"/>
          <p:cNvSpPr txBox="1"/>
          <p:nvPr/>
        </p:nvSpPr>
        <p:spPr>
          <a:xfrm>
            <a:off x="1949410" y="3209368"/>
            <a:ext cx="2083406" cy="384721"/>
          </a:xfrm>
          <a:prstGeom prst="rect">
            <a:avLst/>
          </a:prstGeom>
        </p:spPr>
        <p:txBody>
          <a:bodyPr vert="horz" wrap="square" lIns="0" tIns="0" rIns="0" bIns="0" rtlCol="0">
            <a:spAutoFit/>
          </a:bodyPr>
          <a:lstStyle/>
          <a:p>
            <a:pPr marL="4763"/>
            <a:r>
              <a:rPr lang="en-US" sz="1400" b="1" dirty="0">
                <a:solidFill>
                  <a:schemeClr val="bg1"/>
                </a:solidFill>
              </a:rPr>
              <a:t>Marko </a:t>
            </a:r>
            <a:r>
              <a:rPr lang="en-US" sz="1400" b="1" dirty="0" err="1">
                <a:solidFill>
                  <a:schemeClr val="bg1"/>
                </a:solidFill>
              </a:rPr>
              <a:t>Uljarevi</a:t>
            </a:r>
            <a:r>
              <a:rPr lang="x-none" sz="1400" b="1" dirty="0">
                <a:solidFill>
                  <a:schemeClr val="bg1"/>
                </a:solidFill>
              </a:rPr>
              <a:t>ć</a:t>
            </a:r>
            <a:endParaRPr lang="en-GB" sz="1400" b="1" dirty="0">
              <a:solidFill>
                <a:schemeClr val="bg1"/>
              </a:solidFill>
            </a:endParaRPr>
          </a:p>
          <a:p>
            <a:pPr marL="4763"/>
            <a:r>
              <a:rPr lang="en-US" sz="1100" dirty="0">
                <a:solidFill>
                  <a:schemeClr val="bg1"/>
                </a:solidFill>
              </a:rPr>
              <a:t>Opinion &amp; Social Research Director </a:t>
            </a:r>
            <a:endParaRPr lang="en-GB" sz="1100" dirty="0">
              <a:solidFill>
                <a:schemeClr val="bg1"/>
              </a:solidFill>
            </a:endParaRPr>
          </a:p>
        </p:txBody>
      </p:sp>
      <p:cxnSp>
        <p:nvCxnSpPr>
          <p:cNvPr id="22" name="Straight Connector 21"/>
          <p:cNvCxnSpPr/>
          <p:nvPr/>
        </p:nvCxnSpPr>
        <p:spPr>
          <a:xfrm>
            <a:off x="1935075" y="311971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cxnSp>
        <p:nvCxnSpPr>
          <p:cNvPr id="33" name="Straight Connector 32"/>
          <p:cNvCxnSpPr/>
          <p:nvPr/>
        </p:nvCxnSpPr>
        <p:spPr>
          <a:xfrm>
            <a:off x="5882152" y="2429436"/>
            <a:ext cx="0" cy="672353"/>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1949410" y="3795324"/>
            <a:ext cx="1842925" cy="169277"/>
            <a:chOff x="326307" y="3795324"/>
            <a:chExt cx="1842925" cy="169277"/>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1" name="TextBox 50"/>
            <p:cNvSpPr txBox="1"/>
            <p:nvPr/>
          </p:nvSpPr>
          <p:spPr bwMode="black">
            <a:xfrm>
              <a:off x="575526" y="3795324"/>
              <a:ext cx="1593706" cy="169277"/>
            </a:xfrm>
            <a:prstGeom prst="rect">
              <a:avLst/>
            </a:prstGeom>
          </p:spPr>
          <p:txBody>
            <a:bodyPr vert="horz" wrap="none" lIns="0" tIns="0" rIns="0" bIns="0" rtlCol="0">
              <a:spAutoFit/>
            </a:bodyPr>
            <a:lstStyle/>
            <a:p>
              <a:pPr marL="4763"/>
              <a:r>
                <a:rPr lang="en-US" sz="1100" dirty="0" err="1">
                  <a:solidFill>
                    <a:schemeClr val="bg1"/>
                  </a:solidFill>
                </a:rPr>
                <a:t>marko.uljarevic</a:t>
              </a:r>
              <a:r>
                <a:rPr lang="en-GB" sz="1100" dirty="0">
                  <a:solidFill>
                    <a:schemeClr val="bg1"/>
                  </a:solidFill>
                </a:rPr>
                <a:t>@ipsos.com</a:t>
              </a:r>
            </a:p>
          </p:txBody>
        </p:sp>
      </p:grpSp>
      <p:grpSp>
        <p:nvGrpSpPr>
          <p:cNvPr id="84" name="Group 83"/>
          <p:cNvGrpSpPr/>
          <p:nvPr/>
        </p:nvGrpSpPr>
        <p:grpSpPr bwMode="black">
          <a:xfrm>
            <a:off x="1954644" y="4016970"/>
            <a:ext cx="1209314" cy="169277"/>
            <a:chOff x="331541" y="4016970"/>
            <a:chExt cx="1209314" cy="169277"/>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2" name="TextBox 51"/>
            <p:cNvSpPr txBox="1"/>
            <p:nvPr/>
          </p:nvSpPr>
          <p:spPr bwMode="black">
            <a:xfrm>
              <a:off x="575526" y="4016970"/>
              <a:ext cx="965329" cy="169277"/>
            </a:xfrm>
            <a:prstGeom prst="rect">
              <a:avLst/>
            </a:prstGeom>
          </p:spPr>
          <p:txBody>
            <a:bodyPr vert="horz" wrap="none" lIns="0" tIns="0" rIns="0" bIns="0" rtlCol="0">
              <a:spAutoFit/>
            </a:bodyPr>
            <a:lstStyle/>
            <a:p>
              <a:pPr marL="4763"/>
              <a:r>
                <a:rPr lang="en-GB" sz="1100" dirty="0">
                  <a:solidFill>
                    <a:schemeClr val="bg1"/>
                  </a:solidFill>
                </a:rPr>
                <a:t>+</a:t>
              </a:r>
              <a:r>
                <a:rPr lang="x-none" sz="1100" dirty="0">
                  <a:solidFill>
                    <a:schemeClr val="bg1"/>
                  </a:solidFill>
                </a:rPr>
                <a:t>381 63 668 040</a:t>
              </a:r>
              <a:endParaRPr lang="en-GB" sz="1100" dirty="0">
                <a:solidFill>
                  <a:schemeClr val="bg1"/>
                </a:solidFill>
              </a:endParaRPr>
            </a:p>
          </p:txBody>
        </p:sp>
      </p:grpSp>
      <p:cxnSp>
        <p:nvCxnSpPr>
          <p:cNvPr id="57" name="Straight Connector 56"/>
          <p:cNvCxnSpPr/>
          <p:nvPr/>
        </p:nvCxnSpPr>
        <p:spPr>
          <a:xfrm>
            <a:off x="4833282" y="3108961"/>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71" name="TextBox 70"/>
          <p:cNvSpPr txBox="1"/>
          <p:nvPr/>
        </p:nvSpPr>
        <p:spPr>
          <a:xfrm>
            <a:off x="4833282" y="3209368"/>
            <a:ext cx="1604683" cy="553998"/>
          </a:xfrm>
          <a:prstGeom prst="rect">
            <a:avLst/>
          </a:prstGeom>
        </p:spPr>
        <p:txBody>
          <a:bodyPr vert="horz" wrap="square" lIns="0" tIns="0" rIns="0" bIns="0" rtlCol="0">
            <a:spAutoFit/>
          </a:bodyPr>
          <a:lstStyle/>
          <a:p>
            <a:pPr marL="4763"/>
            <a:r>
              <a:rPr lang="x-none" sz="1400" b="1" dirty="0">
                <a:solidFill>
                  <a:schemeClr val="bg1"/>
                </a:solidFill>
              </a:rPr>
              <a:t>Dejan Radosavljević</a:t>
            </a:r>
            <a:endParaRPr lang="en-GB" sz="1400" b="1" dirty="0">
              <a:solidFill>
                <a:schemeClr val="bg1"/>
              </a:solidFill>
            </a:endParaRPr>
          </a:p>
          <a:p>
            <a:pPr marL="4763"/>
            <a:r>
              <a:rPr lang="x-none" sz="1100" dirty="0">
                <a:solidFill>
                  <a:schemeClr val="bg1"/>
                </a:solidFill>
              </a:rPr>
              <a:t>Research Director</a:t>
            </a:r>
            <a:endParaRPr lang="en-GB" sz="1100" dirty="0">
              <a:solidFill>
                <a:schemeClr val="bg1"/>
              </a:solidFill>
            </a:endParaRPr>
          </a:p>
          <a:p>
            <a:pPr marL="4763"/>
            <a:endParaRPr lang="en-GB" sz="1100" dirty="0">
              <a:solidFill>
                <a:schemeClr val="bg1"/>
              </a:solidFill>
            </a:endParaRPr>
          </a:p>
        </p:txBody>
      </p:sp>
      <p:grpSp>
        <p:nvGrpSpPr>
          <p:cNvPr id="89" name="Group 88"/>
          <p:cNvGrpSpPr/>
          <p:nvPr/>
        </p:nvGrpSpPr>
        <p:grpSpPr bwMode="black">
          <a:xfrm>
            <a:off x="4833282" y="3795324"/>
            <a:ext cx="2059330" cy="169277"/>
            <a:chOff x="6490443" y="3795324"/>
            <a:chExt cx="2059330" cy="169277"/>
          </a:xfrm>
        </p:grpSpPr>
        <p:grpSp>
          <p:nvGrpSpPr>
            <p:cNvPr id="77" name="Group 153"/>
            <p:cNvGrpSpPr>
              <a:grpSpLocks noChangeAspect="1"/>
            </p:cNvGrpSpPr>
            <p:nvPr/>
          </p:nvGrpSpPr>
          <p:grpSpPr bwMode="black">
            <a:xfrm>
              <a:off x="6490443" y="3849114"/>
              <a:ext cx="134459" cy="89640"/>
              <a:chOff x="-6357938" y="3122613"/>
              <a:chExt cx="1104900" cy="736600"/>
            </a:xfrm>
            <a:solidFill>
              <a:schemeClr val="bg1"/>
            </a:solidFill>
          </p:grpSpPr>
          <p:sp>
            <p:nvSpPr>
              <p:cNvPr id="7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2" name="TextBox 81"/>
            <p:cNvSpPr txBox="1"/>
            <p:nvPr/>
          </p:nvSpPr>
          <p:spPr bwMode="black">
            <a:xfrm>
              <a:off x="6739662" y="3795324"/>
              <a:ext cx="1810111" cy="169277"/>
            </a:xfrm>
            <a:prstGeom prst="rect">
              <a:avLst/>
            </a:prstGeom>
          </p:spPr>
          <p:txBody>
            <a:bodyPr vert="horz" wrap="none" lIns="0" tIns="0" rIns="0" bIns="0" rtlCol="0">
              <a:spAutoFit/>
            </a:bodyPr>
            <a:lstStyle/>
            <a:p>
              <a:pPr marL="4763"/>
              <a:r>
                <a:rPr lang="x-none" sz="1100" dirty="0">
                  <a:solidFill>
                    <a:schemeClr val="bg1"/>
                  </a:solidFill>
                </a:rPr>
                <a:t>dejan.radosavljević</a:t>
              </a:r>
              <a:r>
                <a:rPr lang="en-GB" sz="1100" dirty="0">
                  <a:solidFill>
                    <a:schemeClr val="bg1"/>
                  </a:solidFill>
                </a:rPr>
                <a:t>@ipsos.com</a:t>
              </a:r>
            </a:p>
          </p:txBody>
        </p:sp>
      </p:grpSp>
      <p:grpSp>
        <p:nvGrpSpPr>
          <p:cNvPr id="88" name="Group 87"/>
          <p:cNvGrpSpPr/>
          <p:nvPr/>
        </p:nvGrpSpPr>
        <p:grpSpPr bwMode="black">
          <a:xfrm>
            <a:off x="4838516" y="4016970"/>
            <a:ext cx="1281448" cy="169277"/>
            <a:chOff x="6495677" y="4016970"/>
            <a:chExt cx="1281448" cy="169277"/>
          </a:xfrm>
        </p:grpSpPr>
        <p:grpSp>
          <p:nvGrpSpPr>
            <p:cNvPr id="72" name="Group 71"/>
            <p:cNvGrpSpPr>
              <a:grpSpLocks noChangeAspect="1"/>
            </p:cNvGrpSpPr>
            <p:nvPr/>
          </p:nvGrpSpPr>
          <p:grpSpPr bwMode="black">
            <a:xfrm flipH="1">
              <a:off x="6495677" y="4027264"/>
              <a:ext cx="126792" cy="148688"/>
              <a:chOff x="8553450" y="4149725"/>
              <a:chExt cx="790575" cy="927100"/>
            </a:xfrm>
            <a:solidFill>
              <a:schemeClr val="bg1"/>
            </a:solidFill>
          </p:grpSpPr>
          <p:sp>
            <p:nvSpPr>
              <p:cNvPr id="73"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3" name="TextBox 82"/>
            <p:cNvSpPr txBox="1"/>
            <p:nvPr/>
          </p:nvSpPr>
          <p:spPr bwMode="black">
            <a:xfrm>
              <a:off x="6739662" y="4016970"/>
              <a:ext cx="1037463" cy="169277"/>
            </a:xfrm>
            <a:prstGeom prst="rect">
              <a:avLst/>
            </a:prstGeom>
          </p:spPr>
          <p:txBody>
            <a:bodyPr vert="horz" wrap="none" lIns="0" tIns="0" rIns="0" bIns="0" rtlCol="0">
              <a:spAutoFit/>
            </a:bodyPr>
            <a:lstStyle/>
            <a:p>
              <a:pPr marL="4763"/>
              <a:r>
                <a:rPr lang="en-GB" sz="1100" dirty="0">
                  <a:solidFill>
                    <a:schemeClr val="bg1"/>
                  </a:solidFill>
                </a:rPr>
                <a:t>+381 600 900 418</a:t>
              </a:r>
            </a:p>
          </p:txBody>
        </p:sp>
      </p:gr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5582" b="27837"/>
          <a:stretch/>
        </p:blipFill>
        <p:spPr>
          <a:xfrm>
            <a:off x="2386013" y="1622425"/>
            <a:ext cx="1211262" cy="1209675"/>
          </a:xfrm>
        </p:spPr>
      </p:pic>
      <p:pic>
        <p:nvPicPr>
          <p:cNvPr id="6"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4343" b="4343"/>
          <a:stretch>
            <a:fillRect/>
          </a:stretch>
        </p:blipFill>
        <p:spPr>
          <a:xfrm>
            <a:off x="5276850" y="1622425"/>
            <a:ext cx="1211263" cy="1209675"/>
          </a:xfr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34528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3"/>
          <p:cNvGraphicFramePr>
            <a:graphicFrameLocks noGrp="1"/>
          </p:cNvGraphicFramePr>
          <p:nvPr>
            <p:extLst>
              <p:ext uri="{D42A27DB-BD31-4B8C-83A1-F6EECF244321}">
                <p14:modId xmlns:p14="http://schemas.microsoft.com/office/powerpoint/2010/main" val="2412984985"/>
              </p:ext>
            </p:extLst>
          </p:nvPr>
        </p:nvGraphicFramePr>
        <p:xfrm>
          <a:off x="179512" y="494190"/>
          <a:ext cx="8784976" cy="4238428"/>
        </p:xfrm>
        <a:graphic>
          <a:graphicData uri="http://schemas.openxmlformats.org/drawingml/2006/table">
            <a:tbl>
              <a:tblPr/>
              <a:tblGrid>
                <a:gridCol w="1872208">
                  <a:extLst>
                    <a:ext uri="{9D8B030D-6E8A-4147-A177-3AD203B41FA5}">
                      <a16:colId xmlns="" xmlns:a16="http://schemas.microsoft.com/office/drawing/2014/main" val="20000"/>
                    </a:ext>
                  </a:extLst>
                </a:gridCol>
                <a:gridCol w="6912768">
                  <a:extLst>
                    <a:ext uri="{9D8B030D-6E8A-4147-A177-3AD203B41FA5}">
                      <a16:colId xmlns="" xmlns:a16="http://schemas.microsoft.com/office/drawing/2014/main" val="20001"/>
                    </a:ext>
                  </a:extLst>
                </a:gridCol>
              </a:tblGrid>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Realizacija: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90000"/>
                        <a:buFont typeface="Wingdings" pitchFamily="2" charset="2"/>
                        <a:buNone/>
                        <a:tabLst/>
                      </a:pPr>
                      <a:r>
                        <a:rPr kumimoji="0" lang="pl-PL" altLang="en-US" sz="1600" b="1" i="0" u="none" strike="noStrike" cap="none" normalizeH="0" baseline="0" dirty="0">
                          <a:ln>
                            <a:noFill/>
                          </a:ln>
                          <a:solidFill>
                            <a:schemeClr val="bg1"/>
                          </a:solidFill>
                          <a:effectLst/>
                          <a:latin typeface="Calibri" pitchFamily="34" charset="0"/>
                          <a:cs typeface="Times New Roman" pitchFamily="18" charset="0"/>
                        </a:rPr>
                        <a:t>Prikupljanje </a:t>
                      </a:r>
                      <a:r>
                        <a:rPr kumimoji="0" lang="pl-PL" altLang="en-US" sz="1600" b="1" i="0" u="none" strike="noStrike" cap="none" normalizeH="0" baseline="0" dirty="0" err="1">
                          <a:ln>
                            <a:noFill/>
                          </a:ln>
                          <a:solidFill>
                            <a:schemeClr val="bg1"/>
                          </a:solidFill>
                          <a:effectLst/>
                          <a:latin typeface="Calibri" pitchFamily="34" charset="0"/>
                          <a:cs typeface="Times New Roman" pitchFamily="18" charset="0"/>
                        </a:rPr>
                        <a:t>podataka</a:t>
                      </a:r>
                      <a:r>
                        <a:rPr kumimoji="0" lang="pl-PL" altLang="en-US" sz="1600" b="1" i="0" u="none" strike="noStrike" cap="none" normalizeH="0" baseline="0" dirty="0">
                          <a:ln>
                            <a:noFill/>
                          </a:ln>
                          <a:solidFill>
                            <a:schemeClr val="bg1"/>
                          </a:solidFill>
                          <a:effectLst/>
                          <a:latin typeface="Calibri" pitchFamily="34" charset="0"/>
                          <a:cs typeface="Times New Roman" pitchFamily="18" charset="0"/>
                        </a:rPr>
                        <a:t> </a:t>
                      </a:r>
                      <a:r>
                        <a:rPr kumimoji="0" lang="pl-PL" altLang="en-US" sz="1600" b="1" i="0" u="none" strike="noStrike" cap="none" normalizeH="0" baseline="0" dirty="0" err="1" smtClean="0">
                          <a:ln>
                            <a:noFill/>
                          </a:ln>
                          <a:solidFill>
                            <a:schemeClr val="bg1"/>
                          </a:solidFill>
                          <a:effectLst/>
                          <a:latin typeface="Calibri" pitchFamily="34" charset="0"/>
                          <a:cs typeface="Times New Roman" pitchFamily="18" charset="0"/>
                        </a:rPr>
                        <a:t>obavljeno</a:t>
                      </a:r>
                      <a:r>
                        <a:rPr kumimoji="0" lang="pl-PL" altLang="en-US" sz="1600" b="1" i="0" u="none" strike="noStrike" cap="none" normalizeH="0" baseline="0" dirty="0" smtClean="0">
                          <a:ln>
                            <a:noFill/>
                          </a:ln>
                          <a:solidFill>
                            <a:schemeClr val="bg1"/>
                          </a:solidFill>
                          <a:effectLst/>
                          <a:latin typeface="Calibri" pitchFamily="34" charset="0"/>
                          <a:cs typeface="Times New Roman" pitchFamily="18" charset="0"/>
                        </a:rPr>
                        <a:t> u </a:t>
                      </a:r>
                      <a:r>
                        <a:rPr kumimoji="0" lang="en-US" altLang="en-US" sz="1600" b="1" i="0" u="none" strike="noStrike" cap="none" normalizeH="0" baseline="0" dirty="0" err="1">
                          <a:ln>
                            <a:noFill/>
                          </a:ln>
                          <a:solidFill>
                            <a:schemeClr val="bg1"/>
                          </a:solidFill>
                          <a:effectLst/>
                          <a:latin typeface="Calibri" pitchFamily="34" charset="0"/>
                          <a:cs typeface="Times New Roman" pitchFamily="18" charset="0"/>
                        </a:rPr>
                        <a:t>septembru</a:t>
                      </a:r>
                      <a:r>
                        <a:rPr kumimoji="0" lang="en-US" altLang="en-US" sz="1600" b="1" i="0" u="none" strike="noStrike" cap="none" normalizeH="0" baseline="0" dirty="0">
                          <a:ln>
                            <a:noFill/>
                          </a:ln>
                          <a:solidFill>
                            <a:schemeClr val="bg1"/>
                          </a:solidFill>
                          <a:effectLst/>
                          <a:latin typeface="Calibri" pitchFamily="34" charset="0"/>
                          <a:cs typeface="Times New Roman" pitchFamily="18" charset="0"/>
                        </a:rPr>
                        <a:t> </a:t>
                      </a: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m</a:t>
                      </a:r>
                      <a:r>
                        <a:rPr kumimoji="0" lang="sr-Latn-ME" altLang="en-US" sz="1600" b="1" i="0" u="none" strike="noStrike" cap="none" normalizeH="0" baseline="0" dirty="0" smtClean="0">
                          <a:ln>
                            <a:noFill/>
                          </a:ln>
                          <a:solidFill>
                            <a:schemeClr val="bg1"/>
                          </a:solidFill>
                          <a:effectLst/>
                          <a:latin typeface="Calibri" pitchFamily="34" charset="0"/>
                          <a:cs typeface="Times New Roman" pitchFamily="18" charset="0"/>
                        </a:rPr>
                        <a:t>j</a:t>
                      </a:r>
                      <a:r>
                        <a:rPr kumimoji="0" lang="en-US" altLang="en-US" sz="1600" b="1" i="0" u="none" strike="noStrike" cap="none" normalizeH="0" baseline="0" dirty="0" err="1" smtClean="0">
                          <a:ln>
                            <a:noFill/>
                          </a:ln>
                          <a:solidFill>
                            <a:schemeClr val="bg1"/>
                          </a:solidFill>
                          <a:effectLst/>
                          <a:latin typeface="Calibri" pitchFamily="34" charset="0"/>
                          <a:cs typeface="Times New Roman" pitchFamily="18" charset="0"/>
                        </a:rPr>
                        <a:t>esec</a:t>
                      </a:r>
                      <a:r>
                        <a:rPr kumimoji="0" lang="sr-Latn-ME" altLang="en-US" sz="1600" b="1" i="0" u="none" strike="noStrike" cap="none" normalizeH="0" baseline="0" dirty="0" smtClean="0">
                          <a:ln>
                            <a:noFill/>
                          </a:ln>
                          <a:solidFill>
                            <a:schemeClr val="bg1"/>
                          </a:solidFill>
                          <a:effectLst/>
                          <a:latin typeface="Calibri" pitchFamily="34" charset="0"/>
                          <a:cs typeface="Times New Roman" pitchFamily="18" charset="0"/>
                        </a:rPr>
                        <a:t>u</a:t>
                      </a: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 2016.</a:t>
                      </a:r>
                      <a:r>
                        <a:rPr kumimoji="0" lang="x-none" altLang="en-US" sz="1600" b="1" i="0" u="none" strike="noStrike" cap="none" normalizeH="0" baseline="0" dirty="0" smtClean="0">
                          <a:ln>
                            <a:noFill/>
                          </a:ln>
                          <a:solidFill>
                            <a:schemeClr val="bg1"/>
                          </a:solidFill>
                          <a:effectLst/>
                          <a:latin typeface="Calibri" pitchFamily="34" charset="0"/>
                          <a:cs typeface="Times New Roman" pitchFamily="18" charset="0"/>
                        </a:rPr>
                        <a:t> </a:t>
                      </a:r>
                      <a:r>
                        <a:rPr kumimoji="0" lang="pl-PL" altLang="en-US" sz="1600" b="1" i="0" u="none" strike="noStrike" cap="none" normalizeH="0" baseline="0" dirty="0" err="1" smtClean="0">
                          <a:ln>
                            <a:noFill/>
                          </a:ln>
                          <a:solidFill>
                            <a:schemeClr val="bg1"/>
                          </a:solidFill>
                          <a:effectLst/>
                          <a:latin typeface="Calibri" pitchFamily="34" charset="0"/>
                          <a:cs typeface="Times New Roman" pitchFamily="18" charset="0"/>
                        </a:rPr>
                        <a:t>godine</a:t>
                      </a:r>
                      <a:endParaRPr kumimoji="0" lang="sr-Latn-CS" alt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Uzorački okvir: </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x-none" sz="1600" b="1" i="0" u="none" strike="noStrike" cap="none" normalizeH="0" baseline="0" smtClean="0">
                          <a:ln>
                            <a:noFill/>
                          </a:ln>
                          <a:solidFill>
                            <a:schemeClr val="bg1"/>
                          </a:solidFill>
                          <a:effectLst/>
                          <a:latin typeface="Calibri" pitchFamily="34" charset="0"/>
                          <a:cs typeface="Times New Roman" pitchFamily="18" charset="0"/>
                        </a:rPr>
                        <a:t>Punol</a:t>
                      </a:r>
                      <a:r>
                        <a:rPr kumimoji="0" lang="sr-Latn-ME" sz="1600" b="1" i="0" u="none" strike="noStrike" cap="none" normalizeH="0" baseline="0" dirty="0" smtClean="0">
                          <a:ln>
                            <a:noFill/>
                          </a:ln>
                          <a:solidFill>
                            <a:schemeClr val="bg1"/>
                          </a:solidFill>
                          <a:effectLst/>
                          <a:latin typeface="Calibri" pitchFamily="34" charset="0"/>
                          <a:cs typeface="Times New Roman" pitchFamily="18" charset="0"/>
                        </a:rPr>
                        <a:t>j</a:t>
                      </a:r>
                      <a:r>
                        <a:rPr kumimoji="0" lang="x-none" sz="1600" b="1" i="0" u="none" strike="noStrike" cap="none" normalizeH="0" baseline="0" smtClean="0">
                          <a:ln>
                            <a:noFill/>
                          </a:ln>
                          <a:solidFill>
                            <a:schemeClr val="bg1"/>
                          </a:solidFill>
                          <a:effectLst/>
                          <a:latin typeface="Calibri" pitchFamily="34" charset="0"/>
                          <a:cs typeface="Times New Roman" pitchFamily="18" charset="0"/>
                        </a:rPr>
                        <a:t>etni </a:t>
                      </a:r>
                      <a:r>
                        <a:rPr kumimoji="0" lang="x-none" sz="1600" b="1" i="0" u="none" strike="noStrike" cap="none" normalizeH="0" baseline="0" dirty="0">
                          <a:ln>
                            <a:noFill/>
                          </a:ln>
                          <a:solidFill>
                            <a:schemeClr val="bg1"/>
                          </a:solidFill>
                          <a:effectLst/>
                          <a:latin typeface="Calibri" pitchFamily="34" charset="0"/>
                          <a:cs typeface="Times New Roman" pitchFamily="18" charset="0"/>
                        </a:rPr>
                        <a:t>građani </a:t>
                      </a:r>
                      <a:r>
                        <a:rPr kumimoji="0" lang="x-none" sz="1600" b="1" i="0" u="none" strike="noStrike" cap="none" normalizeH="0" baseline="0" dirty="0" smtClean="0">
                          <a:ln>
                            <a:noFill/>
                          </a:ln>
                          <a:solidFill>
                            <a:schemeClr val="bg1"/>
                          </a:solidFill>
                          <a:effectLst/>
                          <a:latin typeface="Calibri" pitchFamily="34" charset="0"/>
                          <a:cs typeface="Times New Roman" pitchFamily="18" charset="0"/>
                        </a:rPr>
                        <a:t>Crne </a:t>
                      </a:r>
                      <a:r>
                        <a:rPr kumimoji="0" lang="x-none" sz="1600" b="1" i="0" u="none" strike="noStrike" cap="none" normalizeH="0" baseline="0" dirty="0">
                          <a:ln>
                            <a:noFill/>
                          </a:ln>
                          <a:solidFill>
                            <a:schemeClr val="bg1"/>
                          </a:solidFill>
                          <a:effectLst/>
                          <a:latin typeface="Calibri" pitchFamily="34" charset="0"/>
                          <a:cs typeface="Times New Roman" pitchFamily="18" charset="0"/>
                        </a:rPr>
                        <a:t>Gore po popisu iz 2011. godine</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Veličina uzorka: </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1020</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288000">
                <a:tc rowSpan="4">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Tip uzorka: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Troetapni, stratifikovani, slučajni uzorak</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Prva etapa: Region</a:t>
                      </a:r>
                      <a:r>
                        <a:rPr kumimoji="0" lang="en-US" sz="1600" b="1" i="0" u="none" strike="noStrike" cap="none" normalizeH="0" baseline="0" dirty="0">
                          <a:ln>
                            <a:noFill/>
                          </a:ln>
                          <a:solidFill>
                            <a:schemeClr val="bg1"/>
                          </a:solidFill>
                          <a:effectLst/>
                          <a:latin typeface="Calibri" pitchFamily="34" charset="0"/>
                          <a:cs typeface="Times New Roman" pitchFamily="18" charset="0"/>
                        </a:rPr>
                        <a:t> x tip </a:t>
                      </a:r>
                      <a:r>
                        <a:rPr kumimoji="0" lang="en-US" sz="1600" b="1" i="0" u="none" strike="noStrike" cap="none" normalizeH="0" baseline="0" dirty="0" err="1">
                          <a:ln>
                            <a:noFill/>
                          </a:ln>
                          <a:solidFill>
                            <a:schemeClr val="bg1"/>
                          </a:solidFill>
                          <a:effectLst/>
                          <a:latin typeface="Calibri" pitchFamily="34" charset="0"/>
                          <a:cs typeface="Times New Roman" pitchFamily="18" charset="0"/>
                        </a:rPr>
                        <a:t>naselja</a:t>
                      </a:r>
                      <a:endParaRPr kumimoji="0" lang="sr-Latn-C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defRPr/>
                      </a:pPr>
                      <a:r>
                        <a:rPr kumimoji="0" lang="sr-Latn-CS" sz="1600" b="1" i="0" u="none" strike="noStrike" cap="none" normalizeH="0" baseline="0" dirty="0">
                          <a:ln>
                            <a:noFill/>
                          </a:ln>
                          <a:solidFill>
                            <a:schemeClr val="bg1"/>
                          </a:solidFill>
                          <a:effectLst/>
                          <a:latin typeface="Calibri" pitchFamily="34" charset="0"/>
                          <a:cs typeface="Times New Roman" pitchFamily="18" charset="0"/>
                        </a:rPr>
                        <a:t>Druga etapa: Domaćinstvo prostim slučajnim uzorkom (SRSWoR)</a:t>
                      </a: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Treća etapa: Član domaćinstva  Kish tablica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6"/>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Tip istraživanja: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CAPI </a:t>
                      </a:r>
                      <a:r>
                        <a:rPr kumimoji="0" lang="sr-Latn-CS" sz="1600" b="1" i="0" u="none" strike="noStrike" cap="none" normalizeH="0" baseline="0" dirty="0" smtClean="0">
                          <a:ln>
                            <a:noFill/>
                          </a:ln>
                          <a:solidFill>
                            <a:schemeClr val="bg1"/>
                          </a:solidFill>
                          <a:effectLst/>
                          <a:latin typeface="Calibri" pitchFamily="34" charset="0"/>
                          <a:cs typeface="Times New Roman" pitchFamily="18" charset="0"/>
                        </a:rPr>
                        <a:t>prosječne </a:t>
                      </a:r>
                      <a:r>
                        <a:rPr kumimoji="0" lang="sr-Latn-CS" sz="1600" b="1" i="0" u="none" strike="noStrike" cap="none" normalizeH="0" baseline="0" dirty="0">
                          <a:ln>
                            <a:noFill/>
                          </a:ln>
                          <a:solidFill>
                            <a:schemeClr val="bg1"/>
                          </a:solidFill>
                          <a:effectLst/>
                          <a:latin typeface="Calibri" pitchFamily="34" charset="0"/>
                          <a:cs typeface="Times New Roman" pitchFamily="18" charset="0"/>
                        </a:rPr>
                        <a:t>dužine </a:t>
                      </a:r>
                      <a:r>
                        <a:rPr kumimoji="0" lang="en-US" sz="1600" b="1" i="0" u="none" strike="noStrike" cap="none" normalizeH="0" baseline="0" dirty="0">
                          <a:ln>
                            <a:noFill/>
                          </a:ln>
                          <a:solidFill>
                            <a:schemeClr val="bg1"/>
                          </a:solidFill>
                          <a:effectLst/>
                          <a:latin typeface="Calibri" pitchFamily="34" charset="0"/>
                          <a:cs typeface="Times New Roman" pitchFamily="18" charset="0"/>
                        </a:rPr>
                        <a:t>25</a:t>
                      </a:r>
                      <a:r>
                        <a:rPr kumimoji="0" lang="sr-Latn-CS" sz="1600" b="1" i="0" u="none" strike="noStrike" cap="none" normalizeH="0" baseline="0" dirty="0">
                          <a:ln>
                            <a:noFill/>
                          </a:ln>
                          <a:solidFill>
                            <a:schemeClr val="bg1"/>
                          </a:solidFill>
                          <a:effectLst/>
                          <a:latin typeface="Calibri" pitchFamily="34" charset="0"/>
                          <a:cs typeface="Times New Roman" pitchFamily="18" charset="0"/>
                        </a:rPr>
                        <a:t> minuta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7"/>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smtClean="0">
                          <a:ln>
                            <a:noFill/>
                          </a:ln>
                          <a:solidFill>
                            <a:schemeClr val="bg1"/>
                          </a:solidFill>
                          <a:effectLst/>
                          <a:latin typeface="Calibri" pitchFamily="34" charset="0"/>
                          <a:cs typeface="Times New Roman" pitchFamily="18" charset="0"/>
                        </a:rPr>
                        <a:t>Mjesta </a:t>
                      </a:r>
                      <a:r>
                        <a:rPr kumimoji="0" lang="sr-Latn-CS" sz="1600" b="1" i="0" u="none" strike="noStrike" cap="none" normalizeH="0" baseline="0" dirty="0">
                          <a:ln>
                            <a:noFill/>
                          </a:ln>
                          <a:solidFill>
                            <a:schemeClr val="bg1"/>
                          </a:solidFill>
                          <a:effectLst/>
                          <a:latin typeface="Calibri" pitchFamily="34" charset="0"/>
                          <a:cs typeface="Times New Roman" pitchFamily="18" charset="0"/>
                        </a:rPr>
                        <a:t>istraživanja: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17 opština iz Crne Gore, gradske, prigradske i seoske životne sredine. </a:t>
                      </a:r>
                      <a:r>
                        <a:rPr kumimoji="0" lang="pl-PL" sz="1600" b="1" i="0" u="none" strike="noStrike" cap="none" normalizeH="0" baseline="0" dirty="0">
                          <a:ln>
                            <a:noFill/>
                          </a:ln>
                          <a:solidFill>
                            <a:schemeClr val="bg1"/>
                          </a:solidFill>
                          <a:effectLst/>
                          <a:latin typeface="Calibri" pitchFamily="34" charset="0"/>
                          <a:cs typeface="Times New Roman" pitchFamily="18" charset="0"/>
                        </a:rPr>
                        <a:t>Alokacija po stratumima je proporcionalna veličini datih stratuma.</a:t>
                      </a: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8"/>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Poststratifikacija: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Arial" charset="0"/>
                        </a:rPr>
                        <a:t>Po polu, godinama i </a:t>
                      </a:r>
                      <a:r>
                        <a:rPr kumimoji="0" lang="en-US" sz="1600" b="1" i="0" u="none" strike="noStrike" cap="none" normalizeH="0" baseline="0" dirty="0" err="1">
                          <a:ln>
                            <a:noFill/>
                          </a:ln>
                          <a:solidFill>
                            <a:schemeClr val="bg1"/>
                          </a:solidFill>
                          <a:effectLst/>
                          <a:latin typeface="Calibri" pitchFamily="34" charset="0"/>
                          <a:cs typeface="Arial" charset="0"/>
                        </a:rPr>
                        <a:t>obrazovanju</a:t>
                      </a:r>
                      <a:endParaRPr kumimoji="0" lang="en-US" sz="1600" b="1" i="1" u="none" strike="noStrike" cap="none" normalizeH="0" baseline="0" dirty="0">
                        <a:ln>
                          <a:noFill/>
                        </a:ln>
                        <a:solidFill>
                          <a:schemeClr val="bg1"/>
                        </a:solidFill>
                        <a:effectLst/>
                        <a:latin typeface="Calibri" pitchFamily="34" charset="0"/>
                        <a:cs typeface="Arial"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9"/>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err="1">
                          <a:ln>
                            <a:noFill/>
                          </a:ln>
                          <a:solidFill>
                            <a:schemeClr val="bg1"/>
                          </a:solidFill>
                          <a:effectLst/>
                          <a:latin typeface="Calibri" pitchFamily="34" charset="0"/>
                          <a:cs typeface="Times New Roman" pitchFamily="18" charset="0"/>
                        </a:rPr>
                        <a:t>Gre</a:t>
                      </a:r>
                      <a:r>
                        <a:rPr kumimoji="0" lang="x-none" sz="1600" b="1" i="0" u="none" strike="noStrike" cap="none" normalizeH="0" baseline="0">
                          <a:ln>
                            <a:noFill/>
                          </a:ln>
                          <a:solidFill>
                            <a:schemeClr val="bg1"/>
                          </a:solidFill>
                          <a:effectLst/>
                          <a:latin typeface="Calibri" pitchFamily="34" charset="0"/>
                          <a:cs typeface="Times New Roman" pitchFamily="18" charset="0"/>
                        </a:rPr>
                        <a:t>ška </a:t>
                      </a:r>
                      <a:r>
                        <a:rPr kumimoji="0" lang="x-none" sz="1600" b="1" i="0" u="none" strike="noStrike" cap="none" normalizeH="0" baseline="0" smtClean="0">
                          <a:ln>
                            <a:noFill/>
                          </a:ln>
                          <a:solidFill>
                            <a:schemeClr val="bg1"/>
                          </a:solidFill>
                          <a:effectLst/>
                          <a:latin typeface="Calibri" pitchFamily="34" charset="0"/>
                          <a:cs typeface="Times New Roman" pitchFamily="18" charset="0"/>
                        </a:rPr>
                        <a:t>m</a:t>
                      </a:r>
                      <a:r>
                        <a:rPr kumimoji="0" lang="sr-Latn-ME" sz="1600" b="1" i="0" u="none" strike="noStrike" cap="none" normalizeH="0" baseline="0" dirty="0" smtClean="0">
                          <a:ln>
                            <a:noFill/>
                          </a:ln>
                          <a:solidFill>
                            <a:schemeClr val="bg1"/>
                          </a:solidFill>
                          <a:effectLst/>
                          <a:latin typeface="Calibri" pitchFamily="34" charset="0"/>
                          <a:cs typeface="Times New Roman" pitchFamily="18" charset="0"/>
                        </a:rPr>
                        <a:t>j</a:t>
                      </a:r>
                      <a:r>
                        <a:rPr kumimoji="0" lang="x-none" sz="1600" b="1" i="0" u="none" strike="noStrike" cap="none" normalizeH="0" baseline="0" smtClean="0">
                          <a:ln>
                            <a:noFill/>
                          </a:ln>
                          <a:solidFill>
                            <a:schemeClr val="bg1"/>
                          </a:solidFill>
                          <a:effectLst/>
                          <a:latin typeface="Calibri" pitchFamily="34" charset="0"/>
                          <a:cs typeface="Times New Roman" pitchFamily="18" charset="0"/>
                        </a:rPr>
                        <a:t>erenja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en-US" sz="1600" b="1" i="0" u="none" strike="noStrike" cap="none" normalizeH="0" baseline="0" dirty="0">
                          <a:ln>
                            <a:noFill/>
                          </a:ln>
                          <a:solidFill>
                            <a:schemeClr val="bg1"/>
                          </a:solidFill>
                          <a:effectLst/>
                          <a:latin typeface="Calibri" pitchFamily="34" charset="0"/>
                          <a:cs typeface="Arial" charset="0"/>
                        </a:rPr>
                        <a:t>± 3.06% </a:t>
                      </a:r>
                      <a:r>
                        <a:rPr kumimoji="0" lang="x-none" sz="1600" b="1" i="0" u="none" strike="noStrike" cap="none" normalizeH="0" baseline="0" dirty="0">
                          <a:ln>
                            <a:noFill/>
                          </a:ln>
                          <a:solidFill>
                            <a:schemeClr val="bg1"/>
                          </a:solidFill>
                          <a:effectLst/>
                          <a:latin typeface="Calibri" pitchFamily="34" charset="0"/>
                          <a:cs typeface="Arial" charset="0"/>
                        </a:rPr>
                        <a:t>za incidence preko 50%</a:t>
                      </a:r>
                      <a:endParaRPr kumimoji="0" lang="en-US" sz="1600" b="1" i="0" u="none" strike="noStrike" cap="none" normalizeH="0" baseline="0" dirty="0">
                        <a:ln>
                          <a:noFill/>
                        </a:ln>
                        <a:solidFill>
                          <a:schemeClr val="bg1"/>
                        </a:solidFill>
                        <a:effectLst/>
                        <a:latin typeface="Calibri" pitchFamily="34" charset="0"/>
                        <a:cs typeface="Arial"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30443848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959579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t>GAME CHANGERS</a:t>
            </a:r>
          </a:p>
          <a:p>
            <a:r>
              <a:rPr lang="en-US" sz="1200" b="1" dirty="0"/>
              <a:t/>
            </a:r>
            <a:br>
              <a:rPr lang="en-US" sz="1200" b="1" dirty="0"/>
            </a:br>
            <a:r>
              <a:rPr lang="en-US" sz="1200" b="1" dirty="0"/>
              <a:t>“</a:t>
            </a:r>
            <a:r>
              <a:rPr lang="en-US" sz="1200" dirty="0"/>
              <a:t>Game Changers” is the Ipsos signature.</a:t>
            </a:r>
          </a:p>
          <a:p>
            <a:r>
              <a:rPr lang="en-US" sz="1200" dirty="0"/>
              <a:t> </a:t>
            </a:r>
          </a:p>
          <a:p>
            <a:r>
              <a:rPr lang="en-US" sz="1200" dirty="0"/>
              <a:t>At Ipsos we are passionately curious about people, markets, brands </a:t>
            </a:r>
            <a:br>
              <a:rPr lang="en-US" sz="1200" dirty="0"/>
            </a:br>
            <a:r>
              <a:rPr lang="en-US" sz="1200" dirty="0"/>
              <a:t>and society. </a:t>
            </a:r>
          </a:p>
          <a:p>
            <a:endParaRPr lang="en-US" sz="1200" dirty="0"/>
          </a:p>
          <a:p>
            <a:r>
              <a:rPr lang="en-US" sz="1200" dirty="0"/>
              <a:t>We make our changing world easier and faster to navigate and inspire clients to make smarter decisions. </a:t>
            </a:r>
          </a:p>
          <a:p>
            <a:endParaRPr lang="en-US" sz="1200" dirty="0"/>
          </a:p>
          <a:p>
            <a:r>
              <a:rPr lang="en-US" sz="1200" dirty="0"/>
              <a:t>We deliver with security, speed, simplicity and substance. We are </a:t>
            </a:r>
            <a:br>
              <a:rPr lang="en-US" sz="1200" dirty="0"/>
            </a:br>
            <a:r>
              <a:rPr lang="en-US" sz="1200" dirty="0"/>
              <a:t>Game Changers.</a:t>
            </a:r>
            <a:br>
              <a:rPr lang="en-US" sz="1200" dirty="0"/>
            </a:br>
            <a:endParaRPr lang="en-US" sz="1200" dirty="0"/>
          </a:p>
          <a:p>
            <a:r>
              <a:rPr lang="en-US" sz="1200" dirty="0"/>
              <a:t>Ipsos is listed on </a:t>
            </a:r>
            <a:r>
              <a:rPr lang="en-US" sz="1200" dirty="0" err="1"/>
              <a:t>Eurolist</a:t>
            </a:r>
            <a:r>
              <a:rPr lang="en-US" sz="1200" dirty="0"/>
              <a:t> - NYSE-Euronext.  The company is part of the SBF 120 and the Mid-60 index and is eligible for the Deferred Settlement Service (SRD).</a:t>
            </a:r>
          </a:p>
          <a:p>
            <a:r>
              <a:rPr lang="x-none" sz="1200"/>
              <a:t> </a:t>
            </a:r>
            <a:endParaRPr lang="en-US" sz="1200" dirty="0"/>
          </a:p>
          <a:p>
            <a:r>
              <a:rPr lang="fr-FR" sz="1200" b="1" dirty="0"/>
              <a:t>ISIN code FR0000073298, Reuters ISOS.PA, Bloomberg IPS:FP</a:t>
            </a:r>
            <a:br>
              <a:rPr lang="fr-FR" sz="1200" b="1" dirty="0"/>
            </a:br>
            <a:r>
              <a:rPr lang="fr-FR" sz="1200" b="1" u="sng" dirty="0">
                <a:hlinkClick r:id="rId3"/>
              </a:rPr>
              <a:t>www.ipsos.com</a:t>
            </a:r>
            <a:endParaRPr lang="en-US" sz="1200" dirty="0"/>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88681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775" b="7775"/>
          <a:stretch>
            <a:fillRect/>
          </a:stretch>
        </p:blipFill>
        <p:spPr/>
      </p:pic>
      <p:sp>
        <p:nvSpPr>
          <p:cNvPr id="4" name="Title 3"/>
          <p:cNvSpPr>
            <a:spLocks noGrp="1"/>
          </p:cNvSpPr>
          <p:nvPr>
            <p:ph type="title"/>
          </p:nvPr>
        </p:nvSpPr>
        <p:spPr bwMode="white">
          <a:xfrm>
            <a:off x="571774" y="2479435"/>
            <a:ext cx="7093160" cy="986939"/>
          </a:xfrm>
        </p:spPr>
        <p:txBody>
          <a:bodyPr/>
          <a:lstStyle/>
          <a:p>
            <a:r>
              <a:rPr lang="x-none" dirty="0">
                <a:solidFill>
                  <a:schemeClr val="bg1"/>
                </a:solidFill>
              </a:rPr>
              <a:t>UZORAK</a:t>
            </a:r>
            <a:endParaRPr lang="en-GB" dirty="0">
              <a:solidFill>
                <a:schemeClr val="bg1"/>
              </a:solidFill>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7</a:t>
            </a:fld>
            <a:endParaRPr lang="en-GB" sz="800" kern="1200" dirty="0">
              <a:solidFill>
                <a:schemeClr val="bg1"/>
              </a:solidFill>
              <a:latin typeface="+mn-lt"/>
              <a:ea typeface="+mn-ea"/>
              <a:cs typeface="+mn-cs"/>
            </a:endParaRPr>
          </a:p>
        </p:txBody>
      </p:sp>
      <p:sp>
        <p:nvSpPr>
          <p:cNvPr id="17" name="TextBox 16"/>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0" name="Picture 24"/>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04047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6" y="542930"/>
            <a:ext cx="3552136" cy="4305517"/>
          </a:xfrm>
          <a:prstGeom prst="rect">
            <a:avLst/>
          </a:prstGeom>
        </p:spPr>
      </p:pic>
      <p:sp>
        <p:nvSpPr>
          <p:cNvPr id="7" name="Title 6"/>
          <p:cNvSpPr>
            <a:spLocks noGrp="1"/>
          </p:cNvSpPr>
          <p:nvPr>
            <p:ph type="title"/>
          </p:nvPr>
        </p:nvSpPr>
        <p:spPr>
          <a:xfrm>
            <a:off x="234000" y="110068"/>
            <a:ext cx="8646971" cy="276999"/>
          </a:xfrm>
        </p:spPr>
        <p:txBody>
          <a:bodyPr/>
          <a:lstStyle/>
          <a:p>
            <a:r>
              <a:rPr lang="x-none" sz="2000" dirty="0"/>
              <a:t>Struktura uzorka</a:t>
            </a:r>
            <a:endParaRPr lang="en-GB" sz="2000" dirty="0"/>
          </a:p>
        </p:txBody>
      </p:sp>
      <p:cxnSp>
        <p:nvCxnSpPr>
          <p:cNvPr id="116" name="Straight Connector 115"/>
          <p:cNvCxnSpPr/>
          <p:nvPr/>
        </p:nvCxnSpPr>
        <p:spPr>
          <a:xfrm flipV="1">
            <a:off x="1626449" y="1931062"/>
            <a:ext cx="2603699"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1520772" y="3120208"/>
            <a:ext cx="2709376"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cxnSp>
        <p:nvCxnSpPr>
          <p:cNvPr id="120" name="Straight Connector 119"/>
          <p:cNvCxnSpPr/>
          <p:nvPr/>
        </p:nvCxnSpPr>
        <p:spPr>
          <a:xfrm>
            <a:off x="1596972" y="4118843"/>
            <a:ext cx="2633176"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sp>
        <p:nvSpPr>
          <p:cNvPr id="121" name="TextBox 120"/>
          <p:cNvSpPr txBox="1"/>
          <p:nvPr/>
        </p:nvSpPr>
        <p:spPr>
          <a:xfrm>
            <a:off x="3610488" y="3950686"/>
            <a:ext cx="587020" cy="161583"/>
          </a:xfrm>
          <a:prstGeom prst="rect">
            <a:avLst/>
          </a:prstGeom>
        </p:spPr>
        <p:txBody>
          <a:bodyPr vert="horz" wrap="none" lIns="0" tIns="0" rIns="0" bIns="0" rtlCol="0">
            <a:spAutoFit/>
          </a:bodyPr>
          <a:lstStyle/>
          <a:p>
            <a:pPr marL="4763"/>
            <a:r>
              <a:rPr lang="x-none" sz="1050" b="1" dirty="0"/>
              <a:t>Jug  24.3%</a:t>
            </a:r>
            <a:endParaRPr lang="en-US" sz="1050" b="1" dirty="0"/>
          </a:p>
        </p:txBody>
      </p:sp>
      <p:sp>
        <p:nvSpPr>
          <p:cNvPr id="122" name="TextBox 121"/>
          <p:cNvSpPr txBox="1"/>
          <p:nvPr/>
        </p:nvSpPr>
        <p:spPr>
          <a:xfrm>
            <a:off x="5972458" y="1968783"/>
            <a:ext cx="832765" cy="481434"/>
          </a:xfrm>
          <a:prstGeom prst="rect">
            <a:avLst/>
          </a:prstGeom>
          <a:noFill/>
        </p:spPr>
        <p:txBody>
          <a:bodyPr wrap="square" lIns="0" tIns="0" rIns="0" bIns="0" rtlCol="0">
            <a:spAutoFit/>
          </a:bodyPr>
          <a:lstStyle/>
          <a:p>
            <a:pPr algn="ctr"/>
            <a:r>
              <a:rPr lang="x-none" sz="1900" b="1" dirty="0">
                <a:solidFill>
                  <a:schemeClr val="accent1"/>
                </a:solidFill>
                <a:latin typeface="+mj-lt"/>
              </a:rPr>
              <a:t>64</a:t>
            </a:r>
            <a:r>
              <a:rPr lang="en-GB" sz="1900" b="1" dirty="0">
                <a:solidFill>
                  <a:schemeClr val="accent1"/>
                </a:solidFill>
                <a:latin typeface="+mj-lt"/>
              </a:rPr>
              <a:t>%</a:t>
            </a:r>
            <a:r>
              <a:rPr lang="en-GB" sz="1600" b="1" dirty="0">
                <a:solidFill>
                  <a:schemeClr val="accent1"/>
                </a:solidFill>
                <a:latin typeface="+mj-lt"/>
              </a:rPr>
              <a:t/>
            </a:r>
            <a:br>
              <a:rPr lang="en-GB" sz="1600" b="1" dirty="0">
                <a:solidFill>
                  <a:schemeClr val="accent1"/>
                </a:solidFill>
                <a:latin typeface="+mj-lt"/>
              </a:rPr>
            </a:br>
            <a:r>
              <a:rPr lang="x-none" sz="1200" dirty="0">
                <a:solidFill>
                  <a:schemeClr val="accent1"/>
                </a:solidFill>
                <a:latin typeface="+mj-lt"/>
              </a:rPr>
              <a:t>URBAN</a:t>
            </a:r>
            <a:endParaRPr lang="en-GB" sz="1200" b="1" dirty="0">
              <a:solidFill>
                <a:schemeClr val="accent1"/>
              </a:solidFill>
              <a:latin typeface="+mj-lt"/>
            </a:endParaRPr>
          </a:p>
        </p:txBody>
      </p:sp>
      <p:sp>
        <p:nvSpPr>
          <p:cNvPr id="123" name="Freeform 6"/>
          <p:cNvSpPr>
            <a:spLocks noChangeAspect="1" noEditPoints="1"/>
          </p:cNvSpPr>
          <p:nvPr/>
        </p:nvSpPr>
        <p:spPr bwMode="auto">
          <a:xfrm>
            <a:off x="5367723" y="1478822"/>
            <a:ext cx="2042235" cy="2041671"/>
          </a:xfrm>
          <a:custGeom>
            <a:avLst/>
            <a:gdLst/>
            <a:ahLst/>
            <a:cxnLst>
              <a:cxn ang="0">
                <a:pos x="1099" y="1118"/>
              </a:cxn>
              <a:cxn ang="0">
                <a:pos x="1062" y="1195"/>
              </a:cxn>
              <a:cxn ang="0">
                <a:pos x="1017" y="1226"/>
              </a:cxn>
              <a:cxn ang="0">
                <a:pos x="928" y="1233"/>
              </a:cxn>
              <a:cxn ang="0">
                <a:pos x="863" y="1247"/>
              </a:cxn>
              <a:cxn ang="0">
                <a:pos x="797" y="1313"/>
              </a:cxn>
              <a:cxn ang="0">
                <a:pos x="746" y="1322"/>
              </a:cxn>
              <a:cxn ang="0">
                <a:pos x="657" y="1266"/>
              </a:cxn>
              <a:cxn ang="0">
                <a:pos x="593" y="1287"/>
              </a:cxn>
              <a:cxn ang="0">
                <a:pos x="507" y="1306"/>
              </a:cxn>
              <a:cxn ang="0">
                <a:pos x="456" y="1291"/>
              </a:cxn>
              <a:cxn ang="0">
                <a:pos x="395" y="1229"/>
              </a:cxn>
              <a:cxn ang="0">
                <a:pos x="338" y="1196"/>
              </a:cxn>
              <a:cxn ang="0">
                <a:pos x="250" y="1176"/>
              </a:cxn>
              <a:cxn ang="0">
                <a:pos x="212" y="1143"/>
              </a:cxn>
              <a:cxn ang="0">
                <a:pos x="183" y="1062"/>
              </a:cxn>
              <a:cxn ang="0">
                <a:pos x="142" y="1006"/>
              </a:cxn>
              <a:cxn ang="0">
                <a:pos x="73" y="952"/>
              </a:cxn>
              <a:cxn ang="0">
                <a:pos x="52" y="904"/>
              </a:cxn>
              <a:cxn ang="0">
                <a:pos x="59" y="819"/>
              </a:cxn>
              <a:cxn ang="0">
                <a:pos x="49" y="750"/>
              </a:cxn>
              <a:cxn ang="0">
                <a:pos x="8" y="674"/>
              </a:cxn>
              <a:cxn ang="0">
                <a:pos x="10" y="621"/>
              </a:cxn>
              <a:cxn ang="0">
                <a:pos x="54" y="546"/>
              </a:cxn>
              <a:cxn ang="0">
                <a:pos x="94" y="491"/>
              </a:cxn>
              <a:cxn ang="0">
                <a:pos x="68" y="394"/>
              </a:cxn>
              <a:cxn ang="0">
                <a:pos x="91" y="347"/>
              </a:cxn>
              <a:cxn ang="0">
                <a:pos x="173" y="303"/>
              </a:cxn>
              <a:cxn ang="0">
                <a:pos x="207" y="245"/>
              </a:cxn>
              <a:cxn ang="0">
                <a:pos x="242" y="164"/>
              </a:cxn>
              <a:cxn ang="0">
                <a:pos x="286" y="130"/>
              </a:cxn>
              <a:cxn ang="0">
                <a:pos x="370" y="119"/>
              </a:cxn>
              <a:cxn ang="0">
                <a:pos x="432" y="90"/>
              </a:cxn>
              <a:cxn ang="0">
                <a:pos x="498" y="30"/>
              </a:cxn>
              <a:cxn ang="0">
                <a:pos x="549" y="19"/>
              </a:cxn>
              <a:cxn ang="0">
                <a:pos x="633" y="47"/>
              </a:cxn>
              <a:cxn ang="0">
                <a:pos x="702" y="47"/>
              </a:cxn>
              <a:cxn ang="0">
                <a:pos x="756" y="14"/>
              </a:cxn>
              <a:cxn ang="0">
                <a:pos x="829" y="66"/>
              </a:cxn>
              <a:cxn ang="0">
                <a:pos x="893" y="86"/>
              </a:cxn>
              <a:cxn ang="0">
                <a:pos x="981" y="87"/>
              </a:cxn>
              <a:cxn ang="0">
                <a:pos x="1026" y="114"/>
              </a:cxn>
              <a:cxn ang="0">
                <a:pos x="1071" y="190"/>
              </a:cxn>
              <a:cxn ang="0">
                <a:pos x="1119" y="237"/>
              </a:cxn>
              <a:cxn ang="0">
                <a:pos x="1198" y="276"/>
              </a:cxn>
              <a:cxn ang="0">
                <a:pos x="1227" y="318"/>
              </a:cxn>
              <a:cxn ang="0">
                <a:pos x="1235" y="407"/>
              </a:cxn>
              <a:cxn ang="0">
                <a:pos x="1236" y="474"/>
              </a:cxn>
              <a:cxn ang="0">
                <a:pos x="1314" y="539"/>
              </a:cxn>
              <a:cxn ang="0">
                <a:pos x="1322" y="590"/>
              </a:cxn>
              <a:cxn ang="0">
                <a:pos x="1281" y="674"/>
              </a:cxn>
              <a:cxn ang="0">
                <a:pos x="1288" y="740"/>
              </a:cxn>
              <a:cxn ang="0">
                <a:pos x="1307" y="827"/>
              </a:cxn>
              <a:cxn ang="0">
                <a:pos x="1292" y="879"/>
              </a:cxn>
              <a:cxn ang="0">
                <a:pos x="1231" y="938"/>
              </a:cxn>
              <a:cxn ang="0">
                <a:pos x="1198" y="996"/>
              </a:cxn>
              <a:cxn ang="0">
                <a:pos x="1179" y="1083"/>
              </a:cxn>
              <a:cxn ang="0">
                <a:pos x="1145" y="1121"/>
              </a:cxn>
            </a:cxnLst>
            <a:rect l="0" t="0" r="r" b="b"/>
            <a:pathLst>
              <a:path w="1335" h="1334">
                <a:moveTo>
                  <a:pt x="667" y="0"/>
                </a:moveTo>
                <a:cubicBezTo>
                  <a:pt x="300" y="0"/>
                  <a:pt x="0" y="299"/>
                  <a:pt x="0" y="667"/>
                </a:cubicBezTo>
                <a:cubicBezTo>
                  <a:pt x="0" y="1035"/>
                  <a:pt x="300" y="1334"/>
                  <a:pt x="667" y="1334"/>
                </a:cubicBezTo>
                <a:cubicBezTo>
                  <a:pt x="1035" y="1334"/>
                  <a:pt x="1335" y="1035"/>
                  <a:pt x="1335" y="667"/>
                </a:cubicBezTo>
                <a:cubicBezTo>
                  <a:pt x="1335" y="299"/>
                  <a:pt x="1035" y="0"/>
                  <a:pt x="667" y="0"/>
                </a:cubicBezTo>
                <a:close/>
                <a:moveTo>
                  <a:pt x="1123" y="1143"/>
                </a:moveTo>
                <a:cubicBezTo>
                  <a:pt x="1099" y="1118"/>
                  <a:pt x="1099" y="1118"/>
                  <a:pt x="1099" y="1118"/>
                </a:cubicBezTo>
                <a:cubicBezTo>
                  <a:pt x="1092" y="1126"/>
                  <a:pt x="1092" y="1126"/>
                  <a:pt x="1092" y="1126"/>
                </a:cubicBezTo>
                <a:cubicBezTo>
                  <a:pt x="1116" y="1150"/>
                  <a:pt x="1116" y="1150"/>
                  <a:pt x="1116" y="1150"/>
                </a:cubicBezTo>
                <a:cubicBezTo>
                  <a:pt x="1108" y="1157"/>
                  <a:pt x="1100" y="1164"/>
                  <a:pt x="1092" y="1171"/>
                </a:cubicBezTo>
                <a:cubicBezTo>
                  <a:pt x="1071" y="1144"/>
                  <a:pt x="1071" y="1144"/>
                  <a:pt x="1071" y="1144"/>
                </a:cubicBezTo>
                <a:cubicBezTo>
                  <a:pt x="1063" y="1150"/>
                  <a:pt x="1063" y="1150"/>
                  <a:pt x="1063" y="1150"/>
                </a:cubicBezTo>
                <a:cubicBezTo>
                  <a:pt x="1084" y="1177"/>
                  <a:pt x="1084" y="1177"/>
                  <a:pt x="1084" y="1177"/>
                </a:cubicBezTo>
                <a:cubicBezTo>
                  <a:pt x="1077" y="1183"/>
                  <a:pt x="1070" y="1189"/>
                  <a:pt x="1062" y="1195"/>
                </a:cubicBezTo>
                <a:cubicBezTo>
                  <a:pt x="1028" y="1147"/>
                  <a:pt x="1028" y="1147"/>
                  <a:pt x="1028" y="1147"/>
                </a:cubicBezTo>
                <a:cubicBezTo>
                  <a:pt x="1013" y="1158"/>
                  <a:pt x="1013" y="1158"/>
                  <a:pt x="1013" y="1158"/>
                </a:cubicBezTo>
                <a:cubicBezTo>
                  <a:pt x="1048" y="1205"/>
                  <a:pt x="1048" y="1205"/>
                  <a:pt x="1048" y="1205"/>
                </a:cubicBezTo>
                <a:cubicBezTo>
                  <a:pt x="1041" y="1210"/>
                  <a:pt x="1033" y="1215"/>
                  <a:pt x="1025" y="1220"/>
                </a:cubicBezTo>
                <a:cubicBezTo>
                  <a:pt x="1006" y="1192"/>
                  <a:pt x="1006" y="1192"/>
                  <a:pt x="1006" y="1192"/>
                </a:cubicBezTo>
                <a:cubicBezTo>
                  <a:pt x="997" y="1196"/>
                  <a:pt x="997" y="1196"/>
                  <a:pt x="997" y="1196"/>
                </a:cubicBezTo>
                <a:cubicBezTo>
                  <a:pt x="1017" y="1226"/>
                  <a:pt x="1017" y="1226"/>
                  <a:pt x="1017" y="1226"/>
                </a:cubicBezTo>
                <a:cubicBezTo>
                  <a:pt x="1008" y="1232"/>
                  <a:pt x="998" y="1237"/>
                  <a:pt x="989" y="1242"/>
                </a:cubicBezTo>
                <a:cubicBezTo>
                  <a:pt x="973" y="1213"/>
                  <a:pt x="973" y="1213"/>
                  <a:pt x="973" y="1213"/>
                </a:cubicBezTo>
                <a:cubicBezTo>
                  <a:pt x="965" y="1217"/>
                  <a:pt x="965" y="1217"/>
                  <a:pt x="965" y="1217"/>
                </a:cubicBezTo>
                <a:cubicBezTo>
                  <a:pt x="981" y="1247"/>
                  <a:pt x="981" y="1247"/>
                  <a:pt x="981" y="1247"/>
                </a:cubicBezTo>
                <a:cubicBezTo>
                  <a:pt x="972" y="1252"/>
                  <a:pt x="963" y="1256"/>
                  <a:pt x="954" y="1261"/>
                </a:cubicBezTo>
                <a:cubicBezTo>
                  <a:pt x="938" y="1229"/>
                  <a:pt x="938" y="1229"/>
                  <a:pt x="938" y="1229"/>
                </a:cubicBezTo>
                <a:cubicBezTo>
                  <a:pt x="928" y="1233"/>
                  <a:pt x="928" y="1233"/>
                  <a:pt x="928" y="1233"/>
                </a:cubicBezTo>
                <a:cubicBezTo>
                  <a:pt x="945" y="1265"/>
                  <a:pt x="945" y="1265"/>
                  <a:pt x="945" y="1265"/>
                </a:cubicBezTo>
                <a:cubicBezTo>
                  <a:pt x="936" y="1269"/>
                  <a:pt x="926" y="1273"/>
                  <a:pt x="917" y="1277"/>
                </a:cubicBezTo>
                <a:cubicBezTo>
                  <a:pt x="903" y="1244"/>
                  <a:pt x="903" y="1244"/>
                  <a:pt x="903" y="1244"/>
                </a:cubicBezTo>
                <a:cubicBezTo>
                  <a:pt x="893" y="1249"/>
                  <a:pt x="893" y="1249"/>
                  <a:pt x="893" y="1249"/>
                </a:cubicBezTo>
                <a:cubicBezTo>
                  <a:pt x="907" y="1281"/>
                  <a:pt x="907" y="1281"/>
                  <a:pt x="907" y="1281"/>
                </a:cubicBezTo>
                <a:cubicBezTo>
                  <a:pt x="897" y="1285"/>
                  <a:pt x="887" y="1289"/>
                  <a:pt x="877" y="1292"/>
                </a:cubicBezTo>
                <a:cubicBezTo>
                  <a:pt x="863" y="1247"/>
                  <a:pt x="863" y="1247"/>
                  <a:pt x="863" y="1247"/>
                </a:cubicBezTo>
                <a:cubicBezTo>
                  <a:pt x="851" y="1251"/>
                  <a:pt x="851" y="1251"/>
                  <a:pt x="851" y="1251"/>
                </a:cubicBezTo>
                <a:cubicBezTo>
                  <a:pt x="865" y="1296"/>
                  <a:pt x="865" y="1296"/>
                  <a:pt x="865" y="1296"/>
                </a:cubicBezTo>
                <a:cubicBezTo>
                  <a:pt x="856" y="1299"/>
                  <a:pt x="847" y="1302"/>
                  <a:pt x="837" y="1304"/>
                </a:cubicBezTo>
                <a:cubicBezTo>
                  <a:pt x="829" y="1268"/>
                  <a:pt x="829" y="1268"/>
                  <a:pt x="829" y="1268"/>
                </a:cubicBezTo>
                <a:cubicBezTo>
                  <a:pt x="819" y="1271"/>
                  <a:pt x="819" y="1271"/>
                  <a:pt x="819" y="1271"/>
                </a:cubicBezTo>
                <a:cubicBezTo>
                  <a:pt x="827" y="1307"/>
                  <a:pt x="827" y="1307"/>
                  <a:pt x="827" y="1307"/>
                </a:cubicBezTo>
                <a:cubicBezTo>
                  <a:pt x="818" y="1309"/>
                  <a:pt x="808" y="1311"/>
                  <a:pt x="797" y="1313"/>
                </a:cubicBezTo>
                <a:cubicBezTo>
                  <a:pt x="789" y="1279"/>
                  <a:pt x="789" y="1279"/>
                  <a:pt x="789" y="1279"/>
                </a:cubicBezTo>
                <a:cubicBezTo>
                  <a:pt x="779" y="1281"/>
                  <a:pt x="779" y="1281"/>
                  <a:pt x="779" y="1281"/>
                </a:cubicBezTo>
                <a:cubicBezTo>
                  <a:pt x="786" y="1316"/>
                  <a:pt x="786" y="1316"/>
                  <a:pt x="786" y="1316"/>
                </a:cubicBezTo>
                <a:cubicBezTo>
                  <a:pt x="776" y="1317"/>
                  <a:pt x="765" y="1319"/>
                  <a:pt x="755" y="1320"/>
                </a:cubicBezTo>
                <a:cubicBezTo>
                  <a:pt x="751" y="1284"/>
                  <a:pt x="751" y="1284"/>
                  <a:pt x="751" y="1284"/>
                </a:cubicBezTo>
                <a:cubicBezTo>
                  <a:pt x="742" y="1287"/>
                  <a:pt x="742" y="1287"/>
                  <a:pt x="742" y="1287"/>
                </a:cubicBezTo>
                <a:cubicBezTo>
                  <a:pt x="746" y="1322"/>
                  <a:pt x="746" y="1322"/>
                  <a:pt x="746" y="1322"/>
                </a:cubicBezTo>
                <a:cubicBezTo>
                  <a:pt x="735" y="1323"/>
                  <a:pt x="724" y="1324"/>
                  <a:pt x="713" y="1325"/>
                </a:cubicBezTo>
                <a:cubicBezTo>
                  <a:pt x="711" y="1289"/>
                  <a:pt x="711" y="1289"/>
                  <a:pt x="711" y="1289"/>
                </a:cubicBezTo>
                <a:cubicBezTo>
                  <a:pt x="702" y="1290"/>
                  <a:pt x="702" y="1290"/>
                  <a:pt x="702" y="1290"/>
                </a:cubicBezTo>
                <a:cubicBezTo>
                  <a:pt x="704" y="1325"/>
                  <a:pt x="704" y="1325"/>
                  <a:pt x="704" y="1325"/>
                </a:cubicBezTo>
                <a:cubicBezTo>
                  <a:pt x="694" y="1326"/>
                  <a:pt x="685" y="1326"/>
                  <a:pt x="675" y="1326"/>
                </a:cubicBezTo>
                <a:cubicBezTo>
                  <a:pt x="675" y="1266"/>
                  <a:pt x="675" y="1266"/>
                  <a:pt x="675" y="1266"/>
                </a:cubicBezTo>
                <a:cubicBezTo>
                  <a:pt x="657" y="1266"/>
                  <a:pt x="657" y="1266"/>
                  <a:pt x="657" y="1266"/>
                </a:cubicBezTo>
                <a:cubicBezTo>
                  <a:pt x="657" y="1326"/>
                  <a:pt x="657" y="1326"/>
                  <a:pt x="657" y="1326"/>
                </a:cubicBezTo>
                <a:cubicBezTo>
                  <a:pt x="648" y="1326"/>
                  <a:pt x="640" y="1326"/>
                  <a:pt x="631" y="1325"/>
                </a:cubicBezTo>
                <a:cubicBezTo>
                  <a:pt x="633" y="1290"/>
                  <a:pt x="633" y="1290"/>
                  <a:pt x="633" y="1290"/>
                </a:cubicBezTo>
                <a:cubicBezTo>
                  <a:pt x="622" y="1289"/>
                  <a:pt x="622" y="1289"/>
                  <a:pt x="622" y="1289"/>
                </a:cubicBezTo>
                <a:cubicBezTo>
                  <a:pt x="620" y="1324"/>
                  <a:pt x="620" y="1324"/>
                  <a:pt x="620" y="1324"/>
                </a:cubicBezTo>
                <a:cubicBezTo>
                  <a:pt x="610" y="1324"/>
                  <a:pt x="599" y="1323"/>
                  <a:pt x="589" y="1322"/>
                </a:cubicBezTo>
                <a:cubicBezTo>
                  <a:pt x="593" y="1287"/>
                  <a:pt x="593" y="1287"/>
                  <a:pt x="593" y="1287"/>
                </a:cubicBezTo>
                <a:cubicBezTo>
                  <a:pt x="584" y="1284"/>
                  <a:pt x="584" y="1284"/>
                  <a:pt x="584" y="1284"/>
                </a:cubicBezTo>
                <a:cubicBezTo>
                  <a:pt x="580" y="1320"/>
                  <a:pt x="580" y="1320"/>
                  <a:pt x="580" y="1320"/>
                </a:cubicBezTo>
                <a:cubicBezTo>
                  <a:pt x="569" y="1319"/>
                  <a:pt x="559" y="1317"/>
                  <a:pt x="549" y="1315"/>
                </a:cubicBezTo>
                <a:cubicBezTo>
                  <a:pt x="556" y="1281"/>
                  <a:pt x="556" y="1281"/>
                  <a:pt x="556" y="1281"/>
                </a:cubicBezTo>
                <a:cubicBezTo>
                  <a:pt x="545" y="1279"/>
                  <a:pt x="545" y="1279"/>
                  <a:pt x="545" y="1279"/>
                </a:cubicBezTo>
                <a:cubicBezTo>
                  <a:pt x="538" y="1313"/>
                  <a:pt x="538" y="1313"/>
                  <a:pt x="538" y="1313"/>
                </a:cubicBezTo>
                <a:cubicBezTo>
                  <a:pt x="527" y="1311"/>
                  <a:pt x="517" y="1309"/>
                  <a:pt x="507" y="1306"/>
                </a:cubicBezTo>
                <a:cubicBezTo>
                  <a:pt x="516" y="1271"/>
                  <a:pt x="516" y="1271"/>
                  <a:pt x="516" y="1271"/>
                </a:cubicBezTo>
                <a:cubicBezTo>
                  <a:pt x="506" y="1268"/>
                  <a:pt x="506" y="1268"/>
                  <a:pt x="506" y="1268"/>
                </a:cubicBezTo>
                <a:cubicBezTo>
                  <a:pt x="498" y="1304"/>
                  <a:pt x="498" y="1304"/>
                  <a:pt x="498" y="1304"/>
                </a:cubicBezTo>
                <a:cubicBezTo>
                  <a:pt x="488" y="1301"/>
                  <a:pt x="478" y="1298"/>
                  <a:pt x="468" y="1295"/>
                </a:cubicBezTo>
                <a:cubicBezTo>
                  <a:pt x="484" y="1251"/>
                  <a:pt x="484" y="1251"/>
                  <a:pt x="484" y="1251"/>
                </a:cubicBezTo>
                <a:cubicBezTo>
                  <a:pt x="471" y="1247"/>
                  <a:pt x="471" y="1247"/>
                  <a:pt x="471" y="1247"/>
                </a:cubicBezTo>
                <a:cubicBezTo>
                  <a:pt x="456" y="1291"/>
                  <a:pt x="456" y="1291"/>
                  <a:pt x="456" y="1291"/>
                </a:cubicBezTo>
                <a:cubicBezTo>
                  <a:pt x="446" y="1288"/>
                  <a:pt x="437" y="1285"/>
                  <a:pt x="428" y="1281"/>
                </a:cubicBezTo>
                <a:cubicBezTo>
                  <a:pt x="442" y="1249"/>
                  <a:pt x="442" y="1249"/>
                  <a:pt x="442" y="1249"/>
                </a:cubicBezTo>
                <a:cubicBezTo>
                  <a:pt x="432" y="1244"/>
                  <a:pt x="432" y="1244"/>
                  <a:pt x="432" y="1244"/>
                </a:cubicBezTo>
                <a:cubicBezTo>
                  <a:pt x="418" y="1277"/>
                  <a:pt x="418" y="1277"/>
                  <a:pt x="418" y="1277"/>
                </a:cubicBezTo>
                <a:cubicBezTo>
                  <a:pt x="409" y="1273"/>
                  <a:pt x="399" y="1269"/>
                  <a:pt x="390" y="1265"/>
                </a:cubicBezTo>
                <a:cubicBezTo>
                  <a:pt x="405" y="1233"/>
                  <a:pt x="405" y="1233"/>
                  <a:pt x="405" y="1233"/>
                </a:cubicBezTo>
                <a:cubicBezTo>
                  <a:pt x="395" y="1229"/>
                  <a:pt x="395" y="1229"/>
                  <a:pt x="395" y="1229"/>
                </a:cubicBezTo>
                <a:cubicBezTo>
                  <a:pt x="381" y="1261"/>
                  <a:pt x="381" y="1261"/>
                  <a:pt x="381" y="1261"/>
                </a:cubicBezTo>
                <a:cubicBezTo>
                  <a:pt x="372" y="1256"/>
                  <a:pt x="362" y="1251"/>
                  <a:pt x="353" y="1246"/>
                </a:cubicBezTo>
                <a:cubicBezTo>
                  <a:pt x="370" y="1217"/>
                  <a:pt x="370" y="1217"/>
                  <a:pt x="370" y="1217"/>
                </a:cubicBezTo>
                <a:cubicBezTo>
                  <a:pt x="361" y="1213"/>
                  <a:pt x="361" y="1213"/>
                  <a:pt x="361" y="1213"/>
                </a:cubicBezTo>
                <a:cubicBezTo>
                  <a:pt x="344" y="1241"/>
                  <a:pt x="344" y="1241"/>
                  <a:pt x="344" y="1241"/>
                </a:cubicBezTo>
                <a:cubicBezTo>
                  <a:pt x="335" y="1236"/>
                  <a:pt x="327" y="1231"/>
                  <a:pt x="318" y="1226"/>
                </a:cubicBezTo>
                <a:cubicBezTo>
                  <a:pt x="338" y="1196"/>
                  <a:pt x="338" y="1196"/>
                  <a:pt x="338" y="1196"/>
                </a:cubicBezTo>
                <a:cubicBezTo>
                  <a:pt x="330" y="1192"/>
                  <a:pt x="330" y="1192"/>
                  <a:pt x="330" y="1192"/>
                </a:cubicBezTo>
                <a:cubicBezTo>
                  <a:pt x="310" y="1220"/>
                  <a:pt x="310" y="1220"/>
                  <a:pt x="310" y="1220"/>
                </a:cubicBezTo>
                <a:cubicBezTo>
                  <a:pt x="302" y="1215"/>
                  <a:pt x="295" y="1210"/>
                  <a:pt x="287" y="1205"/>
                </a:cubicBezTo>
                <a:cubicBezTo>
                  <a:pt x="322" y="1158"/>
                  <a:pt x="322" y="1158"/>
                  <a:pt x="322" y="1158"/>
                </a:cubicBezTo>
                <a:cubicBezTo>
                  <a:pt x="309" y="1147"/>
                  <a:pt x="309" y="1147"/>
                  <a:pt x="309" y="1147"/>
                </a:cubicBezTo>
                <a:cubicBezTo>
                  <a:pt x="273" y="1195"/>
                  <a:pt x="273" y="1195"/>
                  <a:pt x="273" y="1195"/>
                </a:cubicBezTo>
                <a:cubicBezTo>
                  <a:pt x="265" y="1189"/>
                  <a:pt x="257" y="1183"/>
                  <a:pt x="250" y="1176"/>
                </a:cubicBezTo>
                <a:cubicBezTo>
                  <a:pt x="272" y="1150"/>
                  <a:pt x="272" y="1150"/>
                  <a:pt x="272" y="1150"/>
                </a:cubicBezTo>
                <a:cubicBezTo>
                  <a:pt x="263" y="1144"/>
                  <a:pt x="263" y="1144"/>
                  <a:pt x="263" y="1144"/>
                </a:cubicBezTo>
                <a:cubicBezTo>
                  <a:pt x="242" y="1170"/>
                  <a:pt x="242" y="1170"/>
                  <a:pt x="242" y="1170"/>
                </a:cubicBezTo>
                <a:cubicBezTo>
                  <a:pt x="234" y="1163"/>
                  <a:pt x="227" y="1157"/>
                  <a:pt x="220" y="1150"/>
                </a:cubicBezTo>
                <a:cubicBezTo>
                  <a:pt x="243" y="1126"/>
                  <a:pt x="243" y="1126"/>
                  <a:pt x="243" y="1126"/>
                </a:cubicBezTo>
                <a:cubicBezTo>
                  <a:pt x="235" y="1118"/>
                  <a:pt x="235" y="1118"/>
                  <a:pt x="235" y="1118"/>
                </a:cubicBezTo>
                <a:cubicBezTo>
                  <a:pt x="212" y="1143"/>
                  <a:pt x="212" y="1143"/>
                  <a:pt x="212" y="1143"/>
                </a:cubicBezTo>
                <a:cubicBezTo>
                  <a:pt x="205" y="1136"/>
                  <a:pt x="197" y="1128"/>
                  <a:pt x="190" y="1121"/>
                </a:cubicBezTo>
                <a:cubicBezTo>
                  <a:pt x="213" y="1099"/>
                  <a:pt x="213" y="1099"/>
                  <a:pt x="213" y="1099"/>
                </a:cubicBezTo>
                <a:cubicBezTo>
                  <a:pt x="207" y="1091"/>
                  <a:pt x="207" y="1091"/>
                  <a:pt x="207" y="1091"/>
                </a:cubicBezTo>
                <a:cubicBezTo>
                  <a:pt x="184" y="1114"/>
                  <a:pt x="184" y="1114"/>
                  <a:pt x="184" y="1114"/>
                </a:cubicBezTo>
                <a:cubicBezTo>
                  <a:pt x="177" y="1106"/>
                  <a:pt x="170" y="1098"/>
                  <a:pt x="163" y="1090"/>
                </a:cubicBezTo>
                <a:cubicBezTo>
                  <a:pt x="189" y="1069"/>
                  <a:pt x="189" y="1069"/>
                  <a:pt x="189" y="1069"/>
                </a:cubicBezTo>
                <a:cubicBezTo>
                  <a:pt x="183" y="1062"/>
                  <a:pt x="183" y="1062"/>
                  <a:pt x="183" y="1062"/>
                </a:cubicBezTo>
                <a:cubicBezTo>
                  <a:pt x="156" y="1083"/>
                  <a:pt x="156" y="1083"/>
                  <a:pt x="156" y="1083"/>
                </a:cubicBezTo>
                <a:cubicBezTo>
                  <a:pt x="150" y="1075"/>
                  <a:pt x="144" y="1068"/>
                  <a:pt x="139" y="1060"/>
                </a:cubicBezTo>
                <a:cubicBezTo>
                  <a:pt x="173" y="1033"/>
                  <a:pt x="173" y="1033"/>
                  <a:pt x="173" y="1033"/>
                </a:cubicBezTo>
                <a:cubicBezTo>
                  <a:pt x="166" y="1022"/>
                  <a:pt x="166" y="1022"/>
                  <a:pt x="166" y="1022"/>
                </a:cubicBezTo>
                <a:cubicBezTo>
                  <a:pt x="131" y="1049"/>
                  <a:pt x="131" y="1049"/>
                  <a:pt x="131" y="1049"/>
                </a:cubicBezTo>
                <a:cubicBezTo>
                  <a:pt x="125" y="1041"/>
                  <a:pt x="119" y="1033"/>
                  <a:pt x="114" y="1024"/>
                </a:cubicBezTo>
                <a:cubicBezTo>
                  <a:pt x="142" y="1006"/>
                  <a:pt x="142" y="1006"/>
                  <a:pt x="142" y="1006"/>
                </a:cubicBezTo>
                <a:cubicBezTo>
                  <a:pt x="136" y="996"/>
                  <a:pt x="136" y="996"/>
                  <a:pt x="136" y="996"/>
                </a:cubicBezTo>
                <a:cubicBezTo>
                  <a:pt x="108" y="1015"/>
                  <a:pt x="108" y="1015"/>
                  <a:pt x="108" y="1015"/>
                </a:cubicBezTo>
                <a:cubicBezTo>
                  <a:pt x="103" y="1007"/>
                  <a:pt x="98" y="998"/>
                  <a:pt x="92" y="989"/>
                </a:cubicBezTo>
                <a:cubicBezTo>
                  <a:pt x="123" y="973"/>
                  <a:pt x="123" y="973"/>
                  <a:pt x="123" y="973"/>
                </a:cubicBezTo>
                <a:cubicBezTo>
                  <a:pt x="118" y="964"/>
                  <a:pt x="118" y="964"/>
                  <a:pt x="118" y="964"/>
                </a:cubicBezTo>
                <a:cubicBezTo>
                  <a:pt x="87" y="979"/>
                  <a:pt x="87" y="979"/>
                  <a:pt x="87" y="979"/>
                </a:cubicBezTo>
                <a:cubicBezTo>
                  <a:pt x="83" y="970"/>
                  <a:pt x="78" y="961"/>
                  <a:pt x="73" y="952"/>
                </a:cubicBezTo>
                <a:cubicBezTo>
                  <a:pt x="104" y="938"/>
                  <a:pt x="104" y="938"/>
                  <a:pt x="104" y="938"/>
                </a:cubicBezTo>
                <a:cubicBezTo>
                  <a:pt x="101" y="927"/>
                  <a:pt x="101" y="927"/>
                  <a:pt x="101" y="927"/>
                </a:cubicBezTo>
                <a:cubicBezTo>
                  <a:pt x="69" y="943"/>
                  <a:pt x="69" y="943"/>
                  <a:pt x="69" y="943"/>
                </a:cubicBezTo>
                <a:cubicBezTo>
                  <a:pt x="64" y="933"/>
                  <a:pt x="60" y="923"/>
                  <a:pt x="56" y="913"/>
                </a:cubicBezTo>
                <a:cubicBezTo>
                  <a:pt x="88" y="902"/>
                  <a:pt x="88" y="902"/>
                  <a:pt x="88" y="902"/>
                </a:cubicBezTo>
                <a:cubicBezTo>
                  <a:pt x="85" y="893"/>
                  <a:pt x="85" y="893"/>
                  <a:pt x="85" y="893"/>
                </a:cubicBezTo>
                <a:cubicBezTo>
                  <a:pt x="52" y="904"/>
                  <a:pt x="52" y="904"/>
                  <a:pt x="52" y="904"/>
                </a:cubicBezTo>
                <a:cubicBezTo>
                  <a:pt x="49" y="896"/>
                  <a:pt x="46" y="887"/>
                  <a:pt x="43" y="879"/>
                </a:cubicBezTo>
                <a:cubicBezTo>
                  <a:pt x="99" y="860"/>
                  <a:pt x="99" y="860"/>
                  <a:pt x="99" y="860"/>
                </a:cubicBezTo>
                <a:cubicBezTo>
                  <a:pt x="94" y="843"/>
                  <a:pt x="94" y="843"/>
                  <a:pt x="94" y="843"/>
                </a:cubicBezTo>
                <a:cubicBezTo>
                  <a:pt x="38" y="862"/>
                  <a:pt x="38" y="862"/>
                  <a:pt x="38" y="862"/>
                </a:cubicBezTo>
                <a:cubicBezTo>
                  <a:pt x="35" y="854"/>
                  <a:pt x="33" y="845"/>
                  <a:pt x="31" y="837"/>
                </a:cubicBezTo>
                <a:cubicBezTo>
                  <a:pt x="62" y="828"/>
                  <a:pt x="62" y="828"/>
                  <a:pt x="62" y="828"/>
                </a:cubicBezTo>
                <a:cubicBezTo>
                  <a:pt x="59" y="819"/>
                  <a:pt x="59" y="819"/>
                  <a:pt x="59" y="819"/>
                </a:cubicBezTo>
                <a:cubicBezTo>
                  <a:pt x="28" y="827"/>
                  <a:pt x="28" y="827"/>
                  <a:pt x="28" y="827"/>
                </a:cubicBezTo>
                <a:cubicBezTo>
                  <a:pt x="26" y="817"/>
                  <a:pt x="23" y="807"/>
                  <a:pt x="21" y="797"/>
                </a:cubicBezTo>
                <a:cubicBezTo>
                  <a:pt x="54" y="790"/>
                  <a:pt x="54" y="790"/>
                  <a:pt x="54" y="790"/>
                </a:cubicBezTo>
                <a:cubicBezTo>
                  <a:pt x="52" y="779"/>
                  <a:pt x="52" y="779"/>
                  <a:pt x="52" y="779"/>
                </a:cubicBezTo>
                <a:cubicBezTo>
                  <a:pt x="19" y="786"/>
                  <a:pt x="19" y="786"/>
                  <a:pt x="19" y="786"/>
                </a:cubicBezTo>
                <a:cubicBezTo>
                  <a:pt x="17" y="776"/>
                  <a:pt x="16" y="765"/>
                  <a:pt x="14" y="755"/>
                </a:cubicBezTo>
                <a:cubicBezTo>
                  <a:pt x="49" y="750"/>
                  <a:pt x="49" y="750"/>
                  <a:pt x="49" y="750"/>
                </a:cubicBezTo>
                <a:cubicBezTo>
                  <a:pt x="48" y="740"/>
                  <a:pt x="48" y="740"/>
                  <a:pt x="48" y="740"/>
                </a:cubicBezTo>
                <a:cubicBezTo>
                  <a:pt x="13" y="744"/>
                  <a:pt x="13" y="744"/>
                  <a:pt x="13" y="744"/>
                </a:cubicBezTo>
                <a:cubicBezTo>
                  <a:pt x="12" y="734"/>
                  <a:pt x="11" y="724"/>
                  <a:pt x="10" y="713"/>
                </a:cubicBezTo>
                <a:cubicBezTo>
                  <a:pt x="43" y="712"/>
                  <a:pt x="43" y="712"/>
                  <a:pt x="43" y="712"/>
                </a:cubicBezTo>
                <a:cubicBezTo>
                  <a:pt x="42" y="703"/>
                  <a:pt x="42" y="703"/>
                  <a:pt x="42" y="703"/>
                </a:cubicBezTo>
                <a:cubicBezTo>
                  <a:pt x="9" y="705"/>
                  <a:pt x="9" y="705"/>
                  <a:pt x="9" y="705"/>
                </a:cubicBezTo>
                <a:cubicBezTo>
                  <a:pt x="9" y="695"/>
                  <a:pt x="8" y="684"/>
                  <a:pt x="8" y="674"/>
                </a:cubicBezTo>
                <a:cubicBezTo>
                  <a:pt x="51" y="674"/>
                  <a:pt x="51" y="674"/>
                  <a:pt x="51" y="674"/>
                </a:cubicBezTo>
                <a:cubicBezTo>
                  <a:pt x="51" y="660"/>
                  <a:pt x="51" y="660"/>
                  <a:pt x="51" y="660"/>
                </a:cubicBezTo>
                <a:cubicBezTo>
                  <a:pt x="8" y="660"/>
                  <a:pt x="8" y="660"/>
                  <a:pt x="8" y="660"/>
                </a:cubicBezTo>
                <a:cubicBezTo>
                  <a:pt x="8" y="651"/>
                  <a:pt x="9" y="641"/>
                  <a:pt x="9" y="632"/>
                </a:cubicBezTo>
                <a:cubicBezTo>
                  <a:pt x="42" y="634"/>
                  <a:pt x="42" y="634"/>
                  <a:pt x="42" y="634"/>
                </a:cubicBezTo>
                <a:cubicBezTo>
                  <a:pt x="43" y="623"/>
                  <a:pt x="43" y="623"/>
                  <a:pt x="43" y="623"/>
                </a:cubicBezTo>
                <a:cubicBezTo>
                  <a:pt x="10" y="621"/>
                  <a:pt x="10" y="621"/>
                  <a:pt x="10" y="621"/>
                </a:cubicBezTo>
                <a:cubicBezTo>
                  <a:pt x="11" y="611"/>
                  <a:pt x="11" y="601"/>
                  <a:pt x="13" y="591"/>
                </a:cubicBezTo>
                <a:cubicBezTo>
                  <a:pt x="48" y="594"/>
                  <a:pt x="48" y="594"/>
                  <a:pt x="48" y="594"/>
                </a:cubicBezTo>
                <a:cubicBezTo>
                  <a:pt x="49" y="584"/>
                  <a:pt x="49" y="584"/>
                  <a:pt x="49" y="584"/>
                </a:cubicBezTo>
                <a:cubicBezTo>
                  <a:pt x="14" y="579"/>
                  <a:pt x="14" y="579"/>
                  <a:pt x="14" y="579"/>
                </a:cubicBezTo>
                <a:cubicBezTo>
                  <a:pt x="15" y="569"/>
                  <a:pt x="17" y="559"/>
                  <a:pt x="19" y="549"/>
                </a:cubicBezTo>
                <a:cubicBezTo>
                  <a:pt x="52" y="555"/>
                  <a:pt x="52" y="555"/>
                  <a:pt x="52" y="555"/>
                </a:cubicBezTo>
                <a:cubicBezTo>
                  <a:pt x="54" y="546"/>
                  <a:pt x="54" y="546"/>
                  <a:pt x="54" y="546"/>
                </a:cubicBezTo>
                <a:cubicBezTo>
                  <a:pt x="21" y="539"/>
                  <a:pt x="21" y="539"/>
                  <a:pt x="21" y="539"/>
                </a:cubicBezTo>
                <a:cubicBezTo>
                  <a:pt x="23" y="529"/>
                  <a:pt x="25" y="519"/>
                  <a:pt x="27" y="509"/>
                </a:cubicBezTo>
                <a:cubicBezTo>
                  <a:pt x="59" y="518"/>
                  <a:pt x="59" y="518"/>
                  <a:pt x="59" y="518"/>
                </a:cubicBezTo>
                <a:cubicBezTo>
                  <a:pt x="62" y="508"/>
                  <a:pt x="62" y="508"/>
                  <a:pt x="62" y="508"/>
                </a:cubicBezTo>
                <a:cubicBezTo>
                  <a:pt x="30" y="500"/>
                  <a:pt x="30" y="500"/>
                  <a:pt x="30" y="500"/>
                </a:cubicBezTo>
                <a:cubicBezTo>
                  <a:pt x="32" y="490"/>
                  <a:pt x="35" y="481"/>
                  <a:pt x="38" y="472"/>
                </a:cubicBezTo>
                <a:cubicBezTo>
                  <a:pt x="94" y="491"/>
                  <a:pt x="94" y="491"/>
                  <a:pt x="94" y="491"/>
                </a:cubicBezTo>
                <a:cubicBezTo>
                  <a:pt x="99" y="474"/>
                  <a:pt x="99" y="474"/>
                  <a:pt x="99" y="474"/>
                </a:cubicBezTo>
                <a:cubicBezTo>
                  <a:pt x="43" y="455"/>
                  <a:pt x="43" y="455"/>
                  <a:pt x="43" y="455"/>
                </a:cubicBezTo>
                <a:cubicBezTo>
                  <a:pt x="46" y="447"/>
                  <a:pt x="49" y="439"/>
                  <a:pt x="52" y="431"/>
                </a:cubicBezTo>
                <a:cubicBezTo>
                  <a:pt x="85" y="444"/>
                  <a:pt x="85" y="444"/>
                  <a:pt x="85" y="444"/>
                </a:cubicBezTo>
                <a:cubicBezTo>
                  <a:pt x="88" y="434"/>
                  <a:pt x="88" y="434"/>
                  <a:pt x="88" y="434"/>
                </a:cubicBezTo>
                <a:cubicBezTo>
                  <a:pt x="56" y="421"/>
                  <a:pt x="56" y="421"/>
                  <a:pt x="56" y="421"/>
                </a:cubicBezTo>
                <a:cubicBezTo>
                  <a:pt x="60" y="412"/>
                  <a:pt x="64" y="403"/>
                  <a:pt x="68" y="394"/>
                </a:cubicBezTo>
                <a:cubicBezTo>
                  <a:pt x="101" y="407"/>
                  <a:pt x="101" y="407"/>
                  <a:pt x="101" y="407"/>
                </a:cubicBezTo>
                <a:cubicBezTo>
                  <a:pt x="104" y="397"/>
                  <a:pt x="104" y="397"/>
                  <a:pt x="104" y="397"/>
                </a:cubicBezTo>
                <a:cubicBezTo>
                  <a:pt x="72" y="384"/>
                  <a:pt x="72" y="384"/>
                  <a:pt x="72" y="384"/>
                </a:cubicBezTo>
                <a:cubicBezTo>
                  <a:pt x="77" y="375"/>
                  <a:pt x="82" y="365"/>
                  <a:pt x="87" y="356"/>
                </a:cubicBezTo>
                <a:cubicBezTo>
                  <a:pt x="118" y="372"/>
                  <a:pt x="118" y="372"/>
                  <a:pt x="118" y="372"/>
                </a:cubicBezTo>
                <a:cubicBezTo>
                  <a:pt x="123" y="363"/>
                  <a:pt x="123" y="363"/>
                  <a:pt x="123" y="363"/>
                </a:cubicBezTo>
                <a:cubicBezTo>
                  <a:pt x="91" y="347"/>
                  <a:pt x="91" y="347"/>
                  <a:pt x="91" y="347"/>
                </a:cubicBezTo>
                <a:cubicBezTo>
                  <a:pt x="97" y="338"/>
                  <a:pt x="102" y="328"/>
                  <a:pt x="108" y="319"/>
                </a:cubicBezTo>
                <a:cubicBezTo>
                  <a:pt x="136" y="338"/>
                  <a:pt x="136" y="338"/>
                  <a:pt x="136" y="338"/>
                </a:cubicBezTo>
                <a:cubicBezTo>
                  <a:pt x="142" y="329"/>
                  <a:pt x="142" y="329"/>
                  <a:pt x="142" y="329"/>
                </a:cubicBezTo>
                <a:cubicBezTo>
                  <a:pt x="114" y="310"/>
                  <a:pt x="114" y="310"/>
                  <a:pt x="114" y="310"/>
                </a:cubicBezTo>
                <a:cubicBezTo>
                  <a:pt x="119" y="302"/>
                  <a:pt x="124" y="295"/>
                  <a:pt x="129" y="287"/>
                </a:cubicBezTo>
                <a:cubicBezTo>
                  <a:pt x="166" y="314"/>
                  <a:pt x="166" y="314"/>
                  <a:pt x="166" y="314"/>
                </a:cubicBezTo>
                <a:cubicBezTo>
                  <a:pt x="173" y="303"/>
                  <a:pt x="173" y="303"/>
                  <a:pt x="173" y="303"/>
                </a:cubicBezTo>
                <a:cubicBezTo>
                  <a:pt x="138" y="276"/>
                  <a:pt x="138" y="276"/>
                  <a:pt x="138" y="276"/>
                </a:cubicBezTo>
                <a:cubicBezTo>
                  <a:pt x="144" y="268"/>
                  <a:pt x="150" y="260"/>
                  <a:pt x="156" y="252"/>
                </a:cubicBezTo>
                <a:cubicBezTo>
                  <a:pt x="183" y="275"/>
                  <a:pt x="183" y="275"/>
                  <a:pt x="183" y="275"/>
                </a:cubicBezTo>
                <a:cubicBezTo>
                  <a:pt x="189" y="266"/>
                  <a:pt x="189" y="266"/>
                  <a:pt x="189" y="266"/>
                </a:cubicBezTo>
                <a:cubicBezTo>
                  <a:pt x="163" y="244"/>
                  <a:pt x="163" y="244"/>
                  <a:pt x="163" y="244"/>
                </a:cubicBezTo>
                <a:cubicBezTo>
                  <a:pt x="169" y="236"/>
                  <a:pt x="176" y="228"/>
                  <a:pt x="183" y="221"/>
                </a:cubicBezTo>
                <a:cubicBezTo>
                  <a:pt x="207" y="245"/>
                  <a:pt x="207" y="245"/>
                  <a:pt x="207" y="245"/>
                </a:cubicBezTo>
                <a:cubicBezTo>
                  <a:pt x="213" y="237"/>
                  <a:pt x="213" y="237"/>
                  <a:pt x="213" y="237"/>
                </a:cubicBezTo>
                <a:cubicBezTo>
                  <a:pt x="190" y="213"/>
                  <a:pt x="190" y="213"/>
                  <a:pt x="190" y="213"/>
                </a:cubicBezTo>
                <a:cubicBezTo>
                  <a:pt x="197" y="206"/>
                  <a:pt x="205" y="198"/>
                  <a:pt x="212" y="191"/>
                </a:cubicBezTo>
                <a:cubicBezTo>
                  <a:pt x="235" y="216"/>
                  <a:pt x="235" y="216"/>
                  <a:pt x="235" y="216"/>
                </a:cubicBezTo>
                <a:cubicBezTo>
                  <a:pt x="243" y="210"/>
                  <a:pt x="243" y="210"/>
                  <a:pt x="243" y="210"/>
                </a:cubicBezTo>
                <a:cubicBezTo>
                  <a:pt x="220" y="184"/>
                  <a:pt x="220" y="184"/>
                  <a:pt x="220" y="184"/>
                </a:cubicBezTo>
                <a:cubicBezTo>
                  <a:pt x="227" y="177"/>
                  <a:pt x="234" y="171"/>
                  <a:pt x="242" y="164"/>
                </a:cubicBezTo>
                <a:cubicBezTo>
                  <a:pt x="264" y="190"/>
                  <a:pt x="264" y="190"/>
                  <a:pt x="264" y="190"/>
                </a:cubicBezTo>
                <a:cubicBezTo>
                  <a:pt x="272" y="183"/>
                  <a:pt x="272" y="183"/>
                  <a:pt x="272" y="183"/>
                </a:cubicBezTo>
                <a:cubicBezTo>
                  <a:pt x="250" y="158"/>
                  <a:pt x="250" y="158"/>
                  <a:pt x="250" y="158"/>
                </a:cubicBezTo>
                <a:cubicBezTo>
                  <a:pt x="257" y="152"/>
                  <a:pt x="265" y="146"/>
                  <a:pt x="272" y="140"/>
                </a:cubicBezTo>
                <a:cubicBezTo>
                  <a:pt x="309" y="190"/>
                  <a:pt x="309" y="190"/>
                  <a:pt x="309" y="190"/>
                </a:cubicBezTo>
                <a:cubicBezTo>
                  <a:pt x="322" y="180"/>
                  <a:pt x="322" y="180"/>
                  <a:pt x="322" y="180"/>
                </a:cubicBezTo>
                <a:cubicBezTo>
                  <a:pt x="286" y="130"/>
                  <a:pt x="286" y="130"/>
                  <a:pt x="286" y="130"/>
                </a:cubicBezTo>
                <a:cubicBezTo>
                  <a:pt x="294" y="125"/>
                  <a:pt x="301" y="119"/>
                  <a:pt x="309" y="114"/>
                </a:cubicBezTo>
                <a:cubicBezTo>
                  <a:pt x="330" y="145"/>
                  <a:pt x="330" y="145"/>
                  <a:pt x="330" y="145"/>
                </a:cubicBezTo>
                <a:cubicBezTo>
                  <a:pt x="338" y="139"/>
                  <a:pt x="338" y="139"/>
                  <a:pt x="338" y="139"/>
                </a:cubicBezTo>
                <a:cubicBezTo>
                  <a:pt x="318" y="108"/>
                  <a:pt x="318" y="108"/>
                  <a:pt x="318" y="108"/>
                </a:cubicBezTo>
                <a:cubicBezTo>
                  <a:pt x="327" y="103"/>
                  <a:pt x="335" y="98"/>
                  <a:pt x="344" y="93"/>
                </a:cubicBezTo>
                <a:cubicBezTo>
                  <a:pt x="361" y="124"/>
                  <a:pt x="361" y="124"/>
                  <a:pt x="361" y="124"/>
                </a:cubicBezTo>
                <a:cubicBezTo>
                  <a:pt x="370" y="119"/>
                  <a:pt x="370" y="119"/>
                  <a:pt x="370" y="119"/>
                </a:cubicBezTo>
                <a:cubicBezTo>
                  <a:pt x="352" y="88"/>
                  <a:pt x="352" y="88"/>
                  <a:pt x="352" y="88"/>
                </a:cubicBezTo>
                <a:cubicBezTo>
                  <a:pt x="362" y="83"/>
                  <a:pt x="371" y="78"/>
                  <a:pt x="381" y="74"/>
                </a:cubicBezTo>
                <a:cubicBezTo>
                  <a:pt x="395" y="105"/>
                  <a:pt x="395" y="105"/>
                  <a:pt x="395" y="105"/>
                </a:cubicBezTo>
                <a:cubicBezTo>
                  <a:pt x="405" y="101"/>
                  <a:pt x="405" y="101"/>
                  <a:pt x="405" y="101"/>
                </a:cubicBezTo>
                <a:cubicBezTo>
                  <a:pt x="390" y="69"/>
                  <a:pt x="390" y="69"/>
                  <a:pt x="390" y="69"/>
                </a:cubicBezTo>
                <a:cubicBezTo>
                  <a:pt x="399" y="65"/>
                  <a:pt x="409" y="61"/>
                  <a:pt x="418" y="57"/>
                </a:cubicBezTo>
                <a:cubicBezTo>
                  <a:pt x="432" y="90"/>
                  <a:pt x="432" y="90"/>
                  <a:pt x="432" y="90"/>
                </a:cubicBezTo>
                <a:cubicBezTo>
                  <a:pt x="442" y="86"/>
                  <a:pt x="442" y="86"/>
                  <a:pt x="442" y="86"/>
                </a:cubicBezTo>
                <a:cubicBezTo>
                  <a:pt x="428" y="53"/>
                  <a:pt x="428" y="53"/>
                  <a:pt x="428" y="53"/>
                </a:cubicBezTo>
                <a:cubicBezTo>
                  <a:pt x="437" y="49"/>
                  <a:pt x="446" y="46"/>
                  <a:pt x="456" y="43"/>
                </a:cubicBezTo>
                <a:cubicBezTo>
                  <a:pt x="471" y="87"/>
                  <a:pt x="471" y="87"/>
                  <a:pt x="471" y="87"/>
                </a:cubicBezTo>
                <a:cubicBezTo>
                  <a:pt x="484" y="83"/>
                  <a:pt x="484" y="83"/>
                  <a:pt x="484" y="83"/>
                </a:cubicBezTo>
                <a:cubicBezTo>
                  <a:pt x="468" y="39"/>
                  <a:pt x="468" y="39"/>
                  <a:pt x="468" y="39"/>
                </a:cubicBezTo>
                <a:cubicBezTo>
                  <a:pt x="478" y="35"/>
                  <a:pt x="488" y="33"/>
                  <a:pt x="498" y="30"/>
                </a:cubicBezTo>
                <a:cubicBezTo>
                  <a:pt x="506" y="66"/>
                  <a:pt x="506" y="66"/>
                  <a:pt x="506" y="66"/>
                </a:cubicBezTo>
                <a:cubicBezTo>
                  <a:pt x="516" y="63"/>
                  <a:pt x="516" y="63"/>
                  <a:pt x="516" y="63"/>
                </a:cubicBezTo>
                <a:cubicBezTo>
                  <a:pt x="507" y="28"/>
                  <a:pt x="507" y="28"/>
                  <a:pt x="507" y="28"/>
                </a:cubicBezTo>
                <a:cubicBezTo>
                  <a:pt x="517" y="25"/>
                  <a:pt x="527" y="23"/>
                  <a:pt x="537" y="21"/>
                </a:cubicBezTo>
                <a:cubicBezTo>
                  <a:pt x="545" y="58"/>
                  <a:pt x="545" y="58"/>
                  <a:pt x="545" y="58"/>
                </a:cubicBezTo>
                <a:cubicBezTo>
                  <a:pt x="556" y="56"/>
                  <a:pt x="556" y="56"/>
                  <a:pt x="556" y="56"/>
                </a:cubicBezTo>
                <a:cubicBezTo>
                  <a:pt x="549" y="19"/>
                  <a:pt x="549" y="19"/>
                  <a:pt x="549" y="19"/>
                </a:cubicBezTo>
                <a:cubicBezTo>
                  <a:pt x="559" y="17"/>
                  <a:pt x="569" y="15"/>
                  <a:pt x="580" y="14"/>
                </a:cubicBezTo>
                <a:cubicBezTo>
                  <a:pt x="584" y="50"/>
                  <a:pt x="584" y="50"/>
                  <a:pt x="584" y="50"/>
                </a:cubicBezTo>
                <a:cubicBezTo>
                  <a:pt x="593" y="49"/>
                  <a:pt x="593" y="49"/>
                  <a:pt x="593" y="49"/>
                </a:cubicBezTo>
                <a:cubicBezTo>
                  <a:pt x="590" y="12"/>
                  <a:pt x="590" y="12"/>
                  <a:pt x="590" y="12"/>
                </a:cubicBezTo>
                <a:cubicBezTo>
                  <a:pt x="600" y="11"/>
                  <a:pt x="610" y="10"/>
                  <a:pt x="620" y="9"/>
                </a:cubicBezTo>
                <a:cubicBezTo>
                  <a:pt x="622" y="47"/>
                  <a:pt x="622" y="47"/>
                  <a:pt x="622" y="47"/>
                </a:cubicBezTo>
                <a:cubicBezTo>
                  <a:pt x="633" y="47"/>
                  <a:pt x="633" y="47"/>
                  <a:pt x="633" y="47"/>
                </a:cubicBezTo>
                <a:cubicBezTo>
                  <a:pt x="631" y="9"/>
                  <a:pt x="631" y="9"/>
                  <a:pt x="631" y="9"/>
                </a:cubicBezTo>
                <a:cubicBezTo>
                  <a:pt x="640" y="8"/>
                  <a:pt x="648" y="8"/>
                  <a:pt x="657" y="8"/>
                </a:cubicBezTo>
                <a:cubicBezTo>
                  <a:pt x="657" y="71"/>
                  <a:pt x="657" y="71"/>
                  <a:pt x="657" y="71"/>
                </a:cubicBezTo>
                <a:cubicBezTo>
                  <a:pt x="675" y="71"/>
                  <a:pt x="675" y="71"/>
                  <a:pt x="675" y="71"/>
                </a:cubicBezTo>
                <a:cubicBezTo>
                  <a:pt x="676" y="8"/>
                  <a:pt x="676" y="8"/>
                  <a:pt x="676" y="8"/>
                </a:cubicBezTo>
                <a:cubicBezTo>
                  <a:pt x="685" y="8"/>
                  <a:pt x="694" y="8"/>
                  <a:pt x="704" y="9"/>
                </a:cubicBezTo>
                <a:cubicBezTo>
                  <a:pt x="702" y="47"/>
                  <a:pt x="702" y="47"/>
                  <a:pt x="702" y="47"/>
                </a:cubicBezTo>
                <a:cubicBezTo>
                  <a:pt x="711" y="47"/>
                  <a:pt x="711" y="47"/>
                  <a:pt x="711" y="47"/>
                </a:cubicBezTo>
                <a:cubicBezTo>
                  <a:pt x="713" y="9"/>
                  <a:pt x="713" y="9"/>
                  <a:pt x="713" y="9"/>
                </a:cubicBezTo>
                <a:cubicBezTo>
                  <a:pt x="724" y="10"/>
                  <a:pt x="736" y="11"/>
                  <a:pt x="747" y="12"/>
                </a:cubicBezTo>
                <a:cubicBezTo>
                  <a:pt x="746" y="13"/>
                  <a:pt x="746" y="13"/>
                  <a:pt x="746" y="13"/>
                </a:cubicBezTo>
                <a:cubicBezTo>
                  <a:pt x="742" y="49"/>
                  <a:pt x="742" y="49"/>
                  <a:pt x="742" y="49"/>
                </a:cubicBezTo>
                <a:cubicBezTo>
                  <a:pt x="751" y="50"/>
                  <a:pt x="751" y="50"/>
                  <a:pt x="751" y="50"/>
                </a:cubicBezTo>
                <a:cubicBezTo>
                  <a:pt x="756" y="14"/>
                  <a:pt x="756" y="14"/>
                  <a:pt x="756" y="14"/>
                </a:cubicBezTo>
                <a:cubicBezTo>
                  <a:pt x="766" y="15"/>
                  <a:pt x="776" y="17"/>
                  <a:pt x="786" y="18"/>
                </a:cubicBezTo>
                <a:cubicBezTo>
                  <a:pt x="779" y="56"/>
                  <a:pt x="779" y="56"/>
                  <a:pt x="779" y="56"/>
                </a:cubicBezTo>
                <a:cubicBezTo>
                  <a:pt x="789" y="58"/>
                  <a:pt x="789" y="58"/>
                  <a:pt x="789" y="58"/>
                </a:cubicBezTo>
                <a:cubicBezTo>
                  <a:pt x="798" y="21"/>
                  <a:pt x="798" y="21"/>
                  <a:pt x="798" y="21"/>
                </a:cubicBezTo>
                <a:cubicBezTo>
                  <a:pt x="808" y="23"/>
                  <a:pt x="818" y="25"/>
                  <a:pt x="827" y="27"/>
                </a:cubicBezTo>
                <a:cubicBezTo>
                  <a:pt x="819" y="63"/>
                  <a:pt x="819" y="63"/>
                  <a:pt x="819" y="63"/>
                </a:cubicBezTo>
                <a:cubicBezTo>
                  <a:pt x="829" y="66"/>
                  <a:pt x="829" y="66"/>
                  <a:pt x="829" y="66"/>
                </a:cubicBezTo>
                <a:cubicBezTo>
                  <a:pt x="837" y="30"/>
                  <a:pt x="837" y="30"/>
                  <a:pt x="837" y="30"/>
                </a:cubicBezTo>
                <a:cubicBezTo>
                  <a:pt x="847" y="32"/>
                  <a:pt x="856" y="35"/>
                  <a:pt x="865" y="38"/>
                </a:cubicBezTo>
                <a:cubicBezTo>
                  <a:pt x="851" y="83"/>
                  <a:pt x="851" y="83"/>
                  <a:pt x="851" y="83"/>
                </a:cubicBezTo>
                <a:cubicBezTo>
                  <a:pt x="863" y="87"/>
                  <a:pt x="863" y="87"/>
                  <a:pt x="863" y="87"/>
                </a:cubicBezTo>
                <a:cubicBezTo>
                  <a:pt x="877" y="42"/>
                  <a:pt x="877" y="42"/>
                  <a:pt x="877" y="42"/>
                </a:cubicBezTo>
                <a:cubicBezTo>
                  <a:pt x="887" y="45"/>
                  <a:pt x="897" y="49"/>
                  <a:pt x="907" y="53"/>
                </a:cubicBezTo>
                <a:cubicBezTo>
                  <a:pt x="893" y="86"/>
                  <a:pt x="893" y="86"/>
                  <a:pt x="893" y="86"/>
                </a:cubicBezTo>
                <a:cubicBezTo>
                  <a:pt x="903" y="90"/>
                  <a:pt x="903" y="90"/>
                  <a:pt x="903" y="90"/>
                </a:cubicBezTo>
                <a:cubicBezTo>
                  <a:pt x="917" y="57"/>
                  <a:pt x="917" y="57"/>
                  <a:pt x="917" y="57"/>
                </a:cubicBezTo>
                <a:cubicBezTo>
                  <a:pt x="926" y="61"/>
                  <a:pt x="935" y="65"/>
                  <a:pt x="945" y="69"/>
                </a:cubicBezTo>
                <a:cubicBezTo>
                  <a:pt x="928" y="101"/>
                  <a:pt x="928" y="101"/>
                  <a:pt x="928" y="101"/>
                </a:cubicBezTo>
                <a:cubicBezTo>
                  <a:pt x="938" y="105"/>
                  <a:pt x="938" y="105"/>
                  <a:pt x="938" y="105"/>
                </a:cubicBezTo>
                <a:cubicBezTo>
                  <a:pt x="954" y="74"/>
                  <a:pt x="954" y="74"/>
                  <a:pt x="954" y="74"/>
                </a:cubicBezTo>
                <a:cubicBezTo>
                  <a:pt x="963" y="78"/>
                  <a:pt x="972" y="83"/>
                  <a:pt x="981" y="87"/>
                </a:cubicBezTo>
                <a:cubicBezTo>
                  <a:pt x="965" y="119"/>
                  <a:pt x="965" y="119"/>
                  <a:pt x="965" y="119"/>
                </a:cubicBezTo>
                <a:cubicBezTo>
                  <a:pt x="973" y="124"/>
                  <a:pt x="973" y="124"/>
                  <a:pt x="973" y="124"/>
                </a:cubicBezTo>
                <a:cubicBezTo>
                  <a:pt x="989" y="92"/>
                  <a:pt x="989" y="92"/>
                  <a:pt x="989" y="92"/>
                </a:cubicBezTo>
                <a:cubicBezTo>
                  <a:pt x="999" y="97"/>
                  <a:pt x="1008" y="103"/>
                  <a:pt x="1017" y="109"/>
                </a:cubicBezTo>
                <a:cubicBezTo>
                  <a:pt x="997" y="139"/>
                  <a:pt x="997" y="139"/>
                  <a:pt x="997" y="139"/>
                </a:cubicBezTo>
                <a:cubicBezTo>
                  <a:pt x="1006" y="145"/>
                  <a:pt x="1006" y="145"/>
                  <a:pt x="1006" y="145"/>
                </a:cubicBezTo>
                <a:cubicBezTo>
                  <a:pt x="1026" y="114"/>
                  <a:pt x="1026" y="114"/>
                  <a:pt x="1026" y="114"/>
                </a:cubicBezTo>
                <a:cubicBezTo>
                  <a:pt x="1034" y="119"/>
                  <a:pt x="1042" y="125"/>
                  <a:pt x="1049" y="130"/>
                </a:cubicBezTo>
                <a:cubicBezTo>
                  <a:pt x="1013" y="180"/>
                  <a:pt x="1013" y="180"/>
                  <a:pt x="1013" y="180"/>
                </a:cubicBezTo>
                <a:cubicBezTo>
                  <a:pt x="1028" y="190"/>
                  <a:pt x="1028" y="190"/>
                  <a:pt x="1028" y="190"/>
                </a:cubicBezTo>
                <a:cubicBezTo>
                  <a:pt x="1063" y="140"/>
                  <a:pt x="1063" y="140"/>
                  <a:pt x="1063" y="140"/>
                </a:cubicBezTo>
                <a:cubicBezTo>
                  <a:pt x="1070" y="145"/>
                  <a:pt x="1077" y="151"/>
                  <a:pt x="1084" y="157"/>
                </a:cubicBezTo>
                <a:cubicBezTo>
                  <a:pt x="1063" y="183"/>
                  <a:pt x="1063" y="183"/>
                  <a:pt x="1063" y="183"/>
                </a:cubicBezTo>
                <a:cubicBezTo>
                  <a:pt x="1071" y="190"/>
                  <a:pt x="1071" y="190"/>
                  <a:pt x="1071" y="190"/>
                </a:cubicBezTo>
                <a:cubicBezTo>
                  <a:pt x="1092" y="163"/>
                  <a:pt x="1092" y="163"/>
                  <a:pt x="1092" y="163"/>
                </a:cubicBezTo>
                <a:cubicBezTo>
                  <a:pt x="1100" y="170"/>
                  <a:pt x="1108" y="177"/>
                  <a:pt x="1116" y="184"/>
                </a:cubicBezTo>
                <a:cubicBezTo>
                  <a:pt x="1092" y="210"/>
                  <a:pt x="1092" y="210"/>
                  <a:pt x="1092" y="210"/>
                </a:cubicBezTo>
                <a:cubicBezTo>
                  <a:pt x="1100" y="216"/>
                  <a:pt x="1100" y="216"/>
                  <a:pt x="1100" y="216"/>
                </a:cubicBezTo>
                <a:cubicBezTo>
                  <a:pt x="1123" y="191"/>
                  <a:pt x="1123" y="191"/>
                  <a:pt x="1123" y="191"/>
                </a:cubicBezTo>
                <a:cubicBezTo>
                  <a:pt x="1130" y="198"/>
                  <a:pt x="1138" y="205"/>
                  <a:pt x="1145" y="213"/>
                </a:cubicBezTo>
                <a:cubicBezTo>
                  <a:pt x="1119" y="237"/>
                  <a:pt x="1119" y="237"/>
                  <a:pt x="1119" y="237"/>
                </a:cubicBezTo>
                <a:cubicBezTo>
                  <a:pt x="1127" y="245"/>
                  <a:pt x="1127" y="245"/>
                  <a:pt x="1127" y="245"/>
                </a:cubicBezTo>
                <a:cubicBezTo>
                  <a:pt x="1152" y="221"/>
                  <a:pt x="1152" y="221"/>
                  <a:pt x="1152" y="221"/>
                </a:cubicBezTo>
                <a:cubicBezTo>
                  <a:pt x="1159" y="228"/>
                  <a:pt x="1166" y="236"/>
                  <a:pt x="1172" y="244"/>
                </a:cubicBezTo>
                <a:cubicBezTo>
                  <a:pt x="1146" y="266"/>
                  <a:pt x="1146" y="266"/>
                  <a:pt x="1146" y="266"/>
                </a:cubicBezTo>
                <a:cubicBezTo>
                  <a:pt x="1152" y="275"/>
                  <a:pt x="1152" y="275"/>
                  <a:pt x="1152" y="275"/>
                </a:cubicBezTo>
                <a:cubicBezTo>
                  <a:pt x="1179" y="252"/>
                  <a:pt x="1179" y="252"/>
                  <a:pt x="1179" y="252"/>
                </a:cubicBezTo>
                <a:cubicBezTo>
                  <a:pt x="1185" y="260"/>
                  <a:pt x="1192" y="268"/>
                  <a:pt x="1198" y="276"/>
                </a:cubicBezTo>
                <a:cubicBezTo>
                  <a:pt x="1162" y="303"/>
                  <a:pt x="1162" y="303"/>
                  <a:pt x="1162" y="303"/>
                </a:cubicBezTo>
                <a:cubicBezTo>
                  <a:pt x="1169" y="314"/>
                  <a:pt x="1169" y="314"/>
                  <a:pt x="1169" y="314"/>
                </a:cubicBezTo>
                <a:cubicBezTo>
                  <a:pt x="1205" y="286"/>
                  <a:pt x="1205" y="286"/>
                  <a:pt x="1205" y="286"/>
                </a:cubicBezTo>
                <a:cubicBezTo>
                  <a:pt x="1211" y="294"/>
                  <a:pt x="1216" y="302"/>
                  <a:pt x="1221" y="310"/>
                </a:cubicBezTo>
                <a:cubicBezTo>
                  <a:pt x="1193" y="329"/>
                  <a:pt x="1193" y="329"/>
                  <a:pt x="1193" y="329"/>
                </a:cubicBezTo>
                <a:cubicBezTo>
                  <a:pt x="1198" y="338"/>
                  <a:pt x="1198" y="338"/>
                  <a:pt x="1198" y="338"/>
                </a:cubicBezTo>
                <a:cubicBezTo>
                  <a:pt x="1227" y="318"/>
                  <a:pt x="1227" y="318"/>
                  <a:pt x="1227" y="318"/>
                </a:cubicBezTo>
                <a:cubicBezTo>
                  <a:pt x="1233" y="328"/>
                  <a:pt x="1238" y="337"/>
                  <a:pt x="1243" y="346"/>
                </a:cubicBezTo>
                <a:cubicBezTo>
                  <a:pt x="1212" y="363"/>
                  <a:pt x="1212" y="363"/>
                  <a:pt x="1212" y="363"/>
                </a:cubicBezTo>
                <a:cubicBezTo>
                  <a:pt x="1217" y="372"/>
                  <a:pt x="1217" y="372"/>
                  <a:pt x="1217" y="372"/>
                </a:cubicBezTo>
                <a:cubicBezTo>
                  <a:pt x="1248" y="355"/>
                  <a:pt x="1248" y="355"/>
                  <a:pt x="1248" y="355"/>
                </a:cubicBezTo>
                <a:cubicBezTo>
                  <a:pt x="1253" y="364"/>
                  <a:pt x="1258" y="374"/>
                  <a:pt x="1263" y="383"/>
                </a:cubicBezTo>
                <a:cubicBezTo>
                  <a:pt x="1231" y="397"/>
                  <a:pt x="1231" y="397"/>
                  <a:pt x="1231" y="397"/>
                </a:cubicBezTo>
                <a:cubicBezTo>
                  <a:pt x="1235" y="407"/>
                  <a:pt x="1235" y="407"/>
                  <a:pt x="1235" y="407"/>
                </a:cubicBezTo>
                <a:cubicBezTo>
                  <a:pt x="1267" y="393"/>
                  <a:pt x="1267" y="393"/>
                  <a:pt x="1267" y="393"/>
                </a:cubicBezTo>
                <a:cubicBezTo>
                  <a:pt x="1271" y="402"/>
                  <a:pt x="1275" y="411"/>
                  <a:pt x="1279" y="420"/>
                </a:cubicBezTo>
                <a:cubicBezTo>
                  <a:pt x="1247" y="435"/>
                  <a:pt x="1247" y="435"/>
                  <a:pt x="1247" y="435"/>
                </a:cubicBezTo>
                <a:cubicBezTo>
                  <a:pt x="1250" y="444"/>
                  <a:pt x="1250" y="444"/>
                  <a:pt x="1250" y="444"/>
                </a:cubicBezTo>
                <a:cubicBezTo>
                  <a:pt x="1283" y="430"/>
                  <a:pt x="1283" y="430"/>
                  <a:pt x="1283" y="430"/>
                </a:cubicBezTo>
                <a:cubicBezTo>
                  <a:pt x="1286" y="439"/>
                  <a:pt x="1289" y="447"/>
                  <a:pt x="1292" y="455"/>
                </a:cubicBezTo>
                <a:cubicBezTo>
                  <a:pt x="1236" y="474"/>
                  <a:pt x="1236" y="474"/>
                  <a:pt x="1236" y="474"/>
                </a:cubicBezTo>
                <a:cubicBezTo>
                  <a:pt x="1241" y="491"/>
                  <a:pt x="1241" y="491"/>
                  <a:pt x="1241" y="491"/>
                </a:cubicBezTo>
                <a:cubicBezTo>
                  <a:pt x="1297" y="472"/>
                  <a:pt x="1297" y="472"/>
                  <a:pt x="1297" y="472"/>
                </a:cubicBezTo>
                <a:cubicBezTo>
                  <a:pt x="1300" y="481"/>
                  <a:pt x="1303" y="490"/>
                  <a:pt x="1305" y="500"/>
                </a:cubicBezTo>
                <a:cubicBezTo>
                  <a:pt x="1270" y="508"/>
                  <a:pt x="1270" y="508"/>
                  <a:pt x="1270" y="508"/>
                </a:cubicBezTo>
                <a:cubicBezTo>
                  <a:pt x="1273" y="518"/>
                  <a:pt x="1273" y="518"/>
                  <a:pt x="1273" y="518"/>
                </a:cubicBezTo>
                <a:cubicBezTo>
                  <a:pt x="1308" y="509"/>
                  <a:pt x="1308" y="509"/>
                  <a:pt x="1308" y="509"/>
                </a:cubicBezTo>
                <a:cubicBezTo>
                  <a:pt x="1310" y="519"/>
                  <a:pt x="1312" y="529"/>
                  <a:pt x="1314" y="539"/>
                </a:cubicBezTo>
                <a:cubicBezTo>
                  <a:pt x="1281" y="546"/>
                  <a:pt x="1281" y="546"/>
                  <a:pt x="1281" y="546"/>
                </a:cubicBezTo>
                <a:cubicBezTo>
                  <a:pt x="1283" y="555"/>
                  <a:pt x="1283" y="555"/>
                  <a:pt x="1283" y="555"/>
                </a:cubicBezTo>
                <a:cubicBezTo>
                  <a:pt x="1316" y="549"/>
                  <a:pt x="1316" y="549"/>
                  <a:pt x="1316" y="549"/>
                </a:cubicBezTo>
                <a:cubicBezTo>
                  <a:pt x="1318" y="559"/>
                  <a:pt x="1320" y="569"/>
                  <a:pt x="1321" y="579"/>
                </a:cubicBezTo>
                <a:cubicBezTo>
                  <a:pt x="1286" y="584"/>
                  <a:pt x="1286" y="584"/>
                  <a:pt x="1286" y="584"/>
                </a:cubicBezTo>
                <a:cubicBezTo>
                  <a:pt x="1288" y="594"/>
                  <a:pt x="1288" y="594"/>
                  <a:pt x="1288" y="594"/>
                </a:cubicBezTo>
                <a:cubicBezTo>
                  <a:pt x="1322" y="590"/>
                  <a:pt x="1322" y="590"/>
                  <a:pt x="1322" y="590"/>
                </a:cubicBezTo>
                <a:cubicBezTo>
                  <a:pt x="1324" y="601"/>
                  <a:pt x="1324" y="611"/>
                  <a:pt x="1325" y="621"/>
                </a:cubicBezTo>
                <a:cubicBezTo>
                  <a:pt x="1289" y="623"/>
                  <a:pt x="1289" y="623"/>
                  <a:pt x="1289" y="623"/>
                </a:cubicBezTo>
                <a:cubicBezTo>
                  <a:pt x="1290" y="634"/>
                  <a:pt x="1290" y="634"/>
                  <a:pt x="1290" y="634"/>
                </a:cubicBezTo>
                <a:cubicBezTo>
                  <a:pt x="1326" y="632"/>
                  <a:pt x="1326" y="632"/>
                  <a:pt x="1326" y="632"/>
                </a:cubicBezTo>
                <a:cubicBezTo>
                  <a:pt x="1326" y="641"/>
                  <a:pt x="1327" y="651"/>
                  <a:pt x="1327" y="660"/>
                </a:cubicBezTo>
                <a:cubicBezTo>
                  <a:pt x="1281" y="660"/>
                  <a:pt x="1281" y="660"/>
                  <a:pt x="1281" y="660"/>
                </a:cubicBezTo>
                <a:cubicBezTo>
                  <a:pt x="1281" y="674"/>
                  <a:pt x="1281" y="674"/>
                  <a:pt x="1281" y="674"/>
                </a:cubicBezTo>
                <a:cubicBezTo>
                  <a:pt x="1327" y="674"/>
                  <a:pt x="1327" y="674"/>
                  <a:pt x="1327" y="674"/>
                </a:cubicBezTo>
                <a:cubicBezTo>
                  <a:pt x="1327" y="684"/>
                  <a:pt x="1326" y="695"/>
                  <a:pt x="1326" y="705"/>
                </a:cubicBezTo>
                <a:cubicBezTo>
                  <a:pt x="1290" y="703"/>
                  <a:pt x="1290" y="703"/>
                  <a:pt x="1290" y="703"/>
                </a:cubicBezTo>
                <a:cubicBezTo>
                  <a:pt x="1289" y="712"/>
                  <a:pt x="1289" y="712"/>
                  <a:pt x="1289" y="712"/>
                </a:cubicBezTo>
                <a:cubicBezTo>
                  <a:pt x="1325" y="713"/>
                  <a:pt x="1325" y="713"/>
                  <a:pt x="1325" y="713"/>
                </a:cubicBezTo>
                <a:cubicBezTo>
                  <a:pt x="1324" y="724"/>
                  <a:pt x="1323" y="734"/>
                  <a:pt x="1322" y="745"/>
                </a:cubicBezTo>
                <a:cubicBezTo>
                  <a:pt x="1288" y="740"/>
                  <a:pt x="1288" y="740"/>
                  <a:pt x="1288" y="740"/>
                </a:cubicBezTo>
                <a:cubicBezTo>
                  <a:pt x="1286" y="750"/>
                  <a:pt x="1286" y="750"/>
                  <a:pt x="1286" y="750"/>
                </a:cubicBezTo>
                <a:cubicBezTo>
                  <a:pt x="1321" y="755"/>
                  <a:pt x="1321" y="755"/>
                  <a:pt x="1321" y="755"/>
                </a:cubicBezTo>
                <a:cubicBezTo>
                  <a:pt x="1320" y="766"/>
                  <a:pt x="1318" y="776"/>
                  <a:pt x="1316" y="786"/>
                </a:cubicBezTo>
                <a:cubicBezTo>
                  <a:pt x="1283" y="779"/>
                  <a:pt x="1283" y="779"/>
                  <a:pt x="1283" y="779"/>
                </a:cubicBezTo>
                <a:cubicBezTo>
                  <a:pt x="1281" y="790"/>
                  <a:pt x="1281" y="790"/>
                  <a:pt x="1281" y="790"/>
                </a:cubicBezTo>
                <a:cubicBezTo>
                  <a:pt x="1314" y="797"/>
                  <a:pt x="1314" y="797"/>
                  <a:pt x="1314" y="797"/>
                </a:cubicBezTo>
                <a:cubicBezTo>
                  <a:pt x="1312" y="807"/>
                  <a:pt x="1310" y="817"/>
                  <a:pt x="1307" y="827"/>
                </a:cubicBezTo>
                <a:cubicBezTo>
                  <a:pt x="1273" y="819"/>
                  <a:pt x="1273" y="819"/>
                  <a:pt x="1273" y="819"/>
                </a:cubicBezTo>
                <a:cubicBezTo>
                  <a:pt x="1270" y="828"/>
                  <a:pt x="1270" y="828"/>
                  <a:pt x="1270" y="828"/>
                </a:cubicBezTo>
                <a:cubicBezTo>
                  <a:pt x="1305" y="837"/>
                  <a:pt x="1305" y="837"/>
                  <a:pt x="1305" y="837"/>
                </a:cubicBezTo>
                <a:cubicBezTo>
                  <a:pt x="1302" y="845"/>
                  <a:pt x="1300" y="854"/>
                  <a:pt x="1297" y="862"/>
                </a:cubicBezTo>
                <a:cubicBezTo>
                  <a:pt x="1241" y="843"/>
                  <a:pt x="1241" y="843"/>
                  <a:pt x="1241" y="843"/>
                </a:cubicBezTo>
                <a:cubicBezTo>
                  <a:pt x="1236" y="860"/>
                  <a:pt x="1236" y="860"/>
                  <a:pt x="1236" y="860"/>
                </a:cubicBezTo>
                <a:cubicBezTo>
                  <a:pt x="1292" y="879"/>
                  <a:pt x="1292" y="879"/>
                  <a:pt x="1292" y="879"/>
                </a:cubicBezTo>
                <a:cubicBezTo>
                  <a:pt x="1289" y="887"/>
                  <a:pt x="1286" y="896"/>
                  <a:pt x="1282" y="905"/>
                </a:cubicBezTo>
                <a:cubicBezTo>
                  <a:pt x="1250" y="893"/>
                  <a:pt x="1250" y="893"/>
                  <a:pt x="1250" y="893"/>
                </a:cubicBezTo>
                <a:cubicBezTo>
                  <a:pt x="1247" y="902"/>
                  <a:pt x="1247" y="902"/>
                  <a:pt x="1247" y="902"/>
                </a:cubicBezTo>
                <a:cubicBezTo>
                  <a:pt x="1279" y="914"/>
                  <a:pt x="1279" y="914"/>
                  <a:pt x="1279" y="914"/>
                </a:cubicBezTo>
                <a:cubicBezTo>
                  <a:pt x="1275" y="924"/>
                  <a:pt x="1270" y="934"/>
                  <a:pt x="1266" y="944"/>
                </a:cubicBezTo>
                <a:cubicBezTo>
                  <a:pt x="1235" y="927"/>
                  <a:pt x="1235" y="927"/>
                  <a:pt x="1235" y="927"/>
                </a:cubicBezTo>
                <a:cubicBezTo>
                  <a:pt x="1231" y="938"/>
                  <a:pt x="1231" y="938"/>
                  <a:pt x="1231" y="938"/>
                </a:cubicBezTo>
                <a:cubicBezTo>
                  <a:pt x="1262" y="953"/>
                  <a:pt x="1262" y="953"/>
                  <a:pt x="1262" y="953"/>
                </a:cubicBezTo>
                <a:cubicBezTo>
                  <a:pt x="1257" y="962"/>
                  <a:pt x="1252" y="971"/>
                  <a:pt x="1247" y="981"/>
                </a:cubicBezTo>
                <a:cubicBezTo>
                  <a:pt x="1217" y="964"/>
                  <a:pt x="1217" y="964"/>
                  <a:pt x="1217" y="964"/>
                </a:cubicBezTo>
                <a:cubicBezTo>
                  <a:pt x="1212" y="973"/>
                  <a:pt x="1212" y="973"/>
                  <a:pt x="1212" y="973"/>
                </a:cubicBezTo>
                <a:cubicBezTo>
                  <a:pt x="1242" y="990"/>
                  <a:pt x="1242" y="990"/>
                  <a:pt x="1242" y="990"/>
                </a:cubicBezTo>
                <a:cubicBezTo>
                  <a:pt x="1237" y="998"/>
                  <a:pt x="1232" y="1007"/>
                  <a:pt x="1227" y="1016"/>
                </a:cubicBezTo>
                <a:cubicBezTo>
                  <a:pt x="1198" y="996"/>
                  <a:pt x="1198" y="996"/>
                  <a:pt x="1198" y="996"/>
                </a:cubicBezTo>
                <a:cubicBezTo>
                  <a:pt x="1193" y="1006"/>
                  <a:pt x="1193" y="1006"/>
                  <a:pt x="1193" y="1006"/>
                </a:cubicBezTo>
                <a:cubicBezTo>
                  <a:pt x="1221" y="1024"/>
                  <a:pt x="1221" y="1024"/>
                  <a:pt x="1221" y="1024"/>
                </a:cubicBezTo>
                <a:cubicBezTo>
                  <a:pt x="1216" y="1033"/>
                  <a:pt x="1210" y="1041"/>
                  <a:pt x="1204" y="1050"/>
                </a:cubicBezTo>
                <a:cubicBezTo>
                  <a:pt x="1169" y="1022"/>
                  <a:pt x="1169" y="1022"/>
                  <a:pt x="1169" y="1022"/>
                </a:cubicBezTo>
                <a:cubicBezTo>
                  <a:pt x="1162" y="1033"/>
                  <a:pt x="1162" y="1033"/>
                  <a:pt x="1162" y="1033"/>
                </a:cubicBezTo>
                <a:cubicBezTo>
                  <a:pt x="1197" y="1060"/>
                  <a:pt x="1197" y="1060"/>
                  <a:pt x="1197" y="1060"/>
                </a:cubicBezTo>
                <a:cubicBezTo>
                  <a:pt x="1191" y="1068"/>
                  <a:pt x="1185" y="1075"/>
                  <a:pt x="1179" y="1083"/>
                </a:cubicBezTo>
                <a:cubicBezTo>
                  <a:pt x="1152" y="1062"/>
                  <a:pt x="1152" y="1062"/>
                  <a:pt x="1152" y="1062"/>
                </a:cubicBezTo>
                <a:cubicBezTo>
                  <a:pt x="1146" y="1069"/>
                  <a:pt x="1146" y="1069"/>
                  <a:pt x="1146" y="1069"/>
                </a:cubicBezTo>
                <a:cubicBezTo>
                  <a:pt x="1172" y="1091"/>
                  <a:pt x="1172" y="1091"/>
                  <a:pt x="1172" y="1091"/>
                </a:cubicBezTo>
                <a:cubicBezTo>
                  <a:pt x="1166" y="1098"/>
                  <a:pt x="1159" y="1106"/>
                  <a:pt x="1152" y="1114"/>
                </a:cubicBezTo>
                <a:cubicBezTo>
                  <a:pt x="1127" y="1091"/>
                  <a:pt x="1127" y="1091"/>
                  <a:pt x="1127" y="1091"/>
                </a:cubicBezTo>
                <a:cubicBezTo>
                  <a:pt x="1119" y="1099"/>
                  <a:pt x="1119" y="1099"/>
                  <a:pt x="1119" y="1099"/>
                </a:cubicBezTo>
                <a:cubicBezTo>
                  <a:pt x="1145" y="1121"/>
                  <a:pt x="1145" y="1121"/>
                  <a:pt x="1145" y="1121"/>
                </a:cubicBezTo>
                <a:cubicBezTo>
                  <a:pt x="1138" y="1129"/>
                  <a:pt x="1130" y="1136"/>
                  <a:pt x="1123" y="1143"/>
                </a:cubicBezTo>
                <a:close/>
              </a:path>
            </a:pathLst>
          </a:custGeom>
          <a:solidFill>
            <a:schemeClr val="tx1">
              <a:lumMod val="25000"/>
              <a:lumOff val="75000"/>
            </a:schemeClr>
          </a:solidFill>
          <a:ln w="9525">
            <a:noFill/>
            <a:round/>
            <a:headEnd/>
            <a:tailEnd/>
          </a:ln>
        </p:spPr>
        <p:txBody>
          <a:bodyPr vert="horz" wrap="square" lIns="62195" tIns="31098" rIns="62195" bIns="31098" numCol="1" anchor="t" anchorCtr="0" compatLnSpc="1">
            <a:prstTxWarp prst="textNoShape">
              <a:avLst/>
            </a:prstTxWarp>
          </a:bodyPr>
          <a:lstStyle/>
          <a:p>
            <a:endParaRPr lang="en-GB"/>
          </a:p>
        </p:txBody>
      </p:sp>
      <p:sp>
        <p:nvSpPr>
          <p:cNvPr id="125" name="Arc 124"/>
          <p:cNvSpPr>
            <a:spLocks noChangeAspect="1"/>
          </p:cNvSpPr>
          <p:nvPr/>
        </p:nvSpPr>
        <p:spPr bwMode="ltGray">
          <a:xfrm>
            <a:off x="5367412" y="1478820"/>
            <a:ext cx="2042856" cy="2042292"/>
          </a:xfrm>
          <a:prstGeom prst="arc">
            <a:avLst>
              <a:gd name="adj1" fmla="val 16200000"/>
              <a:gd name="adj2" fmla="val 2711061"/>
            </a:avLst>
          </a:prstGeom>
          <a:noFill/>
          <a:ln w="76200" cap="rnd" cmpd="sng" algn="ctr">
            <a:solidFill>
              <a:schemeClr val="accent3"/>
            </a:solidFill>
            <a:prstDash val="solid"/>
            <a:round/>
            <a:headEnd type="none" w="med" len="med"/>
            <a:tailEnd type="oval" w="med" len="med"/>
          </a:ln>
          <a:effectLst/>
        </p:spPr>
        <p:txBody>
          <a:bodyPr vert="horz" wrap="square" lIns="61216" tIns="31832" rIns="61216" bIns="31832" numCol="1" rtlCol="0" anchor="ctr" anchorCtr="0" compatLnSpc="1">
            <a:prstTxWarp prst="textNoShape">
              <a:avLst/>
            </a:prstTxWarp>
          </a:bodyPr>
          <a:lstStyle/>
          <a:p>
            <a:pPr defTabSz="621951" fontAlgn="base">
              <a:spcBef>
                <a:spcPct val="0"/>
              </a:spcBef>
              <a:spcAft>
                <a:spcPct val="0"/>
              </a:spcAft>
            </a:pPr>
            <a:endParaRPr lang="en-GB" sz="1600">
              <a:latin typeface="Arial" pitchFamily="34" charset="0"/>
            </a:endParaRPr>
          </a:p>
        </p:txBody>
      </p:sp>
      <p:sp>
        <p:nvSpPr>
          <p:cNvPr id="126" name="Freeform 6"/>
          <p:cNvSpPr>
            <a:spLocks noChangeAspect="1" noEditPoints="1"/>
          </p:cNvSpPr>
          <p:nvPr/>
        </p:nvSpPr>
        <p:spPr bwMode="auto">
          <a:xfrm>
            <a:off x="5534414" y="1645467"/>
            <a:ext cx="1708853" cy="1708381"/>
          </a:xfrm>
          <a:custGeom>
            <a:avLst/>
            <a:gdLst/>
            <a:ahLst/>
            <a:cxnLst>
              <a:cxn ang="0">
                <a:pos x="1099" y="1118"/>
              </a:cxn>
              <a:cxn ang="0">
                <a:pos x="1062" y="1195"/>
              </a:cxn>
              <a:cxn ang="0">
                <a:pos x="1017" y="1226"/>
              </a:cxn>
              <a:cxn ang="0">
                <a:pos x="928" y="1233"/>
              </a:cxn>
              <a:cxn ang="0">
                <a:pos x="863" y="1247"/>
              </a:cxn>
              <a:cxn ang="0">
                <a:pos x="797" y="1313"/>
              </a:cxn>
              <a:cxn ang="0">
                <a:pos x="746" y="1322"/>
              </a:cxn>
              <a:cxn ang="0">
                <a:pos x="657" y="1266"/>
              </a:cxn>
              <a:cxn ang="0">
                <a:pos x="593" y="1287"/>
              </a:cxn>
              <a:cxn ang="0">
                <a:pos x="507" y="1306"/>
              </a:cxn>
              <a:cxn ang="0">
                <a:pos x="456" y="1291"/>
              </a:cxn>
              <a:cxn ang="0">
                <a:pos x="395" y="1229"/>
              </a:cxn>
              <a:cxn ang="0">
                <a:pos x="338" y="1196"/>
              </a:cxn>
              <a:cxn ang="0">
                <a:pos x="250" y="1176"/>
              </a:cxn>
              <a:cxn ang="0">
                <a:pos x="212" y="1143"/>
              </a:cxn>
              <a:cxn ang="0">
                <a:pos x="183" y="1062"/>
              </a:cxn>
              <a:cxn ang="0">
                <a:pos x="142" y="1006"/>
              </a:cxn>
              <a:cxn ang="0">
                <a:pos x="73" y="952"/>
              </a:cxn>
              <a:cxn ang="0">
                <a:pos x="52" y="904"/>
              </a:cxn>
              <a:cxn ang="0">
                <a:pos x="59" y="819"/>
              </a:cxn>
              <a:cxn ang="0">
                <a:pos x="49" y="750"/>
              </a:cxn>
              <a:cxn ang="0">
                <a:pos x="8" y="674"/>
              </a:cxn>
              <a:cxn ang="0">
                <a:pos x="10" y="621"/>
              </a:cxn>
              <a:cxn ang="0">
                <a:pos x="54" y="546"/>
              </a:cxn>
              <a:cxn ang="0">
                <a:pos x="94" y="491"/>
              </a:cxn>
              <a:cxn ang="0">
                <a:pos x="68" y="394"/>
              </a:cxn>
              <a:cxn ang="0">
                <a:pos x="91" y="347"/>
              </a:cxn>
              <a:cxn ang="0">
                <a:pos x="173" y="303"/>
              </a:cxn>
              <a:cxn ang="0">
                <a:pos x="207" y="245"/>
              </a:cxn>
              <a:cxn ang="0">
                <a:pos x="242" y="164"/>
              </a:cxn>
              <a:cxn ang="0">
                <a:pos x="286" y="130"/>
              </a:cxn>
              <a:cxn ang="0">
                <a:pos x="370" y="119"/>
              </a:cxn>
              <a:cxn ang="0">
                <a:pos x="432" y="90"/>
              </a:cxn>
              <a:cxn ang="0">
                <a:pos x="498" y="30"/>
              </a:cxn>
              <a:cxn ang="0">
                <a:pos x="549" y="19"/>
              </a:cxn>
              <a:cxn ang="0">
                <a:pos x="633" y="47"/>
              </a:cxn>
              <a:cxn ang="0">
                <a:pos x="702" y="47"/>
              </a:cxn>
              <a:cxn ang="0">
                <a:pos x="756" y="14"/>
              </a:cxn>
              <a:cxn ang="0">
                <a:pos x="829" y="66"/>
              </a:cxn>
              <a:cxn ang="0">
                <a:pos x="893" y="86"/>
              </a:cxn>
              <a:cxn ang="0">
                <a:pos x="981" y="87"/>
              </a:cxn>
              <a:cxn ang="0">
                <a:pos x="1026" y="114"/>
              </a:cxn>
              <a:cxn ang="0">
                <a:pos x="1071" y="190"/>
              </a:cxn>
              <a:cxn ang="0">
                <a:pos x="1119" y="237"/>
              </a:cxn>
              <a:cxn ang="0">
                <a:pos x="1198" y="276"/>
              </a:cxn>
              <a:cxn ang="0">
                <a:pos x="1227" y="318"/>
              </a:cxn>
              <a:cxn ang="0">
                <a:pos x="1235" y="407"/>
              </a:cxn>
              <a:cxn ang="0">
                <a:pos x="1236" y="474"/>
              </a:cxn>
              <a:cxn ang="0">
                <a:pos x="1314" y="539"/>
              </a:cxn>
              <a:cxn ang="0">
                <a:pos x="1322" y="590"/>
              </a:cxn>
              <a:cxn ang="0">
                <a:pos x="1281" y="674"/>
              </a:cxn>
              <a:cxn ang="0">
                <a:pos x="1288" y="740"/>
              </a:cxn>
              <a:cxn ang="0">
                <a:pos x="1307" y="827"/>
              </a:cxn>
              <a:cxn ang="0">
                <a:pos x="1292" y="879"/>
              </a:cxn>
              <a:cxn ang="0">
                <a:pos x="1231" y="938"/>
              </a:cxn>
              <a:cxn ang="0">
                <a:pos x="1198" y="996"/>
              </a:cxn>
              <a:cxn ang="0">
                <a:pos x="1179" y="1083"/>
              </a:cxn>
              <a:cxn ang="0">
                <a:pos x="1145" y="1121"/>
              </a:cxn>
            </a:cxnLst>
            <a:rect l="0" t="0" r="r" b="b"/>
            <a:pathLst>
              <a:path w="1335" h="1334">
                <a:moveTo>
                  <a:pt x="667" y="0"/>
                </a:moveTo>
                <a:cubicBezTo>
                  <a:pt x="300" y="0"/>
                  <a:pt x="0" y="299"/>
                  <a:pt x="0" y="667"/>
                </a:cubicBezTo>
                <a:cubicBezTo>
                  <a:pt x="0" y="1035"/>
                  <a:pt x="300" y="1334"/>
                  <a:pt x="667" y="1334"/>
                </a:cubicBezTo>
                <a:cubicBezTo>
                  <a:pt x="1035" y="1334"/>
                  <a:pt x="1335" y="1035"/>
                  <a:pt x="1335" y="667"/>
                </a:cubicBezTo>
                <a:cubicBezTo>
                  <a:pt x="1335" y="299"/>
                  <a:pt x="1035" y="0"/>
                  <a:pt x="667" y="0"/>
                </a:cubicBezTo>
                <a:close/>
                <a:moveTo>
                  <a:pt x="1123" y="1143"/>
                </a:moveTo>
                <a:cubicBezTo>
                  <a:pt x="1099" y="1118"/>
                  <a:pt x="1099" y="1118"/>
                  <a:pt x="1099" y="1118"/>
                </a:cubicBezTo>
                <a:cubicBezTo>
                  <a:pt x="1092" y="1126"/>
                  <a:pt x="1092" y="1126"/>
                  <a:pt x="1092" y="1126"/>
                </a:cubicBezTo>
                <a:cubicBezTo>
                  <a:pt x="1116" y="1150"/>
                  <a:pt x="1116" y="1150"/>
                  <a:pt x="1116" y="1150"/>
                </a:cubicBezTo>
                <a:cubicBezTo>
                  <a:pt x="1108" y="1157"/>
                  <a:pt x="1100" y="1164"/>
                  <a:pt x="1092" y="1171"/>
                </a:cubicBezTo>
                <a:cubicBezTo>
                  <a:pt x="1071" y="1144"/>
                  <a:pt x="1071" y="1144"/>
                  <a:pt x="1071" y="1144"/>
                </a:cubicBezTo>
                <a:cubicBezTo>
                  <a:pt x="1063" y="1150"/>
                  <a:pt x="1063" y="1150"/>
                  <a:pt x="1063" y="1150"/>
                </a:cubicBezTo>
                <a:cubicBezTo>
                  <a:pt x="1084" y="1177"/>
                  <a:pt x="1084" y="1177"/>
                  <a:pt x="1084" y="1177"/>
                </a:cubicBezTo>
                <a:cubicBezTo>
                  <a:pt x="1077" y="1183"/>
                  <a:pt x="1070" y="1189"/>
                  <a:pt x="1062" y="1195"/>
                </a:cubicBezTo>
                <a:cubicBezTo>
                  <a:pt x="1028" y="1147"/>
                  <a:pt x="1028" y="1147"/>
                  <a:pt x="1028" y="1147"/>
                </a:cubicBezTo>
                <a:cubicBezTo>
                  <a:pt x="1013" y="1158"/>
                  <a:pt x="1013" y="1158"/>
                  <a:pt x="1013" y="1158"/>
                </a:cubicBezTo>
                <a:cubicBezTo>
                  <a:pt x="1048" y="1205"/>
                  <a:pt x="1048" y="1205"/>
                  <a:pt x="1048" y="1205"/>
                </a:cubicBezTo>
                <a:cubicBezTo>
                  <a:pt x="1041" y="1210"/>
                  <a:pt x="1033" y="1215"/>
                  <a:pt x="1025" y="1220"/>
                </a:cubicBezTo>
                <a:cubicBezTo>
                  <a:pt x="1006" y="1192"/>
                  <a:pt x="1006" y="1192"/>
                  <a:pt x="1006" y="1192"/>
                </a:cubicBezTo>
                <a:cubicBezTo>
                  <a:pt x="997" y="1196"/>
                  <a:pt x="997" y="1196"/>
                  <a:pt x="997" y="1196"/>
                </a:cubicBezTo>
                <a:cubicBezTo>
                  <a:pt x="1017" y="1226"/>
                  <a:pt x="1017" y="1226"/>
                  <a:pt x="1017" y="1226"/>
                </a:cubicBezTo>
                <a:cubicBezTo>
                  <a:pt x="1008" y="1232"/>
                  <a:pt x="998" y="1237"/>
                  <a:pt x="989" y="1242"/>
                </a:cubicBezTo>
                <a:cubicBezTo>
                  <a:pt x="973" y="1213"/>
                  <a:pt x="973" y="1213"/>
                  <a:pt x="973" y="1213"/>
                </a:cubicBezTo>
                <a:cubicBezTo>
                  <a:pt x="965" y="1217"/>
                  <a:pt x="965" y="1217"/>
                  <a:pt x="965" y="1217"/>
                </a:cubicBezTo>
                <a:cubicBezTo>
                  <a:pt x="981" y="1247"/>
                  <a:pt x="981" y="1247"/>
                  <a:pt x="981" y="1247"/>
                </a:cubicBezTo>
                <a:cubicBezTo>
                  <a:pt x="972" y="1252"/>
                  <a:pt x="963" y="1256"/>
                  <a:pt x="954" y="1261"/>
                </a:cubicBezTo>
                <a:cubicBezTo>
                  <a:pt x="938" y="1229"/>
                  <a:pt x="938" y="1229"/>
                  <a:pt x="938" y="1229"/>
                </a:cubicBezTo>
                <a:cubicBezTo>
                  <a:pt x="928" y="1233"/>
                  <a:pt x="928" y="1233"/>
                  <a:pt x="928" y="1233"/>
                </a:cubicBezTo>
                <a:cubicBezTo>
                  <a:pt x="945" y="1265"/>
                  <a:pt x="945" y="1265"/>
                  <a:pt x="945" y="1265"/>
                </a:cubicBezTo>
                <a:cubicBezTo>
                  <a:pt x="936" y="1269"/>
                  <a:pt x="926" y="1273"/>
                  <a:pt x="917" y="1277"/>
                </a:cubicBezTo>
                <a:cubicBezTo>
                  <a:pt x="903" y="1244"/>
                  <a:pt x="903" y="1244"/>
                  <a:pt x="903" y="1244"/>
                </a:cubicBezTo>
                <a:cubicBezTo>
                  <a:pt x="893" y="1249"/>
                  <a:pt x="893" y="1249"/>
                  <a:pt x="893" y="1249"/>
                </a:cubicBezTo>
                <a:cubicBezTo>
                  <a:pt x="907" y="1281"/>
                  <a:pt x="907" y="1281"/>
                  <a:pt x="907" y="1281"/>
                </a:cubicBezTo>
                <a:cubicBezTo>
                  <a:pt x="897" y="1285"/>
                  <a:pt x="887" y="1289"/>
                  <a:pt x="877" y="1292"/>
                </a:cubicBezTo>
                <a:cubicBezTo>
                  <a:pt x="863" y="1247"/>
                  <a:pt x="863" y="1247"/>
                  <a:pt x="863" y="1247"/>
                </a:cubicBezTo>
                <a:cubicBezTo>
                  <a:pt x="851" y="1251"/>
                  <a:pt x="851" y="1251"/>
                  <a:pt x="851" y="1251"/>
                </a:cubicBezTo>
                <a:cubicBezTo>
                  <a:pt x="865" y="1296"/>
                  <a:pt x="865" y="1296"/>
                  <a:pt x="865" y="1296"/>
                </a:cubicBezTo>
                <a:cubicBezTo>
                  <a:pt x="856" y="1299"/>
                  <a:pt x="847" y="1302"/>
                  <a:pt x="837" y="1304"/>
                </a:cubicBezTo>
                <a:cubicBezTo>
                  <a:pt x="829" y="1268"/>
                  <a:pt x="829" y="1268"/>
                  <a:pt x="829" y="1268"/>
                </a:cubicBezTo>
                <a:cubicBezTo>
                  <a:pt x="819" y="1271"/>
                  <a:pt x="819" y="1271"/>
                  <a:pt x="819" y="1271"/>
                </a:cubicBezTo>
                <a:cubicBezTo>
                  <a:pt x="827" y="1307"/>
                  <a:pt x="827" y="1307"/>
                  <a:pt x="827" y="1307"/>
                </a:cubicBezTo>
                <a:cubicBezTo>
                  <a:pt x="818" y="1309"/>
                  <a:pt x="808" y="1311"/>
                  <a:pt x="797" y="1313"/>
                </a:cubicBezTo>
                <a:cubicBezTo>
                  <a:pt x="789" y="1279"/>
                  <a:pt x="789" y="1279"/>
                  <a:pt x="789" y="1279"/>
                </a:cubicBezTo>
                <a:cubicBezTo>
                  <a:pt x="779" y="1281"/>
                  <a:pt x="779" y="1281"/>
                  <a:pt x="779" y="1281"/>
                </a:cubicBezTo>
                <a:cubicBezTo>
                  <a:pt x="786" y="1316"/>
                  <a:pt x="786" y="1316"/>
                  <a:pt x="786" y="1316"/>
                </a:cubicBezTo>
                <a:cubicBezTo>
                  <a:pt x="776" y="1317"/>
                  <a:pt x="765" y="1319"/>
                  <a:pt x="755" y="1320"/>
                </a:cubicBezTo>
                <a:cubicBezTo>
                  <a:pt x="751" y="1284"/>
                  <a:pt x="751" y="1284"/>
                  <a:pt x="751" y="1284"/>
                </a:cubicBezTo>
                <a:cubicBezTo>
                  <a:pt x="742" y="1287"/>
                  <a:pt x="742" y="1287"/>
                  <a:pt x="742" y="1287"/>
                </a:cubicBezTo>
                <a:cubicBezTo>
                  <a:pt x="746" y="1322"/>
                  <a:pt x="746" y="1322"/>
                  <a:pt x="746" y="1322"/>
                </a:cubicBezTo>
                <a:cubicBezTo>
                  <a:pt x="735" y="1323"/>
                  <a:pt x="724" y="1324"/>
                  <a:pt x="713" y="1325"/>
                </a:cubicBezTo>
                <a:cubicBezTo>
                  <a:pt x="711" y="1289"/>
                  <a:pt x="711" y="1289"/>
                  <a:pt x="711" y="1289"/>
                </a:cubicBezTo>
                <a:cubicBezTo>
                  <a:pt x="702" y="1290"/>
                  <a:pt x="702" y="1290"/>
                  <a:pt x="702" y="1290"/>
                </a:cubicBezTo>
                <a:cubicBezTo>
                  <a:pt x="704" y="1325"/>
                  <a:pt x="704" y="1325"/>
                  <a:pt x="704" y="1325"/>
                </a:cubicBezTo>
                <a:cubicBezTo>
                  <a:pt x="694" y="1326"/>
                  <a:pt x="685" y="1326"/>
                  <a:pt x="675" y="1326"/>
                </a:cubicBezTo>
                <a:cubicBezTo>
                  <a:pt x="675" y="1266"/>
                  <a:pt x="675" y="1266"/>
                  <a:pt x="675" y="1266"/>
                </a:cubicBezTo>
                <a:cubicBezTo>
                  <a:pt x="657" y="1266"/>
                  <a:pt x="657" y="1266"/>
                  <a:pt x="657" y="1266"/>
                </a:cubicBezTo>
                <a:cubicBezTo>
                  <a:pt x="657" y="1326"/>
                  <a:pt x="657" y="1326"/>
                  <a:pt x="657" y="1326"/>
                </a:cubicBezTo>
                <a:cubicBezTo>
                  <a:pt x="648" y="1326"/>
                  <a:pt x="640" y="1326"/>
                  <a:pt x="631" y="1325"/>
                </a:cubicBezTo>
                <a:cubicBezTo>
                  <a:pt x="633" y="1290"/>
                  <a:pt x="633" y="1290"/>
                  <a:pt x="633" y="1290"/>
                </a:cubicBezTo>
                <a:cubicBezTo>
                  <a:pt x="622" y="1289"/>
                  <a:pt x="622" y="1289"/>
                  <a:pt x="622" y="1289"/>
                </a:cubicBezTo>
                <a:cubicBezTo>
                  <a:pt x="620" y="1324"/>
                  <a:pt x="620" y="1324"/>
                  <a:pt x="620" y="1324"/>
                </a:cubicBezTo>
                <a:cubicBezTo>
                  <a:pt x="610" y="1324"/>
                  <a:pt x="599" y="1323"/>
                  <a:pt x="589" y="1322"/>
                </a:cubicBezTo>
                <a:cubicBezTo>
                  <a:pt x="593" y="1287"/>
                  <a:pt x="593" y="1287"/>
                  <a:pt x="593" y="1287"/>
                </a:cubicBezTo>
                <a:cubicBezTo>
                  <a:pt x="584" y="1284"/>
                  <a:pt x="584" y="1284"/>
                  <a:pt x="584" y="1284"/>
                </a:cubicBezTo>
                <a:cubicBezTo>
                  <a:pt x="580" y="1320"/>
                  <a:pt x="580" y="1320"/>
                  <a:pt x="580" y="1320"/>
                </a:cubicBezTo>
                <a:cubicBezTo>
                  <a:pt x="569" y="1319"/>
                  <a:pt x="559" y="1317"/>
                  <a:pt x="549" y="1315"/>
                </a:cubicBezTo>
                <a:cubicBezTo>
                  <a:pt x="556" y="1281"/>
                  <a:pt x="556" y="1281"/>
                  <a:pt x="556" y="1281"/>
                </a:cubicBezTo>
                <a:cubicBezTo>
                  <a:pt x="545" y="1279"/>
                  <a:pt x="545" y="1279"/>
                  <a:pt x="545" y="1279"/>
                </a:cubicBezTo>
                <a:cubicBezTo>
                  <a:pt x="538" y="1313"/>
                  <a:pt x="538" y="1313"/>
                  <a:pt x="538" y="1313"/>
                </a:cubicBezTo>
                <a:cubicBezTo>
                  <a:pt x="527" y="1311"/>
                  <a:pt x="517" y="1309"/>
                  <a:pt x="507" y="1306"/>
                </a:cubicBezTo>
                <a:cubicBezTo>
                  <a:pt x="516" y="1271"/>
                  <a:pt x="516" y="1271"/>
                  <a:pt x="516" y="1271"/>
                </a:cubicBezTo>
                <a:cubicBezTo>
                  <a:pt x="506" y="1268"/>
                  <a:pt x="506" y="1268"/>
                  <a:pt x="506" y="1268"/>
                </a:cubicBezTo>
                <a:cubicBezTo>
                  <a:pt x="498" y="1304"/>
                  <a:pt x="498" y="1304"/>
                  <a:pt x="498" y="1304"/>
                </a:cubicBezTo>
                <a:cubicBezTo>
                  <a:pt x="488" y="1301"/>
                  <a:pt x="478" y="1298"/>
                  <a:pt x="468" y="1295"/>
                </a:cubicBezTo>
                <a:cubicBezTo>
                  <a:pt x="484" y="1251"/>
                  <a:pt x="484" y="1251"/>
                  <a:pt x="484" y="1251"/>
                </a:cubicBezTo>
                <a:cubicBezTo>
                  <a:pt x="471" y="1247"/>
                  <a:pt x="471" y="1247"/>
                  <a:pt x="471" y="1247"/>
                </a:cubicBezTo>
                <a:cubicBezTo>
                  <a:pt x="456" y="1291"/>
                  <a:pt x="456" y="1291"/>
                  <a:pt x="456" y="1291"/>
                </a:cubicBezTo>
                <a:cubicBezTo>
                  <a:pt x="446" y="1288"/>
                  <a:pt x="437" y="1285"/>
                  <a:pt x="428" y="1281"/>
                </a:cubicBezTo>
                <a:cubicBezTo>
                  <a:pt x="442" y="1249"/>
                  <a:pt x="442" y="1249"/>
                  <a:pt x="442" y="1249"/>
                </a:cubicBezTo>
                <a:cubicBezTo>
                  <a:pt x="432" y="1244"/>
                  <a:pt x="432" y="1244"/>
                  <a:pt x="432" y="1244"/>
                </a:cubicBezTo>
                <a:cubicBezTo>
                  <a:pt x="418" y="1277"/>
                  <a:pt x="418" y="1277"/>
                  <a:pt x="418" y="1277"/>
                </a:cubicBezTo>
                <a:cubicBezTo>
                  <a:pt x="409" y="1273"/>
                  <a:pt x="399" y="1269"/>
                  <a:pt x="390" y="1265"/>
                </a:cubicBezTo>
                <a:cubicBezTo>
                  <a:pt x="405" y="1233"/>
                  <a:pt x="405" y="1233"/>
                  <a:pt x="405" y="1233"/>
                </a:cubicBezTo>
                <a:cubicBezTo>
                  <a:pt x="395" y="1229"/>
                  <a:pt x="395" y="1229"/>
                  <a:pt x="395" y="1229"/>
                </a:cubicBezTo>
                <a:cubicBezTo>
                  <a:pt x="381" y="1261"/>
                  <a:pt x="381" y="1261"/>
                  <a:pt x="381" y="1261"/>
                </a:cubicBezTo>
                <a:cubicBezTo>
                  <a:pt x="372" y="1256"/>
                  <a:pt x="362" y="1251"/>
                  <a:pt x="353" y="1246"/>
                </a:cubicBezTo>
                <a:cubicBezTo>
                  <a:pt x="370" y="1217"/>
                  <a:pt x="370" y="1217"/>
                  <a:pt x="370" y="1217"/>
                </a:cubicBezTo>
                <a:cubicBezTo>
                  <a:pt x="361" y="1213"/>
                  <a:pt x="361" y="1213"/>
                  <a:pt x="361" y="1213"/>
                </a:cubicBezTo>
                <a:cubicBezTo>
                  <a:pt x="344" y="1241"/>
                  <a:pt x="344" y="1241"/>
                  <a:pt x="344" y="1241"/>
                </a:cubicBezTo>
                <a:cubicBezTo>
                  <a:pt x="335" y="1236"/>
                  <a:pt x="327" y="1231"/>
                  <a:pt x="318" y="1226"/>
                </a:cubicBezTo>
                <a:cubicBezTo>
                  <a:pt x="338" y="1196"/>
                  <a:pt x="338" y="1196"/>
                  <a:pt x="338" y="1196"/>
                </a:cubicBezTo>
                <a:cubicBezTo>
                  <a:pt x="330" y="1192"/>
                  <a:pt x="330" y="1192"/>
                  <a:pt x="330" y="1192"/>
                </a:cubicBezTo>
                <a:cubicBezTo>
                  <a:pt x="310" y="1220"/>
                  <a:pt x="310" y="1220"/>
                  <a:pt x="310" y="1220"/>
                </a:cubicBezTo>
                <a:cubicBezTo>
                  <a:pt x="302" y="1215"/>
                  <a:pt x="295" y="1210"/>
                  <a:pt x="287" y="1205"/>
                </a:cubicBezTo>
                <a:cubicBezTo>
                  <a:pt x="322" y="1158"/>
                  <a:pt x="322" y="1158"/>
                  <a:pt x="322" y="1158"/>
                </a:cubicBezTo>
                <a:cubicBezTo>
                  <a:pt x="309" y="1147"/>
                  <a:pt x="309" y="1147"/>
                  <a:pt x="309" y="1147"/>
                </a:cubicBezTo>
                <a:cubicBezTo>
                  <a:pt x="273" y="1195"/>
                  <a:pt x="273" y="1195"/>
                  <a:pt x="273" y="1195"/>
                </a:cubicBezTo>
                <a:cubicBezTo>
                  <a:pt x="265" y="1189"/>
                  <a:pt x="257" y="1183"/>
                  <a:pt x="250" y="1176"/>
                </a:cubicBezTo>
                <a:cubicBezTo>
                  <a:pt x="272" y="1150"/>
                  <a:pt x="272" y="1150"/>
                  <a:pt x="272" y="1150"/>
                </a:cubicBezTo>
                <a:cubicBezTo>
                  <a:pt x="263" y="1144"/>
                  <a:pt x="263" y="1144"/>
                  <a:pt x="263" y="1144"/>
                </a:cubicBezTo>
                <a:cubicBezTo>
                  <a:pt x="242" y="1170"/>
                  <a:pt x="242" y="1170"/>
                  <a:pt x="242" y="1170"/>
                </a:cubicBezTo>
                <a:cubicBezTo>
                  <a:pt x="234" y="1163"/>
                  <a:pt x="227" y="1157"/>
                  <a:pt x="220" y="1150"/>
                </a:cubicBezTo>
                <a:cubicBezTo>
                  <a:pt x="243" y="1126"/>
                  <a:pt x="243" y="1126"/>
                  <a:pt x="243" y="1126"/>
                </a:cubicBezTo>
                <a:cubicBezTo>
                  <a:pt x="235" y="1118"/>
                  <a:pt x="235" y="1118"/>
                  <a:pt x="235" y="1118"/>
                </a:cubicBezTo>
                <a:cubicBezTo>
                  <a:pt x="212" y="1143"/>
                  <a:pt x="212" y="1143"/>
                  <a:pt x="212" y="1143"/>
                </a:cubicBezTo>
                <a:cubicBezTo>
                  <a:pt x="205" y="1136"/>
                  <a:pt x="197" y="1128"/>
                  <a:pt x="190" y="1121"/>
                </a:cubicBezTo>
                <a:cubicBezTo>
                  <a:pt x="213" y="1099"/>
                  <a:pt x="213" y="1099"/>
                  <a:pt x="213" y="1099"/>
                </a:cubicBezTo>
                <a:cubicBezTo>
                  <a:pt x="207" y="1091"/>
                  <a:pt x="207" y="1091"/>
                  <a:pt x="207" y="1091"/>
                </a:cubicBezTo>
                <a:cubicBezTo>
                  <a:pt x="184" y="1114"/>
                  <a:pt x="184" y="1114"/>
                  <a:pt x="184" y="1114"/>
                </a:cubicBezTo>
                <a:cubicBezTo>
                  <a:pt x="177" y="1106"/>
                  <a:pt x="170" y="1098"/>
                  <a:pt x="163" y="1090"/>
                </a:cubicBezTo>
                <a:cubicBezTo>
                  <a:pt x="189" y="1069"/>
                  <a:pt x="189" y="1069"/>
                  <a:pt x="189" y="1069"/>
                </a:cubicBezTo>
                <a:cubicBezTo>
                  <a:pt x="183" y="1062"/>
                  <a:pt x="183" y="1062"/>
                  <a:pt x="183" y="1062"/>
                </a:cubicBezTo>
                <a:cubicBezTo>
                  <a:pt x="156" y="1083"/>
                  <a:pt x="156" y="1083"/>
                  <a:pt x="156" y="1083"/>
                </a:cubicBezTo>
                <a:cubicBezTo>
                  <a:pt x="150" y="1075"/>
                  <a:pt x="144" y="1068"/>
                  <a:pt x="139" y="1060"/>
                </a:cubicBezTo>
                <a:cubicBezTo>
                  <a:pt x="173" y="1033"/>
                  <a:pt x="173" y="1033"/>
                  <a:pt x="173" y="1033"/>
                </a:cubicBezTo>
                <a:cubicBezTo>
                  <a:pt x="166" y="1022"/>
                  <a:pt x="166" y="1022"/>
                  <a:pt x="166" y="1022"/>
                </a:cubicBezTo>
                <a:cubicBezTo>
                  <a:pt x="131" y="1049"/>
                  <a:pt x="131" y="1049"/>
                  <a:pt x="131" y="1049"/>
                </a:cubicBezTo>
                <a:cubicBezTo>
                  <a:pt x="125" y="1041"/>
                  <a:pt x="119" y="1033"/>
                  <a:pt x="114" y="1024"/>
                </a:cubicBezTo>
                <a:cubicBezTo>
                  <a:pt x="142" y="1006"/>
                  <a:pt x="142" y="1006"/>
                  <a:pt x="142" y="1006"/>
                </a:cubicBezTo>
                <a:cubicBezTo>
                  <a:pt x="136" y="996"/>
                  <a:pt x="136" y="996"/>
                  <a:pt x="136" y="996"/>
                </a:cubicBezTo>
                <a:cubicBezTo>
                  <a:pt x="108" y="1015"/>
                  <a:pt x="108" y="1015"/>
                  <a:pt x="108" y="1015"/>
                </a:cubicBezTo>
                <a:cubicBezTo>
                  <a:pt x="103" y="1007"/>
                  <a:pt x="98" y="998"/>
                  <a:pt x="92" y="989"/>
                </a:cubicBezTo>
                <a:cubicBezTo>
                  <a:pt x="123" y="973"/>
                  <a:pt x="123" y="973"/>
                  <a:pt x="123" y="973"/>
                </a:cubicBezTo>
                <a:cubicBezTo>
                  <a:pt x="118" y="964"/>
                  <a:pt x="118" y="964"/>
                  <a:pt x="118" y="964"/>
                </a:cubicBezTo>
                <a:cubicBezTo>
                  <a:pt x="87" y="979"/>
                  <a:pt x="87" y="979"/>
                  <a:pt x="87" y="979"/>
                </a:cubicBezTo>
                <a:cubicBezTo>
                  <a:pt x="83" y="970"/>
                  <a:pt x="78" y="961"/>
                  <a:pt x="73" y="952"/>
                </a:cubicBezTo>
                <a:cubicBezTo>
                  <a:pt x="104" y="938"/>
                  <a:pt x="104" y="938"/>
                  <a:pt x="104" y="938"/>
                </a:cubicBezTo>
                <a:cubicBezTo>
                  <a:pt x="101" y="927"/>
                  <a:pt x="101" y="927"/>
                  <a:pt x="101" y="927"/>
                </a:cubicBezTo>
                <a:cubicBezTo>
                  <a:pt x="69" y="943"/>
                  <a:pt x="69" y="943"/>
                  <a:pt x="69" y="943"/>
                </a:cubicBezTo>
                <a:cubicBezTo>
                  <a:pt x="64" y="933"/>
                  <a:pt x="60" y="923"/>
                  <a:pt x="56" y="913"/>
                </a:cubicBezTo>
                <a:cubicBezTo>
                  <a:pt x="88" y="902"/>
                  <a:pt x="88" y="902"/>
                  <a:pt x="88" y="902"/>
                </a:cubicBezTo>
                <a:cubicBezTo>
                  <a:pt x="85" y="893"/>
                  <a:pt x="85" y="893"/>
                  <a:pt x="85" y="893"/>
                </a:cubicBezTo>
                <a:cubicBezTo>
                  <a:pt x="52" y="904"/>
                  <a:pt x="52" y="904"/>
                  <a:pt x="52" y="904"/>
                </a:cubicBezTo>
                <a:cubicBezTo>
                  <a:pt x="49" y="896"/>
                  <a:pt x="46" y="887"/>
                  <a:pt x="43" y="879"/>
                </a:cubicBezTo>
                <a:cubicBezTo>
                  <a:pt x="99" y="860"/>
                  <a:pt x="99" y="860"/>
                  <a:pt x="99" y="860"/>
                </a:cubicBezTo>
                <a:cubicBezTo>
                  <a:pt x="94" y="843"/>
                  <a:pt x="94" y="843"/>
                  <a:pt x="94" y="843"/>
                </a:cubicBezTo>
                <a:cubicBezTo>
                  <a:pt x="38" y="862"/>
                  <a:pt x="38" y="862"/>
                  <a:pt x="38" y="862"/>
                </a:cubicBezTo>
                <a:cubicBezTo>
                  <a:pt x="35" y="854"/>
                  <a:pt x="33" y="845"/>
                  <a:pt x="31" y="837"/>
                </a:cubicBezTo>
                <a:cubicBezTo>
                  <a:pt x="62" y="828"/>
                  <a:pt x="62" y="828"/>
                  <a:pt x="62" y="828"/>
                </a:cubicBezTo>
                <a:cubicBezTo>
                  <a:pt x="59" y="819"/>
                  <a:pt x="59" y="819"/>
                  <a:pt x="59" y="819"/>
                </a:cubicBezTo>
                <a:cubicBezTo>
                  <a:pt x="28" y="827"/>
                  <a:pt x="28" y="827"/>
                  <a:pt x="28" y="827"/>
                </a:cubicBezTo>
                <a:cubicBezTo>
                  <a:pt x="26" y="817"/>
                  <a:pt x="23" y="807"/>
                  <a:pt x="21" y="797"/>
                </a:cubicBezTo>
                <a:cubicBezTo>
                  <a:pt x="54" y="790"/>
                  <a:pt x="54" y="790"/>
                  <a:pt x="54" y="790"/>
                </a:cubicBezTo>
                <a:cubicBezTo>
                  <a:pt x="52" y="779"/>
                  <a:pt x="52" y="779"/>
                  <a:pt x="52" y="779"/>
                </a:cubicBezTo>
                <a:cubicBezTo>
                  <a:pt x="19" y="786"/>
                  <a:pt x="19" y="786"/>
                  <a:pt x="19" y="786"/>
                </a:cubicBezTo>
                <a:cubicBezTo>
                  <a:pt x="17" y="776"/>
                  <a:pt x="16" y="765"/>
                  <a:pt x="14" y="755"/>
                </a:cubicBezTo>
                <a:cubicBezTo>
                  <a:pt x="49" y="750"/>
                  <a:pt x="49" y="750"/>
                  <a:pt x="49" y="750"/>
                </a:cubicBezTo>
                <a:cubicBezTo>
                  <a:pt x="48" y="740"/>
                  <a:pt x="48" y="740"/>
                  <a:pt x="48" y="740"/>
                </a:cubicBezTo>
                <a:cubicBezTo>
                  <a:pt x="13" y="744"/>
                  <a:pt x="13" y="744"/>
                  <a:pt x="13" y="744"/>
                </a:cubicBezTo>
                <a:cubicBezTo>
                  <a:pt x="12" y="734"/>
                  <a:pt x="11" y="724"/>
                  <a:pt x="10" y="713"/>
                </a:cubicBezTo>
                <a:cubicBezTo>
                  <a:pt x="43" y="712"/>
                  <a:pt x="43" y="712"/>
                  <a:pt x="43" y="712"/>
                </a:cubicBezTo>
                <a:cubicBezTo>
                  <a:pt x="42" y="703"/>
                  <a:pt x="42" y="703"/>
                  <a:pt x="42" y="703"/>
                </a:cubicBezTo>
                <a:cubicBezTo>
                  <a:pt x="9" y="705"/>
                  <a:pt x="9" y="705"/>
                  <a:pt x="9" y="705"/>
                </a:cubicBezTo>
                <a:cubicBezTo>
                  <a:pt x="9" y="695"/>
                  <a:pt x="8" y="684"/>
                  <a:pt x="8" y="674"/>
                </a:cubicBezTo>
                <a:cubicBezTo>
                  <a:pt x="51" y="674"/>
                  <a:pt x="51" y="674"/>
                  <a:pt x="51" y="674"/>
                </a:cubicBezTo>
                <a:cubicBezTo>
                  <a:pt x="51" y="660"/>
                  <a:pt x="51" y="660"/>
                  <a:pt x="51" y="660"/>
                </a:cubicBezTo>
                <a:cubicBezTo>
                  <a:pt x="8" y="660"/>
                  <a:pt x="8" y="660"/>
                  <a:pt x="8" y="660"/>
                </a:cubicBezTo>
                <a:cubicBezTo>
                  <a:pt x="8" y="651"/>
                  <a:pt x="9" y="641"/>
                  <a:pt x="9" y="632"/>
                </a:cubicBezTo>
                <a:cubicBezTo>
                  <a:pt x="42" y="634"/>
                  <a:pt x="42" y="634"/>
                  <a:pt x="42" y="634"/>
                </a:cubicBezTo>
                <a:cubicBezTo>
                  <a:pt x="43" y="623"/>
                  <a:pt x="43" y="623"/>
                  <a:pt x="43" y="623"/>
                </a:cubicBezTo>
                <a:cubicBezTo>
                  <a:pt x="10" y="621"/>
                  <a:pt x="10" y="621"/>
                  <a:pt x="10" y="621"/>
                </a:cubicBezTo>
                <a:cubicBezTo>
                  <a:pt x="11" y="611"/>
                  <a:pt x="11" y="601"/>
                  <a:pt x="13" y="591"/>
                </a:cubicBezTo>
                <a:cubicBezTo>
                  <a:pt x="48" y="594"/>
                  <a:pt x="48" y="594"/>
                  <a:pt x="48" y="594"/>
                </a:cubicBezTo>
                <a:cubicBezTo>
                  <a:pt x="49" y="584"/>
                  <a:pt x="49" y="584"/>
                  <a:pt x="49" y="584"/>
                </a:cubicBezTo>
                <a:cubicBezTo>
                  <a:pt x="14" y="579"/>
                  <a:pt x="14" y="579"/>
                  <a:pt x="14" y="579"/>
                </a:cubicBezTo>
                <a:cubicBezTo>
                  <a:pt x="15" y="569"/>
                  <a:pt x="17" y="559"/>
                  <a:pt x="19" y="549"/>
                </a:cubicBezTo>
                <a:cubicBezTo>
                  <a:pt x="52" y="555"/>
                  <a:pt x="52" y="555"/>
                  <a:pt x="52" y="555"/>
                </a:cubicBezTo>
                <a:cubicBezTo>
                  <a:pt x="54" y="546"/>
                  <a:pt x="54" y="546"/>
                  <a:pt x="54" y="546"/>
                </a:cubicBezTo>
                <a:cubicBezTo>
                  <a:pt x="21" y="539"/>
                  <a:pt x="21" y="539"/>
                  <a:pt x="21" y="539"/>
                </a:cubicBezTo>
                <a:cubicBezTo>
                  <a:pt x="23" y="529"/>
                  <a:pt x="25" y="519"/>
                  <a:pt x="27" y="509"/>
                </a:cubicBezTo>
                <a:cubicBezTo>
                  <a:pt x="59" y="518"/>
                  <a:pt x="59" y="518"/>
                  <a:pt x="59" y="518"/>
                </a:cubicBezTo>
                <a:cubicBezTo>
                  <a:pt x="62" y="508"/>
                  <a:pt x="62" y="508"/>
                  <a:pt x="62" y="508"/>
                </a:cubicBezTo>
                <a:cubicBezTo>
                  <a:pt x="30" y="500"/>
                  <a:pt x="30" y="500"/>
                  <a:pt x="30" y="500"/>
                </a:cubicBezTo>
                <a:cubicBezTo>
                  <a:pt x="32" y="490"/>
                  <a:pt x="35" y="481"/>
                  <a:pt x="38" y="472"/>
                </a:cubicBezTo>
                <a:cubicBezTo>
                  <a:pt x="94" y="491"/>
                  <a:pt x="94" y="491"/>
                  <a:pt x="94" y="491"/>
                </a:cubicBezTo>
                <a:cubicBezTo>
                  <a:pt x="99" y="474"/>
                  <a:pt x="99" y="474"/>
                  <a:pt x="99" y="474"/>
                </a:cubicBezTo>
                <a:cubicBezTo>
                  <a:pt x="43" y="455"/>
                  <a:pt x="43" y="455"/>
                  <a:pt x="43" y="455"/>
                </a:cubicBezTo>
                <a:cubicBezTo>
                  <a:pt x="46" y="447"/>
                  <a:pt x="49" y="439"/>
                  <a:pt x="52" y="431"/>
                </a:cubicBezTo>
                <a:cubicBezTo>
                  <a:pt x="85" y="444"/>
                  <a:pt x="85" y="444"/>
                  <a:pt x="85" y="444"/>
                </a:cubicBezTo>
                <a:cubicBezTo>
                  <a:pt x="88" y="434"/>
                  <a:pt x="88" y="434"/>
                  <a:pt x="88" y="434"/>
                </a:cubicBezTo>
                <a:cubicBezTo>
                  <a:pt x="56" y="421"/>
                  <a:pt x="56" y="421"/>
                  <a:pt x="56" y="421"/>
                </a:cubicBezTo>
                <a:cubicBezTo>
                  <a:pt x="60" y="412"/>
                  <a:pt x="64" y="403"/>
                  <a:pt x="68" y="394"/>
                </a:cubicBezTo>
                <a:cubicBezTo>
                  <a:pt x="101" y="407"/>
                  <a:pt x="101" y="407"/>
                  <a:pt x="101" y="407"/>
                </a:cubicBezTo>
                <a:cubicBezTo>
                  <a:pt x="104" y="397"/>
                  <a:pt x="104" y="397"/>
                  <a:pt x="104" y="397"/>
                </a:cubicBezTo>
                <a:cubicBezTo>
                  <a:pt x="72" y="384"/>
                  <a:pt x="72" y="384"/>
                  <a:pt x="72" y="384"/>
                </a:cubicBezTo>
                <a:cubicBezTo>
                  <a:pt x="77" y="375"/>
                  <a:pt x="82" y="365"/>
                  <a:pt x="87" y="356"/>
                </a:cubicBezTo>
                <a:cubicBezTo>
                  <a:pt x="118" y="372"/>
                  <a:pt x="118" y="372"/>
                  <a:pt x="118" y="372"/>
                </a:cubicBezTo>
                <a:cubicBezTo>
                  <a:pt x="123" y="363"/>
                  <a:pt x="123" y="363"/>
                  <a:pt x="123" y="363"/>
                </a:cubicBezTo>
                <a:cubicBezTo>
                  <a:pt x="91" y="347"/>
                  <a:pt x="91" y="347"/>
                  <a:pt x="91" y="347"/>
                </a:cubicBezTo>
                <a:cubicBezTo>
                  <a:pt x="97" y="338"/>
                  <a:pt x="102" y="328"/>
                  <a:pt x="108" y="319"/>
                </a:cubicBezTo>
                <a:cubicBezTo>
                  <a:pt x="136" y="338"/>
                  <a:pt x="136" y="338"/>
                  <a:pt x="136" y="338"/>
                </a:cubicBezTo>
                <a:cubicBezTo>
                  <a:pt x="142" y="329"/>
                  <a:pt x="142" y="329"/>
                  <a:pt x="142" y="329"/>
                </a:cubicBezTo>
                <a:cubicBezTo>
                  <a:pt x="114" y="310"/>
                  <a:pt x="114" y="310"/>
                  <a:pt x="114" y="310"/>
                </a:cubicBezTo>
                <a:cubicBezTo>
                  <a:pt x="119" y="302"/>
                  <a:pt x="124" y="295"/>
                  <a:pt x="129" y="287"/>
                </a:cubicBezTo>
                <a:cubicBezTo>
                  <a:pt x="166" y="314"/>
                  <a:pt x="166" y="314"/>
                  <a:pt x="166" y="314"/>
                </a:cubicBezTo>
                <a:cubicBezTo>
                  <a:pt x="173" y="303"/>
                  <a:pt x="173" y="303"/>
                  <a:pt x="173" y="303"/>
                </a:cubicBezTo>
                <a:cubicBezTo>
                  <a:pt x="138" y="276"/>
                  <a:pt x="138" y="276"/>
                  <a:pt x="138" y="276"/>
                </a:cubicBezTo>
                <a:cubicBezTo>
                  <a:pt x="144" y="268"/>
                  <a:pt x="150" y="260"/>
                  <a:pt x="156" y="252"/>
                </a:cubicBezTo>
                <a:cubicBezTo>
                  <a:pt x="183" y="275"/>
                  <a:pt x="183" y="275"/>
                  <a:pt x="183" y="275"/>
                </a:cubicBezTo>
                <a:cubicBezTo>
                  <a:pt x="189" y="266"/>
                  <a:pt x="189" y="266"/>
                  <a:pt x="189" y="266"/>
                </a:cubicBezTo>
                <a:cubicBezTo>
                  <a:pt x="163" y="244"/>
                  <a:pt x="163" y="244"/>
                  <a:pt x="163" y="244"/>
                </a:cubicBezTo>
                <a:cubicBezTo>
                  <a:pt x="169" y="236"/>
                  <a:pt x="176" y="228"/>
                  <a:pt x="183" y="221"/>
                </a:cubicBezTo>
                <a:cubicBezTo>
                  <a:pt x="207" y="245"/>
                  <a:pt x="207" y="245"/>
                  <a:pt x="207" y="245"/>
                </a:cubicBezTo>
                <a:cubicBezTo>
                  <a:pt x="213" y="237"/>
                  <a:pt x="213" y="237"/>
                  <a:pt x="213" y="237"/>
                </a:cubicBezTo>
                <a:cubicBezTo>
                  <a:pt x="190" y="213"/>
                  <a:pt x="190" y="213"/>
                  <a:pt x="190" y="213"/>
                </a:cubicBezTo>
                <a:cubicBezTo>
                  <a:pt x="197" y="206"/>
                  <a:pt x="205" y="198"/>
                  <a:pt x="212" y="191"/>
                </a:cubicBezTo>
                <a:cubicBezTo>
                  <a:pt x="235" y="216"/>
                  <a:pt x="235" y="216"/>
                  <a:pt x="235" y="216"/>
                </a:cubicBezTo>
                <a:cubicBezTo>
                  <a:pt x="243" y="210"/>
                  <a:pt x="243" y="210"/>
                  <a:pt x="243" y="210"/>
                </a:cubicBezTo>
                <a:cubicBezTo>
                  <a:pt x="220" y="184"/>
                  <a:pt x="220" y="184"/>
                  <a:pt x="220" y="184"/>
                </a:cubicBezTo>
                <a:cubicBezTo>
                  <a:pt x="227" y="177"/>
                  <a:pt x="234" y="171"/>
                  <a:pt x="242" y="164"/>
                </a:cubicBezTo>
                <a:cubicBezTo>
                  <a:pt x="264" y="190"/>
                  <a:pt x="264" y="190"/>
                  <a:pt x="264" y="190"/>
                </a:cubicBezTo>
                <a:cubicBezTo>
                  <a:pt x="272" y="183"/>
                  <a:pt x="272" y="183"/>
                  <a:pt x="272" y="183"/>
                </a:cubicBezTo>
                <a:cubicBezTo>
                  <a:pt x="250" y="158"/>
                  <a:pt x="250" y="158"/>
                  <a:pt x="250" y="158"/>
                </a:cubicBezTo>
                <a:cubicBezTo>
                  <a:pt x="257" y="152"/>
                  <a:pt x="265" y="146"/>
                  <a:pt x="272" y="140"/>
                </a:cubicBezTo>
                <a:cubicBezTo>
                  <a:pt x="309" y="190"/>
                  <a:pt x="309" y="190"/>
                  <a:pt x="309" y="190"/>
                </a:cubicBezTo>
                <a:cubicBezTo>
                  <a:pt x="322" y="180"/>
                  <a:pt x="322" y="180"/>
                  <a:pt x="322" y="180"/>
                </a:cubicBezTo>
                <a:cubicBezTo>
                  <a:pt x="286" y="130"/>
                  <a:pt x="286" y="130"/>
                  <a:pt x="286" y="130"/>
                </a:cubicBezTo>
                <a:cubicBezTo>
                  <a:pt x="294" y="125"/>
                  <a:pt x="301" y="119"/>
                  <a:pt x="309" y="114"/>
                </a:cubicBezTo>
                <a:cubicBezTo>
                  <a:pt x="330" y="145"/>
                  <a:pt x="330" y="145"/>
                  <a:pt x="330" y="145"/>
                </a:cubicBezTo>
                <a:cubicBezTo>
                  <a:pt x="338" y="139"/>
                  <a:pt x="338" y="139"/>
                  <a:pt x="338" y="139"/>
                </a:cubicBezTo>
                <a:cubicBezTo>
                  <a:pt x="318" y="108"/>
                  <a:pt x="318" y="108"/>
                  <a:pt x="318" y="108"/>
                </a:cubicBezTo>
                <a:cubicBezTo>
                  <a:pt x="327" y="103"/>
                  <a:pt x="335" y="98"/>
                  <a:pt x="344" y="93"/>
                </a:cubicBezTo>
                <a:cubicBezTo>
                  <a:pt x="361" y="124"/>
                  <a:pt x="361" y="124"/>
                  <a:pt x="361" y="124"/>
                </a:cubicBezTo>
                <a:cubicBezTo>
                  <a:pt x="370" y="119"/>
                  <a:pt x="370" y="119"/>
                  <a:pt x="370" y="119"/>
                </a:cubicBezTo>
                <a:cubicBezTo>
                  <a:pt x="352" y="88"/>
                  <a:pt x="352" y="88"/>
                  <a:pt x="352" y="88"/>
                </a:cubicBezTo>
                <a:cubicBezTo>
                  <a:pt x="362" y="83"/>
                  <a:pt x="371" y="78"/>
                  <a:pt x="381" y="74"/>
                </a:cubicBezTo>
                <a:cubicBezTo>
                  <a:pt x="395" y="105"/>
                  <a:pt x="395" y="105"/>
                  <a:pt x="395" y="105"/>
                </a:cubicBezTo>
                <a:cubicBezTo>
                  <a:pt x="405" y="101"/>
                  <a:pt x="405" y="101"/>
                  <a:pt x="405" y="101"/>
                </a:cubicBezTo>
                <a:cubicBezTo>
                  <a:pt x="390" y="69"/>
                  <a:pt x="390" y="69"/>
                  <a:pt x="390" y="69"/>
                </a:cubicBezTo>
                <a:cubicBezTo>
                  <a:pt x="399" y="65"/>
                  <a:pt x="409" y="61"/>
                  <a:pt x="418" y="57"/>
                </a:cubicBezTo>
                <a:cubicBezTo>
                  <a:pt x="432" y="90"/>
                  <a:pt x="432" y="90"/>
                  <a:pt x="432" y="90"/>
                </a:cubicBezTo>
                <a:cubicBezTo>
                  <a:pt x="442" y="86"/>
                  <a:pt x="442" y="86"/>
                  <a:pt x="442" y="86"/>
                </a:cubicBezTo>
                <a:cubicBezTo>
                  <a:pt x="428" y="53"/>
                  <a:pt x="428" y="53"/>
                  <a:pt x="428" y="53"/>
                </a:cubicBezTo>
                <a:cubicBezTo>
                  <a:pt x="437" y="49"/>
                  <a:pt x="446" y="46"/>
                  <a:pt x="456" y="43"/>
                </a:cubicBezTo>
                <a:cubicBezTo>
                  <a:pt x="471" y="87"/>
                  <a:pt x="471" y="87"/>
                  <a:pt x="471" y="87"/>
                </a:cubicBezTo>
                <a:cubicBezTo>
                  <a:pt x="484" y="83"/>
                  <a:pt x="484" y="83"/>
                  <a:pt x="484" y="83"/>
                </a:cubicBezTo>
                <a:cubicBezTo>
                  <a:pt x="468" y="39"/>
                  <a:pt x="468" y="39"/>
                  <a:pt x="468" y="39"/>
                </a:cubicBezTo>
                <a:cubicBezTo>
                  <a:pt x="478" y="35"/>
                  <a:pt x="488" y="33"/>
                  <a:pt x="498" y="30"/>
                </a:cubicBezTo>
                <a:cubicBezTo>
                  <a:pt x="506" y="66"/>
                  <a:pt x="506" y="66"/>
                  <a:pt x="506" y="66"/>
                </a:cubicBezTo>
                <a:cubicBezTo>
                  <a:pt x="516" y="63"/>
                  <a:pt x="516" y="63"/>
                  <a:pt x="516" y="63"/>
                </a:cubicBezTo>
                <a:cubicBezTo>
                  <a:pt x="507" y="28"/>
                  <a:pt x="507" y="28"/>
                  <a:pt x="507" y="28"/>
                </a:cubicBezTo>
                <a:cubicBezTo>
                  <a:pt x="517" y="25"/>
                  <a:pt x="527" y="23"/>
                  <a:pt x="537" y="21"/>
                </a:cubicBezTo>
                <a:cubicBezTo>
                  <a:pt x="545" y="58"/>
                  <a:pt x="545" y="58"/>
                  <a:pt x="545" y="58"/>
                </a:cubicBezTo>
                <a:cubicBezTo>
                  <a:pt x="556" y="56"/>
                  <a:pt x="556" y="56"/>
                  <a:pt x="556" y="56"/>
                </a:cubicBezTo>
                <a:cubicBezTo>
                  <a:pt x="549" y="19"/>
                  <a:pt x="549" y="19"/>
                  <a:pt x="549" y="19"/>
                </a:cubicBezTo>
                <a:cubicBezTo>
                  <a:pt x="559" y="17"/>
                  <a:pt x="569" y="15"/>
                  <a:pt x="580" y="14"/>
                </a:cubicBezTo>
                <a:cubicBezTo>
                  <a:pt x="584" y="50"/>
                  <a:pt x="584" y="50"/>
                  <a:pt x="584" y="50"/>
                </a:cubicBezTo>
                <a:cubicBezTo>
                  <a:pt x="593" y="49"/>
                  <a:pt x="593" y="49"/>
                  <a:pt x="593" y="49"/>
                </a:cubicBezTo>
                <a:cubicBezTo>
                  <a:pt x="590" y="12"/>
                  <a:pt x="590" y="12"/>
                  <a:pt x="590" y="12"/>
                </a:cubicBezTo>
                <a:cubicBezTo>
                  <a:pt x="600" y="11"/>
                  <a:pt x="610" y="10"/>
                  <a:pt x="620" y="9"/>
                </a:cubicBezTo>
                <a:cubicBezTo>
                  <a:pt x="622" y="47"/>
                  <a:pt x="622" y="47"/>
                  <a:pt x="622" y="47"/>
                </a:cubicBezTo>
                <a:cubicBezTo>
                  <a:pt x="633" y="47"/>
                  <a:pt x="633" y="47"/>
                  <a:pt x="633" y="47"/>
                </a:cubicBezTo>
                <a:cubicBezTo>
                  <a:pt x="631" y="9"/>
                  <a:pt x="631" y="9"/>
                  <a:pt x="631" y="9"/>
                </a:cubicBezTo>
                <a:cubicBezTo>
                  <a:pt x="640" y="8"/>
                  <a:pt x="648" y="8"/>
                  <a:pt x="657" y="8"/>
                </a:cubicBezTo>
                <a:cubicBezTo>
                  <a:pt x="657" y="71"/>
                  <a:pt x="657" y="71"/>
                  <a:pt x="657" y="71"/>
                </a:cubicBezTo>
                <a:cubicBezTo>
                  <a:pt x="675" y="71"/>
                  <a:pt x="675" y="71"/>
                  <a:pt x="675" y="71"/>
                </a:cubicBezTo>
                <a:cubicBezTo>
                  <a:pt x="676" y="8"/>
                  <a:pt x="676" y="8"/>
                  <a:pt x="676" y="8"/>
                </a:cubicBezTo>
                <a:cubicBezTo>
                  <a:pt x="685" y="8"/>
                  <a:pt x="694" y="8"/>
                  <a:pt x="704" y="9"/>
                </a:cubicBezTo>
                <a:cubicBezTo>
                  <a:pt x="702" y="47"/>
                  <a:pt x="702" y="47"/>
                  <a:pt x="702" y="47"/>
                </a:cubicBezTo>
                <a:cubicBezTo>
                  <a:pt x="711" y="47"/>
                  <a:pt x="711" y="47"/>
                  <a:pt x="711" y="47"/>
                </a:cubicBezTo>
                <a:cubicBezTo>
                  <a:pt x="713" y="9"/>
                  <a:pt x="713" y="9"/>
                  <a:pt x="713" y="9"/>
                </a:cubicBezTo>
                <a:cubicBezTo>
                  <a:pt x="724" y="10"/>
                  <a:pt x="736" y="11"/>
                  <a:pt x="747" y="12"/>
                </a:cubicBezTo>
                <a:cubicBezTo>
                  <a:pt x="746" y="13"/>
                  <a:pt x="746" y="13"/>
                  <a:pt x="746" y="13"/>
                </a:cubicBezTo>
                <a:cubicBezTo>
                  <a:pt x="742" y="49"/>
                  <a:pt x="742" y="49"/>
                  <a:pt x="742" y="49"/>
                </a:cubicBezTo>
                <a:cubicBezTo>
                  <a:pt x="751" y="50"/>
                  <a:pt x="751" y="50"/>
                  <a:pt x="751" y="50"/>
                </a:cubicBezTo>
                <a:cubicBezTo>
                  <a:pt x="756" y="14"/>
                  <a:pt x="756" y="14"/>
                  <a:pt x="756" y="14"/>
                </a:cubicBezTo>
                <a:cubicBezTo>
                  <a:pt x="766" y="15"/>
                  <a:pt x="776" y="17"/>
                  <a:pt x="786" y="18"/>
                </a:cubicBezTo>
                <a:cubicBezTo>
                  <a:pt x="779" y="56"/>
                  <a:pt x="779" y="56"/>
                  <a:pt x="779" y="56"/>
                </a:cubicBezTo>
                <a:cubicBezTo>
                  <a:pt x="789" y="58"/>
                  <a:pt x="789" y="58"/>
                  <a:pt x="789" y="58"/>
                </a:cubicBezTo>
                <a:cubicBezTo>
                  <a:pt x="798" y="21"/>
                  <a:pt x="798" y="21"/>
                  <a:pt x="798" y="21"/>
                </a:cubicBezTo>
                <a:cubicBezTo>
                  <a:pt x="808" y="23"/>
                  <a:pt x="818" y="25"/>
                  <a:pt x="827" y="27"/>
                </a:cubicBezTo>
                <a:cubicBezTo>
                  <a:pt x="819" y="63"/>
                  <a:pt x="819" y="63"/>
                  <a:pt x="819" y="63"/>
                </a:cubicBezTo>
                <a:cubicBezTo>
                  <a:pt x="829" y="66"/>
                  <a:pt x="829" y="66"/>
                  <a:pt x="829" y="66"/>
                </a:cubicBezTo>
                <a:cubicBezTo>
                  <a:pt x="837" y="30"/>
                  <a:pt x="837" y="30"/>
                  <a:pt x="837" y="30"/>
                </a:cubicBezTo>
                <a:cubicBezTo>
                  <a:pt x="847" y="32"/>
                  <a:pt x="856" y="35"/>
                  <a:pt x="865" y="38"/>
                </a:cubicBezTo>
                <a:cubicBezTo>
                  <a:pt x="851" y="83"/>
                  <a:pt x="851" y="83"/>
                  <a:pt x="851" y="83"/>
                </a:cubicBezTo>
                <a:cubicBezTo>
                  <a:pt x="863" y="87"/>
                  <a:pt x="863" y="87"/>
                  <a:pt x="863" y="87"/>
                </a:cubicBezTo>
                <a:cubicBezTo>
                  <a:pt x="877" y="42"/>
                  <a:pt x="877" y="42"/>
                  <a:pt x="877" y="42"/>
                </a:cubicBezTo>
                <a:cubicBezTo>
                  <a:pt x="887" y="45"/>
                  <a:pt x="897" y="49"/>
                  <a:pt x="907" y="53"/>
                </a:cubicBezTo>
                <a:cubicBezTo>
                  <a:pt x="893" y="86"/>
                  <a:pt x="893" y="86"/>
                  <a:pt x="893" y="86"/>
                </a:cubicBezTo>
                <a:cubicBezTo>
                  <a:pt x="903" y="90"/>
                  <a:pt x="903" y="90"/>
                  <a:pt x="903" y="90"/>
                </a:cubicBezTo>
                <a:cubicBezTo>
                  <a:pt x="917" y="57"/>
                  <a:pt x="917" y="57"/>
                  <a:pt x="917" y="57"/>
                </a:cubicBezTo>
                <a:cubicBezTo>
                  <a:pt x="926" y="61"/>
                  <a:pt x="935" y="65"/>
                  <a:pt x="945" y="69"/>
                </a:cubicBezTo>
                <a:cubicBezTo>
                  <a:pt x="928" y="101"/>
                  <a:pt x="928" y="101"/>
                  <a:pt x="928" y="101"/>
                </a:cubicBezTo>
                <a:cubicBezTo>
                  <a:pt x="938" y="105"/>
                  <a:pt x="938" y="105"/>
                  <a:pt x="938" y="105"/>
                </a:cubicBezTo>
                <a:cubicBezTo>
                  <a:pt x="954" y="74"/>
                  <a:pt x="954" y="74"/>
                  <a:pt x="954" y="74"/>
                </a:cubicBezTo>
                <a:cubicBezTo>
                  <a:pt x="963" y="78"/>
                  <a:pt x="972" y="83"/>
                  <a:pt x="981" y="87"/>
                </a:cubicBezTo>
                <a:cubicBezTo>
                  <a:pt x="965" y="119"/>
                  <a:pt x="965" y="119"/>
                  <a:pt x="965" y="119"/>
                </a:cubicBezTo>
                <a:cubicBezTo>
                  <a:pt x="973" y="124"/>
                  <a:pt x="973" y="124"/>
                  <a:pt x="973" y="124"/>
                </a:cubicBezTo>
                <a:cubicBezTo>
                  <a:pt x="989" y="92"/>
                  <a:pt x="989" y="92"/>
                  <a:pt x="989" y="92"/>
                </a:cubicBezTo>
                <a:cubicBezTo>
                  <a:pt x="999" y="97"/>
                  <a:pt x="1008" y="103"/>
                  <a:pt x="1017" y="109"/>
                </a:cubicBezTo>
                <a:cubicBezTo>
                  <a:pt x="997" y="139"/>
                  <a:pt x="997" y="139"/>
                  <a:pt x="997" y="139"/>
                </a:cubicBezTo>
                <a:cubicBezTo>
                  <a:pt x="1006" y="145"/>
                  <a:pt x="1006" y="145"/>
                  <a:pt x="1006" y="145"/>
                </a:cubicBezTo>
                <a:cubicBezTo>
                  <a:pt x="1026" y="114"/>
                  <a:pt x="1026" y="114"/>
                  <a:pt x="1026" y="114"/>
                </a:cubicBezTo>
                <a:cubicBezTo>
                  <a:pt x="1034" y="119"/>
                  <a:pt x="1042" y="125"/>
                  <a:pt x="1049" y="130"/>
                </a:cubicBezTo>
                <a:cubicBezTo>
                  <a:pt x="1013" y="180"/>
                  <a:pt x="1013" y="180"/>
                  <a:pt x="1013" y="180"/>
                </a:cubicBezTo>
                <a:cubicBezTo>
                  <a:pt x="1028" y="190"/>
                  <a:pt x="1028" y="190"/>
                  <a:pt x="1028" y="190"/>
                </a:cubicBezTo>
                <a:cubicBezTo>
                  <a:pt x="1063" y="140"/>
                  <a:pt x="1063" y="140"/>
                  <a:pt x="1063" y="140"/>
                </a:cubicBezTo>
                <a:cubicBezTo>
                  <a:pt x="1070" y="145"/>
                  <a:pt x="1077" y="151"/>
                  <a:pt x="1084" y="157"/>
                </a:cubicBezTo>
                <a:cubicBezTo>
                  <a:pt x="1063" y="183"/>
                  <a:pt x="1063" y="183"/>
                  <a:pt x="1063" y="183"/>
                </a:cubicBezTo>
                <a:cubicBezTo>
                  <a:pt x="1071" y="190"/>
                  <a:pt x="1071" y="190"/>
                  <a:pt x="1071" y="190"/>
                </a:cubicBezTo>
                <a:cubicBezTo>
                  <a:pt x="1092" y="163"/>
                  <a:pt x="1092" y="163"/>
                  <a:pt x="1092" y="163"/>
                </a:cubicBezTo>
                <a:cubicBezTo>
                  <a:pt x="1100" y="170"/>
                  <a:pt x="1108" y="177"/>
                  <a:pt x="1116" y="184"/>
                </a:cubicBezTo>
                <a:cubicBezTo>
                  <a:pt x="1092" y="210"/>
                  <a:pt x="1092" y="210"/>
                  <a:pt x="1092" y="210"/>
                </a:cubicBezTo>
                <a:cubicBezTo>
                  <a:pt x="1100" y="216"/>
                  <a:pt x="1100" y="216"/>
                  <a:pt x="1100" y="216"/>
                </a:cubicBezTo>
                <a:cubicBezTo>
                  <a:pt x="1123" y="191"/>
                  <a:pt x="1123" y="191"/>
                  <a:pt x="1123" y="191"/>
                </a:cubicBezTo>
                <a:cubicBezTo>
                  <a:pt x="1130" y="198"/>
                  <a:pt x="1138" y="205"/>
                  <a:pt x="1145" y="213"/>
                </a:cubicBezTo>
                <a:cubicBezTo>
                  <a:pt x="1119" y="237"/>
                  <a:pt x="1119" y="237"/>
                  <a:pt x="1119" y="237"/>
                </a:cubicBezTo>
                <a:cubicBezTo>
                  <a:pt x="1127" y="245"/>
                  <a:pt x="1127" y="245"/>
                  <a:pt x="1127" y="245"/>
                </a:cubicBezTo>
                <a:cubicBezTo>
                  <a:pt x="1152" y="221"/>
                  <a:pt x="1152" y="221"/>
                  <a:pt x="1152" y="221"/>
                </a:cubicBezTo>
                <a:cubicBezTo>
                  <a:pt x="1159" y="228"/>
                  <a:pt x="1166" y="236"/>
                  <a:pt x="1172" y="244"/>
                </a:cubicBezTo>
                <a:cubicBezTo>
                  <a:pt x="1146" y="266"/>
                  <a:pt x="1146" y="266"/>
                  <a:pt x="1146" y="266"/>
                </a:cubicBezTo>
                <a:cubicBezTo>
                  <a:pt x="1152" y="275"/>
                  <a:pt x="1152" y="275"/>
                  <a:pt x="1152" y="275"/>
                </a:cubicBezTo>
                <a:cubicBezTo>
                  <a:pt x="1179" y="252"/>
                  <a:pt x="1179" y="252"/>
                  <a:pt x="1179" y="252"/>
                </a:cubicBezTo>
                <a:cubicBezTo>
                  <a:pt x="1185" y="260"/>
                  <a:pt x="1192" y="268"/>
                  <a:pt x="1198" y="276"/>
                </a:cubicBezTo>
                <a:cubicBezTo>
                  <a:pt x="1162" y="303"/>
                  <a:pt x="1162" y="303"/>
                  <a:pt x="1162" y="303"/>
                </a:cubicBezTo>
                <a:cubicBezTo>
                  <a:pt x="1169" y="314"/>
                  <a:pt x="1169" y="314"/>
                  <a:pt x="1169" y="314"/>
                </a:cubicBezTo>
                <a:cubicBezTo>
                  <a:pt x="1205" y="286"/>
                  <a:pt x="1205" y="286"/>
                  <a:pt x="1205" y="286"/>
                </a:cubicBezTo>
                <a:cubicBezTo>
                  <a:pt x="1211" y="294"/>
                  <a:pt x="1216" y="302"/>
                  <a:pt x="1221" y="310"/>
                </a:cubicBezTo>
                <a:cubicBezTo>
                  <a:pt x="1193" y="329"/>
                  <a:pt x="1193" y="329"/>
                  <a:pt x="1193" y="329"/>
                </a:cubicBezTo>
                <a:cubicBezTo>
                  <a:pt x="1198" y="338"/>
                  <a:pt x="1198" y="338"/>
                  <a:pt x="1198" y="338"/>
                </a:cubicBezTo>
                <a:cubicBezTo>
                  <a:pt x="1227" y="318"/>
                  <a:pt x="1227" y="318"/>
                  <a:pt x="1227" y="318"/>
                </a:cubicBezTo>
                <a:cubicBezTo>
                  <a:pt x="1233" y="328"/>
                  <a:pt x="1238" y="337"/>
                  <a:pt x="1243" y="346"/>
                </a:cubicBezTo>
                <a:cubicBezTo>
                  <a:pt x="1212" y="363"/>
                  <a:pt x="1212" y="363"/>
                  <a:pt x="1212" y="363"/>
                </a:cubicBezTo>
                <a:cubicBezTo>
                  <a:pt x="1217" y="372"/>
                  <a:pt x="1217" y="372"/>
                  <a:pt x="1217" y="372"/>
                </a:cubicBezTo>
                <a:cubicBezTo>
                  <a:pt x="1248" y="355"/>
                  <a:pt x="1248" y="355"/>
                  <a:pt x="1248" y="355"/>
                </a:cubicBezTo>
                <a:cubicBezTo>
                  <a:pt x="1253" y="364"/>
                  <a:pt x="1258" y="374"/>
                  <a:pt x="1263" y="383"/>
                </a:cubicBezTo>
                <a:cubicBezTo>
                  <a:pt x="1231" y="397"/>
                  <a:pt x="1231" y="397"/>
                  <a:pt x="1231" y="397"/>
                </a:cubicBezTo>
                <a:cubicBezTo>
                  <a:pt x="1235" y="407"/>
                  <a:pt x="1235" y="407"/>
                  <a:pt x="1235" y="407"/>
                </a:cubicBezTo>
                <a:cubicBezTo>
                  <a:pt x="1267" y="393"/>
                  <a:pt x="1267" y="393"/>
                  <a:pt x="1267" y="393"/>
                </a:cubicBezTo>
                <a:cubicBezTo>
                  <a:pt x="1271" y="402"/>
                  <a:pt x="1275" y="411"/>
                  <a:pt x="1279" y="420"/>
                </a:cubicBezTo>
                <a:cubicBezTo>
                  <a:pt x="1247" y="435"/>
                  <a:pt x="1247" y="435"/>
                  <a:pt x="1247" y="435"/>
                </a:cubicBezTo>
                <a:cubicBezTo>
                  <a:pt x="1250" y="444"/>
                  <a:pt x="1250" y="444"/>
                  <a:pt x="1250" y="444"/>
                </a:cubicBezTo>
                <a:cubicBezTo>
                  <a:pt x="1283" y="430"/>
                  <a:pt x="1283" y="430"/>
                  <a:pt x="1283" y="430"/>
                </a:cubicBezTo>
                <a:cubicBezTo>
                  <a:pt x="1286" y="439"/>
                  <a:pt x="1289" y="447"/>
                  <a:pt x="1292" y="455"/>
                </a:cubicBezTo>
                <a:cubicBezTo>
                  <a:pt x="1236" y="474"/>
                  <a:pt x="1236" y="474"/>
                  <a:pt x="1236" y="474"/>
                </a:cubicBezTo>
                <a:cubicBezTo>
                  <a:pt x="1241" y="491"/>
                  <a:pt x="1241" y="491"/>
                  <a:pt x="1241" y="491"/>
                </a:cubicBezTo>
                <a:cubicBezTo>
                  <a:pt x="1297" y="472"/>
                  <a:pt x="1297" y="472"/>
                  <a:pt x="1297" y="472"/>
                </a:cubicBezTo>
                <a:cubicBezTo>
                  <a:pt x="1300" y="481"/>
                  <a:pt x="1303" y="490"/>
                  <a:pt x="1305" y="500"/>
                </a:cubicBezTo>
                <a:cubicBezTo>
                  <a:pt x="1270" y="508"/>
                  <a:pt x="1270" y="508"/>
                  <a:pt x="1270" y="508"/>
                </a:cubicBezTo>
                <a:cubicBezTo>
                  <a:pt x="1273" y="518"/>
                  <a:pt x="1273" y="518"/>
                  <a:pt x="1273" y="518"/>
                </a:cubicBezTo>
                <a:cubicBezTo>
                  <a:pt x="1308" y="509"/>
                  <a:pt x="1308" y="509"/>
                  <a:pt x="1308" y="509"/>
                </a:cubicBezTo>
                <a:cubicBezTo>
                  <a:pt x="1310" y="519"/>
                  <a:pt x="1312" y="529"/>
                  <a:pt x="1314" y="539"/>
                </a:cubicBezTo>
                <a:cubicBezTo>
                  <a:pt x="1281" y="546"/>
                  <a:pt x="1281" y="546"/>
                  <a:pt x="1281" y="546"/>
                </a:cubicBezTo>
                <a:cubicBezTo>
                  <a:pt x="1283" y="555"/>
                  <a:pt x="1283" y="555"/>
                  <a:pt x="1283" y="555"/>
                </a:cubicBezTo>
                <a:cubicBezTo>
                  <a:pt x="1316" y="549"/>
                  <a:pt x="1316" y="549"/>
                  <a:pt x="1316" y="549"/>
                </a:cubicBezTo>
                <a:cubicBezTo>
                  <a:pt x="1318" y="559"/>
                  <a:pt x="1320" y="569"/>
                  <a:pt x="1321" y="579"/>
                </a:cubicBezTo>
                <a:cubicBezTo>
                  <a:pt x="1286" y="584"/>
                  <a:pt x="1286" y="584"/>
                  <a:pt x="1286" y="584"/>
                </a:cubicBezTo>
                <a:cubicBezTo>
                  <a:pt x="1288" y="594"/>
                  <a:pt x="1288" y="594"/>
                  <a:pt x="1288" y="594"/>
                </a:cubicBezTo>
                <a:cubicBezTo>
                  <a:pt x="1322" y="590"/>
                  <a:pt x="1322" y="590"/>
                  <a:pt x="1322" y="590"/>
                </a:cubicBezTo>
                <a:cubicBezTo>
                  <a:pt x="1324" y="601"/>
                  <a:pt x="1324" y="611"/>
                  <a:pt x="1325" y="621"/>
                </a:cubicBezTo>
                <a:cubicBezTo>
                  <a:pt x="1289" y="623"/>
                  <a:pt x="1289" y="623"/>
                  <a:pt x="1289" y="623"/>
                </a:cubicBezTo>
                <a:cubicBezTo>
                  <a:pt x="1290" y="634"/>
                  <a:pt x="1290" y="634"/>
                  <a:pt x="1290" y="634"/>
                </a:cubicBezTo>
                <a:cubicBezTo>
                  <a:pt x="1326" y="632"/>
                  <a:pt x="1326" y="632"/>
                  <a:pt x="1326" y="632"/>
                </a:cubicBezTo>
                <a:cubicBezTo>
                  <a:pt x="1326" y="641"/>
                  <a:pt x="1327" y="651"/>
                  <a:pt x="1327" y="660"/>
                </a:cubicBezTo>
                <a:cubicBezTo>
                  <a:pt x="1281" y="660"/>
                  <a:pt x="1281" y="660"/>
                  <a:pt x="1281" y="660"/>
                </a:cubicBezTo>
                <a:cubicBezTo>
                  <a:pt x="1281" y="674"/>
                  <a:pt x="1281" y="674"/>
                  <a:pt x="1281" y="674"/>
                </a:cubicBezTo>
                <a:cubicBezTo>
                  <a:pt x="1327" y="674"/>
                  <a:pt x="1327" y="674"/>
                  <a:pt x="1327" y="674"/>
                </a:cubicBezTo>
                <a:cubicBezTo>
                  <a:pt x="1327" y="684"/>
                  <a:pt x="1326" y="695"/>
                  <a:pt x="1326" y="705"/>
                </a:cubicBezTo>
                <a:cubicBezTo>
                  <a:pt x="1290" y="703"/>
                  <a:pt x="1290" y="703"/>
                  <a:pt x="1290" y="703"/>
                </a:cubicBezTo>
                <a:cubicBezTo>
                  <a:pt x="1289" y="712"/>
                  <a:pt x="1289" y="712"/>
                  <a:pt x="1289" y="712"/>
                </a:cubicBezTo>
                <a:cubicBezTo>
                  <a:pt x="1325" y="713"/>
                  <a:pt x="1325" y="713"/>
                  <a:pt x="1325" y="713"/>
                </a:cubicBezTo>
                <a:cubicBezTo>
                  <a:pt x="1324" y="724"/>
                  <a:pt x="1323" y="734"/>
                  <a:pt x="1322" y="745"/>
                </a:cubicBezTo>
                <a:cubicBezTo>
                  <a:pt x="1288" y="740"/>
                  <a:pt x="1288" y="740"/>
                  <a:pt x="1288" y="740"/>
                </a:cubicBezTo>
                <a:cubicBezTo>
                  <a:pt x="1286" y="750"/>
                  <a:pt x="1286" y="750"/>
                  <a:pt x="1286" y="750"/>
                </a:cubicBezTo>
                <a:cubicBezTo>
                  <a:pt x="1321" y="755"/>
                  <a:pt x="1321" y="755"/>
                  <a:pt x="1321" y="755"/>
                </a:cubicBezTo>
                <a:cubicBezTo>
                  <a:pt x="1320" y="766"/>
                  <a:pt x="1318" y="776"/>
                  <a:pt x="1316" y="786"/>
                </a:cubicBezTo>
                <a:cubicBezTo>
                  <a:pt x="1283" y="779"/>
                  <a:pt x="1283" y="779"/>
                  <a:pt x="1283" y="779"/>
                </a:cubicBezTo>
                <a:cubicBezTo>
                  <a:pt x="1281" y="790"/>
                  <a:pt x="1281" y="790"/>
                  <a:pt x="1281" y="790"/>
                </a:cubicBezTo>
                <a:cubicBezTo>
                  <a:pt x="1314" y="797"/>
                  <a:pt x="1314" y="797"/>
                  <a:pt x="1314" y="797"/>
                </a:cubicBezTo>
                <a:cubicBezTo>
                  <a:pt x="1312" y="807"/>
                  <a:pt x="1310" y="817"/>
                  <a:pt x="1307" y="827"/>
                </a:cubicBezTo>
                <a:cubicBezTo>
                  <a:pt x="1273" y="819"/>
                  <a:pt x="1273" y="819"/>
                  <a:pt x="1273" y="819"/>
                </a:cubicBezTo>
                <a:cubicBezTo>
                  <a:pt x="1270" y="828"/>
                  <a:pt x="1270" y="828"/>
                  <a:pt x="1270" y="828"/>
                </a:cubicBezTo>
                <a:cubicBezTo>
                  <a:pt x="1305" y="837"/>
                  <a:pt x="1305" y="837"/>
                  <a:pt x="1305" y="837"/>
                </a:cubicBezTo>
                <a:cubicBezTo>
                  <a:pt x="1302" y="845"/>
                  <a:pt x="1300" y="854"/>
                  <a:pt x="1297" y="862"/>
                </a:cubicBezTo>
                <a:cubicBezTo>
                  <a:pt x="1241" y="843"/>
                  <a:pt x="1241" y="843"/>
                  <a:pt x="1241" y="843"/>
                </a:cubicBezTo>
                <a:cubicBezTo>
                  <a:pt x="1236" y="860"/>
                  <a:pt x="1236" y="860"/>
                  <a:pt x="1236" y="860"/>
                </a:cubicBezTo>
                <a:cubicBezTo>
                  <a:pt x="1292" y="879"/>
                  <a:pt x="1292" y="879"/>
                  <a:pt x="1292" y="879"/>
                </a:cubicBezTo>
                <a:cubicBezTo>
                  <a:pt x="1289" y="887"/>
                  <a:pt x="1286" y="896"/>
                  <a:pt x="1282" y="905"/>
                </a:cubicBezTo>
                <a:cubicBezTo>
                  <a:pt x="1250" y="893"/>
                  <a:pt x="1250" y="893"/>
                  <a:pt x="1250" y="893"/>
                </a:cubicBezTo>
                <a:cubicBezTo>
                  <a:pt x="1247" y="902"/>
                  <a:pt x="1247" y="902"/>
                  <a:pt x="1247" y="902"/>
                </a:cubicBezTo>
                <a:cubicBezTo>
                  <a:pt x="1279" y="914"/>
                  <a:pt x="1279" y="914"/>
                  <a:pt x="1279" y="914"/>
                </a:cubicBezTo>
                <a:cubicBezTo>
                  <a:pt x="1275" y="924"/>
                  <a:pt x="1270" y="934"/>
                  <a:pt x="1266" y="944"/>
                </a:cubicBezTo>
                <a:cubicBezTo>
                  <a:pt x="1235" y="927"/>
                  <a:pt x="1235" y="927"/>
                  <a:pt x="1235" y="927"/>
                </a:cubicBezTo>
                <a:cubicBezTo>
                  <a:pt x="1231" y="938"/>
                  <a:pt x="1231" y="938"/>
                  <a:pt x="1231" y="938"/>
                </a:cubicBezTo>
                <a:cubicBezTo>
                  <a:pt x="1262" y="953"/>
                  <a:pt x="1262" y="953"/>
                  <a:pt x="1262" y="953"/>
                </a:cubicBezTo>
                <a:cubicBezTo>
                  <a:pt x="1257" y="962"/>
                  <a:pt x="1252" y="971"/>
                  <a:pt x="1247" y="981"/>
                </a:cubicBezTo>
                <a:cubicBezTo>
                  <a:pt x="1217" y="964"/>
                  <a:pt x="1217" y="964"/>
                  <a:pt x="1217" y="964"/>
                </a:cubicBezTo>
                <a:cubicBezTo>
                  <a:pt x="1212" y="973"/>
                  <a:pt x="1212" y="973"/>
                  <a:pt x="1212" y="973"/>
                </a:cubicBezTo>
                <a:cubicBezTo>
                  <a:pt x="1242" y="990"/>
                  <a:pt x="1242" y="990"/>
                  <a:pt x="1242" y="990"/>
                </a:cubicBezTo>
                <a:cubicBezTo>
                  <a:pt x="1237" y="998"/>
                  <a:pt x="1232" y="1007"/>
                  <a:pt x="1227" y="1016"/>
                </a:cubicBezTo>
                <a:cubicBezTo>
                  <a:pt x="1198" y="996"/>
                  <a:pt x="1198" y="996"/>
                  <a:pt x="1198" y="996"/>
                </a:cubicBezTo>
                <a:cubicBezTo>
                  <a:pt x="1193" y="1006"/>
                  <a:pt x="1193" y="1006"/>
                  <a:pt x="1193" y="1006"/>
                </a:cubicBezTo>
                <a:cubicBezTo>
                  <a:pt x="1221" y="1024"/>
                  <a:pt x="1221" y="1024"/>
                  <a:pt x="1221" y="1024"/>
                </a:cubicBezTo>
                <a:cubicBezTo>
                  <a:pt x="1216" y="1033"/>
                  <a:pt x="1210" y="1041"/>
                  <a:pt x="1204" y="1050"/>
                </a:cubicBezTo>
                <a:cubicBezTo>
                  <a:pt x="1169" y="1022"/>
                  <a:pt x="1169" y="1022"/>
                  <a:pt x="1169" y="1022"/>
                </a:cubicBezTo>
                <a:cubicBezTo>
                  <a:pt x="1162" y="1033"/>
                  <a:pt x="1162" y="1033"/>
                  <a:pt x="1162" y="1033"/>
                </a:cubicBezTo>
                <a:cubicBezTo>
                  <a:pt x="1197" y="1060"/>
                  <a:pt x="1197" y="1060"/>
                  <a:pt x="1197" y="1060"/>
                </a:cubicBezTo>
                <a:cubicBezTo>
                  <a:pt x="1191" y="1068"/>
                  <a:pt x="1185" y="1075"/>
                  <a:pt x="1179" y="1083"/>
                </a:cubicBezTo>
                <a:cubicBezTo>
                  <a:pt x="1152" y="1062"/>
                  <a:pt x="1152" y="1062"/>
                  <a:pt x="1152" y="1062"/>
                </a:cubicBezTo>
                <a:cubicBezTo>
                  <a:pt x="1146" y="1069"/>
                  <a:pt x="1146" y="1069"/>
                  <a:pt x="1146" y="1069"/>
                </a:cubicBezTo>
                <a:cubicBezTo>
                  <a:pt x="1172" y="1091"/>
                  <a:pt x="1172" y="1091"/>
                  <a:pt x="1172" y="1091"/>
                </a:cubicBezTo>
                <a:cubicBezTo>
                  <a:pt x="1166" y="1098"/>
                  <a:pt x="1159" y="1106"/>
                  <a:pt x="1152" y="1114"/>
                </a:cubicBezTo>
                <a:cubicBezTo>
                  <a:pt x="1127" y="1091"/>
                  <a:pt x="1127" y="1091"/>
                  <a:pt x="1127" y="1091"/>
                </a:cubicBezTo>
                <a:cubicBezTo>
                  <a:pt x="1119" y="1099"/>
                  <a:pt x="1119" y="1099"/>
                  <a:pt x="1119" y="1099"/>
                </a:cubicBezTo>
                <a:cubicBezTo>
                  <a:pt x="1145" y="1121"/>
                  <a:pt x="1145" y="1121"/>
                  <a:pt x="1145" y="1121"/>
                </a:cubicBezTo>
                <a:cubicBezTo>
                  <a:pt x="1138" y="1129"/>
                  <a:pt x="1130" y="1136"/>
                  <a:pt x="1123" y="1143"/>
                </a:cubicBezTo>
                <a:close/>
              </a:path>
            </a:pathLst>
          </a:custGeom>
          <a:solidFill>
            <a:schemeClr val="tx1">
              <a:lumMod val="25000"/>
              <a:lumOff val="75000"/>
            </a:schemeClr>
          </a:solidFill>
          <a:ln w="9525">
            <a:noFill/>
            <a:round/>
            <a:headEnd/>
            <a:tailEnd/>
          </a:ln>
        </p:spPr>
        <p:txBody>
          <a:bodyPr vert="horz" wrap="square" lIns="62195" tIns="31098" rIns="62195" bIns="31098" numCol="1" anchor="t" anchorCtr="0" compatLnSpc="1">
            <a:prstTxWarp prst="textNoShape">
              <a:avLst/>
            </a:prstTxWarp>
          </a:bodyPr>
          <a:lstStyle/>
          <a:p>
            <a:endParaRPr lang="en-GB"/>
          </a:p>
        </p:txBody>
      </p:sp>
      <p:sp>
        <p:nvSpPr>
          <p:cNvPr id="127" name="Arc 126"/>
          <p:cNvSpPr>
            <a:spLocks noChangeAspect="1"/>
          </p:cNvSpPr>
          <p:nvPr/>
        </p:nvSpPr>
        <p:spPr bwMode="ltGray">
          <a:xfrm>
            <a:off x="5534414" y="1645467"/>
            <a:ext cx="1708853" cy="1708381"/>
          </a:xfrm>
          <a:prstGeom prst="arc">
            <a:avLst>
              <a:gd name="adj1" fmla="val 16200000"/>
              <a:gd name="adj2" fmla="val 7201776"/>
            </a:avLst>
          </a:prstGeom>
          <a:noFill/>
          <a:ln w="76200" cap="rnd" cmpd="sng" algn="ctr">
            <a:solidFill>
              <a:schemeClr val="accent1"/>
            </a:solidFill>
            <a:prstDash val="solid"/>
            <a:round/>
            <a:headEnd type="none" w="med" len="med"/>
            <a:tailEnd type="oval" w="med" len="med"/>
          </a:ln>
          <a:effectLst/>
        </p:spPr>
        <p:txBody>
          <a:bodyPr vert="horz" wrap="square" lIns="61216" tIns="31832" rIns="61216" bIns="31832" numCol="1" rtlCol="0" anchor="ctr" anchorCtr="0" compatLnSpc="1">
            <a:prstTxWarp prst="textNoShape">
              <a:avLst/>
            </a:prstTxWarp>
          </a:bodyPr>
          <a:lstStyle/>
          <a:p>
            <a:pPr algn="l" eaLnBrk="1" hangingPunct="1">
              <a:spcBef>
                <a:spcPct val="0"/>
              </a:spcBef>
            </a:pPr>
            <a:endParaRPr lang="en-GB" sz="1600">
              <a:latin typeface="Arial" pitchFamily="34" charset="0"/>
            </a:endParaRPr>
          </a:p>
        </p:txBody>
      </p:sp>
      <p:sp>
        <p:nvSpPr>
          <p:cNvPr id="128" name="TextBox 127"/>
          <p:cNvSpPr txBox="1"/>
          <p:nvPr/>
        </p:nvSpPr>
        <p:spPr>
          <a:xfrm>
            <a:off x="5972458" y="2556455"/>
            <a:ext cx="832765" cy="481434"/>
          </a:xfrm>
          <a:prstGeom prst="rect">
            <a:avLst/>
          </a:prstGeom>
          <a:noFill/>
        </p:spPr>
        <p:txBody>
          <a:bodyPr wrap="square" lIns="0" tIns="0" rIns="0" bIns="0" rtlCol="0">
            <a:spAutoFit/>
          </a:bodyPr>
          <a:lstStyle/>
          <a:p>
            <a:pPr algn="ctr"/>
            <a:r>
              <a:rPr lang="x-none" sz="1900" b="1" dirty="0">
                <a:solidFill>
                  <a:schemeClr val="accent3"/>
                </a:solidFill>
                <a:latin typeface="+mj-lt"/>
              </a:rPr>
              <a:t>3</a:t>
            </a:r>
            <a:r>
              <a:rPr lang="en-US" sz="1900" b="1" dirty="0">
                <a:solidFill>
                  <a:schemeClr val="accent3"/>
                </a:solidFill>
                <a:latin typeface="+mj-lt"/>
              </a:rPr>
              <a:t>6</a:t>
            </a:r>
            <a:r>
              <a:rPr lang="en-GB" sz="1900" b="1" dirty="0">
                <a:solidFill>
                  <a:schemeClr val="accent3"/>
                </a:solidFill>
                <a:latin typeface="+mj-lt"/>
              </a:rPr>
              <a:t>%</a:t>
            </a:r>
            <a:r>
              <a:rPr lang="en-GB" sz="1600" b="1" dirty="0">
                <a:solidFill>
                  <a:schemeClr val="accent3"/>
                </a:solidFill>
                <a:latin typeface="+mj-lt"/>
              </a:rPr>
              <a:t/>
            </a:r>
            <a:br>
              <a:rPr lang="en-GB" sz="1600" b="1" dirty="0">
                <a:solidFill>
                  <a:schemeClr val="accent3"/>
                </a:solidFill>
                <a:latin typeface="+mj-lt"/>
              </a:rPr>
            </a:br>
            <a:r>
              <a:rPr lang="en-GB" sz="1200" dirty="0">
                <a:solidFill>
                  <a:schemeClr val="accent3"/>
                </a:solidFill>
                <a:latin typeface="+mj-lt"/>
              </a:rPr>
              <a:t>OTHER</a:t>
            </a:r>
            <a:endParaRPr lang="en-GB" sz="1200" b="1" dirty="0">
              <a:solidFill>
                <a:schemeClr val="accent3"/>
              </a:solidFill>
              <a:latin typeface="+mj-lt"/>
            </a:endParaRPr>
          </a:p>
        </p:txBody>
      </p:sp>
      <p:sp>
        <p:nvSpPr>
          <p:cNvPr id="129" name="TextBox 128"/>
          <p:cNvSpPr txBox="1"/>
          <p:nvPr/>
        </p:nvSpPr>
        <p:spPr>
          <a:xfrm>
            <a:off x="5863478" y="3950686"/>
            <a:ext cx="1050737"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TIP NASELJA</a:t>
            </a:r>
            <a:endParaRPr lang="en-GB" sz="1600" b="1" dirty="0">
              <a:solidFill>
                <a:schemeClr val="tx1">
                  <a:lumMod val="75000"/>
                  <a:lumOff val="25000"/>
                </a:schemeClr>
              </a:solidFill>
            </a:endParaRPr>
          </a:p>
        </p:txBody>
      </p:sp>
      <p:sp>
        <p:nvSpPr>
          <p:cNvPr id="130" name="TextBox 129"/>
          <p:cNvSpPr txBox="1"/>
          <p:nvPr/>
        </p:nvSpPr>
        <p:spPr>
          <a:xfrm>
            <a:off x="1838874" y="419820"/>
            <a:ext cx="731483"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REGIONI</a:t>
            </a:r>
            <a:endParaRPr lang="en-GB" sz="1600" b="1" dirty="0">
              <a:solidFill>
                <a:schemeClr val="tx1">
                  <a:lumMod val="75000"/>
                  <a:lumOff val="25000"/>
                </a:schemeClr>
              </a:solidFill>
            </a:endParaRPr>
          </a:p>
        </p:txBody>
      </p:sp>
      <p:sp>
        <p:nvSpPr>
          <p:cNvPr id="58" name="TextBox 57"/>
          <p:cNvSpPr txBox="1"/>
          <p:nvPr/>
        </p:nvSpPr>
        <p:spPr>
          <a:xfrm>
            <a:off x="3451791" y="2961722"/>
            <a:ext cx="745717" cy="161583"/>
          </a:xfrm>
          <a:prstGeom prst="rect">
            <a:avLst/>
          </a:prstGeom>
        </p:spPr>
        <p:txBody>
          <a:bodyPr vert="horz" wrap="none" lIns="0" tIns="0" rIns="0" bIns="0" rtlCol="0">
            <a:spAutoFit/>
          </a:bodyPr>
          <a:lstStyle/>
          <a:p>
            <a:pPr marL="4763"/>
            <a:r>
              <a:rPr lang="x-none" sz="1050" b="1" dirty="0"/>
              <a:t>Centar 47.</a:t>
            </a:r>
            <a:r>
              <a:rPr lang="en-US" sz="1050" b="1" dirty="0"/>
              <a:t>3</a:t>
            </a:r>
            <a:r>
              <a:rPr lang="x-none" sz="1050" b="1" dirty="0"/>
              <a:t>%</a:t>
            </a:r>
            <a:endParaRPr lang="en-US" sz="1050" b="1" dirty="0"/>
          </a:p>
        </p:txBody>
      </p:sp>
      <p:sp>
        <p:nvSpPr>
          <p:cNvPr id="60" name="TextBox 59"/>
          <p:cNvSpPr txBox="1"/>
          <p:nvPr/>
        </p:nvSpPr>
        <p:spPr>
          <a:xfrm>
            <a:off x="3379655" y="1772555"/>
            <a:ext cx="817853" cy="161583"/>
          </a:xfrm>
          <a:prstGeom prst="rect">
            <a:avLst/>
          </a:prstGeom>
        </p:spPr>
        <p:txBody>
          <a:bodyPr vert="horz" wrap="none" lIns="0" tIns="0" rIns="0" bIns="0" rtlCol="0">
            <a:spAutoFit/>
          </a:bodyPr>
          <a:lstStyle/>
          <a:p>
            <a:pPr marL="4763"/>
            <a:r>
              <a:rPr lang="x-none" sz="1050" b="1" dirty="0"/>
              <a:t>Sjever 28.4%%</a:t>
            </a:r>
            <a:endParaRPr lang="en-US" sz="105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09" y="451866"/>
            <a:ext cx="1128913" cy="84668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82157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601754"/>
            <a:ext cx="2771775" cy="542925"/>
          </a:xfrm>
          <a:prstGeom prst="rect">
            <a:avLst/>
          </a:prstGeom>
        </p:spPr>
      </p:pic>
      <p:sp>
        <p:nvSpPr>
          <p:cNvPr id="7" name="Title 6"/>
          <p:cNvSpPr>
            <a:spLocks noGrp="1"/>
          </p:cNvSpPr>
          <p:nvPr>
            <p:ph type="title"/>
          </p:nvPr>
        </p:nvSpPr>
        <p:spPr>
          <a:xfrm>
            <a:off x="234000" y="110068"/>
            <a:ext cx="8646971" cy="276999"/>
          </a:xfrm>
        </p:spPr>
        <p:txBody>
          <a:bodyPr/>
          <a:lstStyle/>
          <a:p>
            <a:r>
              <a:rPr lang="x-none" sz="2000" dirty="0"/>
              <a:t>Struktura uzorka</a:t>
            </a:r>
            <a:endParaRPr lang="en-GB" sz="2000" dirty="0"/>
          </a:p>
        </p:txBody>
      </p:sp>
      <p:graphicFrame>
        <p:nvGraphicFramePr>
          <p:cNvPr id="31" name="Chart 30"/>
          <p:cNvGraphicFramePr/>
          <p:nvPr>
            <p:extLst>
              <p:ext uri="{D42A27DB-BD31-4B8C-83A1-F6EECF244321}">
                <p14:modId xmlns:p14="http://schemas.microsoft.com/office/powerpoint/2010/main" val="414956215"/>
              </p:ext>
            </p:extLst>
          </p:nvPr>
        </p:nvGraphicFramePr>
        <p:xfrm>
          <a:off x="0" y="1259631"/>
          <a:ext cx="2484222" cy="2538646"/>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1062429" y="3987288"/>
            <a:ext cx="340158"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POL</a:t>
            </a:r>
            <a:endParaRPr lang="en-GB" sz="1600" b="1" dirty="0">
              <a:solidFill>
                <a:schemeClr val="tx1">
                  <a:lumMod val="75000"/>
                  <a:lumOff val="25000"/>
                </a:schemeClr>
              </a:solidFill>
            </a:endParaRPr>
          </a:p>
        </p:txBody>
      </p:sp>
      <p:graphicFrame>
        <p:nvGraphicFramePr>
          <p:cNvPr id="24" name="Chart 23"/>
          <p:cNvGraphicFramePr/>
          <p:nvPr>
            <p:extLst>
              <p:ext uri="{D42A27DB-BD31-4B8C-83A1-F6EECF244321}">
                <p14:modId xmlns:p14="http://schemas.microsoft.com/office/powerpoint/2010/main" val="3416198687"/>
              </p:ext>
            </p:extLst>
          </p:nvPr>
        </p:nvGraphicFramePr>
        <p:xfrm>
          <a:off x="2674722" y="359779"/>
          <a:ext cx="5832648" cy="1236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extLst>
              <p:ext uri="{D42A27DB-BD31-4B8C-83A1-F6EECF244321}">
                <p14:modId xmlns:p14="http://schemas.microsoft.com/office/powerpoint/2010/main" val="1034321440"/>
              </p:ext>
            </p:extLst>
          </p:nvPr>
        </p:nvGraphicFramePr>
        <p:xfrm>
          <a:off x="2674722" y="817240"/>
          <a:ext cx="5832648" cy="12368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p:nvPr>
            <p:extLst>
              <p:ext uri="{D42A27DB-BD31-4B8C-83A1-F6EECF244321}">
                <p14:modId xmlns:p14="http://schemas.microsoft.com/office/powerpoint/2010/main" val="4170909489"/>
              </p:ext>
            </p:extLst>
          </p:nvPr>
        </p:nvGraphicFramePr>
        <p:xfrm>
          <a:off x="2674722" y="1274701"/>
          <a:ext cx="5832648" cy="1236832"/>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p:cNvSpPr txBox="1"/>
          <p:nvPr/>
        </p:nvSpPr>
        <p:spPr>
          <a:xfrm>
            <a:off x="5186151" y="359779"/>
            <a:ext cx="760465"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STAROST</a:t>
            </a:r>
            <a:endParaRPr lang="en-GB" sz="1600" b="1" dirty="0">
              <a:solidFill>
                <a:schemeClr val="tx1">
                  <a:lumMod val="75000"/>
                  <a:lumOff val="25000"/>
                </a:schemeClr>
              </a:solidFill>
            </a:endParaRPr>
          </a:p>
        </p:txBody>
      </p:sp>
      <p:sp>
        <p:nvSpPr>
          <p:cNvPr id="58" name="TextBox 57"/>
          <p:cNvSpPr txBox="1"/>
          <p:nvPr/>
        </p:nvSpPr>
        <p:spPr>
          <a:xfrm>
            <a:off x="4696514" y="2771973"/>
            <a:ext cx="2370776" cy="246221"/>
          </a:xfrm>
          <a:prstGeom prst="rect">
            <a:avLst/>
          </a:prstGeom>
        </p:spPr>
        <p:txBody>
          <a:bodyPr vert="horz" wrap="square" lIns="0" tIns="0" rIns="0" bIns="0" rtlCol="0">
            <a:spAutoFit/>
          </a:bodyPr>
          <a:lstStyle/>
          <a:p>
            <a:pPr marL="4763" algn="ctr">
              <a:spcBef>
                <a:spcPts val="1200"/>
              </a:spcBef>
            </a:pPr>
            <a:r>
              <a:rPr lang="x-none" sz="1600" b="1" dirty="0">
                <a:solidFill>
                  <a:schemeClr val="tx1">
                    <a:lumMod val="75000"/>
                    <a:lumOff val="25000"/>
                  </a:schemeClr>
                </a:solidFill>
              </a:rPr>
              <a:t>OBRAZOVANJE ISPITANIKA</a:t>
            </a:r>
            <a:endParaRPr lang="en-GB" sz="1600" b="1" dirty="0">
              <a:solidFill>
                <a:schemeClr val="tx1">
                  <a:lumMod val="75000"/>
                  <a:lumOff val="25000"/>
                </a:schemeClr>
              </a:solidFill>
            </a:endParaRPr>
          </a:p>
        </p:txBody>
      </p:sp>
      <p:grpSp>
        <p:nvGrpSpPr>
          <p:cNvPr id="9" name="Group 8"/>
          <p:cNvGrpSpPr/>
          <p:nvPr/>
        </p:nvGrpSpPr>
        <p:grpSpPr>
          <a:xfrm>
            <a:off x="3143250" y="3118526"/>
            <a:ext cx="1822730" cy="1615212"/>
            <a:chOff x="3143250" y="2995416"/>
            <a:chExt cx="1822730" cy="1615212"/>
          </a:xfrm>
        </p:grpSpPr>
        <p:graphicFrame>
          <p:nvGraphicFramePr>
            <p:cNvPr id="32" name="Chart 31"/>
            <p:cNvGraphicFramePr>
              <a:graphicFrameLocks noChangeAspect="1"/>
            </p:cNvGraphicFramePr>
            <p:nvPr>
              <p:extLst>
                <p:ext uri="{D42A27DB-BD31-4B8C-83A1-F6EECF244321}">
                  <p14:modId xmlns:p14="http://schemas.microsoft.com/office/powerpoint/2010/main" val="3652820845"/>
                </p:ext>
              </p:extLst>
            </p:nvPr>
          </p:nvGraphicFramePr>
          <p:xfrm>
            <a:off x="3437268" y="2995416"/>
            <a:ext cx="1234695" cy="1223219"/>
          </p:xfrm>
          <a:graphic>
            <a:graphicData uri="http://schemas.openxmlformats.org/drawingml/2006/chart">
              <c:chart xmlns:c="http://schemas.openxmlformats.org/drawingml/2006/chart" xmlns:r="http://schemas.openxmlformats.org/officeDocument/2006/relationships" r:id="rId8"/>
            </a:graphicData>
          </a:graphic>
        </p:graphicFrame>
        <p:cxnSp>
          <p:nvCxnSpPr>
            <p:cNvPr id="42" name="Straight Connector 41"/>
            <p:cNvCxnSpPr/>
            <p:nvPr/>
          </p:nvCxnSpPr>
          <p:spPr>
            <a:xfrm>
              <a:off x="3347134"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143250" y="4077948"/>
              <a:ext cx="1822730" cy="532680"/>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x-none" sz="1400" dirty="0">
                  <a:solidFill>
                    <a:schemeClr val="accent6"/>
                  </a:solidFill>
                </a:rPr>
                <a:t>2</a:t>
              </a:r>
              <a:r>
                <a:rPr lang="en-US" sz="1400" dirty="0">
                  <a:solidFill>
                    <a:schemeClr val="accent6"/>
                  </a:solidFill>
                </a:rPr>
                <a:t>3.6</a:t>
              </a:r>
              <a:r>
                <a:rPr lang="en-GB" sz="1400" dirty="0">
                  <a:solidFill>
                    <a:schemeClr val="accent6"/>
                  </a:solidFill>
                </a:rPr>
                <a:t>%</a:t>
              </a:r>
              <a:endParaRPr lang="x-none" sz="1400" dirty="0">
                <a:solidFill>
                  <a:schemeClr val="accent6"/>
                </a:solidFill>
              </a:endParaRPr>
            </a:p>
            <a:p>
              <a:r>
                <a:rPr lang="x-none" sz="1050" dirty="0">
                  <a:solidFill>
                    <a:schemeClr val="accent6"/>
                  </a:solidFill>
                </a:rPr>
                <a:t>Osnovno, niže ili </a:t>
              </a:r>
              <a:br>
                <a:rPr lang="x-none" sz="1050" dirty="0">
                  <a:solidFill>
                    <a:schemeClr val="accent6"/>
                  </a:solidFill>
                </a:rPr>
              </a:br>
              <a:r>
                <a:rPr lang="x-none" sz="1050" dirty="0">
                  <a:solidFill>
                    <a:schemeClr val="accent6"/>
                  </a:solidFill>
                </a:rPr>
                <a:t>sekundarno obrazovanje</a:t>
              </a:r>
              <a:endParaRPr lang="en-GB" sz="1050" dirty="0">
                <a:solidFill>
                  <a:schemeClr val="accent6"/>
                </a:solidFill>
              </a:endParaRPr>
            </a:p>
          </p:txBody>
        </p:sp>
        <p:sp>
          <p:nvSpPr>
            <p:cNvPr id="60" name="Freeform 8"/>
            <p:cNvSpPr>
              <a:spLocks noChangeAspect="1" noEditPoints="1"/>
            </p:cNvSpPr>
            <p:nvPr/>
          </p:nvSpPr>
          <p:spPr bwMode="auto">
            <a:xfrm>
              <a:off x="3845100" y="3321894"/>
              <a:ext cx="436812" cy="322962"/>
            </a:xfrm>
            <a:custGeom>
              <a:avLst/>
              <a:gdLst/>
              <a:ahLst/>
              <a:cxnLst>
                <a:cxn ang="0">
                  <a:pos x="16" y="168"/>
                </a:cxn>
                <a:cxn ang="0">
                  <a:pos x="36" y="164"/>
                </a:cxn>
                <a:cxn ang="0">
                  <a:pos x="17" y="162"/>
                </a:cxn>
                <a:cxn ang="0">
                  <a:pos x="211" y="124"/>
                </a:cxn>
                <a:cxn ang="0">
                  <a:pos x="217" y="127"/>
                </a:cxn>
                <a:cxn ang="0">
                  <a:pos x="190" y="134"/>
                </a:cxn>
                <a:cxn ang="0">
                  <a:pos x="173" y="138"/>
                </a:cxn>
                <a:cxn ang="0">
                  <a:pos x="178" y="135"/>
                </a:cxn>
                <a:cxn ang="0">
                  <a:pos x="189" y="125"/>
                </a:cxn>
                <a:cxn ang="0">
                  <a:pos x="211" y="120"/>
                </a:cxn>
                <a:cxn ang="0">
                  <a:pos x="107" y="106"/>
                </a:cxn>
                <a:cxn ang="0">
                  <a:pos x="104" y="121"/>
                </a:cxn>
                <a:cxn ang="0">
                  <a:pos x="137" y="116"/>
                </a:cxn>
                <a:cxn ang="0">
                  <a:pos x="144" y="117"/>
                </a:cxn>
                <a:cxn ang="0">
                  <a:pos x="157" y="126"/>
                </a:cxn>
                <a:cxn ang="0">
                  <a:pos x="174" y="118"/>
                </a:cxn>
                <a:cxn ang="0">
                  <a:pos x="178" y="122"/>
                </a:cxn>
                <a:cxn ang="0">
                  <a:pos x="162" y="128"/>
                </a:cxn>
                <a:cxn ang="0">
                  <a:pos x="104" y="134"/>
                </a:cxn>
                <a:cxn ang="0">
                  <a:pos x="72" y="135"/>
                </a:cxn>
                <a:cxn ang="0">
                  <a:pos x="69" y="129"/>
                </a:cxn>
                <a:cxn ang="0">
                  <a:pos x="80" y="122"/>
                </a:cxn>
                <a:cxn ang="0">
                  <a:pos x="113" y="100"/>
                </a:cxn>
                <a:cxn ang="0">
                  <a:pos x="114" y="111"/>
                </a:cxn>
                <a:cxn ang="0">
                  <a:pos x="112" y="138"/>
                </a:cxn>
                <a:cxn ang="0">
                  <a:pos x="147" y="107"/>
                </a:cxn>
                <a:cxn ang="0">
                  <a:pos x="147" y="107"/>
                </a:cxn>
                <a:cxn ang="0">
                  <a:pos x="125" y="184"/>
                </a:cxn>
                <a:cxn ang="0">
                  <a:pos x="142" y="197"/>
                </a:cxn>
                <a:cxn ang="0">
                  <a:pos x="160" y="184"/>
                </a:cxn>
                <a:cxn ang="0">
                  <a:pos x="146" y="193"/>
                </a:cxn>
                <a:cxn ang="0">
                  <a:pos x="124" y="182"/>
                </a:cxn>
                <a:cxn ang="0">
                  <a:pos x="269" y="168"/>
                </a:cxn>
                <a:cxn ang="0">
                  <a:pos x="264" y="164"/>
                </a:cxn>
                <a:cxn ang="0">
                  <a:pos x="263" y="164"/>
                </a:cxn>
                <a:cxn ang="0">
                  <a:pos x="167" y="178"/>
                </a:cxn>
                <a:cxn ang="0">
                  <a:pos x="251" y="34"/>
                </a:cxn>
                <a:cxn ang="0">
                  <a:pos x="252" y="34"/>
                </a:cxn>
                <a:cxn ang="0">
                  <a:pos x="284" y="173"/>
                </a:cxn>
                <a:cxn ang="0">
                  <a:pos x="278" y="181"/>
                </a:cxn>
                <a:cxn ang="0">
                  <a:pos x="159" y="206"/>
                </a:cxn>
                <a:cxn ang="0">
                  <a:pos x="126" y="206"/>
                </a:cxn>
                <a:cxn ang="0">
                  <a:pos x="7" y="181"/>
                </a:cxn>
                <a:cxn ang="0">
                  <a:pos x="6" y="181"/>
                </a:cxn>
                <a:cxn ang="0">
                  <a:pos x="25" y="40"/>
                </a:cxn>
                <a:cxn ang="0">
                  <a:pos x="33" y="34"/>
                </a:cxn>
                <a:cxn ang="0">
                  <a:pos x="44" y="6"/>
                </a:cxn>
                <a:cxn ang="0">
                  <a:pos x="48" y="3"/>
                </a:cxn>
                <a:cxn ang="0">
                  <a:pos x="237" y="3"/>
                </a:cxn>
                <a:cxn ang="0">
                  <a:pos x="247" y="35"/>
                </a:cxn>
                <a:cxn ang="0">
                  <a:pos x="145" y="69"/>
                </a:cxn>
                <a:cxn ang="0">
                  <a:pos x="139" y="32"/>
                </a:cxn>
                <a:cxn ang="0">
                  <a:pos x="27" y="155"/>
                </a:cxn>
                <a:cxn ang="0">
                  <a:pos x="142" y="183"/>
                </a:cxn>
                <a:cxn ang="0">
                  <a:pos x="257" y="155"/>
                </a:cxn>
                <a:cxn ang="0">
                  <a:pos x="146" y="32"/>
                </a:cxn>
              </a:cxnLst>
              <a:rect l="0" t="0" r="r" b="b"/>
              <a:pathLst>
                <a:path w="284" h="210">
                  <a:moveTo>
                    <a:pt x="17" y="162"/>
                  </a:moveTo>
                  <a:cubicBezTo>
                    <a:pt x="16" y="168"/>
                    <a:pt x="16" y="168"/>
                    <a:pt x="16" y="168"/>
                  </a:cubicBezTo>
                  <a:cubicBezTo>
                    <a:pt x="117" y="178"/>
                    <a:pt x="117" y="178"/>
                    <a:pt x="117" y="178"/>
                  </a:cubicBezTo>
                  <a:cubicBezTo>
                    <a:pt x="91" y="166"/>
                    <a:pt x="58" y="165"/>
                    <a:pt x="36" y="164"/>
                  </a:cubicBezTo>
                  <a:cubicBezTo>
                    <a:pt x="30" y="164"/>
                    <a:pt x="25" y="164"/>
                    <a:pt x="21" y="164"/>
                  </a:cubicBezTo>
                  <a:cubicBezTo>
                    <a:pt x="20" y="164"/>
                    <a:pt x="18" y="163"/>
                    <a:pt x="17" y="162"/>
                  </a:cubicBezTo>
                  <a:close/>
                  <a:moveTo>
                    <a:pt x="207" y="118"/>
                  </a:moveTo>
                  <a:cubicBezTo>
                    <a:pt x="197" y="89"/>
                    <a:pt x="186" y="158"/>
                    <a:pt x="211" y="124"/>
                  </a:cubicBezTo>
                  <a:cubicBezTo>
                    <a:pt x="212" y="122"/>
                    <a:pt x="214" y="122"/>
                    <a:pt x="216" y="123"/>
                  </a:cubicBezTo>
                  <a:cubicBezTo>
                    <a:pt x="218" y="124"/>
                    <a:pt x="218" y="126"/>
                    <a:pt x="217" y="127"/>
                  </a:cubicBezTo>
                  <a:cubicBezTo>
                    <a:pt x="214" y="133"/>
                    <a:pt x="211" y="138"/>
                    <a:pt x="205" y="140"/>
                  </a:cubicBezTo>
                  <a:cubicBezTo>
                    <a:pt x="196" y="145"/>
                    <a:pt x="191" y="141"/>
                    <a:pt x="190" y="134"/>
                  </a:cubicBezTo>
                  <a:cubicBezTo>
                    <a:pt x="187" y="139"/>
                    <a:pt x="183" y="142"/>
                    <a:pt x="177" y="142"/>
                  </a:cubicBezTo>
                  <a:cubicBezTo>
                    <a:pt x="175" y="141"/>
                    <a:pt x="173" y="140"/>
                    <a:pt x="173" y="138"/>
                  </a:cubicBezTo>
                  <a:cubicBezTo>
                    <a:pt x="174" y="136"/>
                    <a:pt x="175" y="134"/>
                    <a:pt x="177" y="135"/>
                  </a:cubicBezTo>
                  <a:cubicBezTo>
                    <a:pt x="178" y="135"/>
                    <a:pt x="178" y="135"/>
                    <a:pt x="178" y="135"/>
                  </a:cubicBezTo>
                  <a:cubicBezTo>
                    <a:pt x="183" y="134"/>
                    <a:pt x="186" y="129"/>
                    <a:pt x="189" y="125"/>
                  </a:cubicBezTo>
                  <a:cubicBezTo>
                    <a:pt x="189" y="125"/>
                    <a:pt x="189" y="125"/>
                    <a:pt x="189" y="125"/>
                  </a:cubicBezTo>
                  <a:cubicBezTo>
                    <a:pt x="191" y="108"/>
                    <a:pt x="204" y="88"/>
                    <a:pt x="214" y="116"/>
                  </a:cubicBezTo>
                  <a:cubicBezTo>
                    <a:pt x="214" y="117"/>
                    <a:pt x="213" y="119"/>
                    <a:pt x="211" y="120"/>
                  </a:cubicBezTo>
                  <a:cubicBezTo>
                    <a:pt x="209" y="121"/>
                    <a:pt x="208" y="120"/>
                    <a:pt x="207" y="118"/>
                  </a:cubicBezTo>
                  <a:close/>
                  <a:moveTo>
                    <a:pt x="107" y="106"/>
                  </a:moveTo>
                  <a:cubicBezTo>
                    <a:pt x="96" y="113"/>
                    <a:pt x="83" y="129"/>
                    <a:pt x="87" y="134"/>
                  </a:cubicBezTo>
                  <a:cubicBezTo>
                    <a:pt x="96" y="134"/>
                    <a:pt x="101" y="128"/>
                    <a:pt x="104" y="121"/>
                  </a:cubicBezTo>
                  <a:cubicBezTo>
                    <a:pt x="104" y="115"/>
                    <a:pt x="106" y="110"/>
                    <a:pt x="107" y="106"/>
                  </a:cubicBezTo>
                  <a:close/>
                  <a:moveTo>
                    <a:pt x="137" y="116"/>
                  </a:moveTo>
                  <a:cubicBezTo>
                    <a:pt x="143" y="92"/>
                    <a:pt x="158" y="65"/>
                    <a:pt x="171" y="67"/>
                  </a:cubicBezTo>
                  <a:cubicBezTo>
                    <a:pt x="187" y="68"/>
                    <a:pt x="164" y="96"/>
                    <a:pt x="144" y="117"/>
                  </a:cubicBezTo>
                  <a:cubicBezTo>
                    <a:pt x="140" y="128"/>
                    <a:pt x="139" y="138"/>
                    <a:pt x="139" y="142"/>
                  </a:cubicBezTo>
                  <a:cubicBezTo>
                    <a:pt x="143" y="143"/>
                    <a:pt x="150" y="134"/>
                    <a:pt x="157" y="126"/>
                  </a:cubicBezTo>
                  <a:cubicBezTo>
                    <a:pt x="145" y="116"/>
                    <a:pt x="188" y="89"/>
                    <a:pt x="168" y="120"/>
                  </a:cubicBezTo>
                  <a:cubicBezTo>
                    <a:pt x="169" y="120"/>
                    <a:pt x="170" y="121"/>
                    <a:pt x="174" y="118"/>
                  </a:cubicBezTo>
                  <a:cubicBezTo>
                    <a:pt x="175" y="117"/>
                    <a:pt x="177" y="117"/>
                    <a:pt x="178" y="118"/>
                  </a:cubicBezTo>
                  <a:cubicBezTo>
                    <a:pt x="179" y="119"/>
                    <a:pt x="179" y="121"/>
                    <a:pt x="178" y="122"/>
                  </a:cubicBezTo>
                  <a:cubicBezTo>
                    <a:pt x="175" y="127"/>
                    <a:pt x="167" y="129"/>
                    <a:pt x="162" y="128"/>
                  </a:cubicBezTo>
                  <a:cubicBezTo>
                    <a:pt x="162" y="128"/>
                    <a:pt x="162" y="128"/>
                    <a:pt x="162" y="128"/>
                  </a:cubicBezTo>
                  <a:cubicBezTo>
                    <a:pt x="136" y="163"/>
                    <a:pt x="130" y="150"/>
                    <a:pt x="134" y="127"/>
                  </a:cubicBezTo>
                  <a:cubicBezTo>
                    <a:pt x="126" y="135"/>
                    <a:pt x="107" y="158"/>
                    <a:pt x="104" y="134"/>
                  </a:cubicBezTo>
                  <a:cubicBezTo>
                    <a:pt x="93" y="149"/>
                    <a:pt x="81" y="142"/>
                    <a:pt x="80" y="131"/>
                  </a:cubicBezTo>
                  <a:cubicBezTo>
                    <a:pt x="78" y="132"/>
                    <a:pt x="78" y="132"/>
                    <a:pt x="72" y="135"/>
                  </a:cubicBezTo>
                  <a:cubicBezTo>
                    <a:pt x="70" y="136"/>
                    <a:pt x="68" y="135"/>
                    <a:pt x="67" y="133"/>
                  </a:cubicBezTo>
                  <a:cubicBezTo>
                    <a:pt x="67" y="132"/>
                    <a:pt x="67" y="129"/>
                    <a:pt x="69" y="129"/>
                  </a:cubicBezTo>
                  <a:cubicBezTo>
                    <a:pt x="76" y="125"/>
                    <a:pt x="73" y="126"/>
                    <a:pt x="79" y="123"/>
                  </a:cubicBezTo>
                  <a:cubicBezTo>
                    <a:pt x="80" y="123"/>
                    <a:pt x="80" y="122"/>
                    <a:pt x="80" y="122"/>
                  </a:cubicBezTo>
                  <a:cubicBezTo>
                    <a:pt x="83" y="114"/>
                    <a:pt x="91" y="104"/>
                    <a:pt x="108" y="98"/>
                  </a:cubicBezTo>
                  <a:cubicBezTo>
                    <a:pt x="110" y="97"/>
                    <a:pt x="112" y="98"/>
                    <a:pt x="113" y="100"/>
                  </a:cubicBezTo>
                  <a:cubicBezTo>
                    <a:pt x="113" y="100"/>
                    <a:pt x="113" y="100"/>
                    <a:pt x="113" y="101"/>
                  </a:cubicBezTo>
                  <a:cubicBezTo>
                    <a:pt x="117" y="104"/>
                    <a:pt x="116" y="104"/>
                    <a:pt x="114" y="111"/>
                  </a:cubicBezTo>
                  <a:cubicBezTo>
                    <a:pt x="114" y="112"/>
                    <a:pt x="113" y="113"/>
                    <a:pt x="113" y="114"/>
                  </a:cubicBezTo>
                  <a:cubicBezTo>
                    <a:pt x="112" y="123"/>
                    <a:pt x="110" y="134"/>
                    <a:pt x="112" y="138"/>
                  </a:cubicBezTo>
                  <a:cubicBezTo>
                    <a:pt x="120" y="133"/>
                    <a:pt x="130" y="123"/>
                    <a:pt x="137" y="116"/>
                  </a:cubicBezTo>
                  <a:close/>
                  <a:moveTo>
                    <a:pt x="147" y="107"/>
                  </a:moveTo>
                  <a:cubicBezTo>
                    <a:pt x="157" y="96"/>
                    <a:pt x="170" y="80"/>
                    <a:pt x="169" y="74"/>
                  </a:cubicBezTo>
                  <a:cubicBezTo>
                    <a:pt x="168" y="69"/>
                    <a:pt x="152" y="91"/>
                    <a:pt x="147" y="107"/>
                  </a:cubicBezTo>
                  <a:close/>
                  <a:moveTo>
                    <a:pt x="124" y="182"/>
                  </a:moveTo>
                  <a:cubicBezTo>
                    <a:pt x="124" y="182"/>
                    <a:pt x="125" y="183"/>
                    <a:pt x="125" y="184"/>
                  </a:cubicBezTo>
                  <a:cubicBezTo>
                    <a:pt x="126" y="189"/>
                    <a:pt x="129" y="192"/>
                    <a:pt x="133" y="194"/>
                  </a:cubicBezTo>
                  <a:cubicBezTo>
                    <a:pt x="135" y="196"/>
                    <a:pt x="139" y="197"/>
                    <a:pt x="142" y="197"/>
                  </a:cubicBezTo>
                  <a:cubicBezTo>
                    <a:pt x="146" y="197"/>
                    <a:pt x="149" y="196"/>
                    <a:pt x="152" y="194"/>
                  </a:cubicBezTo>
                  <a:cubicBezTo>
                    <a:pt x="156" y="192"/>
                    <a:pt x="159" y="189"/>
                    <a:pt x="160" y="184"/>
                  </a:cubicBezTo>
                  <a:cubicBezTo>
                    <a:pt x="160" y="183"/>
                    <a:pt x="161" y="182"/>
                    <a:pt x="161" y="182"/>
                  </a:cubicBezTo>
                  <a:cubicBezTo>
                    <a:pt x="155" y="185"/>
                    <a:pt x="150" y="188"/>
                    <a:pt x="146" y="193"/>
                  </a:cubicBezTo>
                  <a:cubicBezTo>
                    <a:pt x="144" y="195"/>
                    <a:pt x="141" y="195"/>
                    <a:pt x="139" y="193"/>
                  </a:cubicBezTo>
                  <a:cubicBezTo>
                    <a:pt x="134" y="188"/>
                    <a:pt x="129" y="185"/>
                    <a:pt x="124" y="182"/>
                  </a:cubicBezTo>
                  <a:close/>
                  <a:moveTo>
                    <a:pt x="167" y="178"/>
                  </a:moveTo>
                  <a:cubicBezTo>
                    <a:pt x="269" y="168"/>
                    <a:pt x="269" y="168"/>
                    <a:pt x="269" y="168"/>
                  </a:cubicBezTo>
                  <a:cubicBezTo>
                    <a:pt x="267" y="162"/>
                    <a:pt x="267" y="162"/>
                    <a:pt x="267" y="162"/>
                  </a:cubicBezTo>
                  <a:cubicBezTo>
                    <a:pt x="267" y="163"/>
                    <a:pt x="266" y="163"/>
                    <a:pt x="264" y="164"/>
                  </a:cubicBezTo>
                  <a:cubicBezTo>
                    <a:pt x="264" y="164"/>
                    <a:pt x="264" y="164"/>
                    <a:pt x="263" y="164"/>
                  </a:cubicBezTo>
                  <a:cubicBezTo>
                    <a:pt x="263" y="164"/>
                    <a:pt x="263" y="164"/>
                    <a:pt x="263" y="164"/>
                  </a:cubicBezTo>
                  <a:cubicBezTo>
                    <a:pt x="260" y="164"/>
                    <a:pt x="256" y="164"/>
                    <a:pt x="251" y="164"/>
                  </a:cubicBezTo>
                  <a:cubicBezTo>
                    <a:pt x="229" y="164"/>
                    <a:pt x="195" y="165"/>
                    <a:pt x="167" y="178"/>
                  </a:cubicBezTo>
                  <a:close/>
                  <a:moveTo>
                    <a:pt x="247" y="35"/>
                  </a:moveTo>
                  <a:cubicBezTo>
                    <a:pt x="251" y="34"/>
                    <a:pt x="251" y="34"/>
                    <a:pt x="251" y="34"/>
                  </a:cubicBezTo>
                  <a:cubicBezTo>
                    <a:pt x="251" y="34"/>
                    <a:pt x="251" y="34"/>
                    <a:pt x="251" y="34"/>
                  </a:cubicBezTo>
                  <a:cubicBezTo>
                    <a:pt x="252" y="34"/>
                    <a:pt x="252" y="34"/>
                    <a:pt x="252" y="34"/>
                  </a:cubicBezTo>
                  <a:cubicBezTo>
                    <a:pt x="255" y="33"/>
                    <a:pt x="259" y="35"/>
                    <a:pt x="260" y="39"/>
                  </a:cubicBezTo>
                  <a:cubicBezTo>
                    <a:pt x="284" y="173"/>
                    <a:pt x="284" y="173"/>
                    <a:pt x="284" y="173"/>
                  </a:cubicBezTo>
                  <a:cubicBezTo>
                    <a:pt x="284" y="173"/>
                    <a:pt x="284" y="173"/>
                    <a:pt x="284" y="174"/>
                  </a:cubicBezTo>
                  <a:cubicBezTo>
                    <a:pt x="284" y="177"/>
                    <a:pt x="282" y="181"/>
                    <a:pt x="278" y="181"/>
                  </a:cubicBezTo>
                  <a:cubicBezTo>
                    <a:pt x="172" y="192"/>
                    <a:pt x="172" y="192"/>
                    <a:pt x="172" y="192"/>
                  </a:cubicBezTo>
                  <a:cubicBezTo>
                    <a:pt x="169" y="198"/>
                    <a:pt x="165" y="203"/>
                    <a:pt x="159" y="206"/>
                  </a:cubicBezTo>
                  <a:cubicBezTo>
                    <a:pt x="154" y="209"/>
                    <a:pt x="148" y="210"/>
                    <a:pt x="142" y="210"/>
                  </a:cubicBezTo>
                  <a:cubicBezTo>
                    <a:pt x="137" y="210"/>
                    <a:pt x="131" y="209"/>
                    <a:pt x="126" y="206"/>
                  </a:cubicBezTo>
                  <a:cubicBezTo>
                    <a:pt x="120" y="203"/>
                    <a:pt x="115" y="198"/>
                    <a:pt x="113" y="192"/>
                  </a:cubicBezTo>
                  <a:cubicBezTo>
                    <a:pt x="7" y="181"/>
                    <a:pt x="7" y="181"/>
                    <a:pt x="7" y="181"/>
                  </a:cubicBezTo>
                  <a:cubicBezTo>
                    <a:pt x="7" y="181"/>
                    <a:pt x="7" y="181"/>
                    <a:pt x="7" y="181"/>
                  </a:cubicBezTo>
                  <a:cubicBezTo>
                    <a:pt x="7" y="181"/>
                    <a:pt x="6" y="181"/>
                    <a:pt x="6" y="181"/>
                  </a:cubicBezTo>
                  <a:cubicBezTo>
                    <a:pt x="2" y="180"/>
                    <a:pt x="0" y="177"/>
                    <a:pt x="1" y="173"/>
                  </a:cubicBezTo>
                  <a:cubicBezTo>
                    <a:pt x="25" y="40"/>
                    <a:pt x="25" y="40"/>
                    <a:pt x="25" y="40"/>
                  </a:cubicBezTo>
                  <a:cubicBezTo>
                    <a:pt x="25" y="39"/>
                    <a:pt x="25" y="39"/>
                    <a:pt x="25" y="39"/>
                  </a:cubicBezTo>
                  <a:cubicBezTo>
                    <a:pt x="26" y="35"/>
                    <a:pt x="30" y="33"/>
                    <a:pt x="33" y="34"/>
                  </a:cubicBezTo>
                  <a:cubicBezTo>
                    <a:pt x="38" y="35"/>
                    <a:pt x="38" y="35"/>
                    <a:pt x="38" y="35"/>
                  </a:cubicBezTo>
                  <a:cubicBezTo>
                    <a:pt x="40" y="26"/>
                    <a:pt x="42" y="16"/>
                    <a:pt x="44" y="6"/>
                  </a:cubicBezTo>
                  <a:cubicBezTo>
                    <a:pt x="44" y="4"/>
                    <a:pt x="46" y="3"/>
                    <a:pt x="48" y="3"/>
                  </a:cubicBezTo>
                  <a:cubicBezTo>
                    <a:pt x="48" y="3"/>
                    <a:pt x="48" y="3"/>
                    <a:pt x="48" y="3"/>
                  </a:cubicBezTo>
                  <a:cubicBezTo>
                    <a:pt x="80" y="0"/>
                    <a:pt x="115" y="8"/>
                    <a:pt x="142" y="23"/>
                  </a:cubicBezTo>
                  <a:cubicBezTo>
                    <a:pt x="170" y="8"/>
                    <a:pt x="205" y="0"/>
                    <a:pt x="237" y="3"/>
                  </a:cubicBezTo>
                  <a:cubicBezTo>
                    <a:pt x="239" y="3"/>
                    <a:pt x="241" y="5"/>
                    <a:pt x="241" y="7"/>
                  </a:cubicBezTo>
                  <a:cubicBezTo>
                    <a:pt x="243" y="16"/>
                    <a:pt x="245" y="26"/>
                    <a:pt x="247" y="35"/>
                  </a:cubicBezTo>
                  <a:close/>
                  <a:moveTo>
                    <a:pt x="146" y="32"/>
                  </a:moveTo>
                  <a:cubicBezTo>
                    <a:pt x="145" y="69"/>
                    <a:pt x="145" y="69"/>
                    <a:pt x="145" y="69"/>
                  </a:cubicBezTo>
                  <a:cubicBezTo>
                    <a:pt x="145" y="74"/>
                    <a:pt x="140" y="74"/>
                    <a:pt x="140" y="69"/>
                  </a:cubicBezTo>
                  <a:cubicBezTo>
                    <a:pt x="139" y="32"/>
                    <a:pt x="139" y="32"/>
                    <a:pt x="139" y="32"/>
                  </a:cubicBezTo>
                  <a:cubicBezTo>
                    <a:pt x="114" y="17"/>
                    <a:pt x="81" y="10"/>
                    <a:pt x="52" y="12"/>
                  </a:cubicBezTo>
                  <a:cubicBezTo>
                    <a:pt x="27" y="155"/>
                    <a:pt x="27" y="155"/>
                    <a:pt x="27" y="155"/>
                  </a:cubicBezTo>
                  <a:cubicBezTo>
                    <a:pt x="30" y="155"/>
                    <a:pt x="33" y="155"/>
                    <a:pt x="36" y="155"/>
                  </a:cubicBezTo>
                  <a:cubicBezTo>
                    <a:pt x="65" y="156"/>
                    <a:pt x="112" y="157"/>
                    <a:pt x="142" y="183"/>
                  </a:cubicBezTo>
                  <a:cubicBezTo>
                    <a:pt x="174" y="156"/>
                    <a:pt x="222" y="155"/>
                    <a:pt x="251" y="155"/>
                  </a:cubicBezTo>
                  <a:cubicBezTo>
                    <a:pt x="253" y="155"/>
                    <a:pt x="255" y="155"/>
                    <a:pt x="257" y="155"/>
                  </a:cubicBezTo>
                  <a:cubicBezTo>
                    <a:pt x="232" y="12"/>
                    <a:pt x="232" y="12"/>
                    <a:pt x="232" y="12"/>
                  </a:cubicBezTo>
                  <a:cubicBezTo>
                    <a:pt x="203" y="10"/>
                    <a:pt x="171" y="17"/>
                    <a:pt x="146" y="32"/>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8" name="Group 7"/>
          <p:cNvGrpSpPr/>
          <p:nvPr/>
        </p:nvGrpSpPr>
        <p:grpSpPr>
          <a:xfrm>
            <a:off x="4937514" y="3118526"/>
            <a:ext cx="1815608" cy="1615212"/>
            <a:chOff x="4937514" y="2995416"/>
            <a:chExt cx="1815608" cy="1615212"/>
          </a:xfrm>
        </p:grpSpPr>
        <p:cxnSp>
          <p:nvCxnSpPr>
            <p:cNvPr id="41" name="Straight Connector 40"/>
            <p:cNvCxnSpPr/>
            <p:nvPr/>
          </p:nvCxnSpPr>
          <p:spPr>
            <a:xfrm>
              <a:off x="5127508"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a:graphicFrameLocks noChangeAspect="1"/>
            </p:cNvGraphicFramePr>
            <p:nvPr>
              <p:extLst>
                <p:ext uri="{D42A27DB-BD31-4B8C-83A1-F6EECF244321}">
                  <p14:modId xmlns:p14="http://schemas.microsoft.com/office/powerpoint/2010/main" val="2271329720"/>
                </p:ext>
              </p:extLst>
            </p:nvPr>
          </p:nvGraphicFramePr>
          <p:xfrm>
            <a:off x="5217642" y="2995416"/>
            <a:ext cx="1234695" cy="1223219"/>
          </p:xfrm>
          <a:graphic>
            <a:graphicData uri="http://schemas.openxmlformats.org/drawingml/2006/chart">
              <c:chart xmlns:c="http://schemas.openxmlformats.org/drawingml/2006/chart" xmlns:r="http://schemas.openxmlformats.org/officeDocument/2006/relationships" r:id="rId9"/>
            </a:graphicData>
          </a:graphic>
        </p:graphicFrame>
        <p:sp>
          <p:nvSpPr>
            <p:cNvPr id="53" name="Rectangle 52"/>
            <p:cNvSpPr/>
            <p:nvPr/>
          </p:nvSpPr>
          <p:spPr>
            <a:xfrm>
              <a:off x="4937514" y="4077948"/>
              <a:ext cx="1815608" cy="532680"/>
            </a:xfrm>
            <a:prstGeom prst="rect">
              <a:avLst/>
            </a:prstGeom>
          </p:spPr>
          <p:txBody>
            <a:bodyPr vert="horz" lIns="0" tIns="0" rIns="0" bIns="0" rtlCol="0">
              <a:noAutofit/>
            </a:bodyPr>
            <a:lstStyle/>
            <a:p>
              <a:pPr algn="ctr">
                <a:lnSpc>
                  <a:spcPct val="90000"/>
                </a:lnSpc>
                <a:buFont typeface="Arial" pitchFamily="34" charset="0"/>
                <a:buNone/>
              </a:pPr>
              <a:r>
                <a:rPr lang="en-US" sz="1400" b="1" dirty="0">
                  <a:solidFill>
                    <a:schemeClr val="accent1"/>
                  </a:solidFill>
                  <a:latin typeface="+mj-lt"/>
                  <a:cs typeface="Arial" panose="020B0604020202020204" pitchFamily="34" charset="0"/>
                </a:rPr>
                <a:t>57.6</a:t>
              </a:r>
              <a:r>
                <a:rPr lang="en-GB" sz="1400" b="1" dirty="0">
                  <a:solidFill>
                    <a:schemeClr val="accent1"/>
                  </a:solidFill>
                  <a:latin typeface="+mj-lt"/>
                  <a:cs typeface="Arial" panose="020B0604020202020204" pitchFamily="34" charset="0"/>
                </a:rPr>
                <a:t>%</a:t>
              </a:r>
              <a:endParaRPr lang="x-none" sz="1400" b="1" dirty="0">
                <a:solidFill>
                  <a:schemeClr val="accent1"/>
                </a:solidFill>
                <a:latin typeface="+mj-lt"/>
                <a:cs typeface="Arial" panose="020B0604020202020204" pitchFamily="34" charset="0"/>
              </a:endParaRPr>
            </a:p>
            <a:p>
              <a:pPr algn="ctr">
                <a:lnSpc>
                  <a:spcPct val="90000"/>
                </a:lnSpc>
                <a:buFont typeface="Arial" pitchFamily="34" charset="0"/>
                <a:buNone/>
              </a:pPr>
              <a:r>
                <a:rPr lang="x-none" sz="1050" b="1" dirty="0">
                  <a:solidFill>
                    <a:schemeClr val="accent1"/>
                  </a:solidFill>
                  <a:latin typeface="+mj-lt"/>
                  <a:cs typeface="Arial" panose="020B0604020202020204" pitchFamily="34" charset="0"/>
                </a:rPr>
                <a:t>Više </a:t>
              </a:r>
              <a:br>
                <a:rPr lang="x-none" sz="1050" b="1" dirty="0">
                  <a:solidFill>
                    <a:schemeClr val="accent1"/>
                  </a:solidFill>
                  <a:latin typeface="+mj-lt"/>
                  <a:cs typeface="Arial" panose="020B0604020202020204" pitchFamily="34" charset="0"/>
                </a:rPr>
              </a:br>
              <a:r>
                <a:rPr lang="x-none" sz="1050" b="1" dirty="0">
                  <a:solidFill>
                    <a:schemeClr val="accent1"/>
                  </a:solidFill>
                  <a:latin typeface="+mj-lt"/>
                  <a:cs typeface="Arial" panose="020B0604020202020204" pitchFamily="34" charset="0"/>
                </a:rPr>
                <a:t>sekundarno obrazovanje</a:t>
              </a:r>
              <a:endParaRPr lang="en-GB" sz="1400" b="1" dirty="0">
                <a:solidFill>
                  <a:schemeClr val="accent1"/>
                </a:solidFill>
                <a:latin typeface="+mj-lt"/>
                <a:cs typeface="Arial" panose="020B0604020202020204" pitchFamily="34" charset="0"/>
              </a:endParaRPr>
            </a:p>
          </p:txBody>
        </p:sp>
        <p:sp>
          <p:nvSpPr>
            <p:cNvPr id="61" name="Freeform 17"/>
            <p:cNvSpPr>
              <a:spLocks noChangeAspect="1" noEditPoints="1"/>
            </p:cNvSpPr>
            <p:nvPr/>
          </p:nvSpPr>
          <p:spPr bwMode="auto">
            <a:xfrm>
              <a:off x="5563684" y="3244949"/>
              <a:ext cx="539577" cy="383449"/>
            </a:xfrm>
            <a:custGeom>
              <a:avLst/>
              <a:gdLst/>
              <a:ahLst/>
              <a:cxnLst>
                <a:cxn ang="0">
                  <a:pos x="327" y="232"/>
                </a:cxn>
                <a:cxn ang="0">
                  <a:pos x="92" y="74"/>
                </a:cxn>
                <a:cxn ang="0">
                  <a:pos x="128" y="35"/>
                </a:cxn>
                <a:cxn ang="0">
                  <a:pos x="163" y="0"/>
                </a:cxn>
                <a:cxn ang="0">
                  <a:pos x="231" y="73"/>
                </a:cxn>
                <a:cxn ang="0">
                  <a:pos x="224" y="110"/>
                </a:cxn>
                <a:cxn ang="0">
                  <a:pos x="317" y="210"/>
                </a:cxn>
                <a:cxn ang="0">
                  <a:pos x="0" y="220"/>
                </a:cxn>
                <a:cxn ang="0">
                  <a:pos x="10" y="115"/>
                </a:cxn>
                <a:cxn ang="0">
                  <a:pos x="102" y="82"/>
                </a:cxn>
                <a:cxn ang="0">
                  <a:pos x="31" y="130"/>
                </a:cxn>
                <a:cxn ang="0">
                  <a:pos x="31" y="161"/>
                </a:cxn>
                <a:cxn ang="0">
                  <a:pos x="201" y="96"/>
                </a:cxn>
                <a:cxn ang="0">
                  <a:pos x="187" y="96"/>
                </a:cxn>
                <a:cxn ang="0">
                  <a:pos x="170" y="119"/>
                </a:cxn>
                <a:cxn ang="0">
                  <a:pos x="126" y="96"/>
                </a:cxn>
                <a:cxn ang="0">
                  <a:pos x="126" y="119"/>
                </a:cxn>
                <a:cxn ang="0">
                  <a:pos x="201" y="130"/>
                </a:cxn>
                <a:cxn ang="0">
                  <a:pos x="187" y="130"/>
                </a:cxn>
                <a:cxn ang="0">
                  <a:pos x="201" y="199"/>
                </a:cxn>
                <a:cxn ang="0">
                  <a:pos x="157" y="130"/>
                </a:cxn>
                <a:cxn ang="0">
                  <a:pos x="157" y="161"/>
                </a:cxn>
                <a:cxn ang="0">
                  <a:pos x="170" y="172"/>
                </a:cxn>
                <a:cxn ang="0">
                  <a:pos x="157" y="172"/>
                </a:cxn>
                <a:cxn ang="0">
                  <a:pos x="140" y="161"/>
                </a:cxn>
                <a:cxn ang="0">
                  <a:pos x="126" y="172"/>
                </a:cxn>
                <a:cxn ang="0">
                  <a:pos x="126" y="199"/>
                </a:cxn>
                <a:cxn ang="0">
                  <a:pos x="248" y="130"/>
                </a:cxn>
                <a:cxn ang="0">
                  <a:pos x="235" y="130"/>
                </a:cxn>
                <a:cxn ang="0">
                  <a:pos x="248" y="199"/>
                </a:cxn>
                <a:cxn ang="0">
                  <a:pos x="282" y="130"/>
                </a:cxn>
                <a:cxn ang="0">
                  <a:pos x="282" y="161"/>
                </a:cxn>
                <a:cxn ang="0">
                  <a:pos x="296" y="172"/>
                </a:cxn>
                <a:cxn ang="0">
                  <a:pos x="282" y="172"/>
                </a:cxn>
                <a:cxn ang="0">
                  <a:pos x="92" y="161"/>
                </a:cxn>
                <a:cxn ang="0">
                  <a:pos x="55" y="130"/>
                </a:cxn>
                <a:cxn ang="0">
                  <a:pos x="55" y="161"/>
                </a:cxn>
                <a:cxn ang="0">
                  <a:pos x="272" y="130"/>
                </a:cxn>
                <a:cxn ang="0">
                  <a:pos x="259" y="130"/>
                </a:cxn>
                <a:cxn ang="0">
                  <a:pos x="272" y="199"/>
                </a:cxn>
                <a:cxn ang="0">
                  <a:pos x="55" y="172"/>
                </a:cxn>
                <a:cxn ang="0">
                  <a:pos x="55" y="199"/>
                </a:cxn>
                <a:cxn ang="0">
                  <a:pos x="92" y="172"/>
                </a:cxn>
                <a:cxn ang="0">
                  <a:pos x="78" y="172"/>
                </a:cxn>
                <a:cxn ang="0">
                  <a:pos x="44" y="199"/>
                </a:cxn>
                <a:cxn ang="0">
                  <a:pos x="102" y="120"/>
                </a:cxn>
                <a:cxn ang="0">
                  <a:pos x="102" y="210"/>
                </a:cxn>
                <a:cxn ang="0">
                  <a:pos x="224" y="210"/>
                </a:cxn>
                <a:cxn ang="0">
                  <a:pos x="224" y="120"/>
                </a:cxn>
                <a:cxn ang="0">
                  <a:pos x="113" y="210"/>
                </a:cxn>
                <a:cxn ang="0">
                  <a:pos x="163" y="68"/>
                </a:cxn>
              </a:cxnLst>
              <a:rect l="0" t="0" r="r" b="b"/>
              <a:pathLst>
                <a:path w="327" h="232">
                  <a:moveTo>
                    <a:pt x="0" y="225"/>
                  </a:moveTo>
                  <a:cubicBezTo>
                    <a:pt x="327" y="225"/>
                    <a:pt x="327" y="225"/>
                    <a:pt x="327" y="225"/>
                  </a:cubicBezTo>
                  <a:cubicBezTo>
                    <a:pt x="327" y="232"/>
                    <a:pt x="327" y="232"/>
                    <a:pt x="327" y="232"/>
                  </a:cubicBezTo>
                  <a:cubicBezTo>
                    <a:pt x="0" y="232"/>
                    <a:pt x="0" y="232"/>
                    <a:pt x="0" y="232"/>
                  </a:cubicBezTo>
                  <a:cubicBezTo>
                    <a:pt x="0" y="225"/>
                    <a:pt x="0" y="225"/>
                    <a:pt x="0" y="225"/>
                  </a:cubicBezTo>
                  <a:close/>
                  <a:moveTo>
                    <a:pt x="92" y="74"/>
                  </a:moveTo>
                  <a:cubicBezTo>
                    <a:pt x="114" y="69"/>
                    <a:pt x="139" y="62"/>
                    <a:pt x="161" y="59"/>
                  </a:cubicBezTo>
                  <a:cubicBezTo>
                    <a:pt x="161" y="29"/>
                    <a:pt x="161" y="29"/>
                    <a:pt x="161" y="29"/>
                  </a:cubicBezTo>
                  <a:cubicBezTo>
                    <a:pt x="150" y="29"/>
                    <a:pt x="139" y="35"/>
                    <a:pt x="128" y="35"/>
                  </a:cubicBezTo>
                  <a:cubicBezTo>
                    <a:pt x="128" y="28"/>
                    <a:pt x="128" y="20"/>
                    <a:pt x="128" y="13"/>
                  </a:cubicBezTo>
                  <a:cubicBezTo>
                    <a:pt x="139" y="13"/>
                    <a:pt x="150" y="7"/>
                    <a:pt x="161" y="7"/>
                  </a:cubicBezTo>
                  <a:cubicBezTo>
                    <a:pt x="161" y="4"/>
                    <a:pt x="160" y="0"/>
                    <a:pt x="163" y="0"/>
                  </a:cubicBezTo>
                  <a:cubicBezTo>
                    <a:pt x="165" y="0"/>
                    <a:pt x="166" y="2"/>
                    <a:pt x="166" y="3"/>
                  </a:cubicBezTo>
                  <a:cubicBezTo>
                    <a:pt x="166" y="59"/>
                    <a:pt x="166" y="59"/>
                    <a:pt x="166" y="59"/>
                  </a:cubicBezTo>
                  <a:cubicBezTo>
                    <a:pt x="188" y="63"/>
                    <a:pt x="210" y="68"/>
                    <a:pt x="231" y="73"/>
                  </a:cubicBezTo>
                  <a:cubicBezTo>
                    <a:pt x="231" y="83"/>
                    <a:pt x="231" y="83"/>
                    <a:pt x="231" y="83"/>
                  </a:cubicBezTo>
                  <a:cubicBezTo>
                    <a:pt x="224" y="82"/>
                    <a:pt x="224" y="82"/>
                    <a:pt x="224" y="82"/>
                  </a:cubicBezTo>
                  <a:cubicBezTo>
                    <a:pt x="224" y="110"/>
                    <a:pt x="224" y="110"/>
                    <a:pt x="224" y="110"/>
                  </a:cubicBezTo>
                  <a:cubicBezTo>
                    <a:pt x="311" y="110"/>
                    <a:pt x="311" y="110"/>
                    <a:pt x="311" y="110"/>
                  </a:cubicBezTo>
                  <a:cubicBezTo>
                    <a:pt x="314" y="110"/>
                    <a:pt x="317" y="112"/>
                    <a:pt x="317" y="115"/>
                  </a:cubicBezTo>
                  <a:cubicBezTo>
                    <a:pt x="317" y="210"/>
                    <a:pt x="317" y="210"/>
                    <a:pt x="317" y="210"/>
                  </a:cubicBezTo>
                  <a:cubicBezTo>
                    <a:pt x="327" y="210"/>
                    <a:pt x="327" y="210"/>
                    <a:pt x="327" y="210"/>
                  </a:cubicBezTo>
                  <a:cubicBezTo>
                    <a:pt x="327" y="220"/>
                    <a:pt x="327" y="220"/>
                    <a:pt x="327" y="220"/>
                  </a:cubicBezTo>
                  <a:cubicBezTo>
                    <a:pt x="0" y="220"/>
                    <a:pt x="0" y="220"/>
                    <a:pt x="0" y="220"/>
                  </a:cubicBezTo>
                  <a:cubicBezTo>
                    <a:pt x="0" y="210"/>
                    <a:pt x="0" y="210"/>
                    <a:pt x="0" y="210"/>
                  </a:cubicBezTo>
                  <a:cubicBezTo>
                    <a:pt x="10" y="210"/>
                    <a:pt x="10" y="210"/>
                    <a:pt x="10" y="210"/>
                  </a:cubicBezTo>
                  <a:cubicBezTo>
                    <a:pt x="10" y="115"/>
                    <a:pt x="10" y="115"/>
                    <a:pt x="10" y="115"/>
                  </a:cubicBezTo>
                  <a:cubicBezTo>
                    <a:pt x="10" y="112"/>
                    <a:pt x="12" y="110"/>
                    <a:pt x="15" y="110"/>
                  </a:cubicBezTo>
                  <a:cubicBezTo>
                    <a:pt x="102" y="110"/>
                    <a:pt x="102" y="110"/>
                    <a:pt x="102" y="110"/>
                  </a:cubicBezTo>
                  <a:cubicBezTo>
                    <a:pt x="102" y="82"/>
                    <a:pt x="102" y="82"/>
                    <a:pt x="102" y="82"/>
                  </a:cubicBezTo>
                  <a:cubicBezTo>
                    <a:pt x="92" y="84"/>
                    <a:pt x="92" y="84"/>
                    <a:pt x="92" y="84"/>
                  </a:cubicBezTo>
                  <a:cubicBezTo>
                    <a:pt x="92" y="74"/>
                    <a:pt x="92" y="74"/>
                    <a:pt x="92" y="74"/>
                  </a:cubicBezTo>
                  <a:close/>
                  <a:moveTo>
                    <a:pt x="31" y="130"/>
                  </a:moveTo>
                  <a:cubicBezTo>
                    <a:pt x="44" y="130"/>
                    <a:pt x="44" y="130"/>
                    <a:pt x="44" y="130"/>
                  </a:cubicBezTo>
                  <a:cubicBezTo>
                    <a:pt x="44" y="161"/>
                    <a:pt x="44" y="161"/>
                    <a:pt x="44" y="161"/>
                  </a:cubicBezTo>
                  <a:cubicBezTo>
                    <a:pt x="31" y="161"/>
                    <a:pt x="31" y="161"/>
                    <a:pt x="31" y="161"/>
                  </a:cubicBezTo>
                  <a:cubicBezTo>
                    <a:pt x="31" y="130"/>
                    <a:pt x="31" y="130"/>
                    <a:pt x="31" y="130"/>
                  </a:cubicBezTo>
                  <a:close/>
                  <a:moveTo>
                    <a:pt x="187" y="96"/>
                  </a:moveTo>
                  <a:cubicBezTo>
                    <a:pt x="201" y="96"/>
                    <a:pt x="201" y="96"/>
                    <a:pt x="201" y="96"/>
                  </a:cubicBezTo>
                  <a:cubicBezTo>
                    <a:pt x="201" y="119"/>
                    <a:pt x="201" y="119"/>
                    <a:pt x="201" y="119"/>
                  </a:cubicBezTo>
                  <a:cubicBezTo>
                    <a:pt x="187" y="119"/>
                    <a:pt x="187" y="119"/>
                    <a:pt x="187" y="119"/>
                  </a:cubicBezTo>
                  <a:cubicBezTo>
                    <a:pt x="187" y="96"/>
                    <a:pt x="187" y="96"/>
                    <a:pt x="187" y="96"/>
                  </a:cubicBezTo>
                  <a:close/>
                  <a:moveTo>
                    <a:pt x="157" y="96"/>
                  </a:moveTo>
                  <a:cubicBezTo>
                    <a:pt x="170" y="96"/>
                    <a:pt x="170" y="96"/>
                    <a:pt x="170" y="96"/>
                  </a:cubicBezTo>
                  <a:cubicBezTo>
                    <a:pt x="170" y="119"/>
                    <a:pt x="170" y="119"/>
                    <a:pt x="170" y="119"/>
                  </a:cubicBezTo>
                  <a:cubicBezTo>
                    <a:pt x="157" y="119"/>
                    <a:pt x="157" y="119"/>
                    <a:pt x="157" y="119"/>
                  </a:cubicBezTo>
                  <a:cubicBezTo>
                    <a:pt x="157" y="96"/>
                    <a:pt x="157" y="96"/>
                    <a:pt x="157" y="96"/>
                  </a:cubicBezTo>
                  <a:close/>
                  <a:moveTo>
                    <a:pt x="126" y="96"/>
                  </a:moveTo>
                  <a:cubicBezTo>
                    <a:pt x="140" y="96"/>
                    <a:pt x="140" y="96"/>
                    <a:pt x="140" y="96"/>
                  </a:cubicBezTo>
                  <a:cubicBezTo>
                    <a:pt x="140" y="119"/>
                    <a:pt x="140" y="119"/>
                    <a:pt x="140" y="119"/>
                  </a:cubicBezTo>
                  <a:cubicBezTo>
                    <a:pt x="126" y="119"/>
                    <a:pt x="126" y="119"/>
                    <a:pt x="126" y="119"/>
                  </a:cubicBezTo>
                  <a:cubicBezTo>
                    <a:pt x="126" y="96"/>
                    <a:pt x="126" y="96"/>
                    <a:pt x="126" y="96"/>
                  </a:cubicBezTo>
                  <a:close/>
                  <a:moveTo>
                    <a:pt x="187" y="130"/>
                  </a:moveTo>
                  <a:cubicBezTo>
                    <a:pt x="201" y="130"/>
                    <a:pt x="201" y="130"/>
                    <a:pt x="201" y="130"/>
                  </a:cubicBezTo>
                  <a:cubicBezTo>
                    <a:pt x="201" y="161"/>
                    <a:pt x="201" y="161"/>
                    <a:pt x="201" y="161"/>
                  </a:cubicBezTo>
                  <a:cubicBezTo>
                    <a:pt x="187" y="161"/>
                    <a:pt x="187" y="161"/>
                    <a:pt x="187" y="161"/>
                  </a:cubicBezTo>
                  <a:cubicBezTo>
                    <a:pt x="187" y="130"/>
                    <a:pt x="187" y="130"/>
                    <a:pt x="187" y="130"/>
                  </a:cubicBezTo>
                  <a:close/>
                  <a:moveTo>
                    <a:pt x="187" y="172"/>
                  </a:moveTo>
                  <a:cubicBezTo>
                    <a:pt x="201" y="172"/>
                    <a:pt x="201" y="172"/>
                    <a:pt x="201" y="172"/>
                  </a:cubicBezTo>
                  <a:cubicBezTo>
                    <a:pt x="201" y="199"/>
                    <a:pt x="201" y="199"/>
                    <a:pt x="201" y="199"/>
                  </a:cubicBezTo>
                  <a:cubicBezTo>
                    <a:pt x="187" y="199"/>
                    <a:pt x="187" y="199"/>
                    <a:pt x="187" y="199"/>
                  </a:cubicBezTo>
                  <a:cubicBezTo>
                    <a:pt x="187" y="172"/>
                    <a:pt x="187" y="172"/>
                    <a:pt x="187" y="172"/>
                  </a:cubicBezTo>
                  <a:close/>
                  <a:moveTo>
                    <a:pt x="157" y="130"/>
                  </a:moveTo>
                  <a:cubicBezTo>
                    <a:pt x="170" y="130"/>
                    <a:pt x="170" y="130"/>
                    <a:pt x="170" y="130"/>
                  </a:cubicBezTo>
                  <a:cubicBezTo>
                    <a:pt x="170" y="161"/>
                    <a:pt x="170" y="161"/>
                    <a:pt x="170" y="161"/>
                  </a:cubicBezTo>
                  <a:cubicBezTo>
                    <a:pt x="157" y="161"/>
                    <a:pt x="157" y="161"/>
                    <a:pt x="157" y="161"/>
                  </a:cubicBezTo>
                  <a:cubicBezTo>
                    <a:pt x="157" y="130"/>
                    <a:pt x="157" y="130"/>
                    <a:pt x="157" y="130"/>
                  </a:cubicBezTo>
                  <a:close/>
                  <a:moveTo>
                    <a:pt x="157" y="172"/>
                  </a:moveTo>
                  <a:cubicBezTo>
                    <a:pt x="170" y="172"/>
                    <a:pt x="170" y="172"/>
                    <a:pt x="170" y="172"/>
                  </a:cubicBezTo>
                  <a:cubicBezTo>
                    <a:pt x="170" y="199"/>
                    <a:pt x="170" y="199"/>
                    <a:pt x="170" y="199"/>
                  </a:cubicBezTo>
                  <a:cubicBezTo>
                    <a:pt x="157" y="199"/>
                    <a:pt x="157" y="199"/>
                    <a:pt x="157" y="199"/>
                  </a:cubicBezTo>
                  <a:cubicBezTo>
                    <a:pt x="157" y="172"/>
                    <a:pt x="157" y="172"/>
                    <a:pt x="157" y="172"/>
                  </a:cubicBezTo>
                  <a:close/>
                  <a:moveTo>
                    <a:pt x="126" y="130"/>
                  </a:moveTo>
                  <a:cubicBezTo>
                    <a:pt x="140" y="130"/>
                    <a:pt x="140" y="130"/>
                    <a:pt x="140" y="130"/>
                  </a:cubicBezTo>
                  <a:cubicBezTo>
                    <a:pt x="140" y="161"/>
                    <a:pt x="140" y="161"/>
                    <a:pt x="140" y="161"/>
                  </a:cubicBezTo>
                  <a:cubicBezTo>
                    <a:pt x="126" y="161"/>
                    <a:pt x="126" y="161"/>
                    <a:pt x="126" y="161"/>
                  </a:cubicBezTo>
                  <a:cubicBezTo>
                    <a:pt x="126" y="130"/>
                    <a:pt x="126" y="130"/>
                    <a:pt x="126" y="130"/>
                  </a:cubicBezTo>
                  <a:close/>
                  <a:moveTo>
                    <a:pt x="126" y="172"/>
                  </a:moveTo>
                  <a:cubicBezTo>
                    <a:pt x="140" y="172"/>
                    <a:pt x="140" y="172"/>
                    <a:pt x="140" y="172"/>
                  </a:cubicBezTo>
                  <a:cubicBezTo>
                    <a:pt x="140" y="199"/>
                    <a:pt x="140" y="199"/>
                    <a:pt x="140" y="199"/>
                  </a:cubicBezTo>
                  <a:cubicBezTo>
                    <a:pt x="126" y="199"/>
                    <a:pt x="126" y="199"/>
                    <a:pt x="126" y="199"/>
                  </a:cubicBezTo>
                  <a:cubicBezTo>
                    <a:pt x="126" y="172"/>
                    <a:pt x="126" y="172"/>
                    <a:pt x="126" y="172"/>
                  </a:cubicBezTo>
                  <a:close/>
                  <a:moveTo>
                    <a:pt x="235" y="130"/>
                  </a:moveTo>
                  <a:cubicBezTo>
                    <a:pt x="248" y="130"/>
                    <a:pt x="248" y="130"/>
                    <a:pt x="248" y="130"/>
                  </a:cubicBezTo>
                  <a:cubicBezTo>
                    <a:pt x="248" y="161"/>
                    <a:pt x="248" y="161"/>
                    <a:pt x="248" y="161"/>
                  </a:cubicBezTo>
                  <a:cubicBezTo>
                    <a:pt x="235" y="161"/>
                    <a:pt x="235" y="161"/>
                    <a:pt x="235" y="161"/>
                  </a:cubicBezTo>
                  <a:cubicBezTo>
                    <a:pt x="235" y="130"/>
                    <a:pt x="235" y="130"/>
                    <a:pt x="235" y="130"/>
                  </a:cubicBezTo>
                  <a:close/>
                  <a:moveTo>
                    <a:pt x="235" y="172"/>
                  </a:moveTo>
                  <a:cubicBezTo>
                    <a:pt x="248" y="172"/>
                    <a:pt x="248" y="172"/>
                    <a:pt x="248" y="172"/>
                  </a:cubicBezTo>
                  <a:cubicBezTo>
                    <a:pt x="248" y="199"/>
                    <a:pt x="248" y="199"/>
                    <a:pt x="248" y="199"/>
                  </a:cubicBezTo>
                  <a:cubicBezTo>
                    <a:pt x="235" y="199"/>
                    <a:pt x="235" y="199"/>
                    <a:pt x="235" y="199"/>
                  </a:cubicBezTo>
                  <a:cubicBezTo>
                    <a:pt x="235" y="172"/>
                    <a:pt x="235" y="172"/>
                    <a:pt x="235" y="172"/>
                  </a:cubicBezTo>
                  <a:close/>
                  <a:moveTo>
                    <a:pt x="282" y="130"/>
                  </a:moveTo>
                  <a:cubicBezTo>
                    <a:pt x="296" y="130"/>
                    <a:pt x="296" y="130"/>
                    <a:pt x="296" y="130"/>
                  </a:cubicBezTo>
                  <a:cubicBezTo>
                    <a:pt x="296" y="161"/>
                    <a:pt x="296" y="161"/>
                    <a:pt x="296" y="161"/>
                  </a:cubicBezTo>
                  <a:cubicBezTo>
                    <a:pt x="282" y="161"/>
                    <a:pt x="282" y="161"/>
                    <a:pt x="282" y="161"/>
                  </a:cubicBezTo>
                  <a:cubicBezTo>
                    <a:pt x="282" y="130"/>
                    <a:pt x="282" y="130"/>
                    <a:pt x="282" y="130"/>
                  </a:cubicBezTo>
                  <a:close/>
                  <a:moveTo>
                    <a:pt x="282" y="172"/>
                  </a:moveTo>
                  <a:cubicBezTo>
                    <a:pt x="296" y="172"/>
                    <a:pt x="296" y="172"/>
                    <a:pt x="296" y="172"/>
                  </a:cubicBezTo>
                  <a:cubicBezTo>
                    <a:pt x="296" y="199"/>
                    <a:pt x="296" y="199"/>
                    <a:pt x="296" y="199"/>
                  </a:cubicBezTo>
                  <a:cubicBezTo>
                    <a:pt x="282" y="199"/>
                    <a:pt x="282" y="199"/>
                    <a:pt x="282" y="199"/>
                  </a:cubicBezTo>
                  <a:cubicBezTo>
                    <a:pt x="282" y="172"/>
                    <a:pt x="282" y="172"/>
                    <a:pt x="282" y="172"/>
                  </a:cubicBezTo>
                  <a:close/>
                  <a:moveTo>
                    <a:pt x="78" y="130"/>
                  </a:moveTo>
                  <a:cubicBezTo>
                    <a:pt x="92" y="130"/>
                    <a:pt x="92" y="130"/>
                    <a:pt x="92" y="130"/>
                  </a:cubicBezTo>
                  <a:cubicBezTo>
                    <a:pt x="92" y="161"/>
                    <a:pt x="92" y="161"/>
                    <a:pt x="92" y="161"/>
                  </a:cubicBezTo>
                  <a:cubicBezTo>
                    <a:pt x="78" y="161"/>
                    <a:pt x="78" y="161"/>
                    <a:pt x="78" y="161"/>
                  </a:cubicBezTo>
                  <a:cubicBezTo>
                    <a:pt x="78" y="130"/>
                    <a:pt x="78" y="130"/>
                    <a:pt x="78" y="130"/>
                  </a:cubicBezTo>
                  <a:close/>
                  <a:moveTo>
                    <a:pt x="55" y="130"/>
                  </a:moveTo>
                  <a:cubicBezTo>
                    <a:pt x="68" y="130"/>
                    <a:pt x="68" y="130"/>
                    <a:pt x="68" y="130"/>
                  </a:cubicBezTo>
                  <a:cubicBezTo>
                    <a:pt x="68" y="161"/>
                    <a:pt x="68" y="161"/>
                    <a:pt x="68" y="161"/>
                  </a:cubicBezTo>
                  <a:cubicBezTo>
                    <a:pt x="55" y="161"/>
                    <a:pt x="55" y="161"/>
                    <a:pt x="55" y="161"/>
                  </a:cubicBezTo>
                  <a:cubicBezTo>
                    <a:pt x="55" y="130"/>
                    <a:pt x="55" y="130"/>
                    <a:pt x="55" y="130"/>
                  </a:cubicBezTo>
                  <a:close/>
                  <a:moveTo>
                    <a:pt x="259" y="130"/>
                  </a:moveTo>
                  <a:cubicBezTo>
                    <a:pt x="272" y="130"/>
                    <a:pt x="272" y="130"/>
                    <a:pt x="272" y="130"/>
                  </a:cubicBezTo>
                  <a:cubicBezTo>
                    <a:pt x="272" y="161"/>
                    <a:pt x="272" y="161"/>
                    <a:pt x="272" y="161"/>
                  </a:cubicBezTo>
                  <a:cubicBezTo>
                    <a:pt x="259" y="161"/>
                    <a:pt x="259" y="161"/>
                    <a:pt x="259" y="161"/>
                  </a:cubicBezTo>
                  <a:cubicBezTo>
                    <a:pt x="259" y="130"/>
                    <a:pt x="259" y="130"/>
                    <a:pt x="259" y="130"/>
                  </a:cubicBezTo>
                  <a:close/>
                  <a:moveTo>
                    <a:pt x="259" y="172"/>
                  </a:moveTo>
                  <a:cubicBezTo>
                    <a:pt x="272" y="172"/>
                    <a:pt x="272" y="172"/>
                    <a:pt x="272" y="172"/>
                  </a:cubicBezTo>
                  <a:cubicBezTo>
                    <a:pt x="272" y="199"/>
                    <a:pt x="272" y="199"/>
                    <a:pt x="272" y="199"/>
                  </a:cubicBezTo>
                  <a:cubicBezTo>
                    <a:pt x="259" y="199"/>
                    <a:pt x="259" y="199"/>
                    <a:pt x="259" y="199"/>
                  </a:cubicBezTo>
                  <a:cubicBezTo>
                    <a:pt x="259" y="172"/>
                    <a:pt x="259" y="172"/>
                    <a:pt x="259" y="172"/>
                  </a:cubicBezTo>
                  <a:close/>
                  <a:moveTo>
                    <a:pt x="55" y="172"/>
                  </a:moveTo>
                  <a:cubicBezTo>
                    <a:pt x="68" y="172"/>
                    <a:pt x="68" y="172"/>
                    <a:pt x="68" y="172"/>
                  </a:cubicBezTo>
                  <a:cubicBezTo>
                    <a:pt x="68" y="199"/>
                    <a:pt x="68" y="199"/>
                    <a:pt x="68" y="199"/>
                  </a:cubicBezTo>
                  <a:cubicBezTo>
                    <a:pt x="55" y="199"/>
                    <a:pt x="55" y="199"/>
                    <a:pt x="55" y="199"/>
                  </a:cubicBezTo>
                  <a:cubicBezTo>
                    <a:pt x="55" y="172"/>
                    <a:pt x="55" y="172"/>
                    <a:pt x="55" y="172"/>
                  </a:cubicBezTo>
                  <a:close/>
                  <a:moveTo>
                    <a:pt x="78" y="172"/>
                  </a:moveTo>
                  <a:cubicBezTo>
                    <a:pt x="92" y="172"/>
                    <a:pt x="92" y="172"/>
                    <a:pt x="92" y="172"/>
                  </a:cubicBezTo>
                  <a:cubicBezTo>
                    <a:pt x="92" y="199"/>
                    <a:pt x="92" y="199"/>
                    <a:pt x="92" y="199"/>
                  </a:cubicBezTo>
                  <a:cubicBezTo>
                    <a:pt x="78" y="199"/>
                    <a:pt x="78" y="199"/>
                    <a:pt x="78" y="199"/>
                  </a:cubicBezTo>
                  <a:cubicBezTo>
                    <a:pt x="78" y="172"/>
                    <a:pt x="78" y="172"/>
                    <a:pt x="78" y="172"/>
                  </a:cubicBezTo>
                  <a:close/>
                  <a:moveTo>
                    <a:pt x="31" y="172"/>
                  </a:moveTo>
                  <a:cubicBezTo>
                    <a:pt x="44" y="172"/>
                    <a:pt x="44" y="172"/>
                    <a:pt x="44" y="172"/>
                  </a:cubicBezTo>
                  <a:cubicBezTo>
                    <a:pt x="44" y="199"/>
                    <a:pt x="44" y="199"/>
                    <a:pt x="44" y="199"/>
                  </a:cubicBezTo>
                  <a:cubicBezTo>
                    <a:pt x="31" y="199"/>
                    <a:pt x="31" y="199"/>
                    <a:pt x="31" y="199"/>
                  </a:cubicBezTo>
                  <a:cubicBezTo>
                    <a:pt x="31" y="172"/>
                    <a:pt x="31" y="172"/>
                    <a:pt x="31" y="172"/>
                  </a:cubicBezTo>
                  <a:close/>
                  <a:moveTo>
                    <a:pt x="102" y="120"/>
                  </a:moveTo>
                  <a:cubicBezTo>
                    <a:pt x="20" y="120"/>
                    <a:pt x="20" y="120"/>
                    <a:pt x="20" y="120"/>
                  </a:cubicBezTo>
                  <a:cubicBezTo>
                    <a:pt x="20" y="210"/>
                    <a:pt x="20" y="210"/>
                    <a:pt x="20" y="210"/>
                  </a:cubicBezTo>
                  <a:cubicBezTo>
                    <a:pt x="102" y="210"/>
                    <a:pt x="102" y="210"/>
                    <a:pt x="102" y="210"/>
                  </a:cubicBezTo>
                  <a:cubicBezTo>
                    <a:pt x="102" y="120"/>
                    <a:pt x="102" y="120"/>
                    <a:pt x="102" y="120"/>
                  </a:cubicBezTo>
                  <a:close/>
                  <a:moveTo>
                    <a:pt x="224" y="120"/>
                  </a:moveTo>
                  <a:cubicBezTo>
                    <a:pt x="224" y="210"/>
                    <a:pt x="224" y="210"/>
                    <a:pt x="224" y="210"/>
                  </a:cubicBezTo>
                  <a:cubicBezTo>
                    <a:pt x="252" y="210"/>
                    <a:pt x="279" y="210"/>
                    <a:pt x="306" y="210"/>
                  </a:cubicBezTo>
                  <a:cubicBezTo>
                    <a:pt x="306" y="120"/>
                    <a:pt x="306" y="120"/>
                    <a:pt x="306" y="120"/>
                  </a:cubicBezTo>
                  <a:cubicBezTo>
                    <a:pt x="224" y="120"/>
                    <a:pt x="224" y="120"/>
                    <a:pt x="224" y="120"/>
                  </a:cubicBezTo>
                  <a:close/>
                  <a:moveTo>
                    <a:pt x="163" y="68"/>
                  </a:moveTo>
                  <a:cubicBezTo>
                    <a:pt x="113" y="80"/>
                    <a:pt x="113" y="80"/>
                    <a:pt x="113" y="80"/>
                  </a:cubicBezTo>
                  <a:cubicBezTo>
                    <a:pt x="113" y="210"/>
                    <a:pt x="113" y="210"/>
                    <a:pt x="113" y="210"/>
                  </a:cubicBezTo>
                  <a:cubicBezTo>
                    <a:pt x="214" y="210"/>
                    <a:pt x="214" y="210"/>
                    <a:pt x="214" y="210"/>
                  </a:cubicBezTo>
                  <a:cubicBezTo>
                    <a:pt x="214" y="80"/>
                    <a:pt x="214" y="80"/>
                    <a:pt x="214" y="80"/>
                  </a:cubicBezTo>
                  <a:cubicBezTo>
                    <a:pt x="163" y="68"/>
                    <a:pt x="163" y="68"/>
                    <a:pt x="163" y="6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6" name="Group 5"/>
          <p:cNvGrpSpPr/>
          <p:nvPr/>
        </p:nvGrpSpPr>
        <p:grpSpPr>
          <a:xfrm>
            <a:off x="6724657" y="3118526"/>
            <a:ext cx="1782713" cy="1615212"/>
            <a:chOff x="6724657" y="2995416"/>
            <a:chExt cx="1782713" cy="1615212"/>
          </a:xfrm>
        </p:grpSpPr>
        <p:cxnSp>
          <p:nvCxnSpPr>
            <p:cNvPr id="49" name="Straight Connector 48"/>
            <p:cNvCxnSpPr/>
            <p:nvPr/>
          </p:nvCxnSpPr>
          <p:spPr>
            <a:xfrm>
              <a:off x="6933294"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51" name="Chart 50"/>
            <p:cNvGraphicFramePr>
              <a:graphicFrameLocks noChangeAspect="1"/>
            </p:cNvGraphicFramePr>
            <p:nvPr>
              <p:extLst>
                <p:ext uri="{D42A27DB-BD31-4B8C-83A1-F6EECF244321}">
                  <p14:modId xmlns:p14="http://schemas.microsoft.com/office/powerpoint/2010/main" val="2189866611"/>
                </p:ext>
              </p:extLst>
            </p:nvPr>
          </p:nvGraphicFramePr>
          <p:xfrm>
            <a:off x="7023427" y="2995416"/>
            <a:ext cx="1234695" cy="1223219"/>
          </p:xfrm>
          <a:graphic>
            <a:graphicData uri="http://schemas.openxmlformats.org/drawingml/2006/chart">
              <c:chart xmlns:c="http://schemas.openxmlformats.org/drawingml/2006/chart" xmlns:r="http://schemas.openxmlformats.org/officeDocument/2006/relationships" r:id="rId10"/>
            </a:graphicData>
          </a:graphic>
        </p:graphicFrame>
        <p:sp>
          <p:nvSpPr>
            <p:cNvPr id="54" name="Rectangle 53"/>
            <p:cNvSpPr/>
            <p:nvPr/>
          </p:nvSpPr>
          <p:spPr>
            <a:xfrm>
              <a:off x="6724657" y="4077948"/>
              <a:ext cx="1782713" cy="532680"/>
            </a:xfrm>
            <a:prstGeom prst="rect">
              <a:avLst/>
            </a:prstGeom>
          </p:spPr>
          <p:txBody>
            <a:bodyPr vert="horz" lIns="0" tIns="0" rIns="0" bIns="0" rtlCol="0">
              <a:noAutofit/>
            </a:bodyPr>
            <a:lstStyle/>
            <a:p>
              <a:pPr algn="ctr">
                <a:lnSpc>
                  <a:spcPct val="90000"/>
                </a:lnSpc>
                <a:buFont typeface="Arial" pitchFamily="34" charset="0"/>
                <a:buNone/>
              </a:pPr>
              <a:r>
                <a:rPr lang="x-none" sz="1400" b="1" dirty="0">
                  <a:solidFill>
                    <a:schemeClr val="accent2"/>
                  </a:solidFill>
                  <a:latin typeface="+mj-lt"/>
                  <a:cs typeface="Arial" panose="020B0604020202020204" pitchFamily="34" charset="0"/>
                </a:rPr>
                <a:t>1</a:t>
              </a:r>
              <a:r>
                <a:rPr lang="en-US" sz="1400" b="1" dirty="0">
                  <a:solidFill>
                    <a:schemeClr val="accent2"/>
                  </a:solidFill>
                  <a:latin typeface="+mj-lt"/>
                  <a:cs typeface="Arial" panose="020B0604020202020204" pitchFamily="34" charset="0"/>
                </a:rPr>
                <a:t>8.9</a:t>
              </a:r>
              <a:r>
                <a:rPr lang="en-GB" sz="1400" b="1" dirty="0">
                  <a:solidFill>
                    <a:schemeClr val="accent2"/>
                  </a:solidFill>
                  <a:latin typeface="+mj-lt"/>
                  <a:cs typeface="Arial" panose="020B0604020202020204" pitchFamily="34" charset="0"/>
                </a:rPr>
                <a:t>%</a:t>
              </a:r>
              <a:endParaRPr lang="x-none" sz="1400" b="1" dirty="0">
                <a:solidFill>
                  <a:schemeClr val="accent2"/>
                </a:solidFill>
                <a:latin typeface="+mj-lt"/>
                <a:cs typeface="Arial" panose="020B0604020202020204" pitchFamily="34" charset="0"/>
              </a:endParaRPr>
            </a:p>
            <a:p>
              <a:pPr algn="ctr">
                <a:lnSpc>
                  <a:spcPct val="90000"/>
                </a:lnSpc>
                <a:buFont typeface="Arial" pitchFamily="34" charset="0"/>
                <a:buNone/>
              </a:pPr>
              <a:r>
                <a:rPr lang="x-none" sz="1050" b="1" dirty="0">
                  <a:solidFill>
                    <a:schemeClr val="accent2"/>
                  </a:solidFill>
                  <a:latin typeface="+mj-lt"/>
                  <a:cs typeface="Arial" panose="020B0604020202020204" pitchFamily="34" charset="0"/>
                </a:rPr>
                <a:t>Tercijarno </a:t>
              </a:r>
              <a:br>
                <a:rPr lang="x-none" sz="1050" b="1" dirty="0">
                  <a:solidFill>
                    <a:schemeClr val="accent2"/>
                  </a:solidFill>
                  <a:latin typeface="+mj-lt"/>
                  <a:cs typeface="Arial" panose="020B0604020202020204" pitchFamily="34" charset="0"/>
                </a:rPr>
              </a:br>
              <a:r>
                <a:rPr lang="x-none" sz="1050" b="1" dirty="0">
                  <a:solidFill>
                    <a:schemeClr val="accent2"/>
                  </a:solidFill>
                  <a:latin typeface="+mj-lt"/>
                  <a:cs typeface="Arial" panose="020B0604020202020204" pitchFamily="34" charset="0"/>
                </a:rPr>
                <a:t>obrazovanje</a:t>
              </a:r>
              <a:endParaRPr lang="en-GB" sz="1400" b="1" dirty="0">
                <a:solidFill>
                  <a:schemeClr val="accent2"/>
                </a:solidFill>
                <a:latin typeface="+mj-lt"/>
                <a:cs typeface="Arial" panose="020B0604020202020204" pitchFamily="34" charset="0"/>
              </a:endParaRPr>
            </a:p>
          </p:txBody>
        </p:sp>
        <p:sp>
          <p:nvSpPr>
            <p:cNvPr id="62" name="Freeform 16"/>
            <p:cNvSpPr>
              <a:spLocks noChangeAspect="1" noEditPoints="1"/>
            </p:cNvSpPr>
            <p:nvPr/>
          </p:nvSpPr>
          <p:spPr bwMode="auto">
            <a:xfrm>
              <a:off x="7372317" y="3319448"/>
              <a:ext cx="529501" cy="360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66757" y="38030"/>
            <a:ext cx="1025431" cy="769073"/>
          </a:xfrm>
          <a:prstGeom prst="rect">
            <a:avLst/>
          </a:prstGeom>
        </p:spPr>
      </p:pic>
      <p:graphicFrame>
        <p:nvGraphicFramePr>
          <p:cNvPr id="26" name="Chart 25"/>
          <p:cNvGraphicFramePr/>
          <p:nvPr>
            <p:extLst>
              <p:ext uri="{D42A27DB-BD31-4B8C-83A1-F6EECF244321}">
                <p14:modId xmlns:p14="http://schemas.microsoft.com/office/powerpoint/2010/main" val="2509579848"/>
              </p:ext>
            </p:extLst>
          </p:nvPr>
        </p:nvGraphicFramePr>
        <p:xfrm>
          <a:off x="2674722" y="1742022"/>
          <a:ext cx="5832648" cy="123683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73714854"/>
      </p:ext>
    </p:extLst>
  </p:cSld>
  <p:clrMapOvr>
    <a:masterClrMapping/>
  </p:clrMapOvr>
</p:sld>
</file>

<file path=ppt/theme/theme1.xml><?xml version="1.0" encoding="utf-8"?>
<a:theme xmlns:a="http://schemas.openxmlformats.org/drawingml/2006/main" name="Ipsos Public Affairs">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3B5001-1B17-4CEC-8132-522B4EE95C61}">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85c76272-7e4d-4f8f-89d1-3b227e52ef43"/>
  </ds:schemaRefs>
</ds:datastoreItem>
</file>

<file path=customXml/itemProps2.xml><?xml version="1.0" encoding="utf-8"?>
<ds:datastoreItem xmlns:ds="http://schemas.openxmlformats.org/officeDocument/2006/customXml" ds:itemID="{9A2B9EB3-096F-4E80-B7C8-4EE664886B0A}">
  <ds:schemaRefs>
    <ds:schemaRef ds:uri="http://schemas.microsoft.com/sharepoint/v3/contenttype/forms"/>
  </ds:schemaRefs>
</ds:datastoreItem>
</file>

<file path=customXml/itemProps3.xml><?xml version="1.0" encoding="utf-8"?>
<ds:datastoreItem xmlns:ds="http://schemas.openxmlformats.org/officeDocument/2006/customXml" ds:itemID="{81D3C411-6AC2-4281-A21E-37F2B75D0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Public Affairs</Template>
  <TotalTime>8867</TotalTime>
  <Words>8136</Words>
  <Application>Microsoft Office PowerPoint</Application>
  <PresentationFormat>On-screen Show (16:9)</PresentationFormat>
  <Paragraphs>1525</Paragraphs>
  <Slides>60</Slides>
  <Notes>58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Ipsos Public Affairs</vt:lpstr>
      <vt:lpstr>Istraživanje javnog mnjenja o opštoj percepciji problema mentalnog zdravlja i distanci koju društvo pravi u odnosu na osobe sa mentalnim oboljenjima </vt:lpstr>
      <vt:lpstr>SADRŽAJ</vt:lpstr>
      <vt:lpstr>Uvod</vt:lpstr>
      <vt:lpstr>PowerPoint Presentation</vt:lpstr>
      <vt:lpstr>metodologija</vt:lpstr>
      <vt:lpstr>PowerPoint Presentation</vt:lpstr>
      <vt:lpstr>UZORAK</vt:lpstr>
      <vt:lpstr>Struktura uzorka</vt:lpstr>
      <vt:lpstr>Struktura uzorka</vt:lpstr>
      <vt:lpstr>REZULTATI</vt:lpstr>
      <vt:lpstr>Lično iskustvo</vt:lpstr>
      <vt:lpstr>Najveći dio opšte populacije Crne Gore u slučaju mentalnih poteškoća koje bi osjetili lično ili primjetili kod nekog iz najbližeg okruženja, savjet i pomoć potražili bi kod psihijatra. </vt:lpstr>
      <vt:lpstr>Može se konstatovati da blisko okruženje predstavlja nešto manje značajnu referentnu tačku za osobe nižeg obrazovanja kada je u pitanju traženje pomoći u slučaju mentalnih </vt:lpstr>
      <vt:lpstr>Kada se u fokus analize stavi primarni potencijalni izvor pomoći u slučaju mentalnih poteškoća, onda se situacija u pogledu opredjeljenja opšte populacije Crne Gore donekle</vt:lpstr>
      <vt:lpstr>Mada postoji veoma značajna razlika u formulaciji pitanja u dva istraživanja (lična perspektiva vs posredna procjena ponašanja okruženja), vidljiva je razlika u statusu</vt:lpstr>
      <vt:lpstr>Još jednom su sociodemografske različitosti sasvim vidljive. I ovoga puta nižeobrazovana populacija u znatno većoj mjeri bira psihijatre kao „primarnu lokaciju“ u traženju pomoći</vt:lpstr>
      <vt:lpstr>U populaciji koja u slučaju mentalnih poteškoća ne bi potražila pomoć od stručnog lica (psihijatra) teško je pronaći dovoljno jasan i istaknut motiv koji je odbija od takvog </vt:lpstr>
      <vt:lpstr>Na ovom mjestu se može konstatovati da, što se dalo naslutiti i u prethodnim komparac-jama, je javnost Federacije BiH povodom svog odnosa prema stručnoj pomoći u vezi sa</vt:lpstr>
      <vt:lpstr>Na nivou opšte populacije Crne Gore, njih 4% izvještava da je do sada tražilo stručnu (psihijatrijsku ili ljekarsku) pomoć prilikom mentalnih poteškoća koje su lično iskusili. </vt:lpstr>
      <vt:lpstr>Regionalne razlike su u ovom slučaju sasvim očevidne. Da li se u ovom slučaju radi o objektivnim razlikama, „iskrenijem“ i „otvorenijem“ izvještavanju ispitanika sa područja</vt:lpstr>
      <vt:lpstr>Na drugoj strani, jasna je činjenica da je izvještavanje o traženju stručne pomoći povodom mentalnih poteškoća od strane osoba iz bliskog okruženja, nešto „slobodnije“, odnosno,</vt:lpstr>
      <vt:lpstr>Da je pitanje mentalnog zdravlja tema koja interesuje opštu populaciju Crne Gore, nedvosmisleno pokazuju sledeći podaci. Tek nešto ispod 30% crnogorske javnosti ne</vt:lpstr>
      <vt:lpstr>Sasvim očekivano internet ima, kao komunikacioni kanal informisanja o mentalnom zdravlju znatno istaknutije mjesto među mladima i obrazovanijom populacijom u Crnoj </vt:lpstr>
      <vt:lpstr>Veoma je zanimljiv i indikativan odgovor većeg djela javnosti u pogledu primarnog potencijalnog izvora informacija u vezi sa mentalnim zdravljem. Naime, u ovom slučaju</vt:lpstr>
      <vt:lpstr>Ponovo se mogu uočiti značajne demografske i socijalne različitosti u tretmanu primarnog potencijalnog izvora informacija o mentalnom zdavlju. Tako kod mlađe</vt:lpstr>
      <vt:lpstr>Još jedan veoma interesantan i zanimljiv nalaz tiče se potencijalnog prihvatanja pomoći od strane osobe koja je imala slično personalno iskustvo. Većina predstavnika opšte </vt:lpstr>
      <vt:lpstr>Jedino značajno odstupanje u pogledu ovog pitanja zatičemo među populacijom sa juga Crne Gore gdje se može konstatovati znatno viši stupanj eksplicitnog odbijanja ovakve,</vt:lpstr>
      <vt:lpstr>Mada i u ovom slučaju imamo različitu definiciju pitanja (odnosno psihološke pozicije sa kojih se daje odgovor), čini se da je stav javnosti Federacije BiH nešto pozitivniji. </vt:lpstr>
      <vt:lpstr>CAMI skala Autoritarnost</vt:lpstr>
      <vt:lpstr>Stiče se utisak da na tvrdnjama subskale AUTORITARNOSTI CAMI skale postoji značajna nekonzistentnost u odnosu crnogorske javnosti prema osobama s mentalnim poteškoćama.</vt:lpstr>
      <vt:lpstr>Takođe je interesantno konstatovati da kod određenog broja tvrdnji postoji jasna neodlučnost javnosti (bilo iskazana kroz značajan procenat odgovora i da i ne), bilo kroz</vt:lpstr>
      <vt:lpstr>Kada se posmatraju odgovori na pojedine ajteme subskale AUTORITARNOSTI po pojedi-nim demografskim i socijalnim grupacijama, uočavaju se određene različitosti. Tako na </vt:lpstr>
      <vt:lpstr>Dodatna analiza podataka sa subskale AUTORITARNOSTI odnosi se na  komparaciju rezultata dobijenih na javnosti Federacije BiH i crnogorske javnosti. Moglo bi se konsta-</vt:lpstr>
      <vt:lpstr>CAMI skala dobronamjernost</vt:lpstr>
      <vt:lpstr>Kada je u pitanju subskala DOBRONAMJERNOSTI (benevolence) CAMI skale  može se konstatovati da su odgovori opšte javnosti Crne Gore u ovom slučaju daleko</vt:lpstr>
      <vt:lpstr>Takođe je interesantno konstatovati da kod određenog broja tvrdnji postoji značajan procenat neodlučnih (odgovor i da i ne), što svakako može ukazivati da određeni procenat</vt:lpstr>
      <vt:lpstr>Kada se posmatraju odgovori na pojedine ajteme subskale DOBRONAMJERNOSTI po pojedinim demografskim i socijalnim grupacijama uočavaju se samo statistički značajne</vt:lpstr>
      <vt:lpstr>Dodatna analiza podataka sa subskale DOBRONAMJERNOSTI koja se odnosi na  komparaciju rezultata dobijenih na javnosti Federacije BiH i crnogorske javnosti pokazuju</vt:lpstr>
      <vt:lpstr>CAMI skala SOCIJALNA OGRANIČENJA</vt:lpstr>
      <vt:lpstr>Kada je u pitanju subskala SOCIJALNIH OGRANIČENJA bar za polovinu korišćenih tvrdnji možemo reći da crnogorska javnost iskazuje prilično negativne stavove i stereotipe.</vt:lpstr>
      <vt:lpstr>Kod drugog seta tvrdnji iz ove subskale  (označeno crvenom linijaturom) na drugoj strani imamo uniformnu distribuciju odgovora (u tri kategorije: slaganje, neslaganje, neutral), </vt:lpstr>
      <vt:lpstr>Kada se posmatraju odgovori na pojedine ajteme subskale DOBRONAMJERNOSTI po pojedinim demografskim i socijalnim grupacijama uočavaju se samo statistički značajne</vt:lpstr>
      <vt:lpstr>I u ovom slučaju komparativne analize stavova dve regionalne javnosti možemo konstatovati znatnu pozitivnu prednost u Federaciji BiH gdje se uočava, u pojedinim </vt:lpstr>
      <vt:lpstr>CAMI skala STAV ZAJEDNICE PREMA MENTALNOM ZDRAVLJU</vt:lpstr>
      <vt:lpstr>Kada je u pitanju subskala STAVOVA ZAJEDNICE PREMA MENTALNOM ZDRAVLJU CAMI skale možemo konstatovati da su odgovori opšte javnosti Crne Gore u ovom slučaju, </vt:lpstr>
      <vt:lpstr>Generalno se još može konstatovati da čak i tamo gdje se mogu prepoznati pozitivni stavovi i sudovi opšte javnosti, intenzitet takvih pozitivnih opredeljenja nije, vrlo često, </vt:lpstr>
      <vt:lpstr>Dodatna analiza podataka sa subskale STAVA (IDEOLOGIJE) ZAJEDNICE PREMA MENTALNOM ZDRAVLJU ponovo pokazuje značajne regionalne različitosti. </vt:lpstr>
      <vt:lpstr>znanje</vt:lpstr>
      <vt:lpstr>Sasvim očigledno – najveći dio crnogorske javnosti zna da faktor stresa može biti izazivač različitih psihosomatskih poremećaja i zdravstvenih problema. </vt:lpstr>
      <vt:lpstr>Kada je u pitanju znanje o mogućnostima liječenja mentalnih poremećaja, stvar nije tako pozitivna kao u prethodnom slučaju. Tek 50% opšte javnosti Crne Gore raspolaže</vt:lpstr>
      <vt:lpstr>Interesantno je konstatovati da je mlada crnogorska generacija povodom ovog pitanja prilično neinformisana u odnosu na najstariju generaciju Crnogoraca. Još je interesantni-</vt:lpstr>
      <vt:lpstr>Tema poremećaja ishrane je još osetljivija. Ispravan stav (informaciju) o bulimiji i anoreksiji kao poremećajima ishrane ima tek 44% javnosti Crne Gore. Znatan dio opšte</vt:lpstr>
      <vt:lpstr>Kada je u pitanju radna sposobnost osoba koje su se oporavile od mentalnih poteškoća i poremećaja, javnost Crne Gore je podijeljena u tri gotovo ujednačena kontingenta. ⅓ njih</vt:lpstr>
      <vt:lpstr>I u ovom slučaju opšta populacija Crne Gore se dijeli na tri ujednačene grupacije. I ponovo većina nema jasan stav po ovom pitanju, trećina smatra da su takve osobe opasne po</vt:lpstr>
      <vt:lpstr>Po  pitanju mogućnosti da i djeca mogu biti „pogođena“ mentalnim poteškoćama, oboljenjima i poremećajima, čini se da većina crnogorske javnosti ima ispravan stav, </vt:lpstr>
      <vt:lpstr>Kada je u pitanju homoseksulanost, čini se da veoma značajan dio crnogorske javnosti ima veoma pogrešan stav, odnosno da je nivo njihove informisanosti o ovoj temi veoma </vt:lpstr>
      <vt:lpstr>I u slučaju funkcije i uloga psihoterapije u očuvanju mentalnog zdravlja, jasno je da je veći dio opšte javnosti Crne Gore prilično neinformisan. Tek manje od 40% ispravno</vt:lpstr>
      <vt:lpstr>Kada se uporedi dio upitničkog materijala koji se tiče znanja a koji se na gotovo istovjetan način koristio u dva regionalna istraživanja, dobija se manje-više usaglašena</vt:lpstr>
      <vt:lpstr>Kontakti</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PARENTAL AWARENESS OF RISKS OF ONLINE CHILD ABUSE</dc:title>
  <dc:creator>Dejan Radosavljevic</dc:creator>
  <cp:lastModifiedBy>korisnik</cp:lastModifiedBy>
  <cp:revision>341</cp:revision>
  <dcterms:created xsi:type="dcterms:W3CDTF">2016-02-09T08:18:16Z</dcterms:created>
  <dcterms:modified xsi:type="dcterms:W3CDTF">2016-10-10T11:47:28Z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