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7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9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20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notesSlides/notesSlide26.xml" ContentType="application/vnd.openxmlformats-officedocument.presentationml.notesSl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notesSlides/notesSlide27.xml" ContentType="application/vnd.openxmlformats-officedocument.presentationml.notesSlid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notesSlides/notesSlide28.xml" ContentType="application/vnd.openxmlformats-officedocument.presentationml.notesSl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notesSlides/notesSlide29.xml" ContentType="application/vnd.openxmlformats-officedocument.presentationml.notesSlid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notesSlides/notesSlide30.xml" ContentType="application/vnd.openxmlformats-officedocument.presentationml.notesSlid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notesSlides/notesSlide31.xml" ContentType="application/vnd.openxmlformats-officedocument.presentationml.notesSl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notesSlides/notesSlide32.xml" ContentType="application/vnd.openxmlformats-officedocument.presentationml.notesSlid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notesSlides/notesSlide33.xml" ContentType="application/vnd.openxmlformats-officedocument.presentationml.notesSlid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notesSlides/notesSlide36.xml" ContentType="application/vnd.openxmlformats-officedocument.presentationml.notesSlid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notesSlides/notesSlide37.xml" ContentType="application/vnd.openxmlformats-officedocument.presentationml.notesSlid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notesSlides/notesSlide38.xml" ContentType="application/vnd.openxmlformats-officedocument.presentationml.notesSlid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427" r:id="rId4"/>
    <p:sldId id="260" r:id="rId5"/>
    <p:sldId id="261" r:id="rId6"/>
    <p:sldId id="426" r:id="rId7"/>
    <p:sldId id="431" r:id="rId8"/>
    <p:sldId id="432" r:id="rId9"/>
    <p:sldId id="433" r:id="rId10"/>
    <p:sldId id="434" r:id="rId11"/>
    <p:sldId id="435" r:id="rId12"/>
    <p:sldId id="479" r:id="rId13"/>
    <p:sldId id="422" r:id="rId14"/>
    <p:sldId id="425" r:id="rId15"/>
    <p:sldId id="442" r:id="rId16"/>
    <p:sldId id="443" r:id="rId17"/>
    <p:sldId id="438" r:id="rId18"/>
    <p:sldId id="439" r:id="rId19"/>
    <p:sldId id="440" r:id="rId20"/>
    <p:sldId id="436" r:id="rId21"/>
    <p:sldId id="480" r:id="rId22"/>
    <p:sldId id="419" r:id="rId23"/>
    <p:sldId id="478" r:id="rId24"/>
    <p:sldId id="421" r:id="rId25"/>
    <p:sldId id="474" r:id="rId26"/>
    <p:sldId id="477" r:id="rId27"/>
    <p:sldId id="441" r:id="rId28"/>
    <p:sldId id="476" r:id="rId29"/>
    <p:sldId id="268" r:id="rId30"/>
    <p:sldId id="269" r:id="rId31"/>
    <p:sldId id="429" r:id="rId32"/>
    <p:sldId id="424" r:id="rId33"/>
    <p:sldId id="423" r:id="rId34"/>
    <p:sldId id="481" r:id="rId35"/>
    <p:sldId id="287" r:id="rId36"/>
    <p:sldId id="315" r:id="rId37"/>
    <p:sldId id="344" r:id="rId38"/>
    <p:sldId id="373" r:id="rId39"/>
    <p:sldId id="258" r:id="rId40"/>
    <p:sldId id="483" r:id="rId41"/>
    <p:sldId id="482" r:id="rId42"/>
    <p:sldId id="270" r:id="rId43"/>
  </p:sldIdLst>
  <p:sldSz cx="12192000" cy="6858000"/>
  <p:notesSz cx="6858000" cy="9144000"/>
  <p:embeddedFontLst>
    <p:embeddedFont>
      <p:font typeface="Franklin Gothic Book" panose="020B0503020102020204" pitchFamily="34" charset="0"/>
      <p:regular r:id="rId45"/>
      <p:italic r:id="rId46"/>
    </p:embeddedFont>
    <p:embeddedFont>
      <p:font typeface="Libre Franklin" pitchFamily="2" charset="0"/>
      <p:regular r:id="rId47"/>
      <p:bold r:id="rId48"/>
      <p:italic r:id="rId49"/>
      <p:boldItalic r:id="rId5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0" roundtripDataSignature="AMtx7mhPJReAzSXfDvJy9dY1h/l5RDcrt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a Markolović" initials="MM" lastIdx="13" clrIdx="0">
    <p:extLst>
      <p:ext uri="{19B8F6BF-5375-455C-9EA6-DF929625EA0E}">
        <p15:presenceInfo xmlns:p15="http://schemas.microsoft.com/office/powerpoint/2012/main" userId="20f42a9d849f15a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65AB"/>
    <a:srgbClr val="C9C9C9"/>
    <a:srgbClr val="2BAEAB"/>
    <a:srgbClr val="7AE0D4"/>
    <a:srgbClr val="AF8BBF"/>
    <a:srgbClr val="F4B183"/>
    <a:srgbClr val="FFFFFF"/>
    <a:srgbClr val="AF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240237-5AB5-4AA1-9E18-3A3671FA3947}" v="2" dt="2024-11-22T07:32:56.332"/>
  </p1510:revLst>
</p1510:revInfo>
</file>

<file path=ppt/tableStyles.xml><?xml version="1.0" encoding="utf-8"?>
<a:tblStyleLst xmlns:a="http://schemas.openxmlformats.org/drawingml/2006/main" def="{9477955C-A1E1-4A4C-BD3D-66FEA38ACCEF}">
  <a:tblStyle styleId="{9477955C-A1E1-4A4C-BD3D-66FEA38ACCE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tcBdr/>
        <a:fill>
          <a:solidFill>
            <a:srgbClr val="CDD4E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DD4E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51" autoAdjust="0"/>
    <p:restoredTop sz="89789"/>
  </p:normalViewPr>
  <p:slideViewPr>
    <p:cSldViewPr snapToGrid="0">
      <p:cViewPr varScale="1">
        <p:scale>
          <a:sx n="73" d="100"/>
          <a:sy n="73" d="100"/>
        </p:scale>
        <p:origin x="130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font" Target="fonts/font3.fntdata"/><Relationship Id="rId50" Type="http://schemas.openxmlformats.org/officeDocument/2006/relationships/font" Target="fonts/font6.fntdata"/><Relationship Id="rId175" Type="http://schemas.openxmlformats.org/officeDocument/2006/relationships/tableStyles" Target="tableStyles.xml"/><Relationship Id="rId7" Type="http://schemas.openxmlformats.org/officeDocument/2006/relationships/slide" Target="slides/slide6.xml"/><Relationship Id="rId170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font" Target="fonts/font1.fntdata"/><Relationship Id="rId5" Type="http://schemas.openxmlformats.org/officeDocument/2006/relationships/slide" Target="slides/slide4.xml"/><Relationship Id="rId173" Type="http://schemas.openxmlformats.org/officeDocument/2006/relationships/viewProps" Target="view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font" Target="fonts/font4.fntdata"/><Relationship Id="rId172" Type="http://schemas.openxmlformats.org/officeDocument/2006/relationships/presProps" Target="presProps.xml"/><Relationship Id="rId8" Type="http://schemas.openxmlformats.org/officeDocument/2006/relationships/slide" Target="slides/slide7.xml"/><Relationship Id="rId171" Type="http://schemas.openxmlformats.org/officeDocument/2006/relationships/commentAuthors" Target="commentAuthors.xml"/><Relationship Id="rId176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2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7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5.fntdata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Dr&#382;avni%20tu&#382;ioci%20HRA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Sudije%20HRA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Advokati%20HRA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Vje&#273;taci%20HRA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0670129862584E-2"/>
          <c:y val="2.4504098955164165E-2"/>
          <c:w val="0.97463252571430237"/>
          <c:h val="0.857637499655767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Sheet8!$A$3</c:f>
              <c:strCache>
                <c:ptCount val="1"/>
                <c:pt idx="0">
                  <c:v>5 - U potpunosti je prisutna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C18-434B-B62D-4007519109D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18-434B-B62D-4007519109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Sheet8!$B$2:$E$2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Sheet8!$B$3:$E$3</c:f>
              <c:numCache>
                <c:formatCode>0.0%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0.248</c:v>
                </c:pt>
                <c:pt idx="3">
                  <c:v>0.152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D3-49CF-9C64-916A87905E9A}"/>
            </c:ext>
          </c:extLst>
        </c:ser>
        <c:ser>
          <c:idx val="1"/>
          <c:order val="1"/>
          <c:tx>
            <c:strRef>
              <c:f>Sheet8!$A$4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Sheet8!$B$2:$E$2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Sheet8!$B$4:$E$4</c:f>
              <c:numCache>
                <c:formatCode>0.0%</c:formatCode>
                <c:ptCount val="4"/>
                <c:pt idx="0">
                  <c:v>2.4E-2</c:v>
                </c:pt>
                <c:pt idx="1">
                  <c:v>2.1000000000000001E-2</c:v>
                </c:pt>
                <c:pt idx="2">
                  <c:v>0.23899999999999999</c:v>
                </c:pt>
                <c:pt idx="3">
                  <c:v>0.19600000000000001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D3-49CF-9C64-916A87905E9A}"/>
            </c:ext>
          </c:extLst>
        </c:ser>
        <c:ser>
          <c:idx val="2"/>
          <c:order val="2"/>
          <c:tx>
            <c:strRef>
              <c:f>Sheet8!$A$5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Sheet8!$B$2:$E$2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Sheet8!$B$5:$E$5</c:f>
              <c:numCache>
                <c:formatCode>0.0%</c:formatCode>
                <c:ptCount val="4"/>
                <c:pt idx="0">
                  <c:v>0.29299999999999998</c:v>
                </c:pt>
                <c:pt idx="1">
                  <c:v>0.316</c:v>
                </c:pt>
                <c:pt idx="2">
                  <c:v>0.312</c:v>
                </c:pt>
                <c:pt idx="3">
                  <c:v>0.28299999999999997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D3-49CF-9C64-916A87905E9A}"/>
            </c:ext>
          </c:extLst>
        </c:ser>
        <c:ser>
          <c:idx val="3"/>
          <c:order val="3"/>
          <c:tx>
            <c:strRef>
              <c:f>Sheet8!$A$6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Sheet8!$B$2:$E$2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Sheet8!$B$6:$E$6</c:f>
              <c:numCache>
                <c:formatCode>0.0%</c:formatCode>
                <c:ptCount val="4"/>
                <c:pt idx="0">
                  <c:v>0.317</c:v>
                </c:pt>
                <c:pt idx="1">
                  <c:v>0.34699999999999998</c:v>
                </c:pt>
                <c:pt idx="2">
                  <c:v>5.5E-2</c:v>
                </c:pt>
                <c:pt idx="3">
                  <c:v>8.6999999999999994E-2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3D3-49CF-9C64-916A87905E9A}"/>
            </c:ext>
          </c:extLst>
        </c:ser>
        <c:ser>
          <c:idx val="4"/>
          <c:order val="4"/>
          <c:tx>
            <c:strRef>
              <c:f>Sheet8!$A$7</c:f>
              <c:strCache>
                <c:ptCount val="1"/>
                <c:pt idx="0">
                  <c:v>1 - Uopšte nije prisutna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Sheet8!$B$2:$E$2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Sheet8!$B$7:$E$7</c:f>
              <c:numCache>
                <c:formatCode>0.0%</c:formatCode>
                <c:ptCount val="4"/>
                <c:pt idx="0">
                  <c:v>0.14599999999999999</c:v>
                </c:pt>
                <c:pt idx="1">
                  <c:v>0.11600000000000001</c:v>
                </c:pt>
                <c:pt idx="2">
                  <c:v>1.7999999999999999E-2</c:v>
                </c:pt>
                <c:pt idx="3">
                  <c:v>5.3999999999999999E-2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D3-49CF-9C64-916A87905E9A}"/>
            </c:ext>
          </c:extLst>
        </c:ser>
        <c:ser>
          <c:idx val="5"/>
          <c:order val="5"/>
          <c:tx>
            <c:strRef>
              <c:f>Sheet8!$A$8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Sheet8!$B$2:$E$2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Sheet8!$B$8:$E$8</c:f>
              <c:numCache>
                <c:formatCode>0.0%</c:formatCode>
                <c:ptCount val="4"/>
                <c:pt idx="0">
                  <c:v>0.22</c:v>
                </c:pt>
                <c:pt idx="1">
                  <c:v>0.2</c:v>
                </c:pt>
                <c:pt idx="2">
                  <c:v>0.128</c:v>
                </c:pt>
                <c:pt idx="3">
                  <c:v>0.22800000000000001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3D3-49CF-9C64-916A87905E9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97"/>
        <c:overlap val="-30"/>
        <c:axId val="278181439"/>
        <c:axId val="278205919"/>
      </c:barChart>
      <c:catAx>
        <c:axId val="2781814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278205919"/>
        <c:crosses val="autoZero"/>
        <c:auto val="1"/>
        <c:lblAlgn val="ctr"/>
        <c:lblOffset val="100"/>
        <c:noMultiLvlLbl val="0"/>
      </c:catAx>
      <c:valAx>
        <c:axId val="278205919"/>
        <c:scaling>
          <c:orientation val="minMax"/>
          <c:max val="0.5"/>
        </c:scaling>
        <c:delete val="1"/>
        <c:axPos val="l"/>
        <c:numFmt formatCode="0.0%" sourceLinked="1"/>
        <c:majorTickMark val="out"/>
        <c:minorTickMark val="none"/>
        <c:tickLblPos val="nextTo"/>
        <c:crossAx val="2781814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911141041580328"/>
          <c:y val="2.7157225561850337E-2"/>
          <c:w val="0.76457280011051254"/>
          <c:h val="0.8273725782782240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Sheet9!$A$3</c:f>
              <c:strCache>
                <c:ptCount val="1"/>
                <c:pt idx="0">
                  <c:v>Vidim veliki rizik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Sheet9!$B$2:$C$2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Sheet9!$B$3:$C$3</c:f>
              <c:numCache>
                <c:formatCode>0.0%</c:formatCode>
                <c:ptCount val="2"/>
                <c:pt idx="0">
                  <c:v>2.4E-2</c:v>
                </c:pt>
                <c:pt idx="1">
                  <c:v>7.3999999999999996E-2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E2-44B5-BE0A-37A795ABDCBD}"/>
            </c:ext>
          </c:extLst>
        </c:ser>
        <c:ser>
          <c:idx val="1"/>
          <c:order val="1"/>
          <c:tx>
            <c:strRef>
              <c:f>Sheet9!$A$4</c:f>
              <c:strCache>
                <c:ptCount val="1"/>
                <c:pt idx="0">
                  <c:v>Donekle vidim rizik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Sheet9!$B$2:$C$2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Sheet9!$B$4:$C$4</c:f>
              <c:numCache>
                <c:formatCode>0.0%</c:formatCode>
                <c:ptCount val="2"/>
                <c:pt idx="0">
                  <c:v>0.41499999999999998</c:v>
                </c:pt>
                <c:pt idx="1">
                  <c:v>0.41099999999999998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E2-44B5-BE0A-37A795ABDCBD}"/>
            </c:ext>
          </c:extLst>
        </c:ser>
        <c:ser>
          <c:idx val="2"/>
          <c:order val="2"/>
          <c:tx>
            <c:strRef>
              <c:f>Sheet9!$A$5</c:f>
              <c:strCache>
                <c:ptCount val="1"/>
                <c:pt idx="0">
                  <c:v>Uglavnom ne vidim rizik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Sheet9!$B$2:$C$2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Sheet9!$B$5:$C$5</c:f>
              <c:numCache>
                <c:formatCode>0.0%</c:formatCode>
                <c:ptCount val="2"/>
                <c:pt idx="0">
                  <c:v>0.24399999999999999</c:v>
                </c:pt>
                <c:pt idx="1">
                  <c:v>0.23200000000000001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E2-44B5-BE0A-37A795ABDCBD}"/>
            </c:ext>
          </c:extLst>
        </c:ser>
        <c:ser>
          <c:idx val="3"/>
          <c:order val="3"/>
          <c:tx>
            <c:strRef>
              <c:f>Sheet9!$A$6</c:f>
              <c:strCache>
                <c:ptCount val="1"/>
                <c:pt idx="0">
                  <c:v>Uopšte ne vidim rizik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Sheet9!$B$2:$C$2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Sheet9!$B$6:$C$6</c:f>
              <c:numCache>
                <c:formatCode>0.0%</c:formatCode>
                <c:ptCount val="2"/>
                <c:pt idx="0">
                  <c:v>9.8000000000000004E-2</c:v>
                </c:pt>
                <c:pt idx="1">
                  <c:v>0.105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9E2-44B5-BE0A-37A795ABDCBD}"/>
            </c:ext>
          </c:extLst>
        </c:ser>
        <c:ser>
          <c:idx val="4"/>
          <c:order val="4"/>
          <c:tx>
            <c:strRef>
              <c:f>Sheet9!$A$7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Sheet9!$B$2:$C$2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Sheet9!$B$7:$C$7</c:f>
              <c:numCache>
                <c:formatCode>0.0%</c:formatCode>
                <c:ptCount val="2"/>
                <c:pt idx="0">
                  <c:v>0.22</c:v>
                </c:pt>
                <c:pt idx="1">
                  <c:v>0.17899999999999999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9E2-44B5-BE0A-37A795ABDCB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02"/>
        <c:axId val="212651935"/>
        <c:axId val="212670175"/>
      </c:barChart>
      <c:catAx>
        <c:axId val="21265193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212670175"/>
        <c:crosses val="autoZero"/>
        <c:auto val="1"/>
        <c:lblAlgn val="ctr"/>
        <c:lblOffset val="100"/>
        <c:noMultiLvlLbl val="0"/>
      </c:catAx>
      <c:valAx>
        <c:axId val="212670175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extTo"/>
        <c:crossAx val="212651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Sheet23!$A$4</c:f>
              <c:strCache>
                <c:ptCount val="1"/>
                <c:pt idx="0">
                  <c:v>Vidim veliki rizik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Sheet23!$B$3:$E$3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Sheet23!$B$4:$E$4</c:f>
              <c:numCache>
                <c:formatCode>0.0%</c:formatCode>
                <c:ptCount val="4"/>
                <c:pt idx="0">
                  <c:v>0.39</c:v>
                </c:pt>
                <c:pt idx="1">
                  <c:v>0.34699999999999998</c:v>
                </c:pt>
                <c:pt idx="2">
                  <c:v>0.25700000000000001</c:v>
                </c:pt>
                <c:pt idx="3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5C-492A-9BEA-F9211CFC4DFD}"/>
            </c:ext>
          </c:extLst>
        </c:ser>
        <c:ser>
          <c:idx val="1"/>
          <c:order val="1"/>
          <c:tx>
            <c:strRef>
              <c:f>Sheet23!$A$5</c:f>
              <c:strCache>
                <c:ptCount val="1"/>
                <c:pt idx="0">
                  <c:v>Vidim umjeren rizik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Sheet23!$B$3:$E$3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Sheet23!$B$5:$E$5</c:f>
              <c:numCache>
                <c:formatCode>0.0%</c:formatCode>
                <c:ptCount val="4"/>
                <c:pt idx="0">
                  <c:v>0.29299999999999998</c:v>
                </c:pt>
                <c:pt idx="1">
                  <c:v>0.38900000000000001</c:v>
                </c:pt>
                <c:pt idx="2">
                  <c:v>0.36699999999999999</c:v>
                </c:pt>
                <c:pt idx="3">
                  <c:v>0.29299999999999998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5C-492A-9BEA-F9211CFC4DFD}"/>
            </c:ext>
          </c:extLst>
        </c:ser>
        <c:ser>
          <c:idx val="2"/>
          <c:order val="2"/>
          <c:tx>
            <c:strRef>
              <c:f>Sheet23!$A$6</c:f>
              <c:strCache>
                <c:ptCount val="1"/>
                <c:pt idx="0">
                  <c:v>Uglavnom ne vidim rizik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Sheet23!$B$3:$E$3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Sheet23!$B$6:$E$6</c:f>
              <c:numCache>
                <c:formatCode>0.0%</c:formatCode>
                <c:ptCount val="4"/>
                <c:pt idx="0">
                  <c:v>4.9000000000000002E-2</c:v>
                </c:pt>
                <c:pt idx="1">
                  <c:v>0.14699999999999999</c:v>
                </c:pt>
                <c:pt idx="2">
                  <c:v>0.128</c:v>
                </c:pt>
                <c:pt idx="3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5C-492A-9BEA-F9211CFC4DFD}"/>
            </c:ext>
          </c:extLst>
        </c:ser>
        <c:ser>
          <c:idx val="3"/>
          <c:order val="3"/>
          <c:tx>
            <c:strRef>
              <c:f>Sheet23!$A$7</c:f>
              <c:strCache>
                <c:ptCount val="1"/>
                <c:pt idx="0">
                  <c:v>Uopšte ne vidim rizik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Sheet23!$B$3:$E$3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Sheet23!$B$7:$E$7</c:f>
              <c:numCache>
                <c:formatCode>0.0%</c:formatCode>
                <c:ptCount val="4"/>
                <c:pt idx="0">
                  <c:v>7.2999999999999995E-2</c:v>
                </c:pt>
                <c:pt idx="1">
                  <c:v>4.2000000000000003E-2</c:v>
                </c:pt>
                <c:pt idx="2">
                  <c:v>0.20200000000000001</c:v>
                </c:pt>
                <c:pt idx="3">
                  <c:v>8.6999999999999994E-2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05C-492A-9BEA-F9211CFC4DFD}"/>
            </c:ext>
          </c:extLst>
        </c:ser>
        <c:ser>
          <c:idx val="4"/>
          <c:order val="4"/>
          <c:tx>
            <c:strRef>
              <c:f>Sheet23!$A$8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Sheet23!$B$3:$E$3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Sheet23!$B$8:$E$8</c:f>
              <c:numCache>
                <c:formatCode>0.0%</c:formatCode>
                <c:ptCount val="4"/>
                <c:pt idx="0">
                  <c:v>0.19500000000000001</c:v>
                </c:pt>
                <c:pt idx="1">
                  <c:v>7.3999999999999996E-2</c:v>
                </c:pt>
                <c:pt idx="2">
                  <c:v>4.5999999999999999E-2</c:v>
                </c:pt>
                <c:pt idx="3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05C-492A-9BEA-F9211CFC4DF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1861165056"/>
        <c:axId val="1861165536"/>
      </c:barChart>
      <c:catAx>
        <c:axId val="18611650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1861165536"/>
        <c:crosses val="autoZero"/>
        <c:auto val="1"/>
        <c:lblAlgn val="ctr"/>
        <c:lblOffset val="100"/>
        <c:noMultiLvlLbl val="0"/>
      </c:catAx>
      <c:valAx>
        <c:axId val="186116553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861165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Sheet23!$A$14</c:f>
              <c:strCache>
                <c:ptCount val="1"/>
                <c:pt idx="0">
                  <c:v>Vidim veliki rizik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Sheet23!$B$13:$E$13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Sheet23!$B$14:$E$14</c:f>
              <c:numCache>
                <c:formatCode>0.0%</c:formatCode>
                <c:ptCount val="4"/>
                <c:pt idx="0">
                  <c:v>0.39</c:v>
                </c:pt>
                <c:pt idx="1">
                  <c:v>0.36799999999999999</c:v>
                </c:pt>
                <c:pt idx="2">
                  <c:v>0.27500000000000002</c:v>
                </c:pt>
                <c:pt idx="3">
                  <c:v>0.14099999999999999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3F-4EF7-BFF0-29494A5979A9}"/>
            </c:ext>
          </c:extLst>
        </c:ser>
        <c:ser>
          <c:idx val="1"/>
          <c:order val="1"/>
          <c:tx>
            <c:strRef>
              <c:f>Sheet23!$A$15</c:f>
              <c:strCache>
                <c:ptCount val="1"/>
                <c:pt idx="0">
                  <c:v>Vidim umjeren rizik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Sheet23!$B$13:$E$13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Sheet23!$B$15:$E$15</c:f>
              <c:numCache>
                <c:formatCode>0.0%</c:formatCode>
                <c:ptCount val="4"/>
                <c:pt idx="0">
                  <c:v>0.34100000000000003</c:v>
                </c:pt>
                <c:pt idx="1">
                  <c:v>0.36799999999999999</c:v>
                </c:pt>
                <c:pt idx="2">
                  <c:v>0.36699999999999999</c:v>
                </c:pt>
                <c:pt idx="3">
                  <c:v>0.29299999999999998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3F-4EF7-BFF0-29494A5979A9}"/>
            </c:ext>
          </c:extLst>
        </c:ser>
        <c:ser>
          <c:idx val="2"/>
          <c:order val="2"/>
          <c:tx>
            <c:strRef>
              <c:f>Sheet23!$A$16</c:f>
              <c:strCache>
                <c:ptCount val="1"/>
                <c:pt idx="0">
                  <c:v>Uglvnom ne vidim rizik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Sheet23!$B$13:$E$13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Sheet23!$B$16:$E$16</c:f>
              <c:numCache>
                <c:formatCode>0.0%</c:formatCode>
                <c:ptCount val="4"/>
                <c:pt idx="0">
                  <c:v>0.122</c:v>
                </c:pt>
                <c:pt idx="1">
                  <c:v>0.11600000000000001</c:v>
                </c:pt>
                <c:pt idx="2">
                  <c:v>0.11</c:v>
                </c:pt>
                <c:pt idx="3">
                  <c:v>0.109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3F-4EF7-BFF0-29494A5979A9}"/>
            </c:ext>
          </c:extLst>
        </c:ser>
        <c:ser>
          <c:idx val="3"/>
          <c:order val="3"/>
          <c:tx>
            <c:strRef>
              <c:f>Sheet23!$A$17</c:f>
              <c:strCache>
                <c:ptCount val="1"/>
                <c:pt idx="0">
                  <c:v>Uopšte ne vidim rizik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Sheet23!$B$13:$E$13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Sheet23!$B$17:$E$17</c:f>
              <c:numCache>
                <c:formatCode>0.0%</c:formatCode>
                <c:ptCount val="4"/>
                <c:pt idx="0">
                  <c:v>0.14599999999999999</c:v>
                </c:pt>
                <c:pt idx="1">
                  <c:v>6.3E-2</c:v>
                </c:pt>
                <c:pt idx="2">
                  <c:v>0.21099999999999999</c:v>
                </c:pt>
                <c:pt idx="3">
                  <c:v>8.6999999999999994E-2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3F-4EF7-BFF0-29494A5979A9}"/>
            </c:ext>
          </c:extLst>
        </c:ser>
        <c:ser>
          <c:idx val="4"/>
          <c:order val="4"/>
          <c:tx>
            <c:strRef>
              <c:f>Sheet23!$A$18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3F-4EF7-BFF0-29494A5979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Sheet23!$B$13:$E$13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Sheet23!$B$18:$E$18</c:f>
              <c:numCache>
                <c:formatCode>0.0%</c:formatCode>
                <c:ptCount val="4"/>
                <c:pt idx="0">
                  <c:v>0</c:v>
                </c:pt>
                <c:pt idx="1">
                  <c:v>8.4000000000000005E-2</c:v>
                </c:pt>
                <c:pt idx="2">
                  <c:v>3.6999999999999998E-2</c:v>
                </c:pt>
                <c:pt idx="3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3F-4EF7-BFF0-29494A5979A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846862511"/>
        <c:axId val="846852911"/>
      </c:barChart>
      <c:catAx>
        <c:axId val="84686251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846852911"/>
        <c:crosses val="autoZero"/>
        <c:auto val="1"/>
        <c:lblAlgn val="ctr"/>
        <c:lblOffset val="100"/>
        <c:noMultiLvlLbl val="0"/>
      </c:catAx>
      <c:valAx>
        <c:axId val="846852911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8468625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Sheet19!$A$8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Sheet19!$B$7:$E$7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Sheet19!$B$8:$E$8</c:f>
              <c:numCache>
                <c:formatCode>0.0%</c:formatCode>
                <c:ptCount val="4"/>
                <c:pt idx="0">
                  <c:v>0.14599999999999999</c:v>
                </c:pt>
                <c:pt idx="1">
                  <c:v>0.221</c:v>
                </c:pt>
                <c:pt idx="2">
                  <c:v>0.56899999999999995</c:v>
                </c:pt>
                <c:pt idx="3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5D-4179-B68A-1D3955BEC6A0}"/>
            </c:ext>
          </c:extLst>
        </c:ser>
        <c:ser>
          <c:idx val="1"/>
          <c:order val="1"/>
          <c:tx>
            <c:strRef>
              <c:f>Sheet19!$A$9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Sheet19!$B$7:$E$7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Sheet19!$B$9:$E$9</c:f>
              <c:numCache>
                <c:formatCode>0.0%</c:formatCode>
                <c:ptCount val="4"/>
                <c:pt idx="0">
                  <c:v>0.19500000000000001</c:v>
                </c:pt>
                <c:pt idx="1">
                  <c:v>0.221</c:v>
                </c:pt>
                <c:pt idx="2">
                  <c:v>0.11</c:v>
                </c:pt>
                <c:pt idx="3">
                  <c:v>0.30399999999999999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5D-4179-B68A-1D3955BEC6A0}"/>
            </c:ext>
          </c:extLst>
        </c:ser>
        <c:ser>
          <c:idx val="2"/>
          <c:order val="2"/>
          <c:tx>
            <c:strRef>
              <c:f>Sheet19!$A$10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Sheet19!$B$7:$E$7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Sheet19!$B$10:$E$10</c:f>
              <c:numCache>
                <c:formatCode>0.0%</c:formatCode>
                <c:ptCount val="4"/>
                <c:pt idx="0">
                  <c:v>0.65900000000000003</c:v>
                </c:pt>
                <c:pt idx="1">
                  <c:v>0.55800000000000005</c:v>
                </c:pt>
                <c:pt idx="2">
                  <c:v>0.32100000000000001</c:v>
                </c:pt>
                <c:pt idx="3">
                  <c:v>0.32600000000000001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5D-4179-B68A-1D3955BEC6A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658713151"/>
        <c:axId val="658713631"/>
      </c:barChart>
      <c:catAx>
        <c:axId val="65871315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658713631"/>
        <c:crosses val="autoZero"/>
        <c:auto val="1"/>
        <c:lblAlgn val="ctr"/>
        <c:lblOffset val="100"/>
        <c:noMultiLvlLbl val="0"/>
      </c:catAx>
      <c:valAx>
        <c:axId val="658713631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658713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Sheet20!$A$8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7519488706827194E-2"/>
                  <c:y val="2.688910804805812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164-4CF3-9740-77CE643BEF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Sheet20!$B$7:$E$7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Sheet20!$B$8:$E$8</c:f>
              <c:numCache>
                <c:formatCode>0.0%</c:formatCode>
                <c:ptCount val="4"/>
                <c:pt idx="0">
                  <c:v>2.4E-2</c:v>
                </c:pt>
                <c:pt idx="1">
                  <c:v>7.3999999999999996E-2</c:v>
                </c:pt>
                <c:pt idx="2">
                  <c:v>0.248</c:v>
                </c:pt>
                <c:pt idx="3">
                  <c:v>0.16300000000000001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64-4CF3-9740-77CE643BEF5C}"/>
            </c:ext>
          </c:extLst>
        </c:ser>
        <c:ser>
          <c:idx val="1"/>
          <c:order val="1"/>
          <c:tx>
            <c:strRef>
              <c:f>Sheet20!$A$9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Sheet20!$B$7:$E$7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Sheet20!$B$9:$E$9</c:f>
              <c:numCache>
                <c:formatCode>0.0%</c:formatCode>
                <c:ptCount val="4"/>
                <c:pt idx="0">
                  <c:v>0.34100000000000003</c:v>
                </c:pt>
                <c:pt idx="1">
                  <c:v>0.27400000000000002</c:v>
                </c:pt>
                <c:pt idx="2">
                  <c:v>0.26600000000000001</c:v>
                </c:pt>
                <c:pt idx="3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64-4CF3-9740-77CE643BEF5C}"/>
            </c:ext>
          </c:extLst>
        </c:ser>
        <c:ser>
          <c:idx val="2"/>
          <c:order val="2"/>
          <c:tx>
            <c:strRef>
              <c:f>Sheet20!$A$10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Sheet20!$B$7:$E$7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Sheet20!$B$10:$E$10</c:f>
              <c:numCache>
                <c:formatCode>0.0%</c:formatCode>
                <c:ptCount val="4"/>
                <c:pt idx="0">
                  <c:v>0.63400000000000001</c:v>
                </c:pt>
                <c:pt idx="1">
                  <c:v>0.65300000000000002</c:v>
                </c:pt>
                <c:pt idx="2">
                  <c:v>0.48599999999999999</c:v>
                </c:pt>
                <c:pt idx="3">
                  <c:v>0.46700000000000003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64-4CF3-9740-77CE643BEF5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734032543"/>
        <c:axId val="734032063"/>
      </c:barChart>
      <c:catAx>
        <c:axId val="73403254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734032063"/>
        <c:crosses val="autoZero"/>
        <c:auto val="1"/>
        <c:lblAlgn val="ctr"/>
        <c:lblOffset val="100"/>
        <c:noMultiLvlLbl val="0"/>
      </c:catAx>
      <c:valAx>
        <c:axId val="734032063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734032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Sheet21!$A$8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Sheet21!$B$7:$E$7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Sheet21!$B$8:$E$8</c:f>
              <c:numCache>
                <c:formatCode>0.0%</c:formatCode>
                <c:ptCount val="4"/>
                <c:pt idx="0">
                  <c:v>0.14599999999999999</c:v>
                </c:pt>
                <c:pt idx="1">
                  <c:v>0.23200000000000001</c:v>
                </c:pt>
                <c:pt idx="2">
                  <c:v>0.41299999999999998</c:v>
                </c:pt>
                <c:pt idx="3">
                  <c:v>0.19600000000000001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10-4C3C-94B0-CC6EB227FDDB}"/>
            </c:ext>
          </c:extLst>
        </c:ser>
        <c:ser>
          <c:idx val="1"/>
          <c:order val="1"/>
          <c:tx>
            <c:strRef>
              <c:f>Sheet21!$A$9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Sheet21!$B$7:$E$7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Sheet21!$B$9:$E$9</c:f>
              <c:numCache>
                <c:formatCode>0.0%</c:formatCode>
                <c:ptCount val="4"/>
                <c:pt idx="0">
                  <c:v>0.26800000000000002</c:v>
                </c:pt>
                <c:pt idx="1">
                  <c:v>0.76800000000000002</c:v>
                </c:pt>
                <c:pt idx="2">
                  <c:v>0.48599999999999999</c:v>
                </c:pt>
                <c:pt idx="3">
                  <c:v>0.17399999999999999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10-4C3C-94B0-CC6EB227FDDB}"/>
            </c:ext>
          </c:extLst>
        </c:ser>
        <c:ser>
          <c:idx val="2"/>
          <c:order val="2"/>
          <c:tx>
            <c:strRef>
              <c:f>Sheet21!$A$10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6D-45A7-BE70-6C9E5F3C59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Sheet21!$B$7:$E$7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Sheet21!$B$10:$E$10</c:f>
              <c:numCache>
                <c:formatCode>0%</c:formatCode>
                <c:ptCount val="4"/>
                <c:pt idx="0" formatCode="0.0%">
                  <c:v>0.58499999999999996</c:v>
                </c:pt>
                <c:pt idx="1">
                  <c:v>0</c:v>
                </c:pt>
                <c:pt idx="2" formatCode="0.0%">
                  <c:v>0.10100000000000001</c:v>
                </c:pt>
                <c:pt idx="3" formatCode="0.0%">
                  <c:v>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10-4C3C-94B0-CC6EB227FDD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796796175"/>
        <c:axId val="796793295"/>
      </c:barChart>
      <c:catAx>
        <c:axId val="79679617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796793295"/>
        <c:crosses val="autoZero"/>
        <c:auto val="1"/>
        <c:lblAlgn val="ctr"/>
        <c:lblOffset val="100"/>
        <c:noMultiLvlLbl val="0"/>
      </c:catAx>
      <c:valAx>
        <c:axId val="796793295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7967961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Sheet17!$A$10</c:f>
              <c:strCache>
                <c:ptCount val="1"/>
                <c:pt idx="0">
                  <c:v>U potpunosti se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1259834761924842E-2"/>
                  <c:y val="-8.820509496187518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E40-4185-BE78-A37BBA89C6D3}"/>
                </c:ext>
              </c:extLst>
            </c:dLbl>
            <c:dLbl>
              <c:idx val="1"/>
              <c:layout>
                <c:manualLayout>
                  <c:x val="8.4448760714436518E-3"/>
                  <c:y val="5.3903905702312637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E40-4185-BE78-A37BBA89C6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Sheet17!$B$10:$E$10</c:f>
              <c:numCache>
                <c:formatCode>0.0%</c:formatCode>
                <c:ptCount val="4"/>
                <c:pt idx="0">
                  <c:v>2.4E-2</c:v>
                </c:pt>
                <c:pt idx="1">
                  <c:v>3.2000000000000001E-2</c:v>
                </c:pt>
                <c:pt idx="2">
                  <c:v>0.183</c:v>
                </c:pt>
                <c:pt idx="3">
                  <c:v>6.5000000000000002E-2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80-41E3-8808-9FBC05BC0347}"/>
            </c:ext>
          </c:extLst>
        </c:ser>
        <c:ser>
          <c:idx val="1"/>
          <c:order val="1"/>
          <c:tx>
            <c:strRef>
              <c:f>Sheet17!$A$11</c:f>
              <c:strCache>
                <c:ptCount val="1"/>
                <c:pt idx="0">
                  <c:v>Donekle se slažem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9.8523554166842341E-3"/>
                  <c:y val="2.05819605428112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E40-4185-BE78-A37BBA89C6D3}"/>
                </c:ext>
              </c:extLst>
            </c:dLbl>
            <c:dLbl>
              <c:idx val="1"/>
              <c:layout>
                <c:manualLayout>
                  <c:x val="4.2224380357218259E-3"/>
                  <c:y val="5.3903905702312637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E40-4185-BE78-A37BBA89C6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Sheet17!$B$11:$E$11</c:f>
              <c:numCache>
                <c:formatCode>0.0%</c:formatCode>
                <c:ptCount val="4"/>
                <c:pt idx="0">
                  <c:v>4.9000000000000002E-2</c:v>
                </c:pt>
                <c:pt idx="1">
                  <c:v>7.3999999999999996E-2</c:v>
                </c:pt>
                <c:pt idx="2">
                  <c:v>0.193</c:v>
                </c:pt>
                <c:pt idx="3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80-41E3-8808-9FBC05BC0347}"/>
            </c:ext>
          </c:extLst>
        </c:ser>
        <c:ser>
          <c:idx val="2"/>
          <c:order val="2"/>
          <c:tx>
            <c:strRef>
              <c:f>Sheet17!$A$12</c:f>
              <c:strCache>
                <c:ptCount val="1"/>
                <c:pt idx="0">
                  <c:v>Donekle se ne slažem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8.4448760714436518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E40-4185-BE78-A37BBA89C6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Sheet17!$B$12:$E$12</c:f>
              <c:numCache>
                <c:formatCode>0.0%</c:formatCode>
                <c:ptCount val="4"/>
                <c:pt idx="0">
                  <c:v>4.9000000000000002E-2</c:v>
                </c:pt>
                <c:pt idx="1">
                  <c:v>8.4000000000000005E-2</c:v>
                </c:pt>
                <c:pt idx="2">
                  <c:v>5.5E-2</c:v>
                </c:pt>
                <c:pt idx="3">
                  <c:v>9.8000000000000004E-2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80-41E3-8808-9FBC05BC0347}"/>
            </c:ext>
          </c:extLst>
        </c:ser>
        <c:ser>
          <c:idx val="3"/>
          <c:order val="3"/>
          <c:tx>
            <c:strRef>
              <c:f>Sheet17!$A$13</c:f>
              <c:strCache>
                <c:ptCount val="1"/>
                <c:pt idx="0">
                  <c:v>Uopšte se ne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Sheet17!$B$13:$E$13</c:f>
              <c:numCache>
                <c:formatCode>0.0%</c:formatCode>
                <c:ptCount val="4"/>
                <c:pt idx="0">
                  <c:v>0.58499999999999996</c:v>
                </c:pt>
                <c:pt idx="1">
                  <c:v>0.17899999999999999</c:v>
                </c:pt>
                <c:pt idx="2">
                  <c:v>6.4000000000000001E-2</c:v>
                </c:pt>
                <c:pt idx="3">
                  <c:v>5.3999999999999999E-2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80-41E3-8808-9FBC05BC0347}"/>
            </c:ext>
          </c:extLst>
        </c:ser>
        <c:ser>
          <c:idx val="4"/>
          <c:order val="4"/>
          <c:tx>
            <c:strRef>
              <c:f>Sheet17!$A$14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Sheet17!$B$14:$E$14</c:f>
              <c:numCache>
                <c:formatCode>0.0%</c:formatCode>
                <c:ptCount val="4"/>
                <c:pt idx="0">
                  <c:v>0.29299999999999998</c:v>
                </c:pt>
                <c:pt idx="1">
                  <c:v>0.63200000000000001</c:v>
                </c:pt>
                <c:pt idx="2">
                  <c:v>0.505</c:v>
                </c:pt>
                <c:pt idx="3">
                  <c:v>0.65200000000000002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E80-41E3-8808-9FBC05BC034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798786223"/>
        <c:axId val="846873567"/>
      </c:barChart>
      <c:catAx>
        <c:axId val="7987862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846873567"/>
        <c:crosses val="autoZero"/>
        <c:auto val="1"/>
        <c:lblAlgn val="ctr"/>
        <c:lblOffset val="100"/>
        <c:noMultiLvlLbl val="0"/>
      </c:catAx>
      <c:valAx>
        <c:axId val="846873567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798786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Sheet2!$A$3</c:f>
              <c:strCache>
                <c:ptCount val="1"/>
                <c:pt idx="0">
                  <c:v>Da, u potpunosti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Sheet2!$B$2:$D$2</c:f>
              <c:strCache>
                <c:ptCount val="3"/>
                <c:pt idx="0">
                  <c:v>Državni tužioci</c:v>
                </c:pt>
                <c:pt idx="1">
                  <c:v>Sudije</c:v>
                </c:pt>
                <c:pt idx="2">
                  <c:v>Vještaci</c:v>
                </c:pt>
              </c:strCache>
            </c:strRef>
          </c:cat>
          <c:val>
            <c:numRef>
              <c:f>Sheet2!$B$3:$D$3</c:f>
              <c:numCache>
                <c:formatCode>0.0%</c:formatCode>
                <c:ptCount val="3"/>
                <c:pt idx="0">
                  <c:v>0.122</c:v>
                </c:pt>
                <c:pt idx="1">
                  <c:v>3.2000000000000001E-2</c:v>
                </c:pt>
                <c:pt idx="2">
                  <c:v>2.1999999999999999E-2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D4-4106-B2CE-EB2D76AD52FD}"/>
            </c:ext>
          </c:extLst>
        </c:ser>
        <c:ser>
          <c:idx val="1"/>
          <c:order val="1"/>
          <c:tx>
            <c:strRef>
              <c:f>Sheet2!$A$4</c:f>
              <c:strCache>
                <c:ptCount val="1"/>
                <c:pt idx="0">
                  <c:v>Donekle jesam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Sheet2!$B$2:$D$2</c:f>
              <c:strCache>
                <c:ptCount val="3"/>
                <c:pt idx="0">
                  <c:v>Državni tužioci</c:v>
                </c:pt>
                <c:pt idx="1">
                  <c:v>Sudije</c:v>
                </c:pt>
                <c:pt idx="2">
                  <c:v>Vještaci</c:v>
                </c:pt>
              </c:strCache>
            </c:strRef>
          </c:cat>
          <c:val>
            <c:numRef>
              <c:f>Sheet2!$B$4:$D$4</c:f>
              <c:numCache>
                <c:formatCode>0.0%</c:formatCode>
                <c:ptCount val="3"/>
                <c:pt idx="0">
                  <c:v>0.439</c:v>
                </c:pt>
                <c:pt idx="1">
                  <c:v>0.189</c:v>
                </c:pt>
                <c:pt idx="2">
                  <c:v>0.26100000000000001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D4-4106-B2CE-EB2D76AD52FD}"/>
            </c:ext>
          </c:extLst>
        </c:ser>
        <c:ser>
          <c:idx val="2"/>
          <c:order val="2"/>
          <c:tx>
            <c:strRef>
              <c:f>Sheet2!$A$5</c:f>
              <c:strCache>
                <c:ptCount val="1"/>
                <c:pt idx="0">
                  <c:v>Uglavnom nisam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Sheet2!$B$2:$D$2</c:f>
              <c:strCache>
                <c:ptCount val="3"/>
                <c:pt idx="0">
                  <c:v>Državni tužioci</c:v>
                </c:pt>
                <c:pt idx="1">
                  <c:v>Sudije</c:v>
                </c:pt>
                <c:pt idx="2">
                  <c:v>Vještaci</c:v>
                </c:pt>
              </c:strCache>
            </c:strRef>
          </c:cat>
          <c:val>
            <c:numRef>
              <c:f>Sheet2!$B$5:$D$5</c:f>
              <c:numCache>
                <c:formatCode>0.0%</c:formatCode>
                <c:ptCount val="3"/>
                <c:pt idx="0">
                  <c:v>0.17100000000000001</c:v>
                </c:pt>
                <c:pt idx="1">
                  <c:v>7.3999999999999996E-2</c:v>
                </c:pt>
                <c:pt idx="2">
                  <c:v>0.28299999999999997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D4-4106-B2CE-EB2D76AD52FD}"/>
            </c:ext>
          </c:extLst>
        </c:ser>
        <c:ser>
          <c:idx val="3"/>
          <c:order val="3"/>
          <c:tx>
            <c:strRef>
              <c:f>Sheet2!$A$6</c:f>
              <c:strCache>
                <c:ptCount val="1"/>
                <c:pt idx="0">
                  <c:v>Uopšte nisam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Sheet2!$B$2:$D$2</c:f>
              <c:strCache>
                <c:ptCount val="3"/>
                <c:pt idx="0">
                  <c:v>Državni tužioci</c:v>
                </c:pt>
                <c:pt idx="1">
                  <c:v>Sudije</c:v>
                </c:pt>
                <c:pt idx="2">
                  <c:v>Vještaci</c:v>
                </c:pt>
              </c:strCache>
            </c:strRef>
          </c:cat>
          <c:val>
            <c:numRef>
              <c:f>Sheet2!$B$6:$D$6</c:f>
              <c:numCache>
                <c:formatCode>0.0%</c:formatCode>
                <c:ptCount val="3"/>
                <c:pt idx="0">
                  <c:v>0.24399999999999999</c:v>
                </c:pt>
                <c:pt idx="1">
                  <c:v>0.68400000000000005</c:v>
                </c:pt>
                <c:pt idx="2">
                  <c:v>0.40200000000000002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CD4-4106-B2CE-EB2D76AD52FD}"/>
            </c:ext>
          </c:extLst>
        </c:ser>
        <c:ser>
          <c:idx val="4"/>
          <c:order val="4"/>
          <c:tx>
            <c:strRef>
              <c:f>Sheet2!$A$7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Sheet2!$B$2:$D$2</c:f>
              <c:strCache>
                <c:ptCount val="3"/>
                <c:pt idx="0">
                  <c:v>Državni tužioci</c:v>
                </c:pt>
                <c:pt idx="1">
                  <c:v>Sudije</c:v>
                </c:pt>
                <c:pt idx="2">
                  <c:v>Vještaci</c:v>
                </c:pt>
              </c:strCache>
            </c:strRef>
          </c:cat>
          <c:val>
            <c:numRef>
              <c:f>Sheet2!$B$7:$D$7</c:f>
              <c:numCache>
                <c:formatCode>0.0%</c:formatCode>
                <c:ptCount val="3"/>
                <c:pt idx="0">
                  <c:v>2.4E-2</c:v>
                </c:pt>
                <c:pt idx="1">
                  <c:v>2.1000000000000001E-2</c:v>
                </c:pt>
                <c:pt idx="2">
                  <c:v>3.3000000000000002E-2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CD4-4106-B2CE-EB2D76AD52F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55"/>
        <c:overlap val="100"/>
        <c:axId val="135870399"/>
        <c:axId val="135863679"/>
      </c:barChart>
      <c:catAx>
        <c:axId val="135870399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135863679"/>
        <c:crosses val="autoZero"/>
        <c:auto val="1"/>
        <c:lblAlgn val="ctr"/>
        <c:lblOffset val="100"/>
        <c:noMultiLvlLbl val="0"/>
      </c:catAx>
      <c:valAx>
        <c:axId val="135863679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358703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en-US" dirty="0" err="1"/>
              <a:t>Pove</a:t>
            </a:r>
            <a:r>
              <a:rPr lang="sr-Latn-ME" dirty="0"/>
              <a:t>ć</a:t>
            </a:r>
            <a:r>
              <a:rPr lang="en-US" dirty="0" err="1"/>
              <a:t>anje</a:t>
            </a:r>
            <a:r>
              <a:rPr lang="en-US" dirty="0"/>
              <a:t> </a:t>
            </a:r>
            <a:r>
              <a:rPr lang="en-US" dirty="0" err="1"/>
              <a:t>plata</a:t>
            </a:r>
            <a:r>
              <a:rPr lang="en-US" dirty="0"/>
              <a:t> </a:t>
            </a:r>
            <a:r>
              <a:rPr lang="sr-Latn-ME" dirty="0"/>
              <a:t>ć</a:t>
            </a:r>
            <a:r>
              <a:rPr lang="en-US" dirty="0"/>
              <a:t>e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od </a:t>
            </a:r>
            <a:r>
              <a:rPr lang="en-US" dirty="0" err="1"/>
              <a:t>korupcije</a:t>
            </a:r>
            <a:r>
              <a:rPr lang="en-US" dirty="0"/>
              <a:t>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Sheet1!$O$24</c:f>
              <c:strCache>
                <c:ptCount val="1"/>
                <c:pt idx="0">
                  <c:v>5 - U potpunosti se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Sheet1!$N$25:$N$28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Sheet1!$O$25:$O$28</c:f>
              <c:numCache>
                <c:formatCode>0.0%</c:formatCode>
                <c:ptCount val="4"/>
                <c:pt idx="0">
                  <c:v>0.41499999999999998</c:v>
                </c:pt>
                <c:pt idx="1">
                  <c:v>0.41099999999999998</c:v>
                </c:pt>
                <c:pt idx="2">
                  <c:v>0.43099999999999999</c:v>
                </c:pt>
                <c:pt idx="3">
                  <c:v>0.34799999999999998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8E-482A-95A5-12E37F2C9EE9}"/>
            </c:ext>
          </c:extLst>
        </c:ser>
        <c:ser>
          <c:idx val="1"/>
          <c:order val="1"/>
          <c:tx>
            <c:strRef>
              <c:f>Sheet1!$P$24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Sheet1!$N$25:$N$28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Sheet1!$P$25:$P$28</c:f>
              <c:numCache>
                <c:formatCode>0.0%</c:formatCode>
                <c:ptCount val="4"/>
                <c:pt idx="0">
                  <c:v>0.26800000000000002</c:v>
                </c:pt>
                <c:pt idx="1">
                  <c:v>0.2</c:v>
                </c:pt>
                <c:pt idx="2">
                  <c:v>0.156</c:v>
                </c:pt>
                <c:pt idx="3">
                  <c:v>0.16300000000000001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8E-482A-95A5-12E37F2C9EE9}"/>
            </c:ext>
          </c:extLst>
        </c:ser>
        <c:ser>
          <c:idx val="2"/>
          <c:order val="2"/>
          <c:tx>
            <c:strRef>
              <c:f>Sheet1!$Q$24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4B183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Sheet1!$N$25:$N$28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Sheet1!$Q$25:$Q$28</c:f>
              <c:numCache>
                <c:formatCode>0.0%</c:formatCode>
                <c:ptCount val="4"/>
                <c:pt idx="0">
                  <c:v>0.14599999999999999</c:v>
                </c:pt>
                <c:pt idx="1">
                  <c:v>0.21099999999999999</c:v>
                </c:pt>
                <c:pt idx="2">
                  <c:v>0.21099999999999999</c:v>
                </c:pt>
                <c:pt idx="3">
                  <c:v>0.28299999999999997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8E-482A-95A5-12E37F2C9EE9}"/>
            </c:ext>
          </c:extLst>
        </c:ser>
        <c:ser>
          <c:idx val="3"/>
          <c:order val="3"/>
          <c:tx>
            <c:strRef>
              <c:f>Sheet1!$R$24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Sheet1!$N$25:$N$28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Sheet1!$R$25:$R$28</c:f>
              <c:numCache>
                <c:formatCode>0.0%</c:formatCode>
                <c:ptCount val="4"/>
                <c:pt idx="0">
                  <c:v>4.9000000000000002E-2</c:v>
                </c:pt>
                <c:pt idx="1">
                  <c:v>5.2999999999999999E-2</c:v>
                </c:pt>
                <c:pt idx="2">
                  <c:v>8.3000000000000004E-2</c:v>
                </c:pt>
                <c:pt idx="3">
                  <c:v>7.5999999999999998E-2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8E-482A-95A5-12E37F2C9EE9}"/>
            </c:ext>
          </c:extLst>
        </c:ser>
        <c:ser>
          <c:idx val="4"/>
          <c:order val="4"/>
          <c:tx>
            <c:strRef>
              <c:f>Sheet1!$S$24</c:f>
              <c:strCache>
                <c:ptCount val="1"/>
                <c:pt idx="0">
                  <c:v>1 - Uopšte se ne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8E-482A-95A5-12E37F2C9E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Sheet1!$N$25:$N$28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Sheet1!$S$25:$S$28</c:f>
              <c:numCache>
                <c:formatCode>0.0%</c:formatCode>
                <c:ptCount val="4"/>
                <c:pt idx="0">
                  <c:v>0</c:v>
                </c:pt>
                <c:pt idx="1">
                  <c:v>6.3E-2</c:v>
                </c:pt>
                <c:pt idx="2">
                  <c:v>8.3000000000000004E-2</c:v>
                </c:pt>
                <c:pt idx="3">
                  <c:v>8.6999999999999994E-2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E8E-482A-95A5-12E37F2C9EE9}"/>
            </c:ext>
          </c:extLst>
        </c:ser>
        <c:ser>
          <c:idx val="5"/>
          <c:order val="5"/>
          <c:tx>
            <c:strRef>
              <c:f>Sheet1!$T$24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Sheet1!$N$25:$N$28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Sheet1!$T$25:$T$28</c:f>
              <c:numCache>
                <c:formatCode>0.0%</c:formatCode>
                <c:ptCount val="4"/>
                <c:pt idx="0">
                  <c:v>0.122</c:v>
                </c:pt>
                <c:pt idx="1">
                  <c:v>6.3E-2</c:v>
                </c:pt>
                <c:pt idx="2">
                  <c:v>3.6999999999999998E-2</c:v>
                </c:pt>
                <c:pt idx="3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E8E-482A-95A5-12E37F2C9EE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656418335"/>
        <c:axId val="656430335"/>
      </c:barChart>
      <c:catAx>
        <c:axId val="65641833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656430335"/>
        <c:crosses val="autoZero"/>
        <c:auto val="1"/>
        <c:lblAlgn val="ctr"/>
        <c:lblOffset val="100"/>
        <c:noMultiLvlLbl val="0"/>
      </c:catAx>
      <c:valAx>
        <c:axId val="656430335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656418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Sheet4!$A$3</c:f>
              <c:strCache>
                <c:ptCount val="1"/>
                <c:pt idx="0">
                  <c:v>Da, u potpunosti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E02-40BF-B6BE-22790CC806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Sheet4!$B$3:$E$3</c:f>
              <c:numCache>
                <c:formatCode>0%</c:formatCode>
                <c:ptCount val="4"/>
                <c:pt idx="0" formatCode="0.0%">
                  <c:v>4.9000000000000002E-2</c:v>
                </c:pt>
                <c:pt idx="1">
                  <c:v>0</c:v>
                </c:pt>
                <c:pt idx="2" formatCode="0.0%">
                  <c:v>5.5E-2</c:v>
                </c:pt>
                <c:pt idx="3" formatCode="0.0%">
                  <c:v>7.5999999999999998E-2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02-40BF-B6BE-22790CC80689}"/>
            </c:ext>
          </c:extLst>
        </c:ser>
        <c:ser>
          <c:idx val="1"/>
          <c:order val="1"/>
          <c:tx>
            <c:strRef>
              <c:f>Sheet4!$A$4</c:f>
              <c:strCache>
                <c:ptCount val="1"/>
                <c:pt idx="0">
                  <c:v>Djelimično da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Sheet4!$B$4:$E$4</c:f>
              <c:numCache>
                <c:formatCode>0.0%</c:formatCode>
                <c:ptCount val="4"/>
                <c:pt idx="0">
                  <c:v>0.34100000000000003</c:v>
                </c:pt>
                <c:pt idx="1">
                  <c:v>0.253</c:v>
                </c:pt>
                <c:pt idx="2">
                  <c:v>0.23899999999999999</c:v>
                </c:pt>
                <c:pt idx="3">
                  <c:v>0.27200000000000002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02-40BF-B6BE-22790CC80689}"/>
            </c:ext>
          </c:extLst>
        </c:ser>
        <c:ser>
          <c:idx val="2"/>
          <c:order val="2"/>
          <c:tx>
            <c:strRef>
              <c:f>Sheet4!$A$5</c:f>
              <c:strCache>
                <c:ptCount val="1"/>
                <c:pt idx="0">
                  <c:v>Uglavnom ne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Sheet4!$B$5:$E$5</c:f>
              <c:numCache>
                <c:formatCode>0.0%</c:formatCode>
                <c:ptCount val="4"/>
                <c:pt idx="0">
                  <c:v>0.34100000000000003</c:v>
                </c:pt>
                <c:pt idx="1">
                  <c:v>0.30499999999999999</c:v>
                </c:pt>
                <c:pt idx="2">
                  <c:v>0.43099999999999999</c:v>
                </c:pt>
                <c:pt idx="3">
                  <c:v>0.35899999999999999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02-40BF-B6BE-22790CC80689}"/>
            </c:ext>
          </c:extLst>
        </c:ser>
        <c:ser>
          <c:idx val="3"/>
          <c:order val="3"/>
          <c:tx>
            <c:strRef>
              <c:f>Sheet4!$A$6</c:f>
              <c:strCache>
                <c:ptCount val="1"/>
                <c:pt idx="0">
                  <c:v>Uopšte ne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Sheet4!$B$6:$E$6</c:f>
              <c:numCache>
                <c:formatCode>0.0%</c:formatCode>
                <c:ptCount val="4"/>
                <c:pt idx="0">
                  <c:v>0.19500000000000001</c:v>
                </c:pt>
                <c:pt idx="1">
                  <c:v>0.11600000000000001</c:v>
                </c:pt>
                <c:pt idx="2">
                  <c:v>0.23899999999999999</c:v>
                </c:pt>
                <c:pt idx="3">
                  <c:v>7.5999999999999998E-2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02-40BF-B6BE-22790CC80689}"/>
            </c:ext>
          </c:extLst>
        </c:ser>
        <c:ser>
          <c:idx val="4"/>
          <c:order val="4"/>
          <c:tx>
            <c:strRef>
              <c:f>Sheet4!$A$7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2"/>
              <c:layout>
                <c:manualLayout>
                  <c:x val="-5.7451986311952219E-3"/>
                  <c:y val="2.536309669430977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57C-40E1-A18C-9CE7489EA5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Sheet4!$B$7:$E$7</c:f>
              <c:numCache>
                <c:formatCode>0.0%</c:formatCode>
                <c:ptCount val="4"/>
                <c:pt idx="0">
                  <c:v>7.2999999999999995E-2</c:v>
                </c:pt>
                <c:pt idx="1">
                  <c:v>0.32600000000000001</c:v>
                </c:pt>
                <c:pt idx="2">
                  <c:v>3.6999999999999998E-2</c:v>
                </c:pt>
                <c:pt idx="3">
                  <c:v>0.217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E02-40BF-B6BE-22790CC8068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12672095"/>
        <c:axId val="212649535"/>
      </c:barChart>
      <c:catAx>
        <c:axId val="21267209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212649535"/>
        <c:crosses val="autoZero"/>
        <c:auto val="1"/>
        <c:lblAlgn val="ctr"/>
        <c:lblOffset val="100"/>
        <c:noMultiLvlLbl val="0"/>
      </c:catAx>
      <c:valAx>
        <c:axId val="212649535"/>
        <c:scaling>
          <c:orientation val="minMax"/>
          <c:max val="1"/>
        </c:scaling>
        <c:delete val="1"/>
        <c:axPos val="t"/>
        <c:numFmt formatCode="0.0%" sourceLinked="1"/>
        <c:majorTickMark val="none"/>
        <c:minorTickMark val="none"/>
        <c:tickLblPos val="nextTo"/>
        <c:crossAx val="21267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Bilo je u velikoj mjeri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A18-4261-9405-263D9A69D542}"/>
                </c:ext>
              </c:extLst>
            </c:dLbl>
            <c:dLbl>
              <c:idx val="1"/>
              <c:layout>
                <c:manualLayout>
                  <c:x val="2.989536621823617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A18-4261-9405-263D9A69D5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Sheet1!$B$3:$B$6</c:f>
              <c:numCache>
                <c:formatCode>0.0%</c:formatCode>
                <c:ptCount val="4"/>
                <c:pt idx="0">
                  <c:v>0</c:v>
                </c:pt>
                <c:pt idx="1">
                  <c:v>5.2999999999999999E-2</c:v>
                </c:pt>
                <c:pt idx="2">
                  <c:v>0.23899999999999999</c:v>
                </c:pt>
                <c:pt idx="3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18-4261-9405-263D9A69D542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Donekle je bilo korupcije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Sheet1!$C$3:$C$6</c:f>
              <c:numCache>
                <c:formatCode>0.0%</c:formatCode>
                <c:ptCount val="4"/>
                <c:pt idx="0">
                  <c:v>0.25800000000000001</c:v>
                </c:pt>
                <c:pt idx="1">
                  <c:v>0.24199999999999999</c:v>
                </c:pt>
                <c:pt idx="2">
                  <c:v>0.45800000000000002</c:v>
                </c:pt>
                <c:pt idx="3">
                  <c:v>0.22800000000000001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18-4261-9405-263D9A69D542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Uglavnom nije bilo korupcije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1.4947683109118086E-2"/>
                  <c:y val="-7.7444329011966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A18-4261-9405-263D9A69D5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Sheet1!$D$3:$D$6</c:f>
              <c:numCache>
                <c:formatCode>0.0%</c:formatCode>
                <c:ptCount val="4"/>
                <c:pt idx="0">
                  <c:v>0.14599999999999999</c:v>
                </c:pt>
                <c:pt idx="1">
                  <c:v>0.16800000000000001</c:v>
                </c:pt>
                <c:pt idx="2">
                  <c:v>2.8000000000000001E-2</c:v>
                </c:pt>
                <c:pt idx="3">
                  <c:v>6.5000000000000002E-2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18-4261-9405-263D9A69D542}"/>
            </c:ext>
          </c:extLst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Uopšte nije bilo korupcije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7.4738415545589337E-3"/>
                  <c:y val="7.74463616715209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A18-4261-9405-263D9A69D54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A18-4261-9405-263D9A69D5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Sheet1!$E$3:$E$6</c:f>
              <c:numCache>
                <c:formatCode>0.0%</c:formatCode>
                <c:ptCount val="4"/>
                <c:pt idx="0">
                  <c:v>9.8000000000000004E-2</c:v>
                </c:pt>
                <c:pt idx="1">
                  <c:v>7.3999999999999996E-2</c:v>
                </c:pt>
                <c:pt idx="2">
                  <c:v>1.7999999999999999E-2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A18-4261-9405-263D9A69D542}"/>
            </c:ext>
          </c:extLst>
        </c:ser>
        <c:ser>
          <c:idx val="4"/>
          <c:order val="4"/>
          <c:tx>
            <c:strRef>
              <c:f>Sheet1!$F$2</c:f>
              <c:strCache>
                <c:ptCount val="1"/>
                <c:pt idx="0">
                  <c:v>Ne znam / Ne mogu da procijenim</c:v>
                </c:pt>
              </c:strCache>
            </c:strRef>
          </c:tx>
          <c:spPr>
            <a:solidFill>
              <a:srgbClr val="C9C9C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Sheet1!$F$3:$F$6</c:f>
              <c:numCache>
                <c:formatCode>0.0%</c:formatCode>
                <c:ptCount val="4"/>
                <c:pt idx="0">
                  <c:v>0.498</c:v>
                </c:pt>
                <c:pt idx="1">
                  <c:v>0.46300000000000002</c:v>
                </c:pt>
                <c:pt idx="2">
                  <c:v>0.25700000000000001</c:v>
                </c:pt>
                <c:pt idx="3">
                  <c:v>0.57699999999999996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A18-4261-9405-263D9A69D5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2774911"/>
        <c:axId val="752772511"/>
      </c:barChart>
      <c:catAx>
        <c:axId val="75277491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752772511"/>
        <c:crosses val="autoZero"/>
        <c:auto val="1"/>
        <c:lblAlgn val="ctr"/>
        <c:lblOffset val="100"/>
        <c:noMultiLvlLbl val="0"/>
      </c:catAx>
      <c:valAx>
        <c:axId val="752772511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752774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en-US"/>
              <a:t>Audio-vizuelno snimanje saslušanja i suđenja će smanjiti pritužbe na rad</a:t>
            </a:r>
            <a:r>
              <a:rPr lang="sr-Latn-ME"/>
              <a:t>.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Sheet1!$O$3</c:f>
              <c:strCache>
                <c:ptCount val="1"/>
                <c:pt idx="0">
                  <c:v>5 - U potpunosti se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Sheet1!$N$4:$N$7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Sheet1!$O$4:$O$7</c:f>
              <c:numCache>
                <c:formatCode>0.0%</c:formatCode>
                <c:ptCount val="4"/>
                <c:pt idx="0">
                  <c:v>0.17100000000000001</c:v>
                </c:pt>
                <c:pt idx="1">
                  <c:v>0.221</c:v>
                </c:pt>
                <c:pt idx="2">
                  <c:v>0.53200000000000003</c:v>
                </c:pt>
                <c:pt idx="3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B6-4710-986B-255F7D3CE87C}"/>
            </c:ext>
          </c:extLst>
        </c:ser>
        <c:ser>
          <c:idx val="1"/>
          <c:order val="1"/>
          <c:tx>
            <c:strRef>
              <c:f>Sheet1!$P$3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Sheet1!$N$4:$N$7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Sheet1!$P$4:$P$7</c:f>
              <c:numCache>
                <c:formatCode>0.0%</c:formatCode>
                <c:ptCount val="4"/>
                <c:pt idx="0">
                  <c:v>0.24399999999999999</c:v>
                </c:pt>
                <c:pt idx="1">
                  <c:v>0.23200000000000001</c:v>
                </c:pt>
                <c:pt idx="2">
                  <c:v>0.26600000000000001</c:v>
                </c:pt>
                <c:pt idx="3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B6-4710-986B-255F7D3CE87C}"/>
            </c:ext>
          </c:extLst>
        </c:ser>
        <c:ser>
          <c:idx val="2"/>
          <c:order val="2"/>
          <c:tx>
            <c:strRef>
              <c:f>Sheet1!$Q$3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4B183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Sheet1!$N$4:$N$7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Sheet1!$Q$4:$Q$7</c:f>
              <c:numCache>
                <c:formatCode>0.0%</c:formatCode>
                <c:ptCount val="4"/>
                <c:pt idx="0">
                  <c:v>0.29299999999999998</c:v>
                </c:pt>
                <c:pt idx="1">
                  <c:v>0.28399999999999997</c:v>
                </c:pt>
                <c:pt idx="2">
                  <c:v>0.13800000000000001</c:v>
                </c:pt>
                <c:pt idx="3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B6-4710-986B-255F7D3CE87C}"/>
            </c:ext>
          </c:extLst>
        </c:ser>
        <c:ser>
          <c:idx val="3"/>
          <c:order val="3"/>
          <c:tx>
            <c:strRef>
              <c:f>Sheet1!$R$3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2"/>
              <c:layout>
                <c:manualLayout>
                  <c:x val="-2.1826345215014406E-2"/>
                  <c:y val="1.948462770039891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E9F-454C-A300-822823908C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Sheet1!$N$4:$N$7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Sheet1!$R$4:$R$7</c:f>
              <c:numCache>
                <c:formatCode>0.0%</c:formatCode>
                <c:ptCount val="4"/>
                <c:pt idx="0">
                  <c:v>0.22</c:v>
                </c:pt>
                <c:pt idx="1">
                  <c:v>7.3999999999999996E-2</c:v>
                </c:pt>
                <c:pt idx="2">
                  <c:v>2.8000000000000001E-2</c:v>
                </c:pt>
                <c:pt idx="3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B6-4710-986B-255F7D3CE87C}"/>
            </c:ext>
          </c:extLst>
        </c:ser>
        <c:ser>
          <c:idx val="4"/>
          <c:order val="4"/>
          <c:tx>
            <c:strRef>
              <c:f>Sheet1!$S$3</c:f>
              <c:strCache>
                <c:ptCount val="1"/>
                <c:pt idx="0">
                  <c:v>1 - Uopšte se ne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2"/>
              <c:layout>
                <c:manualLayout>
                  <c:x val="-1.227731918344549E-2"/>
                  <c:y val="1.979657658988229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709-4495-A8A2-0A65BD4CFF3F}"/>
                </c:ext>
              </c:extLst>
            </c:dLbl>
            <c:dLbl>
              <c:idx val="3"/>
              <c:layout>
                <c:manualLayout>
                  <c:x val="-2.0007251988280767E-16"/>
                  <c:y val="-1.23727385897532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709-4495-A8A2-0A65BD4CFF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Sheet1!$N$4:$N$7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Sheet1!$S$4:$S$7</c:f>
              <c:numCache>
                <c:formatCode>0.0%</c:formatCode>
                <c:ptCount val="4"/>
                <c:pt idx="0">
                  <c:v>7.2999999999999995E-2</c:v>
                </c:pt>
                <c:pt idx="1">
                  <c:v>0.13700000000000001</c:v>
                </c:pt>
                <c:pt idx="2">
                  <c:v>2.8000000000000001E-2</c:v>
                </c:pt>
                <c:pt idx="3">
                  <c:v>6.5000000000000002E-2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3B6-4710-986B-255F7D3CE87C}"/>
            </c:ext>
          </c:extLst>
        </c:ser>
        <c:ser>
          <c:idx val="5"/>
          <c:order val="5"/>
          <c:tx>
            <c:strRef>
              <c:f>Sheet1!$T$3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3B6-4710-986B-255F7D3CE87C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2709-4495-A8A2-0A65BD4CFF3F}"/>
                </c:ext>
              </c:extLst>
            </c:dLbl>
            <c:dLbl>
              <c:idx val="2"/>
              <c:layout>
                <c:manualLayout>
                  <c:x val="-6.8207328796921389E-3"/>
                  <c:y val="-1.23723488971992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3B6-4710-986B-255F7D3CE87C}"/>
                </c:ext>
              </c:extLst>
            </c:dLbl>
            <c:dLbl>
              <c:idx val="3"/>
              <c:layout>
                <c:manualLayout>
                  <c:x val="-1.0913172607507302E-2"/>
                  <c:y val="1.73226134107627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3B6-4710-986B-255F7D3CE8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Sheet1!$N$4:$N$7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Sheet1!$T$4:$T$7</c:f>
              <c:numCache>
                <c:formatCode>0.0%</c:formatCode>
                <c:ptCount val="4"/>
                <c:pt idx="0">
                  <c:v>0</c:v>
                </c:pt>
                <c:pt idx="1">
                  <c:v>5.2999999999999999E-2</c:v>
                </c:pt>
                <c:pt idx="2">
                  <c:v>8.9999999999999993E-3</c:v>
                </c:pt>
                <c:pt idx="3">
                  <c:v>2.1999999999999999E-2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3B6-4710-986B-255F7D3CE87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565564751"/>
        <c:axId val="565543151"/>
      </c:barChart>
      <c:catAx>
        <c:axId val="56556475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565543151"/>
        <c:crosses val="autoZero"/>
        <c:auto val="1"/>
        <c:lblAlgn val="ctr"/>
        <c:lblOffset val="100"/>
        <c:noMultiLvlLbl val="0"/>
      </c:catAx>
      <c:valAx>
        <c:axId val="565543151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565564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en-US" dirty="0" err="1"/>
              <a:t>Digitalizacija</a:t>
            </a:r>
            <a:r>
              <a:rPr lang="en-US" dirty="0"/>
              <a:t> </a:t>
            </a:r>
            <a:r>
              <a:rPr lang="en-US" dirty="0" err="1"/>
              <a:t>pravosuđa</a:t>
            </a:r>
            <a:r>
              <a:rPr lang="en-US" dirty="0"/>
              <a:t> </a:t>
            </a:r>
            <a:r>
              <a:rPr lang="en-US" dirty="0" err="1"/>
              <a:t>će</a:t>
            </a:r>
            <a:r>
              <a:rPr lang="en-US" dirty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od </a:t>
            </a:r>
            <a:r>
              <a:rPr lang="en-US" dirty="0" err="1"/>
              <a:t>korupcije</a:t>
            </a:r>
            <a:r>
              <a:rPr lang="sr-Latn-ME" dirty="0"/>
              <a:t>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Sheet1!$O$17</c:f>
              <c:strCache>
                <c:ptCount val="1"/>
                <c:pt idx="0">
                  <c:v>5 - U potpunosti se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Sheet1!$N$18:$N$21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Sheet1!$O$18:$O$21</c:f>
              <c:numCache>
                <c:formatCode>0.0%</c:formatCode>
                <c:ptCount val="4"/>
                <c:pt idx="0">
                  <c:v>0.122</c:v>
                </c:pt>
                <c:pt idx="1">
                  <c:v>7.3999999999999996E-2</c:v>
                </c:pt>
                <c:pt idx="2">
                  <c:v>0.35799999999999998</c:v>
                </c:pt>
                <c:pt idx="3">
                  <c:v>0.32600000000000001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6C-45E9-897A-D0CD526790C7}"/>
            </c:ext>
          </c:extLst>
        </c:ser>
        <c:ser>
          <c:idx val="1"/>
          <c:order val="1"/>
          <c:tx>
            <c:strRef>
              <c:f>Sheet1!$P$17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Sheet1!$N$18:$N$21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Sheet1!$P$18:$P$21</c:f>
              <c:numCache>
                <c:formatCode>0.0%</c:formatCode>
                <c:ptCount val="4"/>
                <c:pt idx="0">
                  <c:v>9.8000000000000004E-2</c:v>
                </c:pt>
                <c:pt idx="1">
                  <c:v>0.24199999999999999</c:v>
                </c:pt>
                <c:pt idx="2">
                  <c:v>0.23899999999999999</c:v>
                </c:pt>
                <c:pt idx="3">
                  <c:v>0.26100000000000001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6C-45E9-897A-D0CD526790C7}"/>
            </c:ext>
          </c:extLst>
        </c:ser>
        <c:ser>
          <c:idx val="2"/>
          <c:order val="2"/>
          <c:tx>
            <c:strRef>
              <c:f>Sheet1!$Q$17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Sheet1!$N$18:$N$21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Sheet1!$Q$18:$Q$21</c:f>
              <c:numCache>
                <c:formatCode>0.0%</c:formatCode>
                <c:ptCount val="4"/>
                <c:pt idx="0">
                  <c:v>0.46300000000000002</c:v>
                </c:pt>
                <c:pt idx="1">
                  <c:v>0.33700000000000002</c:v>
                </c:pt>
                <c:pt idx="2">
                  <c:v>0.25700000000000001</c:v>
                </c:pt>
                <c:pt idx="3">
                  <c:v>0.22800000000000001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6C-45E9-897A-D0CD526790C7}"/>
            </c:ext>
          </c:extLst>
        </c:ser>
        <c:ser>
          <c:idx val="3"/>
          <c:order val="3"/>
          <c:tx>
            <c:strRef>
              <c:f>Sheet1!$R$17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Sheet1!$N$18:$N$21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Sheet1!$R$18:$R$21</c:f>
              <c:numCache>
                <c:formatCode>0.0%</c:formatCode>
                <c:ptCount val="4"/>
                <c:pt idx="0">
                  <c:v>9.8000000000000004E-2</c:v>
                </c:pt>
                <c:pt idx="1">
                  <c:v>7.3999999999999996E-2</c:v>
                </c:pt>
                <c:pt idx="2">
                  <c:v>5.5E-2</c:v>
                </c:pt>
                <c:pt idx="3">
                  <c:v>7.5999999999999998E-2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F6C-45E9-897A-D0CD526790C7}"/>
            </c:ext>
          </c:extLst>
        </c:ser>
        <c:ser>
          <c:idx val="4"/>
          <c:order val="4"/>
          <c:tx>
            <c:strRef>
              <c:f>Sheet1!$S$17</c:f>
              <c:strCache>
                <c:ptCount val="1"/>
                <c:pt idx="0">
                  <c:v>1 - Uopšte se ne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Sheet1!$N$18:$N$21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Sheet1!$S$18:$S$21</c:f>
              <c:numCache>
                <c:formatCode>0.0%</c:formatCode>
                <c:ptCount val="4"/>
                <c:pt idx="0">
                  <c:v>4.9000000000000002E-2</c:v>
                </c:pt>
                <c:pt idx="1">
                  <c:v>0.13700000000000001</c:v>
                </c:pt>
                <c:pt idx="2">
                  <c:v>5.5E-2</c:v>
                </c:pt>
                <c:pt idx="3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F6C-45E9-897A-D0CD526790C7}"/>
            </c:ext>
          </c:extLst>
        </c:ser>
        <c:ser>
          <c:idx val="5"/>
          <c:order val="5"/>
          <c:tx>
            <c:strRef>
              <c:f>Sheet1!$T$17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2"/>
              <c:layout>
                <c:manualLayout>
                  <c:x val="1.3628080455894702E-3"/>
                  <c:y val="1.9634002558310532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D7-47AF-95FB-2FCC21B0FD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Sheet1!$N$18:$N$21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Sheet1!$T$18:$T$21</c:f>
              <c:numCache>
                <c:formatCode>0.0%</c:formatCode>
                <c:ptCount val="4"/>
                <c:pt idx="0">
                  <c:v>0.17100000000000001</c:v>
                </c:pt>
                <c:pt idx="1">
                  <c:v>0.13700000000000001</c:v>
                </c:pt>
                <c:pt idx="2">
                  <c:v>3.6999999999999998E-2</c:v>
                </c:pt>
                <c:pt idx="3">
                  <c:v>6.5000000000000002E-2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F6C-45E9-897A-D0CD526790C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656396255"/>
        <c:axId val="656390015"/>
      </c:barChart>
      <c:catAx>
        <c:axId val="65639625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656390015"/>
        <c:crosses val="autoZero"/>
        <c:auto val="1"/>
        <c:lblAlgn val="ctr"/>
        <c:lblOffset val="100"/>
        <c:noMultiLvlLbl val="0"/>
      </c:catAx>
      <c:valAx>
        <c:axId val="656390015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656396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Sheet22!$A$10</c:f>
              <c:strCache>
                <c:ptCount val="1"/>
                <c:pt idx="0">
                  <c:v>Definitivno bi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Sheet22!$B$9:$E$9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Sheet22!$B$10:$E$10</c:f>
              <c:numCache>
                <c:formatCode>0.0%</c:formatCode>
                <c:ptCount val="4"/>
                <c:pt idx="0">
                  <c:v>9.8000000000000004E-2</c:v>
                </c:pt>
                <c:pt idx="1">
                  <c:v>5.2999999999999999E-2</c:v>
                </c:pt>
                <c:pt idx="2">
                  <c:v>0.312</c:v>
                </c:pt>
                <c:pt idx="3">
                  <c:v>0.19600000000000001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63-4E3A-ABD3-A47AF26BB682}"/>
            </c:ext>
          </c:extLst>
        </c:ser>
        <c:ser>
          <c:idx val="1"/>
          <c:order val="1"/>
          <c:tx>
            <c:strRef>
              <c:f>Sheet22!$A$11</c:f>
              <c:strCache>
                <c:ptCount val="1"/>
                <c:pt idx="0">
                  <c:v>Donekle bi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Sheet22!$B$9:$E$9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Sheet22!$B$11:$E$11</c:f>
              <c:numCache>
                <c:formatCode>0.0%</c:formatCode>
                <c:ptCount val="4"/>
                <c:pt idx="0">
                  <c:v>0.24399999999999999</c:v>
                </c:pt>
                <c:pt idx="1">
                  <c:v>0.42099999999999999</c:v>
                </c:pt>
                <c:pt idx="2">
                  <c:v>0.35799999999999998</c:v>
                </c:pt>
                <c:pt idx="3">
                  <c:v>0.35899999999999999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63-4E3A-ABD3-A47AF26BB682}"/>
            </c:ext>
          </c:extLst>
        </c:ser>
        <c:ser>
          <c:idx val="2"/>
          <c:order val="2"/>
          <c:tx>
            <c:strRef>
              <c:f>Sheet22!$A$12</c:f>
              <c:strCache>
                <c:ptCount val="1"/>
                <c:pt idx="0">
                  <c:v>Uglavnom ne bi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Sheet22!$B$9:$E$9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Sheet22!$B$12:$E$12</c:f>
              <c:numCache>
                <c:formatCode>0.0%</c:formatCode>
                <c:ptCount val="4"/>
                <c:pt idx="0">
                  <c:v>0.17100000000000001</c:v>
                </c:pt>
                <c:pt idx="1">
                  <c:v>0.23200000000000001</c:v>
                </c:pt>
                <c:pt idx="2">
                  <c:v>0.16500000000000001</c:v>
                </c:pt>
                <c:pt idx="3">
                  <c:v>7.5999999999999998E-2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63-4E3A-ABD3-A47AF26BB682}"/>
            </c:ext>
          </c:extLst>
        </c:ser>
        <c:ser>
          <c:idx val="3"/>
          <c:order val="3"/>
          <c:tx>
            <c:strRef>
              <c:f>Sheet22!$A$13</c:f>
              <c:strCache>
                <c:ptCount val="1"/>
                <c:pt idx="0">
                  <c:v>Uopšte ne bi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Sheet22!$B$9:$E$9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Sheet22!$B$13:$E$13</c:f>
              <c:numCache>
                <c:formatCode>0.0%</c:formatCode>
                <c:ptCount val="4"/>
                <c:pt idx="0">
                  <c:v>0.17100000000000001</c:v>
                </c:pt>
                <c:pt idx="1">
                  <c:v>0.105</c:v>
                </c:pt>
                <c:pt idx="2">
                  <c:v>7.2999999999999995E-2</c:v>
                </c:pt>
                <c:pt idx="3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63-4E3A-ABD3-A47AF26BB682}"/>
            </c:ext>
          </c:extLst>
        </c:ser>
        <c:ser>
          <c:idx val="4"/>
          <c:order val="4"/>
          <c:tx>
            <c:strRef>
              <c:f>Sheet22!$A$14</c:f>
              <c:strCache>
                <c:ptCount val="1"/>
                <c:pt idx="0">
                  <c:v>Ne znam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Sheet22!$B$9:$E$9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Sheet22!$B$14:$E$14</c:f>
              <c:numCache>
                <c:formatCode>0.0%</c:formatCode>
                <c:ptCount val="4"/>
                <c:pt idx="0">
                  <c:v>0.317</c:v>
                </c:pt>
                <c:pt idx="1">
                  <c:v>0.189</c:v>
                </c:pt>
                <c:pt idx="2">
                  <c:v>9.1999999999999998E-2</c:v>
                </c:pt>
                <c:pt idx="3">
                  <c:v>0.32600000000000001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63-4E3A-ABD3-A47AF26BB68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63083935"/>
        <c:axId val="656573215"/>
      </c:barChart>
      <c:catAx>
        <c:axId val="66308393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656573215"/>
        <c:crosses val="autoZero"/>
        <c:auto val="1"/>
        <c:lblAlgn val="ctr"/>
        <c:lblOffset val="100"/>
        <c:noMultiLvlLbl val="0"/>
      </c:catAx>
      <c:valAx>
        <c:axId val="656573215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663083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en-US"/>
              <a:t>Veting bi smanjio rizik od korupcije</a:t>
            </a:r>
            <a:endParaRPr lang="sr-Latn-M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Sheet1!$O$10</c:f>
              <c:strCache>
                <c:ptCount val="1"/>
                <c:pt idx="0">
                  <c:v>5 - U potpunosti se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Sheet1!$N$11:$N$14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Sheet1!$O$11:$O$14</c:f>
              <c:numCache>
                <c:formatCode>0.0%</c:formatCode>
                <c:ptCount val="4"/>
                <c:pt idx="0">
                  <c:v>9.8000000000000004E-2</c:v>
                </c:pt>
                <c:pt idx="1">
                  <c:v>0.17899999999999999</c:v>
                </c:pt>
                <c:pt idx="2">
                  <c:v>0.36699999999999999</c:v>
                </c:pt>
                <c:pt idx="3">
                  <c:v>0.26100000000000001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C1-43E5-AEAE-0769EA765529}"/>
            </c:ext>
          </c:extLst>
        </c:ser>
        <c:ser>
          <c:idx val="1"/>
          <c:order val="1"/>
          <c:tx>
            <c:strRef>
              <c:f>Sheet1!$P$10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Sheet1!$N$11:$N$14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Sheet1!$P$11:$P$14</c:f>
              <c:numCache>
                <c:formatCode>0.0%</c:formatCode>
                <c:ptCount val="4"/>
                <c:pt idx="0">
                  <c:v>9.8000000000000004E-2</c:v>
                </c:pt>
                <c:pt idx="1">
                  <c:v>0.105</c:v>
                </c:pt>
                <c:pt idx="2">
                  <c:v>0.29399999999999998</c:v>
                </c:pt>
                <c:pt idx="3">
                  <c:v>0.26100000000000001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C1-43E5-AEAE-0769EA765529}"/>
            </c:ext>
          </c:extLst>
        </c:ser>
        <c:ser>
          <c:idx val="2"/>
          <c:order val="2"/>
          <c:tx>
            <c:strRef>
              <c:f>Sheet1!$Q$10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4B183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Sheet1!$N$11:$N$14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Sheet1!$Q$11:$Q$14</c:f>
              <c:numCache>
                <c:formatCode>0.0%</c:formatCode>
                <c:ptCount val="4"/>
                <c:pt idx="0">
                  <c:v>0.29299999999999998</c:v>
                </c:pt>
                <c:pt idx="1">
                  <c:v>0.24199999999999999</c:v>
                </c:pt>
                <c:pt idx="2">
                  <c:v>0.16500000000000001</c:v>
                </c:pt>
                <c:pt idx="3">
                  <c:v>0.22800000000000001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C1-43E5-AEAE-0769EA765529}"/>
            </c:ext>
          </c:extLst>
        </c:ser>
        <c:ser>
          <c:idx val="3"/>
          <c:order val="3"/>
          <c:tx>
            <c:strRef>
              <c:f>Sheet1!$R$10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Sheet1!$N$11:$N$14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Sheet1!$R$11:$R$14</c:f>
              <c:numCache>
                <c:formatCode>0.0%</c:formatCode>
                <c:ptCount val="4"/>
                <c:pt idx="0">
                  <c:v>4.9000000000000002E-2</c:v>
                </c:pt>
                <c:pt idx="1">
                  <c:v>9.5000000000000001E-2</c:v>
                </c:pt>
                <c:pt idx="2">
                  <c:v>2.8000000000000001E-2</c:v>
                </c:pt>
                <c:pt idx="3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C1-43E5-AEAE-0769EA765529}"/>
            </c:ext>
          </c:extLst>
        </c:ser>
        <c:ser>
          <c:idx val="4"/>
          <c:order val="4"/>
          <c:tx>
            <c:strRef>
              <c:f>Sheet1!$S$10</c:f>
              <c:strCache>
                <c:ptCount val="1"/>
                <c:pt idx="0">
                  <c:v>1 - Uopšte se ne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3"/>
              <c:layout>
                <c:manualLayout>
                  <c:x val="6.5761784511784516E-3"/>
                  <c:y val="9.0845530115687798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50C-4CAE-AACE-072A81C842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Sheet1!$N$11:$N$14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Sheet1!$S$11:$S$14</c:f>
              <c:numCache>
                <c:formatCode>0.0%</c:formatCode>
                <c:ptCount val="4"/>
                <c:pt idx="0">
                  <c:v>0.26800000000000002</c:v>
                </c:pt>
                <c:pt idx="1">
                  <c:v>0.27400000000000002</c:v>
                </c:pt>
                <c:pt idx="2">
                  <c:v>8.3000000000000004E-2</c:v>
                </c:pt>
                <c:pt idx="3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1C1-43E5-AEAE-0769EA765529}"/>
            </c:ext>
          </c:extLst>
        </c:ser>
        <c:ser>
          <c:idx val="5"/>
          <c:order val="5"/>
          <c:tx>
            <c:strRef>
              <c:f>Sheet1!$T$10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Sheet1!$N$11:$N$14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Sheet1!$T$11:$T$14</c:f>
              <c:numCache>
                <c:formatCode>0.0%</c:formatCode>
                <c:ptCount val="4"/>
                <c:pt idx="0">
                  <c:v>0.19500000000000001</c:v>
                </c:pt>
                <c:pt idx="1">
                  <c:v>0.105</c:v>
                </c:pt>
                <c:pt idx="2">
                  <c:v>6.4000000000000001E-2</c:v>
                </c:pt>
                <c:pt idx="3">
                  <c:v>0.16300000000000001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1C1-43E5-AEAE-0769EA76552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656446655"/>
        <c:axId val="656448095"/>
      </c:barChart>
      <c:catAx>
        <c:axId val="65644665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656448095"/>
        <c:crosses val="autoZero"/>
        <c:auto val="1"/>
        <c:lblAlgn val="ctr"/>
        <c:lblOffset val="100"/>
        <c:noMultiLvlLbl val="0"/>
      </c:catAx>
      <c:valAx>
        <c:axId val="656448095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6564466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Sheet24!$A$22</c:f>
              <c:strCache>
                <c:ptCount val="1"/>
                <c:pt idx="0">
                  <c:v>U potpunosti sam saglasan/a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Sheet24!$B$21:$E$21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Sheet24!$B$22:$E$22</c:f>
              <c:numCache>
                <c:formatCode>0.0%</c:formatCode>
                <c:ptCount val="4"/>
                <c:pt idx="0">
                  <c:v>7.2999999999999995E-2</c:v>
                </c:pt>
                <c:pt idx="1">
                  <c:v>0.221</c:v>
                </c:pt>
                <c:pt idx="2">
                  <c:v>0.45900000000000002</c:v>
                </c:pt>
                <c:pt idx="3">
                  <c:v>0.41299999999999998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D6-46F5-BA48-75E16DD5E042}"/>
            </c:ext>
          </c:extLst>
        </c:ser>
        <c:ser>
          <c:idx val="1"/>
          <c:order val="1"/>
          <c:tx>
            <c:strRef>
              <c:f>Sheet24!$A$23</c:f>
              <c:strCache>
                <c:ptCount val="1"/>
                <c:pt idx="0">
                  <c:v>Donekle sam saglasan/a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Sheet24!$B$21:$E$21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Sheet24!$B$23:$E$23</c:f>
              <c:numCache>
                <c:formatCode>0.0%</c:formatCode>
                <c:ptCount val="4"/>
                <c:pt idx="0">
                  <c:v>0.17100000000000001</c:v>
                </c:pt>
                <c:pt idx="1">
                  <c:v>0.2</c:v>
                </c:pt>
                <c:pt idx="2">
                  <c:v>0.26600000000000001</c:v>
                </c:pt>
                <c:pt idx="3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D6-46F5-BA48-75E16DD5E042}"/>
            </c:ext>
          </c:extLst>
        </c:ser>
        <c:ser>
          <c:idx val="2"/>
          <c:order val="2"/>
          <c:tx>
            <c:strRef>
              <c:f>Sheet24!$A$24</c:f>
              <c:strCache>
                <c:ptCount val="1"/>
                <c:pt idx="0">
                  <c:v>Donekle nisam saglasan/a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Sheet24!$B$21:$E$21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Sheet24!$B$24:$E$24</c:f>
              <c:numCache>
                <c:formatCode>0.0%</c:formatCode>
                <c:ptCount val="4"/>
                <c:pt idx="0">
                  <c:v>9.8000000000000004E-2</c:v>
                </c:pt>
                <c:pt idx="1">
                  <c:v>2.1000000000000001E-2</c:v>
                </c:pt>
                <c:pt idx="2">
                  <c:v>9.1999999999999998E-2</c:v>
                </c:pt>
                <c:pt idx="3">
                  <c:v>5.3999999999999999E-2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D6-46F5-BA48-75E16DD5E042}"/>
            </c:ext>
          </c:extLst>
        </c:ser>
        <c:ser>
          <c:idx val="3"/>
          <c:order val="3"/>
          <c:tx>
            <c:strRef>
              <c:f>Sheet24!$A$25</c:f>
              <c:strCache>
                <c:ptCount val="1"/>
                <c:pt idx="0">
                  <c:v>Ne, uopšte nisam saglasan/a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3"/>
              <c:layout>
                <c:manualLayout>
                  <c:x val="1.2639029322547925E-2"/>
                  <c:y val="9.4023904957036413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4AA-41D8-BFDE-E603AFEE54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Sheet24!$B$21:$E$21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Sheet24!$B$25:$E$25</c:f>
              <c:numCache>
                <c:formatCode>0.0%</c:formatCode>
                <c:ptCount val="4"/>
                <c:pt idx="0">
                  <c:v>0.317</c:v>
                </c:pt>
                <c:pt idx="1">
                  <c:v>0.34699999999999998</c:v>
                </c:pt>
                <c:pt idx="2">
                  <c:v>9.1999999999999998E-2</c:v>
                </c:pt>
                <c:pt idx="3">
                  <c:v>2.1999999999999999E-2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D6-46F5-BA48-75E16DD5E042}"/>
            </c:ext>
          </c:extLst>
        </c:ser>
        <c:ser>
          <c:idx val="4"/>
          <c:order val="4"/>
          <c:tx>
            <c:strRef>
              <c:f>Sheet24!$A$26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Sheet24!$B$21:$E$21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Sheet24!$B$26:$E$26</c:f>
              <c:numCache>
                <c:formatCode>0.0%</c:formatCode>
                <c:ptCount val="4"/>
                <c:pt idx="0">
                  <c:v>0.34100000000000003</c:v>
                </c:pt>
                <c:pt idx="1">
                  <c:v>0.21099999999999999</c:v>
                </c:pt>
                <c:pt idx="2">
                  <c:v>9.1999999999999998E-2</c:v>
                </c:pt>
                <c:pt idx="3">
                  <c:v>0.26100000000000001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5D6-46F5-BA48-75E16DD5E04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840377871"/>
        <c:axId val="840379311"/>
      </c:barChart>
      <c:catAx>
        <c:axId val="84037787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840379311"/>
        <c:crosses val="autoZero"/>
        <c:auto val="1"/>
        <c:lblAlgn val="ctr"/>
        <c:lblOffset val="100"/>
        <c:noMultiLvlLbl val="0"/>
      </c:catAx>
      <c:valAx>
        <c:axId val="840379311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840377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Sheet25!$A$4</c:f>
              <c:strCache>
                <c:ptCount val="1"/>
                <c:pt idx="0">
                  <c:v>Prihvatiću da budem dio postupka provjere (vetinga)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Sheet25!$B$3:$C$3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Sheet25!$B$4:$C$4</c:f>
              <c:numCache>
                <c:formatCode>0.0%</c:formatCode>
                <c:ptCount val="2"/>
                <c:pt idx="0">
                  <c:v>0.78</c:v>
                </c:pt>
                <c:pt idx="1">
                  <c:v>0.71599999999999997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E0-4A67-907E-611EDFAECD5F}"/>
            </c:ext>
          </c:extLst>
        </c:ser>
        <c:ser>
          <c:idx val="1"/>
          <c:order val="1"/>
          <c:tx>
            <c:strRef>
              <c:f>Sheet25!$A$5</c:f>
              <c:strCache>
                <c:ptCount val="1"/>
                <c:pt idx="0">
                  <c:v>Podnijeću ostavku jer ne vjerujem u veting – proces je ponižavajući i nepravičan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Sheet25!$B$3:$C$3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Sheet25!$B$5:$C$5</c:f>
              <c:numCache>
                <c:formatCode>0.0%</c:formatCode>
                <c:ptCount val="2"/>
                <c:pt idx="0">
                  <c:v>7.2999999999999995E-2</c:v>
                </c:pt>
                <c:pt idx="1">
                  <c:v>3.2000000000000001E-2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E0-4A67-907E-611EDFAECD5F}"/>
            </c:ext>
          </c:extLst>
        </c:ser>
        <c:ser>
          <c:idx val="2"/>
          <c:order val="2"/>
          <c:tx>
            <c:strRef>
              <c:f>Sheet25!$A$6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Sheet25!$B$3:$C$3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Sheet25!$B$6:$C$6</c:f>
              <c:numCache>
                <c:formatCode>0.0%</c:formatCode>
                <c:ptCount val="2"/>
                <c:pt idx="0">
                  <c:v>0.14599999999999999</c:v>
                </c:pt>
                <c:pt idx="1">
                  <c:v>0.253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E0-4A67-907E-611EDFAECD5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52"/>
        <c:axId val="1948198048"/>
        <c:axId val="1948207168"/>
      </c:barChart>
      <c:catAx>
        <c:axId val="19481980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1948207168"/>
        <c:crosses val="autoZero"/>
        <c:auto val="1"/>
        <c:lblAlgn val="ctr"/>
        <c:lblOffset val="100"/>
        <c:noMultiLvlLbl val="0"/>
      </c:catAx>
      <c:valAx>
        <c:axId val="1948207168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extTo"/>
        <c:crossAx val="1948198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Sheet7!$A$13</c:f>
              <c:strCache>
                <c:ptCount val="1"/>
                <c:pt idx="0">
                  <c:v>Sigurno bi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Sheet7!$B$12:$C$12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Sheet7!$B$13:$C$13</c:f>
              <c:numCache>
                <c:formatCode>0.0%</c:formatCode>
                <c:ptCount val="2"/>
                <c:pt idx="0">
                  <c:v>0.19500000000000001</c:v>
                </c:pt>
                <c:pt idx="1">
                  <c:v>0.221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24-40F5-A4F8-0E8D808DABE1}"/>
            </c:ext>
          </c:extLst>
        </c:ser>
        <c:ser>
          <c:idx val="1"/>
          <c:order val="1"/>
          <c:tx>
            <c:strRef>
              <c:f>Sheet7!$A$14</c:f>
              <c:strCache>
                <c:ptCount val="1"/>
                <c:pt idx="0">
                  <c:v>Vjerovatno bi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Sheet7!$B$12:$C$12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Sheet7!$B$14:$C$14</c:f>
              <c:numCache>
                <c:formatCode>0.0%</c:formatCode>
                <c:ptCount val="2"/>
                <c:pt idx="0">
                  <c:v>0.56100000000000005</c:v>
                </c:pt>
                <c:pt idx="1">
                  <c:v>0.36799999999999999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24-40F5-A4F8-0E8D808DABE1}"/>
            </c:ext>
          </c:extLst>
        </c:ser>
        <c:ser>
          <c:idx val="2"/>
          <c:order val="2"/>
          <c:tx>
            <c:strRef>
              <c:f>Sheet7!$A$15</c:f>
              <c:strCache>
                <c:ptCount val="1"/>
                <c:pt idx="0">
                  <c:v>Vjerovatno ne bi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Sheet7!$B$12:$C$12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Sheet7!$B$15:$C$15</c:f>
              <c:numCache>
                <c:formatCode>0.0%</c:formatCode>
                <c:ptCount val="2"/>
                <c:pt idx="0">
                  <c:v>0.122</c:v>
                </c:pt>
                <c:pt idx="1">
                  <c:v>0.16800000000000001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24-40F5-A4F8-0E8D808DABE1}"/>
            </c:ext>
          </c:extLst>
        </c:ser>
        <c:ser>
          <c:idx val="3"/>
          <c:order val="3"/>
          <c:tx>
            <c:strRef>
              <c:f>Sheet7!$A$16</c:f>
              <c:strCache>
                <c:ptCount val="1"/>
                <c:pt idx="0">
                  <c:v>Sigurno ne bi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Sheet7!$B$12:$C$12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Sheet7!$B$16:$C$16</c:f>
              <c:numCache>
                <c:formatCode>0.0%</c:formatCode>
                <c:ptCount val="2"/>
                <c:pt idx="0">
                  <c:v>4.9000000000000002E-2</c:v>
                </c:pt>
                <c:pt idx="1">
                  <c:v>5.2999999999999999E-2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124-40F5-A4F8-0E8D808DABE1}"/>
            </c:ext>
          </c:extLst>
        </c:ser>
        <c:ser>
          <c:idx val="4"/>
          <c:order val="4"/>
          <c:tx>
            <c:strRef>
              <c:f>Sheet7!$A$17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Sheet7!$B$12:$C$12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Sheet7!$B$17:$C$17</c:f>
              <c:numCache>
                <c:formatCode>0.0%</c:formatCode>
                <c:ptCount val="2"/>
                <c:pt idx="0">
                  <c:v>7.2999999999999995E-2</c:v>
                </c:pt>
                <c:pt idx="1">
                  <c:v>0.189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24-40F5-A4F8-0E8D808DABE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02"/>
        <c:axId val="251413519"/>
        <c:axId val="251420719"/>
      </c:barChart>
      <c:catAx>
        <c:axId val="251413519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251420719"/>
        <c:crosses val="autoZero"/>
        <c:auto val="1"/>
        <c:lblAlgn val="ctr"/>
        <c:lblOffset val="100"/>
        <c:noMultiLvlLbl val="0"/>
      </c:catAx>
      <c:valAx>
        <c:axId val="251420719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extTo"/>
        <c:crossAx val="2514135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Sheet7!$A$4</c:f>
              <c:strCache>
                <c:ptCount val="1"/>
                <c:pt idx="0">
                  <c:v>Sigurno bi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Sheet7!$B$3:$C$3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Sheet7!$B$4:$C$4</c:f>
              <c:numCache>
                <c:formatCode>0.0%</c:formatCode>
                <c:ptCount val="2"/>
                <c:pt idx="0">
                  <c:v>0.19500000000000001</c:v>
                </c:pt>
                <c:pt idx="1">
                  <c:v>0.24199999999999999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A1-4E5F-A11D-537D0DFE6814}"/>
            </c:ext>
          </c:extLst>
        </c:ser>
        <c:ser>
          <c:idx val="1"/>
          <c:order val="1"/>
          <c:tx>
            <c:strRef>
              <c:f>Sheet7!$A$5</c:f>
              <c:strCache>
                <c:ptCount val="1"/>
                <c:pt idx="0">
                  <c:v>Vjerovatno bi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Sheet7!$B$3:$C$3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Sheet7!$B$5:$C$5</c:f>
              <c:numCache>
                <c:formatCode>0.0%</c:formatCode>
                <c:ptCount val="2"/>
                <c:pt idx="0">
                  <c:v>0.56100000000000005</c:v>
                </c:pt>
                <c:pt idx="1">
                  <c:v>0.38900000000000001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A1-4E5F-A11D-537D0DFE6814}"/>
            </c:ext>
          </c:extLst>
        </c:ser>
        <c:ser>
          <c:idx val="2"/>
          <c:order val="2"/>
          <c:tx>
            <c:strRef>
              <c:f>Sheet7!$A$6</c:f>
              <c:strCache>
                <c:ptCount val="1"/>
                <c:pt idx="0">
                  <c:v>Vjerovatno ne bi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Sheet7!$B$3:$C$3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Sheet7!$B$6:$C$6</c:f>
              <c:numCache>
                <c:formatCode>0.0%</c:formatCode>
                <c:ptCount val="2"/>
                <c:pt idx="0">
                  <c:v>0.14599999999999999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A1-4E5F-A11D-537D0DFE6814}"/>
            </c:ext>
          </c:extLst>
        </c:ser>
        <c:ser>
          <c:idx val="3"/>
          <c:order val="3"/>
          <c:tx>
            <c:strRef>
              <c:f>Sheet7!$A$7</c:f>
              <c:strCache>
                <c:ptCount val="1"/>
                <c:pt idx="0">
                  <c:v>Sigurno ne bi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Sheet7!$B$3:$C$3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Sheet7!$B$7:$C$7</c:f>
              <c:numCache>
                <c:formatCode>0.0%</c:formatCode>
                <c:ptCount val="2"/>
                <c:pt idx="0">
                  <c:v>4.9000000000000002E-2</c:v>
                </c:pt>
                <c:pt idx="1">
                  <c:v>4.2000000000000003E-2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9A1-4E5F-A11D-537D0DFE6814}"/>
            </c:ext>
          </c:extLst>
        </c:ser>
        <c:ser>
          <c:idx val="4"/>
          <c:order val="4"/>
          <c:tx>
            <c:strRef>
              <c:f>Sheet7!$A$8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Sheet7!$B$3:$C$3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Sheet7!$B$8:$C$8</c:f>
              <c:numCache>
                <c:formatCode>0.0%</c:formatCode>
                <c:ptCount val="2"/>
                <c:pt idx="0">
                  <c:v>4.9000000000000002E-2</c:v>
                </c:pt>
                <c:pt idx="1">
                  <c:v>0.126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9A1-4E5F-A11D-537D0DFE68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82"/>
        <c:axId val="251422159"/>
        <c:axId val="251398639"/>
      </c:barChart>
      <c:catAx>
        <c:axId val="251422159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251398639"/>
        <c:crosses val="autoZero"/>
        <c:auto val="1"/>
        <c:lblAlgn val="ctr"/>
        <c:lblOffset val="100"/>
        <c:noMultiLvlLbl val="0"/>
      </c:catAx>
      <c:valAx>
        <c:axId val="251398639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extTo"/>
        <c:crossAx val="2514221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Sheet6!$A$3</c:f>
              <c:strCache>
                <c:ptCount val="1"/>
                <c:pt idx="0">
                  <c:v>U potpunosti se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Sheet6!$B$3:$E$3</c:f>
              <c:numCache>
                <c:formatCode>0.0%</c:formatCode>
                <c:ptCount val="4"/>
                <c:pt idx="0">
                  <c:v>0.51200000000000001</c:v>
                </c:pt>
                <c:pt idx="1">
                  <c:v>0.4</c:v>
                </c:pt>
                <c:pt idx="2">
                  <c:v>0.48599999999999999</c:v>
                </c:pt>
                <c:pt idx="3">
                  <c:v>0.46700000000000003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C3-479C-9CD3-02F40233E251}"/>
            </c:ext>
          </c:extLst>
        </c:ser>
        <c:ser>
          <c:idx val="1"/>
          <c:order val="1"/>
          <c:tx>
            <c:strRef>
              <c:f>Sheet6!$A$4</c:f>
              <c:strCache>
                <c:ptCount val="1"/>
                <c:pt idx="0">
                  <c:v>Donekle se slažem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Sheet6!$B$4:$E$4</c:f>
              <c:numCache>
                <c:formatCode>0.0%</c:formatCode>
                <c:ptCount val="4"/>
                <c:pt idx="0">
                  <c:v>0.317</c:v>
                </c:pt>
                <c:pt idx="1">
                  <c:v>0.35799999999999998</c:v>
                </c:pt>
                <c:pt idx="2">
                  <c:v>0.22900000000000001</c:v>
                </c:pt>
                <c:pt idx="3">
                  <c:v>0.22800000000000001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C3-479C-9CD3-02F40233E251}"/>
            </c:ext>
          </c:extLst>
        </c:ser>
        <c:ser>
          <c:idx val="2"/>
          <c:order val="2"/>
          <c:tx>
            <c:strRef>
              <c:f>Sheet6!$A$5</c:f>
              <c:strCache>
                <c:ptCount val="1"/>
                <c:pt idx="0">
                  <c:v>Uglavnom se ne slažem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4C3-479C-9CD3-02F40233E2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Sheet6!$B$5:$E$5</c:f>
              <c:numCache>
                <c:formatCode>0.0%</c:formatCode>
                <c:ptCount val="4"/>
                <c:pt idx="0" formatCode="0%">
                  <c:v>0</c:v>
                </c:pt>
                <c:pt idx="1">
                  <c:v>6.3E-2</c:v>
                </c:pt>
                <c:pt idx="2">
                  <c:v>0.11899999999999999</c:v>
                </c:pt>
                <c:pt idx="3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C3-479C-9CD3-02F40233E251}"/>
            </c:ext>
          </c:extLst>
        </c:ser>
        <c:ser>
          <c:idx val="3"/>
          <c:order val="3"/>
          <c:tx>
            <c:strRef>
              <c:f>Sheet6!$A$6</c:f>
              <c:strCache>
                <c:ptCount val="1"/>
                <c:pt idx="0">
                  <c:v>Uopšte se ne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3"/>
              <c:layout>
                <c:manualLayout>
                  <c:x val="1.2134603004200717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D0-4035-BE55-C97957CF2C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Sheet6!$B$6:$E$6</c:f>
              <c:numCache>
                <c:formatCode>0.0%</c:formatCode>
                <c:ptCount val="4"/>
                <c:pt idx="0">
                  <c:v>7.2999999999999995E-2</c:v>
                </c:pt>
                <c:pt idx="1">
                  <c:v>6.3E-2</c:v>
                </c:pt>
                <c:pt idx="2">
                  <c:v>0.10100000000000001</c:v>
                </c:pt>
                <c:pt idx="3">
                  <c:v>2.1999999999999999E-2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C3-479C-9CD3-02F40233E251}"/>
            </c:ext>
          </c:extLst>
        </c:ser>
        <c:ser>
          <c:idx val="4"/>
          <c:order val="4"/>
          <c:tx>
            <c:strRef>
              <c:f>Sheet6!$A$7</c:f>
              <c:strCache>
                <c:ptCount val="1"/>
                <c:pt idx="0">
                  <c:v>Ne znam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Sheet6!$B$7:$E$7</c:f>
              <c:numCache>
                <c:formatCode>0.0%</c:formatCode>
                <c:ptCount val="4"/>
                <c:pt idx="0">
                  <c:v>9.8000000000000004E-2</c:v>
                </c:pt>
                <c:pt idx="1">
                  <c:v>0.11600000000000001</c:v>
                </c:pt>
                <c:pt idx="2">
                  <c:v>6.4000000000000001E-2</c:v>
                </c:pt>
                <c:pt idx="3">
                  <c:v>0.23899999999999999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C3-479C-9CD3-02F40233E25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51395279"/>
        <c:axId val="251419759"/>
      </c:barChart>
      <c:catAx>
        <c:axId val="251395279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251419759"/>
        <c:crosses val="autoZero"/>
        <c:auto val="1"/>
        <c:lblAlgn val="ctr"/>
        <c:lblOffset val="100"/>
        <c:noMultiLvlLbl val="0"/>
      </c:catAx>
      <c:valAx>
        <c:axId val="251419759"/>
        <c:scaling>
          <c:orientation val="minMax"/>
          <c:max val="1"/>
        </c:scaling>
        <c:delete val="1"/>
        <c:axPos val="t"/>
        <c:numFmt formatCode="0.0%" sourceLinked="1"/>
        <c:majorTickMark val="none"/>
        <c:minorTickMark val="none"/>
        <c:tickLblPos val="nextTo"/>
        <c:crossAx val="2513952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Sheet26!$B$12</c:f>
              <c:strCache>
                <c:ptCount val="1"/>
                <c:pt idx="0">
                  <c:v>5 - Izvrsno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Sheet26!$A$13:$A$16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Sheet26!$B$13:$B$16</c:f>
              <c:numCache>
                <c:formatCode>0.0%</c:formatCode>
                <c:ptCount val="4"/>
                <c:pt idx="0">
                  <c:v>0.317</c:v>
                </c:pt>
                <c:pt idx="1">
                  <c:v>0.17100000000000001</c:v>
                </c:pt>
                <c:pt idx="2">
                  <c:v>7.2999999999999995E-2</c:v>
                </c:pt>
                <c:pt idx="3">
                  <c:v>0.17100000000000001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29-44C6-99CF-F725A28F36A6}"/>
            </c:ext>
          </c:extLst>
        </c:ser>
        <c:ser>
          <c:idx val="1"/>
          <c:order val="1"/>
          <c:tx>
            <c:strRef>
              <c:f>Sheet26!$C$12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Sheet26!$A$13:$A$16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Sheet26!$C$13:$C$16</c:f>
              <c:numCache>
                <c:formatCode>0.0%</c:formatCode>
                <c:ptCount val="4"/>
                <c:pt idx="0">
                  <c:v>0.41499999999999998</c:v>
                </c:pt>
                <c:pt idx="1">
                  <c:v>0.36599999999999999</c:v>
                </c:pt>
                <c:pt idx="2">
                  <c:v>0.122</c:v>
                </c:pt>
                <c:pt idx="3">
                  <c:v>0.317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29-44C6-99CF-F725A28F36A6}"/>
            </c:ext>
          </c:extLst>
        </c:ser>
        <c:ser>
          <c:idx val="2"/>
          <c:order val="2"/>
          <c:tx>
            <c:strRef>
              <c:f>Sheet26!$D$12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4B18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Sheet26!$A$13:$A$16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Sheet26!$D$13:$D$16</c:f>
              <c:numCache>
                <c:formatCode>0.0%</c:formatCode>
                <c:ptCount val="4"/>
                <c:pt idx="0">
                  <c:v>0.24399999999999999</c:v>
                </c:pt>
                <c:pt idx="1">
                  <c:v>0.41499999999999998</c:v>
                </c:pt>
                <c:pt idx="2">
                  <c:v>0.53700000000000003</c:v>
                </c:pt>
                <c:pt idx="3">
                  <c:v>0.29299999999999998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29-44C6-99CF-F725A28F36A6}"/>
            </c:ext>
          </c:extLst>
        </c:ser>
        <c:ser>
          <c:idx val="3"/>
          <c:order val="3"/>
          <c:tx>
            <c:strRef>
              <c:f>Sheet26!$E$12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E29-44C6-99CF-F725A28F36A6}"/>
                </c:ext>
              </c:extLst>
            </c:dLbl>
            <c:dLbl>
              <c:idx val="1"/>
              <c:layout>
                <c:manualLayout>
                  <c:x val="-1.1468531973725533E-2"/>
                  <c:y val="2.524071983971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05-418E-B6B7-BF3697ED14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Sheet26!$A$13:$A$16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Sheet26!$E$13:$E$16</c:f>
              <c:numCache>
                <c:formatCode>0.0%</c:formatCode>
                <c:ptCount val="4"/>
                <c:pt idx="0">
                  <c:v>0</c:v>
                </c:pt>
                <c:pt idx="1">
                  <c:v>2.4E-2</c:v>
                </c:pt>
                <c:pt idx="2">
                  <c:v>0.19500000000000001</c:v>
                </c:pt>
                <c:pt idx="3">
                  <c:v>0.14599999999999999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29-44C6-99CF-F725A28F36A6}"/>
            </c:ext>
          </c:extLst>
        </c:ser>
        <c:ser>
          <c:idx val="4"/>
          <c:order val="4"/>
          <c:tx>
            <c:strRef>
              <c:f>Sheet26!$F$12</c:f>
              <c:strCache>
                <c:ptCount val="1"/>
                <c:pt idx="0">
                  <c:v>1 - Veoma loše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E29-44C6-99CF-F725A28F36A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E29-44C6-99CF-F725A28F36A6}"/>
                </c:ext>
              </c:extLst>
            </c:dLbl>
            <c:dLbl>
              <c:idx val="2"/>
              <c:layout>
                <c:manualLayout>
                  <c:x val="-8.6013989802939915E-3"/>
                  <c:y val="1.96318918151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5BC-4930-B02B-A414EBB8DBD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E29-44C6-99CF-F725A28F36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Sheet26!$A$13:$A$16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Sheet26!$F$13:$F$16</c:f>
              <c:numCache>
                <c:formatCode>0.0%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2.4E-2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29-44C6-99CF-F725A28F36A6}"/>
            </c:ext>
          </c:extLst>
        </c:ser>
        <c:ser>
          <c:idx val="5"/>
          <c:order val="5"/>
          <c:tx>
            <c:strRef>
              <c:f>Sheet26!$G$12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-8.413573279904567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E29-44C6-99CF-F725A28F36A6}"/>
                </c:ext>
              </c:extLst>
            </c:dLbl>
            <c:dLbl>
              <c:idx val="2"/>
              <c:layout>
                <c:manualLayout>
                  <c:x val="-4.3006994901469957E-3"/>
                  <c:y val="-1.121787687784441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05-418E-B6B7-BF3697ED14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Sheet26!$A$13:$A$16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Sheet26!$G$13:$G$16</c:f>
              <c:numCache>
                <c:formatCode>0.0%</c:formatCode>
                <c:ptCount val="4"/>
                <c:pt idx="0">
                  <c:v>2.4E-2</c:v>
                </c:pt>
                <c:pt idx="1">
                  <c:v>2.4E-2</c:v>
                </c:pt>
                <c:pt idx="2">
                  <c:v>4.9000000000000002E-2</c:v>
                </c:pt>
                <c:pt idx="3">
                  <c:v>7.2999999999999995E-2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E29-44C6-99CF-F725A28F36A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498579935"/>
        <c:axId val="498587615"/>
      </c:barChart>
      <c:catAx>
        <c:axId val="49857993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498587615"/>
        <c:crosses val="autoZero"/>
        <c:auto val="1"/>
        <c:lblAlgn val="ctr"/>
        <c:lblOffset val="100"/>
        <c:noMultiLvlLbl val="0"/>
      </c:catAx>
      <c:valAx>
        <c:axId val="498587615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498579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en-US"/>
              <a:t>Tokom posljednje tri godine (2021, 2022, 2023. i do sad) bio/la sam pod neprimjerenim pritiskom da u predmetu ili dijelu predmeta odlučim ili postupim na određeni način.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Sheet11!$A$14</c:f>
              <c:strCache>
                <c:ptCount val="1"/>
                <c:pt idx="0">
                  <c:v>U potpunosti se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Sheet11!$B$13:$E$13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Sheet11!$B$14:$E$14</c:f>
              <c:numCache>
                <c:formatCode>0.0%</c:formatCode>
                <c:ptCount val="4"/>
                <c:pt idx="0" formatCode="0%">
                  <c:v>0</c:v>
                </c:pt>
                <c:pt idx="1">
                  <c:v>1.0999999999999999E-2</c:v>
                </c:pt>
                <c:pt idx="2">
                  <c:v>5.5E-2</c:v>
                </c:pt>
                <c:pt idx="3" formatCode="0%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60-48E4-B760-50EFD902E098}"/>
            </c:ext>
          </c:extLst>
        </c:ser>
        <c:ser>
          <c:idx val="1"/>
          <c:order val="1"/>
          <c:tx>
            <c:strRef>
              <c:f>Sheet11!$A$15</c:f>
              <c:strCache>
                <c:ptCount val="1"/>
                <c:pt idx="0">
                  <c:v>Donekle se slažem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Sheet11!$B$13:$E$13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Sheet11!$B$15:$E$15</c:f>
              <c:numCache>
                <c:formatCode>0.0%</c:formatCode>
                <c:ptCount val="4"/>
                <c:pt idx="0">
                  <c:v>2.4E-2</c:v>
                </c:pt>
                <c:pt idx="1">
                  <c:v>4.2000000000000003E-2</c:v>
                </c:pt>
                <c:pt idx="2">
                  <c:v>6.4000000000000001E-2</c:v>
                </c:pt>
                <c:pt idx="3">
                  <c:v>8.6999999999999994E-2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60-48E4-B760-50EFD902E098}"/>
            </c:ext>
          </c:extLst>
        </c:ser>
        <c:ser>
          <c:idx val="2"/>
          <c:order val="2"/>
          <c:tx>
            <c:strRef>
              <c:f>Sheet11!$A$16</c:f>
              <c:strCache>
                <c:ptCount val="1"/>
                <c:pt idx="0">
                  <c:v>Donekle se ne slažem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Sheet11!$B$13:$E$13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Sheet11!$B$16:$E$16</c:f>
              <c:numCache>
                <c:formatCode>0.0%</c:formatCode>
                <c:ptCount val="4"/>
                <c:pt idx="0">
                  <c:v>2.4E-2</c:v>
                </c:pt>
                <c:pt idx="1">
                  <c:v>1.0999999999999999E-2</c:v>
                </c:pt>
                <c:pt idx="2">
                  <c:v>5.5E-2</c:v>
                </c:pt>
                <c:pt idx="3">
                  <c:v>7.5999999999999998E-2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60-48E4-B760-50EFD902E098}"/>
            </c:ext>
          </c:extLst>
        </c:ser>
        <c:ser>
          <c:idx val="3"/>
          <c:order val="3"/>
          <c:tx>
            <c:strRef>
              <c:f>Sheet11!$A$17</c:f>
              <c:strCache>
                <c:ptCount val="1"/>
                <c:pt idx="0">
                  <c:v>Uopšte se ne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Sheet11!$B$13:$E$13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Sheet11!$B$17:$E$17</c:f>
              <c:numCache>
                <c:formatCode>0.0%</c:formatCode>
                <c:ptCount val="4"/>
                <c:pt idx="0">
                  <c:v>0.82899999999999996</c:v>
                </c:pt>
                <c:pt idx="1">
                  <c:v>0.8</c:v>
                </c:pt>
                <c:pt idx="2">
                  <c:v>0.63300000000000001</c:v>
                </c:pt>
                <c:pt idx="3">
                  <c:v>0.73899999999999999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760-48E4-B760-50EFD902E098}"/>
            </c:ext>
          </c:extLst>
        </c:ser>
        <c:ser>
          <c:idx val="4"/>
          <c:order val="4"/>
          <c:tx>
            <c:strRef>
              <c:f>Sheet11!$A$18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Sheet11!$B$13:$E$13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Sheet11!$B$18:$E$18</c:f>
              <c:numCache>
                <c:formatCode>0.0%</c:formatCode>
                <c:ptCount val="4"/>
                <c:pt idx="0">
                  <c:v>0.122</c:v>
                </c:pt>
                <c:pt idx="1">
                  <c:v>0.13700000000000001</c:v>
                </c:pt>
                <c:pt idx="2">
                  <c:v>0.193</c:v>
                </c:pt>
                <c:pt idx="3">
                  <c:v>9.8000000000000004E-2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760-48E4-B760-50EFD902E09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65557551"/>
        <c:axId val="565540751"/>
      </c:barChart>
      <c:catAx>
        <c:axId val="565557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565540751"/>
        <c:crosses val="autoZero"/>
        <c:auto val="1"/>
        <c:lblAlgn val="ctr"/>
        <c:lblOffset val="100"/>
        <c:noMultiLvlLbl val="0"/>
      </c:catAx>
      <c:valAx>
        <c:axId val="565540751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655575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93351099106486"/>
          <c:y val="4.2020185978136268E-2"/>
          <c:w val="0.79820445108986182"/>
          <c:h val="0.8465652379294407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Sheet25!$B$2</c:f>
              <c:strCache>
                <c:ptCount val="1"/>
                <c:pt idx="0">
                  <c:v>5 - Izvrsno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Sheet25!$A$3:$A$6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Sheet25!$B$3:$B$6</c:f>
              <c:numCache>
                <c:formatCode>0.0%</c:formatCode>
                <c:ptCount val="4"/>
                <c:pt idx="0">
                  <c:v>7.3999999999999996E-2</c:v>
                </c:pt>
                <c:pt idx="1">
                  <c:v>0.13700000000000001</c:v>
                </c:pt>
                <c:pt idx="2">
                  <c:v>1.0999999999999999E-2</c:v>
                </c:pt>
                <c:pt idx="3">
                  <c:v>5.2999999999999999E-2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06-4DC2-A8CB-026C5090495B}"/>
            </c:ext>
          </c:extLst>
        </c:ser>
        <c:ser>
          <c:idx val="1"/>
          <c:order val="1"/>
          <c:tx>
            <c:strRef>
              <c:f>Sheet25!$C$2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Sheet25!$A$3:$A$6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Sheet25!$C$3:$C$6</c:f>
              <c:numCache>
                <c:formatCode>0.0%</c:formatCode>
                <c:ptCount val="4"/>
                <c:pt idx="0">
                  <c:v>0.30499999999999999</c:v>
                </c:pt>
                <c:pt idx="1">
                  <c:v>0.495</c:v>
                </c:pt>
                <c:pt idx="2">
                  <c:v>0.17899999999999999</c:v>
                </c:pt>
                <c:pt idx="3">
                  <c:v>0.42099999999999999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06-4DC2-A8CB-026C5090495B}"/>
            </c:ext>
          </c:extLst>
        </c:ser>
        <c:ser>
          <c:idx val="2"/>
          <c:order val="2"/>
          <c:tx>
            <c:strRef>
              <c:f>Sheet25!$D$2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4B18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Sheet25!$A$3:$A$6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Sheet25!$D$3:$D$6</c:f>
              <c:numCache>
                <c:formatCode>0.0%</c:formatCode>
                <c:ptCount val="4"/>
                <c:pt idx="0">
                  <c:v>0.28399999999999997</c:v>
                </c:pt>
                <c:pt idx="1">
                  <c:v>0.28399999999999997</c:v>
                </c:pt>
                <c:pt idx="2">
                  <c:v>0.54700000000000004</c:v>
                </c:pt>
                <c:pt idx="3">
                  <c:v>0.42099999999999999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06-4DC2-A8CB-026C5090495B}"/>
            </c:ext>
          </c:extLst>
        </c:ser>
        <c:ser>
          <c:idx val="3"/>
          <c:order val="3"/>
          <c:tx>
            <c:strRef>
              <c:f>Sheet25!$E$2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3602520429218529E-2"/>
                  <c:y val="5.03856086006250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411-4FDC-B507-15710952FF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Sheet25!$A$3:$A$6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Sheet25!$E$3:$E$6</c:f>
              <c:numCache>
                <c:formatCode>0.0%</c:formatCode>
                <c:ptCount val="4"/>
                <c:pt idx="0">
                  <c:v>0.158</c:v>
                </c:pt>
                <c:pt idx="1">
                  <c:v>2.1000000000000001E-2</c:v>
                </c:pt>
                <c:pt idx="2">
                  <c:v>0.2</c:v>
                </c:pt>
                <c:pt idx="3">
                  <c:v>7.3999999999999996E-2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B06-4DC2-A8CB-026C5090495B}"/>
            </c:ext>
          </c:extLst>
        </c:ser>
        <c:ser>
          <c:idx val="4"/>
          <c:order val="4"/>
          <c:tx>
            <c:strRef>
              <c:f>Sheet25!$F$2</c:f>
              <c:strCache>
                <c:ptCount val="1"/>
                <c:pt idx="0">
                  <c:v>1 - Veoma loše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B06-4DC2-A8CB-026C5090495B}"/>
                </c:ext>
              </c:extLst>
            </c:dLbl>
            <c:dLbl>
              <c:idx val="2"/>
              <c:layout>
                <c:manualLayout>
                  <c:x val="-1.6323024515062113E-2"/>
                  <c:y val="9.237254867224781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411-4FDC-B507-15710952FFF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B06-4DC2-A8CB-026C509049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Sheet25!$A$3:$A$6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Sheet25!$F$3:$F$6</c:f>
              <c:numCache>
                <c:formatCode>0.0%</c:formatCode>
                <c:ptCount val="4"/>
                <c:pt idx="0">
                  <c:v>2.1000000000000001E-2</c:v>
                </c:pt>
                <c:pt idx="1">
                  <c:v>0</c:v>
                </c:pt>
                <c:pt idx="2">
                  <c:v>1.0999999999999999E-2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06-4DC2-A8CB-026C5090495B}"/>
            </c:ext>
          </c:extLst>
        </c:ser>
        <c:ser>
          <c:idx val="5"/>
          <c:order val="5"/>
          <c:tx>
            <c:strRef>
              <c:f>Sheet25!$G$2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Sheet25!$A$3:$A$6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Sheet25!$G$3:$G$6</c:f>
              <c:numCache>
                <c:formatCode>0.0%</c:formatCode>
                <c:ptCount val="4"/>
                <c:pt idx="0">
                  <c:v>0.158</c:v>
                </c:pt>
                <c:pt idx="1">
                  <c:v>6.3E-2</c:v>
                </c:pt>
                <c:pt idx="2">
                  <c:v>5.2999999999999999E-2</c:v>
                </c:pt>
                <c:pt idx="3">
                  <c:v>3.2000000000000001E-2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06-4DC2-A8CB-026C509049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1496909055"/>
        <c:axId val="1496897055"/>
      </c:barChart>
      <c:catAx>
        <c:axId val="149690905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1496897055"/>
        <c:crosses val="autoZero"/>
        <c:auto val="1"/>
        <c:lblAlgn val="ctr"/>
        <c:lblOffset val="100"/>
        <c:noMultiLvlLbl val="0"/>
      </c:catAx>
      <c:valAx>
        <c:axId val="1496897055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4969090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Sheet20!$B$3</c:f>
              <c:strCache>
                <c:ptCount val="1"/>
                <c:pt idx="0">
                  <c:v>5- Izvrsno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1514945636912417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DEB-4090-8691-EB97F118290D}"/>
                </c:ext>
              </c:extLst>
            </c:dLbl>
            <c:dLbl>
              <c:idx val="1"/>
              <c:layout>
                <c:manualLayout>
                  <c:x val="8.1514945636912538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DEB-4090-8691-EB97F118290D}"/>
                </c:ext>
              </c:extLst>
            </c:dLbl>
            <c:dLbl>
              <c:idx val="3"/>
              <c:layout>
                <c:manualLayout>
                  <c:x val="1.3585824272818743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DEB-4090-8691-EB97F11829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Sheet20!$A$4:$A$7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Sheet20!$B$4:$B$7</c:f>
              <c:numCache>
                <c:formatCode>0.0%</c:formatCode>
                <c:ptCount val="4"/>
                <c:pt idx="0">
                  <c:v>2.8000000000000001E-2</c:v>
                </c:pt>
                <c:pt idx="1">
                  <c:v>2.8000000000000001E-2</c:v>
                </c:pt>
                <c:pt idx="2">
                  <c:v>4.5999999999999999E-2</c:v>
                </c:pt>
                <c:pt idx="3">
                  <c:v>1.7999999999999999E-2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A7-4B65-94DA-B83F3A253FD6}"/>
            </c:ext>
          </c:extLst>
        </c:ser>
        <c:ser>
          <c:idx val="1"/>
          <c:order val="1"/>
          <c:tx>
            <c:strRef>
              <c:f>Sheet20!$C$3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Sheet20!$A$4:$A$7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Sheet20!$C$4:$C$7</c:f>
              <c:numCache>
                <c:formatCode>0.0%</c:formatCode>
                <c:ptCount val="4"/>
                <c:pt idx="0">
                  <c:v>0.156</c:v>
                </c:pt>
                <c:pt idx="1">
                  <c:v>0.248</c:v>
                </c:pt>
                <c:pt idx="2">
                  <c:v>0.22</c:v>
                </c:pt>
                <c:pt idx="3">
                  <c:v>0.248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A7-4B65-94DA-B83F3A253FD6}"/>
            </c:ext>
          </c:extLst>
        </c:ser>
        <c:ser>
          <c:idx val="2"/>
          <c:order val="2"/>
          <c:tx>
            <c:strRef>
              <c:f>Sheet20!$D$3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4B18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Sheet20!$A$4:$A$7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Sheet20!$D$4:$D$7</c:f>
              <c:numCache>
                <c:formatCode>0.0%</c:formatCode>
                <c:ptCount val="4"/>
                <c:pt idx="0">
                  <c:v>0.45</c:v>
                </c:pt>
                <c:pt idx="1">
                  <c:v>0.505</c:v>
                </c:pt>
                <c:pt idx="2">
                  <c:v>0.505</c:v>
                </c:pt>
                <c:pt idx="3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A7-4B65-94DA-B83F3A253FD6}"/>
            </c:ext>
          </c:extLst>
        </c:ser>
        <c:ser>
          <c:idx val="3"/>
          <c:order val="3"/>
          <c:tx>
            <c:strRef>
              <c:f>Sheet20!$E$3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Sheet20!$A$4:$A$7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Sheet20!$E$4:$E$7</c:f>
              <c:numCache>
                <c:formatCode>0.0%</c:formatCode>
                <c:ptCount val="4"/>
                <c:pt idx="0">
                  <c:v>0.30299999999999999</c:v>
                </c:pt>
                <c:pt idx="1">
                  <c:v>0.183</c:v>
                </c:pt>
                <c:pt idx="2">
                  <c:v>0.16500000000000001</c:v>
                </c:pt>
                <c:pt idx="3">
                  <c:v>0.21099999999999999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CA7-4B65-94DA-B83F3A253FD6}"/>
            </c:ext>
          </c:extLst>
        </c:ser>
        <c:ser>
          <c:idx val="4"/>
          <c:order val="4"/>
          <c:tx>
            <c:strRef>
              <c:f>Sheet20!$F$3</c:f>
              <c:strCache>
                <c:ptCount val="1"/>
                <c:pt idx="0">
                  <c:v>1 - Veoma loše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7929121364095771E-3"/>
                  <c:y val="2.04784499587105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DEB-4090-8691-EB97F118290D}"/>
                </c:ext>
              </c:extLst>
            </c:dLbl>
            <c:dLbl>
              <c:idx val="1"/>
              <c:layout>
                <c:manualLayout>
                  <c:x val="0"/>
                  <c:y val="2.81578686932270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DEB-4090-8691-EB97F118290D}"/>
                </c:ext>
              </c:extLst>
            </c:dLbl>
            <c:dLbl>
              <c:idx val="2"/>
              <c:layout>
                <c:manualLayout>
                  <c:x val="-1.9925645417377993E-16"/>
                  <c:y val="7.679418734516541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DEB-4090-8691-EB97F118290D}"/>
                </c:ext>
              </c:extLst>
            </c:dLbl>
            <c:dLbl>
              <c:idx val="3"/>
              <c:layout>
                <c:manualLayout>
                  <c:x val="-1.0868659418255103E-2"/>
                  <c:y val="2.0155954693156052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DEB-4090-8691-EB97F11829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Sheet20!$A$4:$A$7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Sheet20!$F$4:$F$7</c:f>
              <c:numCache>
                <c:formatCode>0.0%</c:formatCode>
                <c:ptCount val="4"/>
                <c:pt idx="0">
                  <c:v>3.6999999999999998E-2</c:v>
                </c:pt>
                <c:pt idx="1">
                  <c:v>2.8000000000000001E-2</c:v>
                </c:pt>
                <c:pt idx="2">
                  <c:v>2.8000000000000001E-2</c:v>
                </c:pt>
                <c:pt idx="3">
                  <c:v>4.5999999999999999E-2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CA7-4B65-94DA-B83F3A253FD6}"/>
            </c:ext>
          </c:extLst>
        </c:ser>
        <c:ser>
          <c:idx val="5"/>
          <c:order val="5"/>
          <c:tx>
            <c:strRef>
              <c:f>Sheet20!$G$3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7171648545639506E-3"/>
                  <c:y val="-1.02392249793552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DEB-4090-8691-EB97F118290D}"/>
                </c:ext>
              </c:extLst>
            </c:dLbl>
            <c:dLbl>
              <c:idx val="1"/>
              <c:layout>
                <c:manualLayout>
                  <c:x val="-1.3585824272818756E-3"/>
                  <c:y val="-2.04784499587104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DEB-4090-8691-EB97F118290D}"/>
                </c:ext>
              </c:extLst>
            </c:dLbl>
            <c:dLbl>
              <c:idx val="2"/>
              <c:layout>
                <c:manualLayout>
                  <c:x val="-1.9925645417377993E-16"/>
                  <c:y val="-1.53588374690328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DEB-4090-8691-EB97F11829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Sheet20!$A$4:$A$7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Sheet20!$G$4:$G$7</c:f>
              <c:numCache>
                <c:formatCode>0.0%</c:formatCode>
                <c:ptCount val="4"/>
                <c:pt idx="0">
                  <c:v>2.8000000000000001E-2</c:v>
                </c:pt>
                <c:pt idx="1">
                  <c:v>8.9999999999999993E-3</c:v>
                </c:pt>
                <c:pt idx="2">
                  <c:v>3.6999999999999998E-2</c:v>
                </c:pt>
                <c:pt idx="3">
                  <c:v>3.6999999999999998E-2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CA7-4B65-94DA-B83F3A253FD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147573408"/>
        <c:axId val="147584928"/>
      </c:barChart>
      <c:catAx>
        <c:axId val="1475734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147584928"/>
        <c:crosses val="autoZero"/>
        <c:auto val="1"/>
        <c:lblAlgn val="ctr"/>
        <c:lblOffset val="100"/>
        <c:noMultiLvlLbl val="0"/>
      </c:catAx>
      <c:valAx>
        <c:axId val="147584928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47573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Sheet17!$B$1</c:f>
              <c:strCache>
                <c:ptCount val="1"/>
                <c:pt idx="0">
                  <c:v>5 - Izvrsno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Sheet17!$A$2:$A$5</c:f>
              <c:strCache>
                <c:ptCount val="4"/>
                <c:pt idx="0">
                  <c:v>Tužilac</c:v>
                </c:pt>
                <c:pt idx="1">
                  <c:v>Sudija</c:v>
                </c:pt>
                <c:pt idx="2">
                  <c:v>Advokat</c:v>
                </c:pt>
                <c:pt idx="3">
                  <c:v>Vještaka</c:v>
                </c:pt>
              </c:strCache>
            </c:strRef>
          </c:cat>
          <c:val>
            <c:numRef>
              <c:f>Sheet17!$B$2:$B$5</c:f>
              <c:numCache>
                <c:formatCode>0.0%</c:formatCode>
                <c:ptCount val="4"/>
                <c:pt idx="0">
                  <c:v>7.5999999999999998E-2</c:v>
                </c:pt>
                <c:pt idx="1">
                  <c:v>0.109</c:v>
                </c:pt>
                <c:pt idx="2">
                  <c:v>5.3999999999999999E-2</c:v>
                </c:pt>
                <c:pt idx="3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7D-42EB-BB89-1682C67DF505}"/>
            </c:ext>
          </c:extLst>
        </c:ser>
        <c:ser>
          <c:idx val="1"/>
          <c:order val="1"/>
          <c:tx>
            <c:strRef>
              <c:f>Sheet17!$C$1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Sheet17!$A$2:$A$5</c:f>
              <c:strCache>
                <c:ptCount val="4"/>
                <c:pt idx="0">
                  <c:v>Tužilac</c:v>
                </c:pt>
                <c:pt idx="1">
                  <c:v>Sudija</c:v>
                </c:pt>
                <c:pt idx="2">
                  <c:v>Advokat</c:v>
                </c:pt>
                <c:pt idx="3">
                  <c:v>Vještaka</c:v>
                </c:pt>
              </c:strCache>
            </c:strRef>
          </c:cat>
          <c:val>
            <c:numRef>
              <c:f>Sheet17!$C$2:$C$5</c:f>
              <c:numCache>
                <c:formatCode>0.0%</c:formatCode>
                <c:ptCount val="4"/>
                <c:pt idx="0">
                  <c:v>0.22800000000000001</c:v>
                </c:pt>
                <c:pt idx="1">
                  <c:v>0.28299999999999997</c:v>
                </c:pt>
                <c:pt idx="2">
                  <c:v>0.26100000000000001</c:v>
                </c:pt>
                <c:pt idx="3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7D-42EB-BB89-1682C67DF505}"/>
            </c:ext>
          </c:extLst>
        </c:ser>
        <c:ser>
          <c:idx val="2"/>
          <c:order val="2"/>
          <c:tx>
            <c:strRef>
              <c:f>Sheet17!$D$1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4B18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Sheet17!$A$2:$A$5</c:f>
              <c:strCache>
                <c:ptCount val="4"/>
                <c:pt idx="0">
                  <c:v>Tužilac</c:v>
                </c:pt>
                <c:pt idx="1">
                  <c:v>Sudija</c:v>
                </c:pt>
                <c:pt idx="2">
                  <c:v>Advokat</c:v>
                </c:pt>
                <c:pt idx="3">
                  <c:v>Vještaka</c:v>
                </c:pt>
              </c:strCache>
            </c:strRef>
          </c:cat>
          <c:val>
            <c:numRef>
              <c:f>Sheet17!$D$2:$D$5</c:f>
              <c:numCache>
                <c:formatCode>0.0%</c:formatCode>
                <c:ptCount val="4"/>
                <c:pt idx="0">
                  <c:v>0.38</c:v>
                </c:pt>
                <c:pt idx="1">
                  <c:v>0.38</c:v>
                </c:pt>
                <c:pt idx="2">
                  <c:v>0.39100000000000001</c:v>
                </c:pt>
                <c:pt idx="3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7D-42EB-BB89-1682C67DF505}"/>
            </c:ext>
          </c:extLst>
        </c:ser>
        <c:ser>
          <c:idx val="3"/>
          <c:order val="3"/>
          <c:tx>
            <c:strRef>
              <c:f>Sheet17!$E$1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3.102832006078619E-2"/>
                  <c:y val="1.968712434505859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AD-4602-A47E-9570C5AC12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Sheet17!$A$2:$A$5</c:f>
              <c:strCache>
                <c:ptCount val="4"/>
                <c:pt idx="0">
                  <c:v>Tužilac</c:v>
                </c:pt>
                <c:pt idx="1">
                  <c:v>Sudija</c:v>
                </c:pt>
                <c:pt idx="2">
                  <c:v>Advokat</c:v>
                </c:pt>
                <c:pt idx="3">
                  <c:v>Vještaka</c:v>
                </c:pt>
              </c:strCache>
            </c:strRef>
          </c:cat>
          <c:val>
            <c:numRef>
              <c:f>Sheet17!$E$2:$E$5</c:f>
              <c:numCache>
                <c:formatCode>0.0%</c:formatCode>
                <c:ptCount val="4"/>
                <c:pt idx="0">
                  <c:v>0.109</c:v>
                </c:pt>
                <c:pt idx="1">
                  <c:v>6.5000000000000002E-2</c:v>
                </c:pt>
                <c:pt idx="2">
                  <c:v>0.16300000000000001</c:v>
                </c:pt>
                <c:pt idx="3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27D-42EB-BB89-1682C67DF505}"/>
            </c:ext>
          </c:extLst>
        </c:ser>
        <c:ser>
          <c:idx val="4"/>
          <c:order val="4"/>
          <c:tx>
            <c:strRef>
              <c:f>Sheet17!$F$1</c:f>
              <c:strCache>
                <c:ptCount val="1"/>
                <c:pt idx="0">
                  <c:v>1 - Veoma loše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7.0518909229059521E-3"/>
                  <c:y val="1.968712434505859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AD-4602-A47E-9570C5AC12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Sheet17!$A$2:$A$5</c:f>
              <c:strCache>
                <c:ptCount val="4"/>
                <c:pt idx="0">
                  <c:v>Tužilac</c:v>
                </c:pt>
                <c:pt idx="1">
                  <c:v>Sudija</c:v>
                </c:pt>
                <c:pt idx="2">
                  <c:v>Advokat</c:v>
                </c:pt>
                <c:pt idx="3">
                  <c:v>Vještaka</c:v>
                </c:pt>
              </c:strCache>
            </c:strRef>
          </c:cat>
          <c:val>
            <c:numRef>
              <c:f>Sheet17!$F$2:$F$5</c:f>
              <c:numCache>
                <c:formatCode>0.0%</c:formatCode>
                <c:ptCount val="4"/>
                <c:pt idx="0">
                  <c:v>3.3000000000000002E-2</c:v>
                </c:pt>
                <c:pt idx="1">
                  <c:v>4.2999999999999997E-2</c:v>
                </c:pt>
                <c:pt idx="2">
                  <c:v>5.3999999999999999E-2</c:v>
                </c:pt>
                <c:pt idx="3">
                  <c:v>1.0999999999999999E-2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27D-42EB-BB89-1682C67DF505}"/>
            </c:ext>
          </c:extLst>
        </c:ser>
        <c:ser>
          <c:idx val="5"/>
          <c:order val="5"/>
          <c:tx>
            <c:strRef>
              <c:f>Sheet17!$G$1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9.8726472920681266E-3"/>
                  <c:y val="9.16753166590751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AD-4602-A47E-9570C5AC12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Sheet17!$A$2:$A$5</c:f>
              <c:strCache>
                <c:ptCount val="4"/>
                <c:pt idx="0">
                  <c:v>Tužilac</c:v>
                </c:pt>
                <c:pt idx="1">
                  <c:v>Sudija</c:v>
                </c:pt>
                <c:pt idx="2">
                  <c:v>Advokat</c:v>
                </c:pt>
                <c:pt idx="3">
                  <c:v>Vještaka</c:v>
                </c:pt>
              </c:strCache>
            </c:strRef>
          </c:cat>
          <c:val>
            <c:numRef>
              <c:f>Sheet17!$G$2:$G$5</c:f>
              <c:numCache>
                <c:formatCode>0.0%</c:formatCode>
                <c:ptCount val="4"/>
                <c:pt idx="0">
                  <c:v>0.17399999999999999</c:v>
                </c:pt>
                <c:pt idx="1">
                  <c:v>0.12</c:v>
                </c:pt>
                <c:pt idx="2">
                  <c:v>7.5999999999999998E-2</c:v>
                </c:pt>
                <c:pt idx="3">
                  <c:v>6.5000000000000002E-2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27D-42EB-BB89-1682C67DF50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742254207"/>
        <c:axId val="742234527"/>
      </c:barChart>
      <c:catAx>
        <c:axId val="74225420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742234527"/>
        <c:crosses val="autoZero"/>
        <c:auto val="1"/>
        <c:lblAlgn val="ctr"/>
        <c:lblOffset val="100"/>
        <c:noMultiLvlLbl val="0"/>
      </c:catAx>
      <c:valAx>
        <c:axId val="742234527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742254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Sheet12!$A$10</c:f>
              <c:strCache>
                <c:ptCount val="1"/>
                <c:pt idx="0">
                  <c:v>U potpunosti se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2D9-48D9-89E0-C597667A080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2D9-48D9-89E0-C597667A08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Sheet12!$B$9:$E$9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Sheet12!$B$10:$E$10</c:f>
              <c:numCache>
                <c:formatCode>0.0%</c:formatCode>
                <c:ptCount val="4"/>
                <c:pt idx="0" formatCode="0%">
                  <c:v>0</c:v>
                </c:pt>
                <c:pt idx="1">
                  <c:v>0</c:v>
                </c:pt>
                <c:pt idx="2">
                  <c:v>0.248</c:v>
                </c:pt>
                <c:pt idx="3">
                  <c:v>8.6999999999999994E-2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D9-48D9-89E0-C597667A080D}"/>
            </c:ext>
          </c:extLst>
        </c:ser>
        <c:ser>
          <c:idx val="1"/>
          <c:order val="1"/>
          <c:tx>
            <c:strRef>
              <c:f>Sheet12!$A$11</c:f>
              <c:strCache>
                <c:ptCount val="1"/>
                <c:pt idx="0">
                  <c:v>Donekle se slažem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Sheet12!$B$9:$E$9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Sheet12!$B$11:$E$11</c:f>
              <c:numCache>
                <c:formatCode>0.0%</c:formatCode>
                <c:ptCount val="4"/>
                <c:pt idx="0">
                  <c:v>7.2999999999999995E-2</c:v>
                </c:pt>
                <c:pt idx="1">
                  <c:v>9.5000000000000001E-2</c:v>
                </c:pt>
                <c:pt idx="2">
                  <c:v>0.36699999999999999</c:v>
                </c:pt>
                <c:pt idx="3">
                  <c:v>8.6999999999999994E-2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D9-48D9-89E0-C597667A080D}"/>
            </c:ext>
          </c:extLst>
        </c:ser>
        <c:ser>
          <c:idx val="2"/>
          <c:order val="2"/>
          <c:tx>
            <c:strRef>
              <c:f>Sheet12!$A$12</c:f>
              <c:strCache>
                <c:ptCount val="1"/>
                <c:pt idx="0">
                  <c:v>Donekle se ne slažem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2D9-48D9-89E0-C597667A080D}"/>
                </c:ext>
              </c:extLst>
            </c:dLbl>
            <c:dLbl>
              <c:idx val="2"/>
              <c:layout>
                <c:manualLayout>
                  <c:x val="-1.7367409923786419E-2"/>
                  <c:y val="2.757325203493856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75-46C7-808C-9248948CA5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Sheet12!$B$9:$E$9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Sheet12!$B$12:$E$12</c:f>
              <c:numCache>
                <c:formatCode>0.0%</c:formatCode>
                <c:ptCount val="4"/>
                <c:pt idx="0">
                  <c:v>0</c:v>
                </c:pt>
                <c:pt idx="1">
                  <c:v>2.1000000000000001E-2</c:v>
                </c:pt>
                <c:pt idx="2">
                  <c:v>8.9999999999999993E-3</c:v>
                </c:pt>
                <c:pt idx="3">
                  <c:v>8.6999999999999994E-2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D9-48D9-89E0-C597667A080D}"/>
            </c:ext>
          </c:extLst>
        </c:ser>
        <c:ser>
          <c:idx val="3"/>
          <c:order val="3"/>
          <c:tx>
            <c:strRef>
              <c:f>Sheet12!$A$13</c:f>
              <c:strCache>
                <c:ptCount val="1"/>
                <c:pt idx="0">
                  <c:v>Uopšte se ne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Sheet12!$B$9:$E$9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Sheet12!$B$13:$E$13</c:f>
              <c:numCache>
                <c:formatCode>0.0%</c:formatCode>
                <c:ptCount val="4"/>
                <c:pt idx="0">
                  <c:v>0.48799999999999999</c:v>
                </c:pt>
                <c:pt idx="1">
                  <c:v>0.32600000000000001</c:v>
                </c:pt>
                <c:pt idx="2">
                  <c:v>5.5E-2</c:v>
                </c:pt>
                <c:pt idx="3">
                  <c:v>0.16300000000000001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2D9-48D9-89E0-C597667A080D}"/>
            </c:ext>
          </c:extLst>
        </c:ser>
        <c:ser>
          <c:idx val="4"/>
          <c:order val="4"/>
          <c:tx>
            <c:strRef>
              <c:f>Sheet12!$A$14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Sheet12!$B$9:$E$9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Sheet12!$B$14:$E$14</c:f>
              <c:numCache>
                <c:formatCode>0.0%</c:formatCode>
                <c:ptCount val="4"/>
                <c:pt idx="0">
                  <c:v>0.439</c:v>
                </c:pt>
                <c:pt idx="1">
                  <c:v>0.55800000000000005</c:v>
                </c:pt>
                <c:pt idx="2">
                  <c:v>0.32100000000000001</c:v>
                </c:pt>
                <c:pt idx="3">
                  <c:v>0.57599999999999996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2D9-48D9-89E0-C597667A080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656389535"/>
        <c:axId val="656393855"/>
      </c:barChart>
      <c:catAx>
        <c:axId val="65638953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656393855"/>
        <c:crosses val="autoZero"/>
        <c:auto val="1"/>
        <c:lblAlgn val="ctr"/>
        <c:lblOffset val="100"/>
        <c:noMultiLvlLbl val="0"/>
      </c:catAx>
      <c:valAx>
        <c:axId val="656393855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6563895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Sheet13!$A$10</c:f>
              <c:strCache>
                <c:ptCount val="1"/>
                <c:pt idx="0">
                  <c:v>U potpunosti se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DFA-45F6-9E9E-8E13C481D63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DFA-45F6-9E9E-8E13C481D6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Sheet13!$B$9:$E$9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Sheet13!$B$10:$E$10</c:f>
              <c:numCache>
                <c:formatCode>0.0%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0.22900000000000001</c:v>
                </c:pt>
                <c:pt idx="3">
                  <c:v>7.5999999999999998E-2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FA-45F6-9E9E-8E13C481D639}"/>
            </c:ext>
          </c:extLst>
        </c:ser>
        <c:ser>
          <c:idx val="1"/>
          <c:order val="1"/>
          <c:tx>
            <c:strRef>
              <c:f>Sheet13!$A$11</c:f>
              <c:strCache>
                <c:ptCount val="1"/>
                <c:pt idx="0">
                  <c:v>Donekle se slažem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DFA-45F6-9E9E-8E13C481D6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Sheet13!$B$9:$E$9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Sheet13!$B$11:$E$11</c:f>
              <c:numCache>
                <c:formatCode>0.0%</c:formatCode>
                <c:ptCount val="4"/>
                <c:pt idx="0">
                  <c:v>0</c:v>
                </c:pt>
                <c:pt idx="1">
                  <c:v>7.3999999999999996E-2</c:v>
                </c:pt>
                <c:pt idx="2">
                  <c:v>0.248</c:v>
                </c:pt>
                <c:pt idx="3">
                  <c:v>6.5000000000000002E-2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FA-45F6-9E9E-8E13C481D639}"/>
            </c:ext>
          </c:extLst>
        </c:ser>
        <c:ser>
          <c:idx val="2"/>
          <c:order val="2"/>
          <c:tx>
            <c:strRef>
              <c:f>Sheet13!$A$12</c:f>
              <c:strCache>
                <c:ptCount val="1"/>
                <c:pt idx="0">
                  <c:v>Donekle se ne slažem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DFA-45F6-9E9E-8E13C481D6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Sheet13!$B$9:$E$9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Sheet13!$B$12:$E$12</c:f>
              <c:numCache>
                <c:formatCode>0.0%</c:formatCode>
                <c:ptCount val="4"/>
                <c:pt idx="0">
                  <c:v>0</c:v>
                </c:pt>
                <c:pt idx="1">
                  <c:v>3.2000000000000001E-2</c:v>
                </c:pt>
                <c:pt idx="2">
                  <c:v>9.1999999999999998E-2</c:v>
                </c:pt>
                <c:pt idx="3">
                  <c:v>6.5000000000000002E-2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FA-45F6-9E9E-8E13C481D639}"/>
            </c:ext>
          </c:extLst>
        </c:ser>
        <c:ser>
          <c:idx val="3"/>
          <c:order val="3"/>
          <c:tx>
            <c:strRef>
              <c:f>Sheet13!$A$13</c:f>
              <c:strCache>
                <c:ptCount val="1"/>
                <c:pt idx="0">
                  <c:v>Uopšte se ne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Sheet13!$B$9:$E$9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Sheet13!$B$13:$E$13</c:f>
              <c:numCache>
                <c:formatCode>0.0%</c:formatCode>
                <c:ptCount val="4"/>
                <c:pt idx="0">
                  <c:v>0.56100000000000005</c:v>
                </c:pt>
                <c:pt idx="1">
                  <c:v>0.24199999999999999</c:v>
                </c:pt>
                <c:pt idx="2">
                  <c:v>4.5999999999999999E-2</c:v>
                </c:pt>
                <c:pt idx="3">
                  <c:v>0.152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FA-45F6-9E9E-8E13C481D639}"/>
            </c:ext>
          </c:extLst>
        </c:ser>
        <c:ser>
          <c:idx val="4"/>
          <c:order val="4"/>
          <c:tx>
            <c:strRef>
              <c:f>Sheet13!$A$14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Sheet13!$B$9:$E$9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Sheet13!$B$14:$E$14</c:f>
              <c:numCache>
                <c:formatCode>0.0%</c:formatCode>
                <c:ptCount val="4"/>
                <c:pt idx="0">
                  <c:v>0.439</c:v>
                </c:pt>
                <c:pt idx="1">
                  <c:v>0.65300000000000002</c:v>
                </c:pt>
                <c:pt idx="2">
                  <c:v>0.38500000000000001</c:v>
                </c:pt>
                <c:pt idx="3">
                  <c:v>0.64100000000000001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FA-45F6-9E9E-8E13C481D63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565565231"/>
        <c:axId val="565555151"/>
      </c:barChart>
      <c:catAx>
        <c:axId val="56556523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565555151"/>
        <c:crosses val="autoZero"/>
        <c:auto val="1"/>
        <c:lblAlgn val="ctr"/>
        <c:lblOffset val="100"/>
        <c:noMultiLvlLbl val="0"/>
      </c:catAx>
      <c:valAx>
        <c:axId val="565555151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5655652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Sheet14!$A$10</c:f>
              <c:strCache>
                <c:ptCount val="1"/>
                <c:pt idx="0">
                  <c:v>U potpunosti se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72C-4F68-9564-2C7FADF9ADE6}"/>
                </c:ext>
              </c:extLst>
            </c:dLbl>
            <c:dLbl>
              <c:idx val="1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72C-4F68-9564-2C7FADF9AD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Sheet14!$B$9:$E$9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Sheet14!$B$10:$E$10</c:f>
              <c:numCache>
                <c:formatCode>0.0%</c:formatCode>
                <c:ptCount val="4"/>
                <c:pt idx="0" formatCode="0%">
                  <c:v>0</c:v>
                </c:pt>
                <c:pt idx="1">
                  <c:v>3.2000000000000001E-2</c:v>
                </c:pt>
                <c:pt idx="2">
                  <c:v>0.27500000000000002</c:v>
                </c:pt>
                <c:pt idx="3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2C-4F68-9564-2C7FADF9ADE6}"/>
            </c:ext>
          </c:extLst>
        </c:ser>
        <c:ser>
          <c:idx val="1"/>
          <c:order val="1"/>
          <c:tx>
            <c:strRef>
              <c:f>Sheet14!$A$11</c:f>
              <c:strCache>
                <c:ptCount val="1"/>
                <c:pt idx="0">
                  <c:v>Donekle se slažem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72C-4F68-9564-2C7FADF9ADE6}"/>
                </c:ext>
              </c:extLst>
            </c:dLbl>
            <c:dLbl>
              <c:idx val="1"/>
              <c:layout>
                <c:manualLayout>
                  <c:x val="7.346033753924684E-3"/>
                  <c:y val="2.68974966055147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115-4079-938D-36E7A5E73D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Sheet14!$B$9:$E$9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Sheet14!$B$11:$E$11</c:f>
              <c:numCache>
                <c:formatCode>0.0%</c:formatCode>
                <c:ptCount val="4"/>
                <c:pt idx="0">
                  <c:v>0.14599999999999999</c:v>
                </c:pt>
                <c:pt idx="1">
                  <c:v>0.11600000000000001</c:v>
                </c:pt>
                <c:pt idx="2">
                  <c:v>0.33900000000000002</c:v>
                </c:pt>
                <c:pt idx="3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2C-4F68-9564-2C7FADF9ADE6}"/>
            </c:ext>
          </c:extLst>
        </c:ser>
        <c:ser>
          <c:idx val="2"/>
          <c:order val="2"/>
          <c:tx>
            <c:strRef>
              <c:f>Sheet14!$A$12</c:f>
              <c:strCache>
                <c:ptCount val="1"/>
                <c:pt idx="0">
                  <c:v>Donekle se ne slažem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1"/>
              <c:layout>
                <c:manualLayout>
                  <c:x val="2.6900789675858195E-3"/>
                  <c:y val="4.9311507459368289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15-4079-938D-36E7A5E73D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Sheet14!$B$9:$E$9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Sheet14!$B$12:$E$12</c:f>
              <c:numCache>
                <c:formatCode>0.0%</c:formatCode>
                <c:ptCount val="4"/>
                <c:pt idx="0">
                  <c:v>2.4E-2</c:v>
                </c:pt>
                <c:pt idx="1">
                  <c:v>3.2000000000000001E-2</c:v>
                </c:pt>
                <c:pt idx="2">
                  <c:v>8.3000000000000004E-2</c:v>
                </c:pt>
                <c:pt idx="3">
                  <c:v>8.6999999999999994E-2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2C-4F68-9564-2C7FADF9ADE6}"/>
            </c:ext>
          </c:extLst>
        </c:ser>
        <c:ser>
          <c:idx val="3"/>
          <c:order val="3"/>
          <c:tx>
            <c:strRef>
              <c:f>Sheet14!$A$13</c:f>
              <c:strCache>
                <c:ptCount val="1"/>
                <c:pt idx="0">
                  <c:v>Uopšte se ne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Sheet14!$B$9:$E$9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Sheet14!$B$13:$E$13</c:f>
              <c:numCache>
                <c:formatCode>0.0%</c:formatCode>
                <c:ptCount val="4"/>
                <c:pt idx="0">
                  <c:v>0.24399999999999999</c:v>
                </c:pt>
                <c:pt idx="1">
                  <c:v>0.17899999999999999</c:v>
                </c:pt>
                <c:pt idx="2">
                  <c:v>2.8000000000000001E-2</c:v>
                </c:pt>
                <c:pt idx="3">
                  <c:v>0.22800000000000001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2C-4F68-9564-2C7FADF9ADE6}"/>
            </c:ext>
          </c:extLst>
        </c:ser>
        <c:ser>
          <c:idx val="4"/>
          <c:order val="4"/>
          <c:tx>
            <c:strRef>
              <c:f>Sheet14!$A$14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Sheet14!$B$9:$E$9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Sheet14!$B$14:$E$14</c:f>
              <c:numCache>
                <c:formatCode>0.0%</c:formatCode>
                <c:ptCount val="4"/>
                <c:pt idx="0">
                  <c:v>0.58499999999999996</c:v>
                </c:pt>
                <c:pt idx="1">
                  <c:v>0.64200000000000002</c:v>
                </c:pt>
                <c:pt idx="2">
                  <c:v>0.27500000000000002</c:v>
                </c:pt>
                <c:pt idx="3">
                  <c:v>0.52200000000000002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72C-4F68-9564-2C7FADF9ADE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790571359"/>
        <c:axId val="790571839"/>
      </c:barChart>
      <c:catAx>
        <c:axId val="790571359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790571839"/>
        <c:crosses val="autoZero"/>
        <c:auto val="1"/>
        <c:lblAlgn val="ctr"/>
        <c:lblOffset val="100"/>
        <c:noMultiLvlLbl val="0"/>
      </c:catAx>
      <c:valAx>
        <c:axId val="790571839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7905713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Sheet15!$A$10</c:f>
              <c:strCache>
                <c:ptCount val="1"/>
                <c:pt idx="0">
                  <c:v>U potpunosti se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FE9-49DB-A31B-99C5FE248C2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E9-49DB-A31B-99C5FE248C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Sheet15!$B$9:$E$9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Sheet15!$B$10:$E$10</c:f>
              <c:numCache>
                <c:formatCode>0.0%</c:formatCode>
                <c:ptCount val="4"/>
                <c:pt idx="0" formatCode="0%">
                  <c:v>0</c:v>
                </c:pt>
                <c:pt idx="1">
                  <c:v>0</c:v>
                </c:pt>
                <c:pt idx="2">
                  <c:v>0.13800000000000001</c:v>
                </c:pt>
                <c:pt idx="3">
                  <c:v>7.5999999999999998E-2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E9-49DB-A31B-99C5FE248C25}"/>
            </c:ext>
          </c:extLst>
        </c:ser>
        <c:ser>
          <c:idx val="1"/>
          <c:order val="1"/>
          <c:tx>
            <c:strRef>
              <c:f>Sheet15!$A$11</c:f>
              <c:strCache>
                <c:ptCount val="1"/>
                <c:pt idx="0">
                  <c:v>Donekle se slažem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Sheet15!$B$9:$E$9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Sheet15!$B$11:$E$11</c:f>
              <c:numCache>
                <c:formatCode>0.0%</c:formatCode>
                <c:ptCount val="4"/>
                <c:pt idx="0">
                  <c:v>4.9000000000000002E-2</c:v>
                </c:pt>
                <c:pt idx="1">
                  <c:v>9.5000000000000001E-2</c:v>
                </c:pt>
                <c:pt idx="2">
                  <c:v>0.22900000000000001</c:v>
                </c:pt>
                <c:pt idx="3">
                  <c:v>7.5999999999999998E-2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FE9-49DB-A31B-99C5FE248C25}"/>
            </c:ext>
          </c:extLst>
        </c:ser>
        <c:ser>
          <c:idx val="2"/>
          <c:order val="2"/>
          <c:tx>
            <c:strRef>
              <c:f>Sheet15!$A$12</c:f>
              <c:strCache>
                <c:ptCount val="1"/>
                <c:pt idx="0">
                  <c:v>Donekle se ne slažem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8.5975267555709334E-3"/>
                  <c:y val="1.2266151608112087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1B-448F-8CFF-2CBFE6BCFD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Sheet15!$B$9:$E$9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Sheet15!$B$12:$E$12</c:f>
              <c:numCache>
                <c:formatCode>0.0%</c:formatCode>
                <c:ptCount val="4"/>
                <c:pt idx="0">
                  <c:v>2.4E-2</c:v>
                </c:pt>
                <c:pt idx="1">
                  <c:v>5.2999999999999999E-2</c:v>
                </c:pt>
                <c:pt idx="2">
                  <c:v>9.1999999999999998E-2</c:v>
                </c:pt>
                <c:pt idx="3">
                  <c:v>9.8000000000000004E-2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FE9-49DB-A31B-99C5FE248C25}"/>
            </c:ext>
          </c:extLst>
        </c:ser>
        <c:ser>
          <c:idx val="3"/>
          <c:order val="3"/>
          <c:tx>
            <c:strRef>
              <c:f>Sheet15!$A$13</c:f>
              <c:strCache>
                <c:ptCount val="1"/>
                <c:pt idx="0">
                  <c:v>Uopšte se ne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Sheet15!$B$9:$E$9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Sheet15!$B$13:$E$13</c:f>
              <c:numCache>
                <c:formatCode>0.0%</c:formatCode>
                <c:ptCount val="4"/>
                <c:pt idx="0">
                  <c:v>0.29299999999999998</c:v>
                </c:pt>
                <c:pt idx="1">
                  <c:v>0.30499999999999999</c:v>
                </c:pt>
                <c:pt idx="2">
                  <c:v>9.1999999999999998E-2</c:v>
                </c:pt>
                <c:pt idx="3">
                  <c:v>0.14099999999999999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FE9-49DB-A31B-99C5FE248C25}"/>
            </c:ext>
          </c:extLst>
        </c:ser>
        <c:ser>
          <c:idx val="4"/>
          <c:order val="4"/>
          <c:tx>
            <c:strRef>
              <c:f>Sheet15!$A$14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Sheet15!$B$9:$E$9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Sheet15!$B$14:$E$14</c:f>
              <c:numCache>
                <c:formatCode>0.0%</c:formatCode>
                <c:ptCount val="4"/>
                <c:pt idx="0">
                  <c:v>0.63400000000000001</c:v>
                </c:pt>
                <c:pt idx="1">
                  <c:v>0.54700000000000004</c:v>
                </c:pt>
                <c:pt idx="2">
                  <c:v>0.45</c:v>
                </c:pt>
                <c:pt idx="3">
                  <c:v>0.60899999999999999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FE9-49DB-A31B-99C5FE248C2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213030671"/>
        <c:axId val="213031631"/>
      </c:barChart>
      <c:catAx>
        <c:axId val="21303067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213031631"/>
        <c:crosses val="autoZero"/>
        <c:auto val="1"/>
        <c:lblAlgn val="ctr"/>
        <c:lblOffset val="100"/>
        <c:noMultiLvlLbl val="0"/>
      </c:catAx>
      <c:valAx>
        <c:axId val="213031631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213030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Sheet16!$A$10</c:f>
              <c:strCache>
                <c:ptCount val="1"/>
                <c:pt idx="0">
                  <c:v>U potpunosti se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8.4516565246788369E-3"/>
                  <c:y val="2.0149127724111697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C14-4CE7-B374-5DAA617E287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F03-4BE0-8005-73F5833573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Sheet16!$B$9:$E$9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Sheet16!$B$10:$E$10</c:f>
              <c:numCache>
                <c:formatCode>0%</c:formatCode>
                <c:ptCount val="4"/>
                <c:pt idx="0" formatCode="0.0%">
                  <c:v>2.4E-2</c:v>
                </c:pt>
                <c:pt idx="1">
                  <c:v>0</c:v>
                </c:pt>
                <c:pt idx="2" formatCode="0.0%">
                  <c:v>0.39400000000000002</c:v>
                </c:pt>
                <c:pt idx="3" formatCode="0.0%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03-4BE0-8005-73F5833573BC}"/>
            </c:ext>
          </c:extLst>
        </c:ser>
        <c:ser>
          <c:idx val="1"/>
          <c:order val="1"/>
          <c:tx>
            <c:strRef>
              <c:f>Sheet16!$A$11</c:f>
              <c:strCache>
                <c:ptCount val="1"/>
                <c:pt idx="0">
                  <c:v>Donekle se slažem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2.3946360153256678E-2"/>
                  <c:y val="4.0298255448223394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14-4CE7-B374-5DAA617E28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Sheet16!$B$9:$E$9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Sheet16!$B$11:$E$11</c:f>
              <c:numCache>
                <c:formatCode>0.0%</c:formatCode>
                <c:ptCount val="4"/>
                <c:pt idx="0">
                  <c:v>4.9000000000000002E-2</c:v>
                </c:pt>
                <c:pt idx="1">
                  <c:v>0.11600000000000001</c:v>
                </c:pt>
                <c:pt idx="2">
                  <c:v>0.25700000000000001</c:v>
                </c:pt>
                <c:pt idx="3">
                  <c:v>0.185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03-4BE0-8005-73F5833573BC}"/>
            </c:ext>
          </c:extLst>
        </c:ser>
        <c:ser>
          <c:idx val="2"/>
          <c:order val="2"/>
          <c:tx>
            <c:strRef>
              <c:f>Sheet16!$A$12</c:f>
              <c:strCache>
                <c:ptCount val="1"/>
                <c:pt idx="0">
                  <c:v>Donekle se ne slažem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3.0989407257155734E-2"/>
                  <c:y val="2.0149127724111697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14-4CE7-B374-5DAA617E287E}"/>
                </c:ext>
              </c:extLst>
            </c:dLbl>
            <c:dLbl>
              <c:idx val="2"/>
              <c:layout>
                <c:manualLayout>
                  <c:x val="-1.8311922470137479E-2"/>
                  <c:y val="2.558939220962185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14-4CE7-B374-5DAA617E28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Sheet16!$B$9:$E$9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Sheet16!$B$12:$E$12</c:f>
              <c:numCache>
                <c:formatCode>0.0%</c:formatCode>
                <c:ptCount val="4"/>
                <c:pt idx="0">
                  <c:v>4.9000000000000002E-2</c:v>
                </c:pt>
                <c:pt idx="1">
                  <c:v>0.105</c:v>
                </c:pt>
                <c:pt idx="2">
                  <c:v>3.6999999999999998E-2</c:v>
                </c:pt>
                <c:pt idx="3">
                  <c:v>7.5999999999999998E-2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03-4BE0-8005-73F5833573BC}"/>
            </c:ext>
          </c:extLst>
        </c:ser>
        <c:ser>
          <c:idx val="3"/>
          <c:order val="3"/>
          <c:tx>
            <c:strRef>
              <c:f>Sheet16!$A$13</c:f>
              <c:strCache>
                <c:ptCount val="1"/>
                <c:pt idx="0">
                  <c:v>Uopšte se ne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Sheet16!$B$9:$E$9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Sheet16!$B$13:$E$13</c:f>
              <c:numCache>
                <c:formatCode>0.0%</c:formatCode>
                <c:ptCount val="4"/>
                <c:pt idx="0">
                  <c:v>0.317</c:v>
                </c:pt>
                <c:pt idx="1">
                  <c:v>0.4</c:v>
                </c:pt>
                <c:pt idx="2">
                  <c:v>3.6999999999999998E-2</c:v>
                </c:pt>
                <c:pt idx="3">
                  <c:v>7.5999999999999998E-2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03-4BE0-8005-73F5833573BC}"/>
            </c:ext>
          </c:extLst>
        </c:ser>
        <c:ser>
          <c:idx val="4"/>
          <c:order val="4"/>
          <c:tx>
            <c:strRef>
              <c:f>Sheet16!$A$14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Sheet16!$B$9:$E$9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Sheet16!$B$14:$E$14</c:f>
              <c:numCache>
                <c:formatCode>0.0%</c:formatCode>
                <c:ptCount val="4"/>
                <c:pt idx="0">
                  <c:v>0.56100000000000005</c:v>
                </c:pt>
                <c:pt idx="1">
                  <c:v>0.379</c:v>
                </c:pt>
                <c:pt idx="2">
                  <c:v>0.27500000000000002</c:v>
                </c:pt>
                <c:pt idx="3">
                  <c:v>0.53300000000000003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F03-4BE0-8005-73F5833573B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839748223"/>
        <c:axId val="839748703"/>
      </c:barChart>
      <c:catAx>
        <c:axId val="8397482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839748703"/>
        <c:crosses val="autoZero"/>
        <c:auto val="1"/>
        <c:lblAlgn val="ctr"/>
        <c:lblOffset val="100"/>
        <c:noMultiLvlLbl val="0"/>
      </c:catAx>
      <c:valAx>
        <c:axId val="839748703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83974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692832377434298"/>
          <c:y val="3.3939014202172095E-2"/>
          <c:w val="0.76082720953674576"/>
          <c:h val="0.81745373933521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Sheet5!$A$3</c:f>
              <c:strCache>
                <c:ptCount val="1"/>
                <c:pt idx="0">
                  <c:v>U potpunosti ostavlja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Sheet5!$B$2:$C$2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Sheet5!$B$3:$C$3</c:f>
              <c:numCache>
                <c:formatCode>0.0%</c:formatCode>
                <c:ptCount val="2"/>
                <c:pt idx="0">
                  <c:v>0.17100000000000001</c:v>
                </c:pt>
                <c:pt idx="1">
                  <c:v>0.17899999999999999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90-4182-94CB-F96C68BB28DC}"/>
            </c:ext>
          </c:extLst>
        </c:ser>
        <c:ser>
          <c:idx val="1"/>
          <c:order val="1"/>
          <c:tx>
            <c:strRef>
              <c:f>Sheet5!$A$4</c:f>
              <c:strCache>
                <c:ptCount val="1"/>
                <c:pt idx="0">
                  <c:v>Donekle ostavlja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Sheet5!$B$2:$C$2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Sheet5!$B$4:$C$4</c:f>
              <c:numCache>
                <c:formatCode>0.0%</c:formatCode>
                <c:ptCount val="2"/>
                <c:pt idx="0">
                  <c:v>0.19500000000000001</c:v>
                </c:pt>
                <c:pt idx="1">
                  <c:v>0.21099999999999999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90-4182-94CB-F96C68BB28DC}"/>
            </c:ext>
          </c:extLst>
        </c:ser>
        <c:ser>
          <c:idx val="2"/>
          <c:order val="2"/>
          <c:tx>
            <c:strRef>
              <c:f>Sheet5!$A$5</c:f>
              <c:strCache>
                <c:ptCount val="1"/>
                <c:pt idx="0">
                  <c:v>Uglavnom ne ostavlja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Sheet5!$B$2:$C$2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Sheet5!$B$5:$C$5</c:f>
              <c:numCache>
                <c:formatCode>0.0%</c:formatCode>
                <c:ptCount val="2"/>
                <c:pt idx="0">
                  <c:v>0.17100000000000001</c:v>
                </c:pt>
                <c:pt idx="1">
                  <c:v>0.189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90-4182-94CB-F96C68BB28DC}"/>
            </c:ext>
          </c:extLst>
        </c:ser>
        <c:ser>
          <c:idx val="3"/>
          <c:order val="3"/>
          <c:tx>
            <c:strRef>
              <c:f>Sheet5!$A$6</c:f>
              <c:strCache>
                <c:ptCount val="1"/>
                <c:pt idx="0">
                  <c:v>Uopšte ne ostavlja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Sheet5!$B$2:$C$2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Sheet5!$B$6:$C$6</c:f>
              <c:numCache>
                <c:formatCode>0.0%</c:formatCode>
                <c:ptCount val="2"/>
                <c:pt idx="0">
                  <c:v>0.122</c:v>
                </c:pt>
                <c:pt idx="1">
                  <c:v>0.158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90-4182-94CB-F96C68BB28DC}"/>
            </c:ext>
          </c:extLst>
        </c:ser>
        <c:ser>
          <c:idx val="4"/>
          <c:order val="4"/>
          <c:tx>
            <c:strRef>
              <c:f>Sheet5!$A$7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Sheet5!$B$2:$C$2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Sheet5!$B$7:$C$7</c:f>
              <c:numCache>
                <c:formatCode>0.0%</c:formatCode>
                <c:ptCount val="2"/>
                <c:pt idx="0">
                  <c:v>0.34100000000000003</c:v>
                </c:pt>
                <c:pt idx="1">
                  <c:v>0.26300000000000001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90-4182-94CB-F96C68BB28D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92"/>
        <c:axId val="251394799"/>
        <c:axId val="251400079"/>
      </c:barChart>
      <c:catAx>
        <c:axId val="251394799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251400079"/>
        <c:crosses val="autoZero"/>
        <c:auto val="1"/>
        <c:lblAlgn val="ctr"/>
        <c:lblOffset val="100"/>
        <c:noMultiLvlLbl val="0"/>
      </c:catAx>
      <c:valAx>
        <c:axId val="251400079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extTo"/>
        <c:crossAx val="2513947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007023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119181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>
          <a:extLst>
            <a:ext uri="{FF2B5EF4-FFF2-40B4-BE49-F238E27FC236}">
              <a16:creationId xmlns:a16="http://schemas.microsoft.com/office/drawing/2014/main" id="{A4A65B5C-4FF6-675B-D1D3-7A3ED54626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:notes">
            <a:extLst>
              <a:ext uri="{FF2B5EF4-FFF2-40B4-BE49-F238E27FC236}">
                <a16:creationId xmlns:a16="http://schemas.microsoft.com/office/drawing/2014/main" id="{2C4D44A8-91A7-D777-369A-2D6FB22123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7" name="Google Shape;137;p5:notes">
            <a:extLst>
              <a:ext uri="{FF2B5EF4-FFF2-40B4-BE49-F238E27FC236}">
                <a16:creationId xmlns:a16="http://schemas.microsoft.com/office/drawing/2014/main" id="{BE15CB3F-648E-F1F8-46B3-0EAE23117E7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111919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82655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54128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94303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876039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754870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42369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2560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53033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>
          <a:extLst>
            <a:ext uri="{FF2B5EF4-FFF2-40B4-BE49-F238E27FC236}">
              <a16:creationId xmlns:a16="http://schemas.microsoft.com/office/drawing/2014/main" id="{05C9C6D3-85F5-76A6-3DB8-D61F7EA237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:notes">
            <a:extLst>
              <a:ext uri="{FF2B5EF4-FFF2-40B4-BE49-F238E27FC236}">
                <a16:creationId xmlns:a16="http://schemas.microsoft.com/office/drawing/2014/main" id="{877D26D4-8F0A-707F-8939-1989491A752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7" name="Google Shape;137;p5:notes">
            <a:extLst>
              <a:ext uri="{FF2B5EF4-FFF2-40B4-BE49-F238E27FC236}">
                <a16:creationId xmlns:a16="http://schemas.microsoft.com/office/drawing/2014/main" id="{66922887-0858-C6E1-46D5-24F5F076E86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253343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474162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>
          <a:extLst>
            <a:ext uri="{FF2B5EF4-FFF2-40B4-BE49-F238E27FC236}">
              <a16:creationId xmlns:a16="http://schemas.microsoft.com/office/drawing/2014/main" id="{C7217B3A-73C9-7F7E-A330-B2C548C099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6:notes">
            <a:extLst>
              <a:ext uri="{FF2B5EF4-FFF2-40B4-BE49-F238E27FC236}">
                <a16:creationId xmlns:a16="http://schemas.microsoft.com/office/drawing/2014/main" id="{B14FA292-E3E4-4BB3-0A9F-85A47B7850F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p56:notes">
            <a:extLst>
              <a:ext uri="{FF2B5EF4-FFF2-40B4-BE49-F238E27FC236}">
                <a16:creationId xmlns:a16="http://schemas.microsoft.com/office/drawing/2014/main" id="{5FE6DE87-2795-65CD-3C86-028F5DE516F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8" name="Google Shape;178;p56:notes">
            <a:extLst>
              <a:ext uri="{FF2B5EF4-FFF2-40B4-BE49-F238E27FC236}">
                <a16:creationId xmlns:a16="http://schemas.microsoft.com/office/drawing/2014/main" id="{CC41531D-49E0-642F-4644-997171B64CF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65648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908683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>
          <a:extLst>
            <a:ext uri="{FF2B5EF4-FFF2-40B4-BE49-F238E27FC236}">
              <a16:creationId xmlns:a16="http://schemas.microsoft.com/office/drawing/2014/main" id="{AA9716F4-AF93-89C4-352E-F5CA241F49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6:notes">
            <a:extLst>
              <a:ext uri="{FF2B5EF4-FFF2-40B4-BE49-F238E27FC236}">
                <a16:creationId xmlns:a16="http://schemas.microsoft.com/office/drawing/2014/main" id="{FD10EFDE-DEC1-C38A-A061-DF5BD3C2D7D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p56:notes">
            <a:extLst>
              <a:ext uri="{FF2B5EF4-FFF2-40B4-BE49-F238E27FC236}">
                <a16:creationId xmlns:a16="http://schemas.microsoft.com/office/drawing/2014/main" id="{8FF6CED0-074E-592F-36B9-4203A6EB996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8" name="Google Shape;178;p56:notes">
            <a:extLst>
              <a:ext uri="{FF2B5EF4-FFF2-40B4-BE49-F238E27FC236}">
                <a16:creationId xmlns:a16="http://schemas.microsoft.com/office/drawing/2014/main" id="{3D9229D0-A62F-E628-0D55-CDC21B6DEAE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69714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>
          <a:extLst>
            <a:ext uri="{FF2B5EF4-FFF2-40B4-BE49-F238E27FC236}">
              <a16:creationId xmlns:a16="http://schemas.microsoft.com/office/drawing/2014/main" id="{6508DA65-BF17-85F0-3AB0-3A45FEE4F4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6:notes">
            <a:extLst>
              <a:ext uri="{FF2B5EF4-FFF2-40B4-BE49-F238E27FC236}">
                <a16:creationId xmlns:a16="http://schemas.microsoft.com/office/drawing/2014/main" id="{8A165A9C-6704-9ABD-39C4-4262D1A6B7D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p56:notes">
            <a:extLst>
              <a:ext uri="{FF2B5EF4-FFF2-40B4-BE49-F238E27FC236}">
                <a16:creationId xmlns:a16="http://schemas.microsoft.com/office/drawing/2014/main" id="{EC87F314-7AB9-601C-F9D2-E8DCFD50200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8" name="Google Shape;178;p56:notes">
            <a:extLst>
              <a:ext uri="{FF2B5EF4-FFF2-40B4-BE49-F238E27FC236}">
                <a16:creationId xmlns:a16="http://schemas.microsoft.com/office/drawing/2014/main" id="{9E188671-7700-BA53-3813-97371556E20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29143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89267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>
          <a:extLst>
            <a:ext uri="{FF2B5EF4-FFF2-40B4-BE49-F238E27FC236}">
              <a16:creationId xmlns:a16="http://schemas.microsoft.com/office/drawing/2014/main" id="{3F89B712-B978-D4C0-4C8E-43E7C47EC1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6:notes">
            <a:extLst>
              <a:ext uri="{FF2B5EF4-FFF2-40B4-BE49-F238E27FC236}">
                <a16:creationId xmlns:a16="http://schemas.microsoft.com/office/drawing/2014/main" id="{1EC6EF17-8944-02E2-30AD-D179A3B3C9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p56:notes">
            <a:extLst>
              <a:ext uri="{FF2B5EF4-FFF2-40B4-BE49-F238E27FC236}">
                <a16:creationId xmlns:a16="http://schemas.microsoft.com/office/drawing/2014/main" id="{CC761037-CE7B-CC5A-2B65-89ABC196D6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8" name="Google Shape;178;p56:notes">
            <a:extLst>
              <a:ext uri="{FF2B5EF4-FFF2-40B4-BE49-F238E27FC236}">
                <a16:creationId xmlns:a16="http://schemas.microsoft.com/office/drawing/2014/main" id="{06D3AF11-0BA0-3DCD-48F9-468ADA8E7D4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7002004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5" name="Google Shape;255;p6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6" name="Google Shape;256;p6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7" name="Google Shape;13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2262431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8" name="Google Shape;268;p6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9" name="Google Shape;269;p6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62744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95638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4773710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>
          <a:extLst>
            <a:ext uri="{FF2B5EF4-FFF2-40B4-BE49-F238E27FC236}">
              <a16:creationId xmlns:a16="http://schemas.microsoft.com/office/drawing/2014/main" id="{F0B6A8CF-9FAD-22CC-4553-F7FE56B186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:notes">
            <a:extLst>
              <a:ext uri="{FF2B5EF4-FFF2-40B4-BE49-F238E27FC236}">
                <a16:creationId xmlns:a16="http://schemas.microsoft.com/office/drawing/2014/main" id="{D503D9FE-F268-A9BD-BB9B-E3302D5EC01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7" name="Google Shape;137;p5:notes">
            <a:extLst>
              <a:ext uri="{FF2B5EF4-FFF2-40B4-BE49-F238E27FC236}">
                <a16:creationId xmlns:a16="http://schemas.microsoft.com/office/drawing/2014/main" id="{2E91A28B-2F4B-F781-978F-7FF955B2CBB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6814716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891328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127155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766516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026170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9" name="Google Shape;129;p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>
          <a:extLst>
            <a:ext uri="{FF2B5EF4-FFF2-40B4-BE49-F238E27FC236}">
              <a16:creationId xmlns:a16="http://schemas.microsoft.com/office/drawing/2014/main" id="{C7AC8C52-1609-746B-2EA1-05D104082E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3:notes">
            <a:extLst>
              <a:ext uri="{FF2B5EF4-FFF2-40B4-BE49-F238E27FC236}">
                <a16:creationId xmlns:a16="http://schemas.microsoft.com/office/drawing/2014/main" id="{A8D36D99-895F-55ED-FA67-DD32390A155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9" name="Google Shape;129;p53:notes">
            <a:extLst>
              <a:ext uri="{FF2B5EF4-FFF2-40B4-BE49-F238E27FC236}">
                <a16:creationId xmlns:a16="http://schemas.microsoft.com/office/drawing/2014/main" id="{CA6A1C61-6A15-A331-D772-E99FBF4FF7C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6403002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>
          <a:extLst>
            <a:ext uri="{FF2B5EF4-FFF2-40B4-BE49-F238E27FC236}">
              <a16:creationId xmlns:a16="http://schemas.microsoft.com/office/drawing/2014/main" id="{39CF2B3F-269F-E667-9C6B-9F4051134A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3:notes">
            <a:extLst>
              <a:ext uri="{FF2B5EF4-FFF2-40B4-BE49-F238E27FC236}">
                <a16:creationId xmlns:a16="http://schemas.microsoft.com/office/drawing/2014/main" id="{E6FF37AA-0967-DDEA-7729-6D8F3E8C518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9" name="Google Shape;129;p53:notes">
            <a:extLst>
              <a:ext uri="{FF2B5EF4-FFF2-40B4-BE49-F238E27FC236}">
                <a16:creationId xmlns:a16="http://schemas.microsoft.com/office/drawing/2014/main" id="{5B73A65E-0222-E511-7518-D65AC5997C7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9961884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6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0" name="Google Shape;280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p5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5" name="Google Shape;165;p5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8071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52932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274122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1264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5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5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5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5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5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5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4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4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4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4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4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4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5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5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5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5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5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0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hyperlink" Target="https://www.defacto.me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565AB"/>
            </a:gs>
            <a:gs pos="33000">
              <a:srgbClr val="AF8BBF"/>
            </a:gs>
            <a:gs pos="69000">
              <a:srgbClr val="F3F3F3"/>
            </a:gs>
            <a:gs pos="81000">
              <a:srgbClr val="F2F2F2"/>
            </a:gs>
            <a:gs pos="92000">
              <a:schemeClr val="lt1"/>
            </a:gs>
            <a:gs pos="100000">
              <a:schemeClr val="lt1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1421829" y="1734423"/>
            <a:ext cx="6964790" cy="16945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3500"/>
              <a:buFont typeface="Arial"/>
              <a:buNone/>
            </a:pPr>
            <a:r>
              <a:rPr lang="en-US" sz="3500" b="1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Percepc</a:t>
            </a:r>
            <a:r>
              <a:rPr lang="sr-Latn-ME" sz="35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35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ja </a:t>
            </a:r>
            <a:r>
              <a:rPr lang="en-US" sz="3500" b="1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korupcije</a:t>
            </a:r>
            <a:r>
              <a:rPr lang="en-US" sz="35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1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kod</a:t>
            </a:r>
            <a:r>
              <a:rPr lang="en-US" sz="35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1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aktera</a:t>
            </a:r>
            <a:r>
              <a:rPr lang="en-US" sz="35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u </a:t>
            </a:r>
            <a:r>
              <a:rPr lang="en-US" sz="3500" b="1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pravosuđu</a:t>
            </a:r>
            <a:endParaRPr sz="35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1421829" y="3688137"/>
            <a:ext cx="6447129" cy="739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2000"/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Rezultati kvantitativnog istraživanja</a:t>
            </a:r>
            <a:endParaRPr>
              <a:solidFill>
                <a:schemeClr val="lt1"/>
              </a:solidFill>
            </a:endParaRPr>
          </a:p>
        </p:txBody>
      </p:sp>
      <p:cxnSp>
        <p:nvCxnSpPr>
          <p:cNvPr id="90" name="Google Shape;90;p1"/>
          <p:cNvCxnSpPr/>
          <p:nvPr/>
        </p:nvCxnSpPr>
        <p:spPr>
          <a:xfrm>
            <a:off x="1506607" y="3558568"/>
            <a:ext cx="548532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1" name="Google Shape;91;p1"/>
          <p:cNvSpPr/>
          <p:nvPr/>
        </p:nvSpPr>
        <p:spPr>
          <a:xfrm>
            <a:off x="385683" y="476408"/>
            <a:ext cx="942109" cy="5244751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5F7FC"/>
              </a:gs>
              <a:gs pos="52999">
                <a:srgbClr val="D8D8D8"/>
              </a:gs>
              <a:gs pos="80000">
                <a:srgbClr val="AF8BBF"/>
              </a:gs>
              <a:gs pos="100000">
                <a:srgbClr val="9565AB"/>
              </a:gs>
            </a:gsLst>
            <a:lin ang="5400000" scaled="0"/>
          </a:gra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68195" y="138387"/>
            <a:ext cx="1883923" cy="57459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/>
          <p:nvPr/>
        </p:nvSpPr>
        <p:spPr>
          <a:xfrm>
            <a:off x="8934450" y="476408"/>
            <a:ext cx="561742" cy="182418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8501779" y="1734423"/>
            <a:ext cx="3195494" cy="73927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10221784" y="2198575"/>
            <a:ext cx="1096774" cy="130405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8762856" y="3318675"/>
            <a:ext cx="2276474" cy="73927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9195914" y="3639524"/>
            <a:ext cx="633885" cy="2150688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9475143" y="4902927"/>
            <a:ext cx="709314" cy="73927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9553458" y="4981885"/>
            <a:ext cx="709314" cy="73927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10336944" y="2317804"/>
            <a:ext cx="1096774" cy="130405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9264485" y="872282"/>
            <a:ext cx="1112573" cy="402357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9928862" y="229234"/>
            <a:ext cx="1389695" cy="84386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3" name="Google Shape;103;p1"/>
          <p:cNvPicPr preferRelativeResize="0"/>
          <p:nvPr/>
        </p:nvPicPr>
        <p:blipFill rotWithShape="1">
          <a:blip r:embed="rId4">
            <a:alphaModFix/>
          </a:blip>
          <a:srcRect l="10586" t="74816" r="10198" b="9420"/>
          <a:stretch/>
        </p:blipFill>
        <p:spPr>
          <a:xfrm>
            <a:off x="-90528" y="6628766"/>
            <a:ext cx="12453216" cy="248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"/>
          <p:cNvPicPr preferRelativeResize="0"/>
          <p:nvPr/>
        </p:nvPicPr>
        <p:blipFill rotWithShape="1">
          <a:blip r:embed="rId4">
            <a:alphaModFix/>
          </a:blip>
          <a:srcRect l="11632" r="10920" b="25301"/>
          <a:stretch/>
        </p:blipFill>
        <p:spPr>
          <a:xfrm>
            <a:off x="1106880" y="5406516"/>
            <a:ext cx="10058400" cy="13405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2" y="398050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Pojedini/e </a:t>
            </a:r>
            <a:r>
              <a:rPr lang="sr-Latn-ME" sz="28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advokati 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daju mito pojedinim sudijama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državnim tužiocima.</a:t>
            </a: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Google Shape;171;p55">
            <a:extLst>
              <a:ext uri="{FF2B5EF4-FFF2-40B4-BE49-F238E27FC236}">
                <a16:creationId xmlns:a16="http://schemas.microsoft.com/office/drawing/2014/main" id="{B081D641-2F00-3137-86B7-A57D543F7C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7911185"/>
              </p:ext>
            </p:extLst>
          </p:nvPr>
        </p:nvGraphicFramePr>
        <p:xfrm>
          <a:off x="9808243" y="1137768"/>
          <a:ext cx="1950722" cy="3970212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28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2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4,9%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31,7%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9,5%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35,8%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36,7%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18,4%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15,2%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23,9%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3124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C130D69-0C41-2811-326E-B528C0F3159B}"/>
              </a:ext>
            </a:extLst>
          </p:cNvPr>
          <p:cNvSpPr txBox="1"/>
          <p:nvPr/>
        </p:nvSpPr>
        <p:spPr>
          <a:xfrm>
            <a:off x="9880473" y="1189788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D87175-65BF-2D20-F56C-64F086CE2833}"/>
              </a:ext>
            </a:extLst>
          </p:cNvPr>
          <p:cNvSpPr txBox="1"/>
          <p:nvPr/>
        </p:nvSpPr>
        <p:spPr>
          <a:xfrm>
            <a:off x="10698261" y="1137768"/>
            <a:ext cx="106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Nije 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8" name="Google Shape;161;p54">
            <a:extLst>
              <a:ext uri="{FF2B5EF4-FFF2-40B4-BE49-F238E27FC236}">
                <a16:creationId xmlns:a16="http://schemas.microsoft.com/office/drawing/2014/main" id="{9A3337F1-74A4-FED0-BF0A-D2BE1EABDAA1}"/>
              </a:ext>
            </a:extLst>
          </p:cNvPr>
          <p:cNvSpPr txBox="1"/>
          <p:nvPr/>
        </p:nvSpPr>
        <p:spPr>
          <a:xfrm>
            <a:off x="0" y="6384179"/>
            <a:ext cx="1041082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1000" dirty="0">
                <a:solidFill>
                  <a:srgbClr val="9565AB"/>
                </a:solidFill>
                <a:latin typeface="Libre Franklin"/>
                <a:sym typeface="Libre Franklin"/>
              </a:rPr>
              <a:t>*U kojoj mjeri se slažete sa sljedećim konstatacijama:</a:t>
            </a:r>
            <a:endParaRPr lang="sr-Latn-ME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7C15435-5961-59E9-FA88-88E02D7A5E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0542321"/>
              </p:ext>
            </p:extLst>
          </p:nvPr>
        </p:nvGraphicFramePr>
        <p:xfrm>
          <a:off x="1103946" y="1415616"/>
          <a:ext cx="8863014" cy="4745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24739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253173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Pojedini predmeti se dodjeljuju </a:t>
            </a:r>
            <a:r>
              <a:rPr lang="sr-Latn-ME" sz="28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sudijama 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 rad mimo slučajne dodjele da bi se uticalo na ishod konkretnog predmeta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sr-Latn-M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Google Shape;171;p55">
            <a:extLst>
              <a:ext uri="{FF2B5EF4-FFF2-40B4-BE49-F238E27FC236}">
                <a16:creationId xmlns:a16="http://schemas.microsoft.com/office/drawing/2014/main" id="{B081D641-2F00-3137-86B7-A57D543F7C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9663301"/>
              </p:ext>
            </p:extLst>
          </p:nvPr>
        </p:nvGraphicFramePr>
        <p:xfrm>
          <a:off x="9808243" y="1127065"/>
          <a:ext cx="2040857" cy="4107368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7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5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268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7,3%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36,6%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68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11,6%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50,5%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68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65,1%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7,4%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68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31,5%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15,2%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3124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C130D69-0C41-2811-326E-B528C0F3159B}"/>
              </a:ext>
            </a:extLst>
          </p:cNvPr>
          <p:cNvSpPr txBox="1"/>
          <p:nvPr/>
        </p:nvSpPr>
        <p:spPr>
          <a:xfrm>
            <a:off x="9880473" y="1189788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D87175-65BF-2D20-F56C-64F086CE2833}"/>
              </a:ext>
            </a:extLst>
          </p:cNvPr>
          <p:cNvSpPr txBox="1"/>
          <p:nvPr/>
        </p:nvSpPr>
        <p:spPr>
          <a:xfrm>
            <a:off x="10698261" y="1137768"/>
            <a:ext cx="106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Nije 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8" name="Google Shape;161;p54">
            <a:extLst>
              <a:ext uri="{FF2B5EF4-FFF2-40B4-BE49-F238E27FC236}">
                <a16:creationId xmlns:a16="http://schemas.microsoft.com/office/drawing/2014/main" id="{2B76E498-1454-1353-6FCA-81C8608CF9A3}"/>
              </a:ext>
            </a:extLst>
          </p:cNvPr>
          <p:cNvSpPr txBox="1"/>
          <p:nvPr/>
        </p:nvSpPr>
        <p:spPr>
          <a:xfrm>
            <a:off x="0" y="6384179"/>
            <a:ext cx="1041082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1000" dirty="0">
                <a:solidFill>
                  <a:srgbClr val="9565AB"/>
                </a:solidFill>
                <a:latin typeface="Libre Franklin"/>
                <a:sym typeface="Libre Franklin"/>
              </a:rPr>
              <a:t>*U kojoj mjeri se slažete sa sljedećim konstatacijama:</a:t>
            </a:r>
            <a:endParaRPr lang="sr-Latn-ME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D40A7B6-705E-8156-5207-F992A08E9E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5325329"/>
              </p:ext>
            </p:extLst>
          </p:nvPr>
        </p:nvGraphicFramePr>
        <p:xfrm>
          <a:off x="979170" y="1353166"/>
          <a:ext cx="9015984" cy="4962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22563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565AB"/>
            </a:gs>
            <a:gs pos="54000">
              <a:srgbClr val="AF8BBF"/>
            </a:gs>
            <a:gs pos="100000">
              <a:schemeClr val="lt1"/>
            </a:gs>
            <a:gs pos="90000">
              <a:schemeClr val="lt1"/>
            </a:gs>
            <a:gs pos="100000">
              <a:srgbClr val="F2F2F2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138">
          <a:extLst>
            <a:ext uri="{FF2B5EF4-FFF2-40B4-BE49-F238E27FC236}">
              <a16:creationId xmlns:a16="http://schemas.microsoft.com/office/drawing/2014/main" id="{5B7F4622-8B68-94CF-BC69-2670E066CA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">
            <a:extLst>
              <a:ext uri="{FF2B5EF4-FFF2-40B4-BE49-F238E27FC236}">
                <a16:creationId xmlns:a16="http://schemas.microsoft.com/office/drawing/2014/main" id="{A87042F1-2FAF-9955-641B-6B480D358F8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291386" y="2445116"/>
            <a:ext cx="6964790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3600"/>
              <a:buFont typeface="Arial"/>
              <a:buNone/>
            </a:pPr>
            <a:r>
              <a:rPr lang="en-US" sz="36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Percepcija</a:t>
            </a:r>
            <a:r>
              <a:rPr lang="en-US" sz="36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rizika</a:t>
            </a:r>
            <a:r>
              <a:rPr lang="en-US" sz="36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od </a:t>
            </a:r>
            <a:r>
              <a:rPr lang="en-US" sz="36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korupcije</a:t>
            </a:r>
            <a:endParaRPr sz="3600" dirty="0">
              <a:solidFill>
                <a:srgbClr val="EBEBE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5">
            <a:extLst>
              <a:ext uri="{FF2B5EF4-FFF2-40B4-BE49-F238E27FC236}">
                <a16:creationId xmlns:a16="http://schemas.microsoft.com/office/drawing/2014/main" id="{78BF0711-819A-2984-949A-5C2942D5077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159446" y="3668629"/>
            <a:ext cx="6447129" cy="29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2000"/>
              <a:buNone/>
            </a:pPr>
            <a:r>
              <a:rPr lang="sr-Latn-ME" sz="2000" dirty="0">
                <a:solidFill>
                  <a:srgbClr val="EAEAEA"/>
                </a:solidFill>
                <a:latin typeface="Arial"/>
                <a:cs typeface="Arial"/>
                <a:sym typeface="Arial"/>
              </a:rPr>
              <a:t>PREGLED REZULTATA MEĐU GRUPAMA</a:t>
            </a:r>
            <a:endParaRPr lang="en-US" dirty="0"/>
          </a:p>
        </p:txBody>
      </p:sp>
      <p:sp>
        <p:nvSpPr>
          <p:cNvPr id="141" name="Google Shape;141;p5">
            <a:extLst>
              <a:ext uri="{FF2B5EF4-FFF2-40B4-BE49-F238E27FC236}">
                <a16:creationId xmlns:a16="http://schemas.microsoft.com/office/drawing/2014/main" id="{716E1C20-EFDE-5FDC-F965-9161D6A13F17}"/>
              </a:ext>
            </a:extLst>
          </p:cNvPr>
          <p:cNvSpPr/>
          <p:nvPr/>
        </p:nvSpPr>
        <p:spPr>
          <a:xfrm>
            <a:off x="3621024" y="3283950"/>
            <a:ext cx="7882317" cy="290099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9565AB"/>
              </a:gs>
              <a:gs pos="11000">
                <a:srgbClr val="9565AB"/>
              </a:gs>
              <a:gs pos="34000">
                <a:srgbClr val="AF8BBF"/>
              </a:gs>
              <a:gs pos="81000">
                <a:srgbClr val="D8D8D8"/>
              </a:gs>
              <a:gs pos="100000">
                <a:schemeClr val="lt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2" name="Google Shape;142;p5">
            <a:extLst>
              <a:ext uri="{FF2B5EF4-FFF2-40B4-BE49-F238E27FC236}">
                <a16:creationId xmlns:a16="http://schemas.microsoft.com/office/drawing/2014/main" id="{DEB93704-4700-4636-7ED1-B762A7952A5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1198" y="3124198"/>
            <a:ext cx="609604" cy="6096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5">
            <a:extLst>
              <a:ext uri="{FF2B5EF4-FFF2-40B4-BE49-F238E27FC236}">
                <a16:creationId xmlns:a16="http://schemas.microsoft.com/office/drawing/2014/main" id="{5ADE0B9C-FE7E-9C7A-F05B-2779E9374BEE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06687" y="6175674"/>
            <a:ext cx="2071417" cy="6069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5067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2" y="321438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Libre Franklin"/>
                <a:sym typeface="Libre Franklin"/>
              </a:rPr>
              <a:t>Da li postojeća procedura za rješavanje stambenih pitanja u pravosuđu ostavlja prostor za sumnju u korupciju?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AC88E0B-CB93-FDB6-C22D-B60897F76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8450374"/>
              </p:ext>
            </p:extLst>
          </p:nvPr>
        </p:nvGraphicFramePr>
        <p:xfrm>
          <a:off x="1281684" y="1197865"/>
          <a:ext cx="9134856" cy="4864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A1DA0A5-8AB9-C283-5D35-956DDF70AD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264922"/>
              </p:ext>
            </p:extLst>
          </p:nvPr>
        </p:nvGraphicFramePr>
        <p:xfrm>
          <a:off x="9984866" y="1533046"/>
          <a:ext cx="1572768" cy="1364232"/>
        </p:xfrm>
        <a:graphic>
          <a:graphicData uri="http://schemas.openxmlformats.org/drawingml/2006/table">
            <a:tbl>
              <a:tblPr firstRow="1" bandRow="1">
                <a:tableStyleId>{9477955C-A1E1-4A4C-BD3D-66FEA38ACCEF}</a:tableStyleId>
              </a:tblPr>
              <a:tblGrid>
                <a:gridCol w="1572768">
                  <a:extLst>
                    <a:ext uri="{9D8B030D-6E8A-4147-A177-3AD203B41FA5}">
                      <a16:colId xmlns:a16="http://schemas.microsoft.com/office/drawing/2014/main" val="1292491488"/>
                    </a:ext>
                  </a:extLst>
                </a:gridCol>
              </a:tblGrid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Ostavlja: </a:t>
                      </a:r>
                    </a:p>
                    <a:p>
                      <a:pPr algn="ctr"/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36,6%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57078"/>
                  </a:ext>
                </a:extLst>
              </a:tr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Ne ostavlja: </a:t>
                      </a:r>
                      <a:endParaRPr lang="sr-Latn-ME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  <a:p>
                      <a:pPr algn="ctr"/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29,3%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07816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FA9A41-AAE9-2C63-8275-41C5FE358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019406"/>
              </p:ext>
            </p:extLst>
          </p:nvPr>
        </p:nvGraphicFramePr>
        <p:xfrm>
          <a:off x="9984866" y="3732969"/>
          <a:ext cx="1572768" cy="1364232"/>
        </p:xfrm>
        <a:graphic>
          <a:graphicData uri="http://schemas.openxmlformats.org/drawingml/2006/table">
            <a:tbl>
              <a:tblPr firstRow="1" bandRow="1">
                <a:tableStyleId>{9477955C-A1E1-4A4C-BD3D-66FEA38ACCEF}</a:tableStyleId>
              </a:tblPr>
              <a:tblGrid>
                <a:gridCol w="1572768">
                  <a:extLst>
                    <a:ext uri="{9D8B030D-6E8A-4147-A177-3AD203B41FA5}">
                      <a16:colId xmlns:a16="http://schemas.microsoft.com/office/drawing/2014/main" val="1292491488"/>
                    </a:ext>
                  </a:extLst>
                </a:gridCol>
              </a:tblGrid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Ostavlja: </a:t>
                      </a:r>
                    </a:p>
                    <a:p>
                      <a:pPr algn="ctr"/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39%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57078"/>
                  </a:ext>
                </a:extLst>
              </a:tr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Ne ostavlja: </a:t>
                      </a:r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34,7%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078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0350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184074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Vidite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li u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sistemu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napredovanja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u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okviru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sudijske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tužilačke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profesije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u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Crnoj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Gori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rizik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od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korupcije</a:t>
            </a:r>
            <a:r>
              <a:rPr lang="sr-Latn-ME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A5B427E-0968-7D48-772D-3948D6AA18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4769472"/>
              </p:ext>
            </p:extLst>
          </p:nvPr>
        </p:nvGraphicFramePr>
        <p:xfrm>
          <a:off x="1222357" y="1039750"/>
          <a:ext cx="8686800" cy="5144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57467F5-B984-95F9-8E71-30C0FB9B46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410429"/>
              </p:ext>
            </p:extLst>
          </p:nvPr>
        </p:nvGraphicFramePr>
        <p:xfrm>
          <a:off x="9984866" y="1533046"/>
          <a:ext cx="1572768" cy="1364232"/>
        </p:xfrm>
        <a:graphic>
          <a:graphicData uri="http://schemas.openxmlformats.org/drawingml/2006/table">
            <a:tbl>
              <a:tblPr firstRow="1" bandRow="1">
                <a:tableStyleId>{9477955C-A1E1-4A4C-BD3D-66FEA38ACCEF}</a:tableStyleId>
              </a:tblPr>
              <a:tblGrid>
                <a:gridCol w="1572768">
                  <a:extLst>
                    <a:ext uri="{9D8B030D-6E8A-4147-A177-3AD203B41FA5}">
                      <a16:colId xmlns:a16="http://schemas.microsoft.com/office/drawing/2014/main" val="1292491488"/>
                    </a:ext>
                  </a:extLst>
                </a:gridCol>
              </a:tblGrid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Vidi: </a:t>
                      </a:r>
                    </a:p>
                    <a:p>
                      <a:pPr algn="ctr"/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43,9%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57078"/>
                  </a:ext>
                </a:extLst>
              </a:tr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Ne vidi:</a:t>
                      </a:r>
                    </a:p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34,2%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07816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DEACB69-54FF-5007-71CD-FD51FA1242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694464"/>
              </p:ext>
            </p:extLst>
          </p:nvPr>
        </p:nvGraphicFramePr>
        <p:xfrm>
          <a:off x="9984866" y="3517554"/>
          <a:ext cx="1572768" cy="1364232"/>
        </p:xfrm>
        <a:graphic>
          <a:graphicData uri="http://schemas.openxmlformats.org/drawingml/2006/table">
            <a:tbl>
              <a:tblPr firstRow="1" bandRow="1">
                <a:tableStyleId>{9477955C-A1E1-4A4C-BD3D-66FEA38ACCEF}</a:tableStyleId>
              </a:tblPr>
              <a:tblGrid>
                <a:gridCol w="1572768">
                  <a:extLst>
                    <a:ext uri="{9D8B030D-6E8A-4147-A177-3AD203B41FA5}">
                      <a16:colId xmlns:a16="http://schemas.microsoft.com/office/drawing/2014/main" val="1292491488"/>
                    </a:ext>
                  </a:extLst>
                </a:gridCol>
              </a:tblGrid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Vidi: </a:t>
                      </a:r>
                    </a:p>
                    <a:p>
                      <a:pPr algn="ctr"/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48,5%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57078"/>
                  </a:ext>
                </a:extLst>
              </a:tr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Ne vidi:</a:t>
                      </a:r>
                    </a:p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33,7%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078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758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764867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53231" y="376342"/>
            <a:ext cx="10969377" cy="822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 li u članstvu advokata u </a:t>
            </a:r>
            <a:r>
              <a:rPr lang="sr-Latn-ME" sz="28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Sudskom savjetu 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vidite rizik od konflikta interesa?</a:t>
            </a: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Google Shape;171;p55">
            <a:extLst>
              <a:ext uri="{FF2B5EF4-FFF2-40B4-BE49-F238E27FC236}">
                <a16:creationId xmlns:a16="http://schemas.microsoft.com/office/drawing/2014/main" id="{2C3E5ECC-5315-A51D-C991-8909F242BB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8495764"/>
              </p:ext>
            </p:extLst>
          </p:nvPr>
        </p:nvGraphicFramePr>
        <p:xfrm>
          <a:off x="10064888" y="1030470"/>
          <a:ext cx="1977760" cy="4224920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42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562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68,3%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12,2%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6230"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73,6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18,9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62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62,4%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33,0%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62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41,3%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20,7%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3124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E5505B9-E9FE-5427-C319-B861C6E37C97}"/>
              </a:ext>
            </a:extLst>
          </p:cNvPr>
          <p:cNvSpPr txBox="1"/>
          <p:nvPr/>
        </p:nvSpPr>
        <p:spPr>
          <a:xfrm>
            <a:off x="10054330" y="1198999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Franklin Gothic Book" panose="020B0503020102020204" pitchFamily="34" charset="0"/>
              </a:rPr>
              <a:t>Vidi </a:t>
            </a:r>
            <a:r>
              <a:rPr lang="en-US" b="1" dirty="0" err="1">
                <a:latin typeface="Franklin Gothic Book" panose="020B0503020102020204" pitchFamily="34" charset="0"/>
              </a:rPr>
              <a:t>rizik</a:t>
            </a:r>
            <a:r>
              <a:rPr lang="sr-Latn-ME" b="1" dirty="0">
                <a:latin typeface="Franklin Gothic Book" panose="020B0503020102020204" pitchFamily="34" charset="0"/>
              </a:rPr>
              <a:t>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C49017-D156-D59D-7C05-63A8B7F2951F}"/>
              </a:ext>
            </a:extLst>
          </p:cNvPr>
          <p:cNvSpPr txBox="1"/>
          <p:nvPr/>
        </p:nvSpPr>
        <p:spPr>
          <a:xfrm>
            <a:off x="10981944" y="1091277"/>
            <a:ext cx="106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</a:t>
            </a:r>
            <a:r>
              <a:rPr lang="en-US" b="1" dirty="0">
                <a:latin typeface="Franklin Gothic Book" panose="020B0503020102020204" pitchFamily="34" charset="0"/>
              </a:rPr>
              <a:t>e </a:t>
            </a:r>
            <a:r>
              <a:rPr lang="en-US" b="1" dirty="0" err="1">
                <a:latin typeface="Franklin Gothic Book" panose="020B0503020102020204" pitchFamily="34" charset="0"/>
              </a:rPr>
              <a:t>vidi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rizik</a:t>
            </a:r>
            <a:r>
              <a:rPr lang="sr-Latn-ME" b="1" dirty="0">
                <a:latin typeface="Franklin Gothic Book" panose="020B0503020102020204" pitchFamily="34" charset="0"/>
              </a:rPr>
              <a:t>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46B6F11-685F-9940-C80C-0F87E7E2BD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2822880"/>
              </p:ext>
            </p:extLst>
          </p:nvPr>
        </p:nvGraphicFramePr>
        <p:xfrm>
          <a:off x="1076966" y="1424540"/>
          <a:ext cx="9193190" cy="4877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74872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764867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53231" y="376342"/>
            <a:ext cx="10969377" cy="822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 li u članstvu advokata u </a:t>
            </a:r>
            <a:r>
              <a:rPr lang="sr-Latn-ME" sz="28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Tužilačkom savjetu 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vidite rizik od konflikta interesa?</a:t>
            </a: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Google Shape;171;p55">
            <a:extLst>
              <a:ext uri="{FF2B5EF4-FFF2-40B4-BE49-F238E27FC236}">
                <a16:creationId xmlns:a16="http://schemas.microsoft.com/office/drawing/2014/main" id="{2C3E5ECC-5315-A51D-C991-8909F242BB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6239842"/>
              </p:ext>
            </p:extLst>
          </p:nvPr>
        </p:nvGraphicFramePr>
        <p:xfrm>
          <a:off x="10064888" y="1048758"/>
          <a:ext cx="1977760" cy="4172462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42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61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73,1%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26,8%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68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73,</a:t>
                      </a:r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17,9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68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64,2%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32,1%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68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43,4%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19,6%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3124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E5505B9-E9FE-5427-C319-B861C6E37C97}"/>
              </a:ext>
            </a:extLst>
          </p:cNvPr>
          <p:cNvSpPr txBox="1"/>
          <p:nvPr/>
        </p:nvSpPr>
        <p:spPr>
          <a:xfrm>
            <a:off x="10054330" y="1198999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Franklin Gothic Book" panose="020B0503020102020204" pitchFamily="34" charset="0"/>
              </a:rPr>
              <a:t>Vidi </a:t>
            </a:r>
            <a:r>
              <a:rPr lang="en-US" b="1" dirty="0" err="1">
                <a:latin typeface="Franklin Gothic Book" panose="020B0503020102020204" pitchFamily="34" charset="0"/>
              </a:rPr>
              <a:t>rizik</a:t>
            </a:r>
            <a:r>
              <a:rPr lang="sr-Latn-ME" b="1" dirty="0">
                <a:latin typeface="Franklin Gothic Book" panose="020B0503020102020204" pitchFamily="34" charset="0"/>
              </a:rPr>
              <a:t>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C49017-D156-D59D-7C05-63A8B7F2951F}"/>
              </a:ext>
            </a:extLst>
          </p:cNvPr>
          <p:cNvSpPr txBox="1"/>
          <p:nvPr/>
        </p:nvSpPr>
        <p:spPr>
          <a:xfrm>
            <a:off x="10981944" y="1091277"/>
            <a:ext cx="106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</a:t>
            </a:r>
            <a:r>
              <a:rPr lang="en-US" b="1" dirty="0">
                <a:latin typeface="Franklin Gothic Book" panose="020B0503020102020204" pitchFamily="34" charset="0"/>
              </a:rPr>
              <a:t>e </a:t>
            </a:r>
            <a:r>
              <a:rPr lang="en-US" b="1" dirty="0" err="1">
                <a:latin typeface="Franklin Gothic Book" panose="020B0503020102020204" pitchFamily="34" charset="0"/>
              </a:rPr>
              <a:t>vidi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rizik</a:t>
            </a:r>
            <a:r>
              <a:rPr lang="sr-Latn-ME" b="1" dirty="0">
                <a:latin typeface="Franklin Gothic Book" panose="020B0503020102020204" pitchFamily="34" charset="0"/>
              </a:rPr>
              <a:t>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C11EE64-9710-F342-B28C-A4C7D5E63F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6272752"/>
              </p:ext>
            </p:extLst>
          </p:nvPr>
        </p:nvGraphicFramePr>
        <p:xfrm>
          <a:off x="1113542" y="1380744"/>
          <a:ext cx="9077071" cy="4912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08346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379290"/>
            <a:ext cx="10810055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Znate li za slučaj da životni stil određenog sudije, državnog tužioca ili advokata u značajnoj mjeri odudara od njegovih/njenih zvaničnih prijavljenih prihoda?</a:t>
            </a: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6E4F041-70A6-BDF5-CE10-1B9B138FA7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7999802"/>
              </p:ext>
            </p:extLst>
          </p:nvPr>
        </p:nvGraphicFramePr>
        <p:xfrm>
          <a:off x="1563624" y="1457300"/>
          <a:ext cx="8311896" cy="4678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7525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251839"/>
            <a:ext cx="10810055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Znate li da su određeni sudija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ili državni tužilac svjesno prikrili podatke o svojoj imovini i prihodima?</a:t>
            </a: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667685D-ED3C-CC1C-F69D-A14C8E8BD4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3955633"/>
              </p:ext>
            </p:extLst>
          </p:nvPr>
        </p:nvGraphicFramePr>
        <p:xfrm>
          <a:off x="1633836" y="1181564"/>
          <a:ext cx="8698884" cy="4723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508844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251839"/>
            <a:ext cx="10810055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Znate li da određeni advokat/ica ne uplaćuje državi porez na prihode?</a:t>
            </a: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5202E4B-2297-5453-5529-9727745FFD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1775509"/>
              </p:ext>
            </p:extLst>
          </p:nvPr>
        </p:nvGraphicFramePr>
        <p:xfrm>
          <a:off x="1572768" y="1057712"/>
          <a:ext cx="8549640" cy="4940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70953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565AB"/>
            </a:gs>
            <a:gs pos="51000">
              <a:srgbClr val="AF8BBF"/>
            </a:gs>
            <a:gs pos="87000">
              <a:srgbClr val="F3F3F3"/>
            </a:gs>
            <a:gs pos="100000">
              <a:schemeClr val="lt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>
            <a:spLocks noGrp="1"/>
          </p:cNvSpPr>
          <p:nvPr>
            <p:ph type="ctrTitle"/>
          </p:nvPr>
        </p:nvSpPr>
        <p:spPr>
          <a:xfrm>
            <a:off x="3970932" y="1000259"/>
            <a:ext cx="6964790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3600"/>
              <a:buFont typeface="Arial"/>
              <a:buNone/>
            </a:pPr>
            <a:r>
              <a:rPr lang="sr-Latn-ME" sz="36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Metod</a:t>
            </a:r>
            <a:endParaRPr sz="36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4"/>
          <p:cNvSpPr txBox="1">
            <a:spLocks noGrp="1"/>
          </p:cNvSpPr>
          <p:nvPr>
            <p:ph type="subTitle" idx="1"/>
          </p:nvPr>
        </p:nvSpPr>
        <p:spPr>
          <a:xfrm>
            <a:off x="3289908" y="2049783"/>
            <a:ext cx="7723477" cy="739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urier New"/>
              <a:buChar char="o"/>
            </a:pPr>
            <a:r>
              <a:rPr lang="en-US" sz="20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Kvantitativno</a:t>
            </a:r>
            <a:r>
              <a:rPr lang="en-US" sz="20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istraživanje</a:t>
            </a:r>
            <a:endParaRPr dirty="0"/>
          </a:p>
          <a:p>
            <a:pPr marL="342900" lvl="0" indent="-34290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urier New"/>
              <a:buChar char="o"/>
            </a:pPr>
            <a:r>
              <a:rPr lang="en-US" sz="20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Uzorkom</a:t>
            </a:r>
            <a:r>
              <a:rPr lang="en-US" sz="20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obuhvaćene</a:t>
            </a:r>
            <a:r>
              <a:rPr lang="en-US" sz="20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četiri</a:t>
            </a:r>
            <a:r>
              <a:rPr lang="en-US" sz="2000" b="1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grupe</a:t>
            </a:r>
            <a:r>
              <a:rPr lang="en-US" sz="2000" b="1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ispitanika</a:t>
            </a:r>
            <a:r>
              <a:rPr lang="en-US" sz="20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dirty="0"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US" sz="18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Državni</a:t>
            </a:r>
            <a:r>
              <a:rPr lang="en-US" sz="18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tužioci</a:t>
            </a:r>
            <a:r>
              <a:rPr lang="en-US" sz="18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18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teljke</a:t>
            </a:r>
            <a:r>
              <a:rPr lang="en-US" sz="18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: 41</a:t>
            </a:r>
            <a:r>
              <a:rPr lang="sr-Latn-ME" sz="18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(40,1%)</a:t>
            </a:r>
            <a:endParaRPr sz="2000" dirty="0"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US" sz="18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Sudski</a:t>
            </a:r>
            <a:r>
              <a:rPr lang="en-US" sz="18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vještaci</a:t>
            </a:r>
            <a:r>
              <a:rPr lang="en-US" sz="18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: 92 (43,8%)</a:t>
            </a:r>
            <a:endParaRPr lang="en-US" sz="2000" dirty="0"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US" sz="18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Sudije</a:t>
            </a:r>
            <a:r>
              <a:rPr lang="en-US" sz="18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18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tkinje</a:t>
            </a:r>
            <a:r>
              <a:rPr lang="en-US" sz="18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: 95 (34,7%)</a:t>
            </a:r>
            <a:endParaRPr lang="en-US" sz="2000" dirty="0"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US" sz="18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Advokati</a:t>
            </a:r>
            <a:r>
              <a:rPr lang="en-US" sz="18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18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ce</a:t>
            </a:r>
            <a:r>
              <a:rPr lang="en-US" sz="18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: 109 (6,8%)</a:t>
            </a:r>
            <a:endParaRPr lang="en-US" sz="2000" dirty="0"/>
          </a:p>
          <a:p>
            <a:pPr marL="342900" lvl="0" indent="-34290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urier New"/>
              <a:buChar char="o"/>
            </a:pPr>
            <a:r>
              <a:rPr lang="en-US" sz="20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Period </a:t>
            </a:r>
            <a:r>
              <a:rPr lang="en-US" sz="20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prikupljanja</a:t>
            </a:r>
            <a:r>
              <a:rPr lang="en-US" sz="20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podataka</a:t>
            </a:r>
            <a:r>
              <a:rPr lang="en-US" sz="20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dirty="0"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US" sz="1800" b="1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12. </a:t>
            </a:r>
            <a:r>
              <a:rPr lang="en-US" sz="1800" b="1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jul</a:t>
            </a:r>
            <a:r>
              <a:rPr lang="en-US" sz="1800" b="1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– 18. </a:t>
            </a:r>
            <a:r>
              <a:rPr lang="en-US" sz="1800" b="1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septembar</a:t>
            </a:r>
            <a:r>
              <a:rPr lang="en-US" sz="1800" b="1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2024. </a:t>
            </a:r>
            <a:r>
              <a:rPr lang="en-US" sz="1800" b="1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godine</a:t>
            </a:r>
            <a:r>
              <a:rPr lang="en-US" sz="1800" b="1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 b="1" dirty="0"/>
          </a:p>
          <a:p>
            <a:pPr marL="342900" lvl="0" indent="-34290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urier New"/>
              <a:buChar char="o"/>
            </a:pPr>
            <a:r>
              <a:rPr lang="en-US" sz="20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Metod</a:t>
            </a:r>
            <a:r>
              <a:rPr lang="en-US" sz="20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000" b="1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CAWI</a:t>
            </a:r>
            <a:r>
              <a:rPr lang="en-US" sz="20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(Computer-Assisted Web Interviewing)</a:t>
            </a:r>
            <a:endParaRPr dirty="0"/>
          </a:p>
        </p:txBody>
      </p:sp>
      <p:cxnSp>
        <p:nvCxnSpPr>
          <p:cNvPr id="111" name="Google Shape;111;p4"/>
          <p:cNvCxnSpPr/>
          <p:nvPr/>
        </p:nvCxnSpPr>
        <p:spPr>
          <a:xfrm rot="10800000" flipH="1">
            <a:off x="5719125" y="1777557"/>
            <a:ext cx="5216597" cy="24957"/>
          </a:xfrm>
          <a:prstGeom prst="straightConnector1">
            <a:avLst/>
          </a:prstGeom>
          <a:noFill/>
          <a:ln w="28575" cap="flat" cmpd="sng">
            <a:solidFill>
              <a:srgbClr val="F3F3F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2" name="Google Shape;112;p4"/>
          <p:cNvSpPr/>
          <p:nvPr/>
        </p:nvSpPr>
        <p:spPr>
          <a:xfrm>
            <a:off x="563433" y="473505"/>
            <a:ext cx="3122741" cy="52675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4"/>
          <p:cNvSpPr/>
          <p:nvPr/>
        </p:nvSpPr>
        <p:spPr>
          <a:xfrm>
            <a:off x="2409826" y="625904"/>
            <a:ext cx="914400" cy="2578113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4"/>
          <p:cNvSpPr/>
          <p:nvPr/>
        </p:nvSpPr>
        <p:spPr>
          <a:xfrm>
            <a:off x="3030841" y="1451624"/>
            <a:ext cx="914400" cy="92667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4"/>
          <p:cNvSpPr/>
          <p:nvPr/>
        </p:nvSpPr>
        <p:spPr>
          <a:xfrm>
            <a:off x="1019175" y="2221457"/>
            <a:ext cx="1649718" cy="59403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4"/>
          <p:cNvSpPr/>
          <p:nvPr/>
        </p:nvSpPr>
        <p:spPr>
          <a:xfrm>
            <a:off x="1656405" y="3959928"/>
            <a:ext cx="1570682" cy="805873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4"/>
          <p:cNvSpPr/>
          <p:nvPr/>
        </p:nvSpPr>
        <p:spPr>
          <a:xfrm>
            <a:off x="1371599" y="2670872"/>
            <a:ext cx="569612" cy="2578113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4"/>
          <p:cNvSpPr/>
          <p:nvPr/>
        </p:nvSpPr>
        <p:spPr>
          <a:xfrm>
            <a:off x="3030841" y="3810000"/>
            <a:ext cx="914400" cy="204774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4"/>
          <p:cNvSpPr/>
          <p:nvPr/>
        </p:nvSpPr>
        <p:spPr>
          <a:xfrm>
            <a:off x="563433" y="5657852"/>
            <a:ext cx="2948460" cy="52675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4"/>
          <p:cNvSpPr/>
          <p:nvPr/>
        </p:nvSpPr>
        <p:spPr>
          <a:xfrm>
            <a:off x="1753544" y="3833733"/>
            <a:ext cx="1570682" cy="805873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4"/>
          <p:cNvSpPr/>
          <p:nvPr/>
        </p:nvSpPr>
        <p:spPr>
          <a:xfrm>
            <a:off x="3177534" y="1584389"/>
            <a:ext cx="914400" cy="92667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4"/>
          <p:cNvSpPr/>
          <p:nvPr/>
        </p:nvSpPr>
        <p:spPr>
          <a:xfrm>
            <a:off x="250100" y="820727"/>
            <a:ext cx="597625" cy="52675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4"/>
          <p:cNvSpPr/>
          <p:nvPr/>
        </p:nvSpPr>
        <p:spPr>
          <a:xfrm>
            <a:off x="335141" y="861847"/>
            <a:ext cx="597625" cy="52675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4"/>
          <p:cNvSpPr/>
          <p:nvPr/>
        </p:nvSpPr>
        <p:spPr>
          <a:xfrm>
            <a:off x="3733799" y="5051869"/>
            <a:ext cx="533401" cy="485118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4"/>
          <p:cNvSpPr/>
          <p:nvPr/>
        </p:nvSpPr>
        <p:spPr>
          <a:xfrm>
            <a:off x="3839520" y="5105195"/>
            <a:ext cx="533401" cy="485118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" name="Google Shape;12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386" y="6251088"/>
            <a:ext cx="2071417" cy="60691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21C9B51-6577-CBD7-75E9-89D11B02DBAC}"/>
              </a:ext>
            </a:extLst>
          </p:cNvPr>
          <p:cNvSpPr txBox="1"/>
          <p:nvPr/>
        </p:nvSpPr>
        <p:spPr>
          <a:xfrm>
            <a:off x="4353671" y="6383364"/>
            <a:ext cx="6710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ME" sz="1000" dirty="0">
                <a:solidFill>
                  <a:schemeClr val="bg1"/>
                </a:solidFill>
              </a:rPr>
              <a:t>*</a:t>
            </a:r>
            <a:r>
              <a:rPr lang="en-US" sz="1000" dirty="0">
                <a:solidFill>
                  <a:schemeClr val="bg1"/>
                </a:solidFill>
              </a:rPr>
              <a:t>U </a:t>
            </a:r>
            <a:r>
              <a:rPr lang="en-US" sz="1000" dirty="0" err="1">
                <a:solidFill>
                  <a:schemeClr val="bg1"/>
                </a:solidFill>
              </a:rPr>
              <a:t>cilju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lakšeg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čitanja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svi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izrazi</a:t>
            </a:r>
            <a:r>
              <a:rPr lang="en-US" sz="1000" dirty="0">
                <a:solidFill>
                  <a:schemeClr val="bg1"/>
                </a:solidFill>
              </a:rPr>
              <a:t> koji </a:t>
            </a:r>
            <a:r>
              <a:rPr lang="en-US" sz="1000" dirty="0" err="1">
                <a:solidFill>
                  <a:schemeClr val="bg1"/>
                </a:solidFill>
              </a:rPr>
              <a:t>su</a:t>
            </a:r>
            <a:r>
              <a:rPr lang="en-US" sz="1000" dirty="0">
                <a:solidFill>
                  <a:schemeClr val="bg1"/>
                </a:solidFill>
              </a:rPr>
              <a:t> u </a:t>
            </a:r>
            <a:r>
              <a:rPr lang="en-US" sz="1000" dirty="0" err="1">
                <a:solidFill>
                  <a:schemeClr val="bg1"/>
                </a:solidFill>
              </a:rPr>
              <a:t>muškom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rodu</a:t>
            </a:r>
            <a:r>
              <a:rPr lang="en-US" sz="1000" dirty="0">
                <a:solidFill>
                  <a:schemeClr val="bg1"/>
                </a:solidFill>
              </a:rPr>
              <a:t> u </a:t>
            </a:r>
            <a:r>
              <a:rPr lang="en-US" sz="1000" dirty="0" err="1">
                <a:solidFill>
                  <a:schemeClr val="bg1"/>
                </a:solidFill>
              </a:rPr>
              <a:t>ovoj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prezentaciji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odnose</a:t>
            </a:r>
            <a:r>
              <a:rPr lang="en-US" sz="1000" dirty="0">
                <a:solidFill>
                  <a:schemeClr val="bg1"/>
                </a:solidFill>
              </a:rPr>
              <a:t> se </a:t>
            </a:r>
            <a:r>
              <a:rPr lang="en-US" sz="1000" dirty="0" err="1">
                <a:solidFill>
                  <a:schemeClr val="bg1"/>
                </a:solidFill>
              </a:rPr>
              <a:t>na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osobe</a:t>
            </a:r>
            <a:r>
              <a:rPr lang="en-US" sz="1000" dirty="0">
                <a:solidFill>
                  <a:schemeClr val="bg1"/>
                </a:solidFill>
              </a:rPr>
              <a:t> oba </a:t>
            </a:r>
            <a:r>
              <a:rPr lang="en-US" sz="1000" dirty="0" err="1">
                <a:solidFill>
                  <a:schemeClr val="bg1"/>
                </a:solidFill>
              </a:rPr>
              <a:t>pola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r>
              <a:rPr lang="en-US" sz="1000" dirty="0" err="1">
                <a:solidFill>
                  <a:schemeClr val="bg1"/>
                </a:solidFill>
              </a:rPr>
              <a:t>Ovaj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jezik</a:t>
            </a:r>
            <a:r>
              <a:rPr lang="en-US" sz="1000" dirty="0">
                <a:solidFill>
                  <a:schemeClr val="bg1"/>
                </a:solidFill>
              </a:rPr>
              <a:t> je </a:t>
            </a:r>
            <a:r>
              <a:rPr lang="en-US" sz="1000" dirty="0" err="1">
                <a:solidFill>
                  <a:schemeClr val="bg1"/>
                </a:solidFill>
              </a:rPr>
              <a:t>upotrijebljen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isključivo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radi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jednostavnosti</a:t>
            </a:r>
            <a:r>
              <a:rPr lang="en-US" sz="1000" dirty="0">
                <a:solidFill>
                  <a:schemeClr val="bg1"/>
                </a:solidFill>
              </a:rPr>
              <a:t>, bez </a:t>
            </a:r>
            <a:r>
              <a:rPr lang="en-US" sz="1000" dirty="0" err="1">
                <a:solidFill>
                  <a:schemeClr val="bg1"/>
                </a:solidFill>
              </a:rPr>
              <a:t>namjere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isključivanja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bilo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kojeg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roda</a:t>
            </a:r>
            <a:r>
              <a:rPr lang="en-US" sz="1000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379290"/>
            <a:ext cx="10810055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Pojedini </a:t>
            </a:r>
            <a:r>
              <a:rPr lang="sr-Latn-ME" sz="28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državni tužioci 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podnose sudu optužne prijedloge i optužnice prateći raspored dežurnog istražnog sudije i tako zaobilaze slučajnu dodjelu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sr-Latn-M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Google Shape;171;p55">
            <a:extLst>
              <a:ext uri="{FF2B5EF4-FFF2-40B4-BE49-F238E27FC236}">
                <a16:creationId xmlns:a16="http://schemas.microsoft.com/office/drawing/2014/main" id="{B081D641-2F00-3137-86B7-A57D543F7C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6836823"/>
              </p:ext>
            </p:extLst>
          </p:nvPr>
        </p:nvGraphicFramePr>
        <p:xfrm>
          <a:off x="9808243" y="1137768"/>
          <a:ext cx="1950722" cy="3970212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28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2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10,6%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26,3%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7,3%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63,4%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37,6%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11,9%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19,5%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15,2%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3124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C130D69-0C41-2811-326E-B528C0F3159B}"/>
              </a:ext>
            </a:extLst>
          </p:cNvPr>
          <p:cNvSpPr txBox="1"/>
          <p:nvPr/>
        </p:nvSpPr>
        <p:spPr>
          <a:xfrm>
            <a:off x="9880473" y="1189788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D87175-65BF-2D20-F56C-64F086CE2833}"/>
              </a:ext>
            </a:extLst>
          </p:cNvPr>
          <p:cNvSpPr txBox="1"/>
          <p:nvPr/>
        </p:nvSpPr>
        <p:spPr>
          <a:xfrm>
            <a:off x="10698261" y="1137768"/>
            <a:ext cx="106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Nije 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8" name="Google Shape;161;p54">
            <a:extLst>
              <a:ext uri="{FF2B5EF4-FFF2-40B4-BE49-F238E27FC236}">
                <a16:creationId xmlns:a16="http://schemas.microsoft.com/office/drawing/2014/main" id="{0A9782EF-ED4F-CBAF-5AFF-207CB92A25A6}"/>
              </a:ext>
            </a:extLst>
          </p:cNvPr>
          <p:cNvSpPr txBox="1"/>
          <p:nvPr/>
        </p:nvSpPr>
        <p:spPr>
          <a:xfrm>
            <a:off x="0" y="6384179"/>
            <a:ext cx="1041082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1000" dirty="0">
                <a:solidFill>
                  <a:srgbClr val="9565AB"/>
                </a:solidFill>
                <a:latin typeface="Libre Franklin"/>
                <a:sym typeface="Libre Franklin"/>
              </a:rPr>
              <a:t>*U kojoj mjeri se slažete sa sljedećim konstatacijama:</a:t>
            </a:r>
            <a:endParaRPr lang="sr-Latn-ME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A8E8487-670D-7E28-48C3-1BF6BC258F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0739629"/>
              </p:ext>
            </p:extLst>
          </p:nvPr>
        </p:nvGraphicFramePr>
        <p:xfrm>
          <a:off x="857250" y="1579708"/>
          <a:ext cx="9023223" cy="4319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723061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565AB"/>
            </a:gs>
            <a:gs pos="54000">
              <a:srgbClr val="AF8BBF"/>
            </a:gs>
            <a:gs pos="100000">
              <a:schemeClr val="lt1"/>
            </a:gs>
            <a:gs pos="90000">
              <a:schemeClr val="lt1"/>
            </a:gs>
            <a:gs pos="100000">
              <a:srgbClr val="F2F2F2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138">
          <a:extLst>
            <a:ext uri="{FF2B5EF4-FFF2-40B4-BE49-F238E27FC236}">
              <a16:creationId xmlns:a16="http://schemas.microsoft.com/office/drawing/2014/main" id="{BEBCF90C-331A-1A49-12F6-D6A1CA8FC5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">
            <a:extLst>
              <a:ext uri="{FF2B5EF4-FFF2-40B4-BE49-F238E27FC236}">
                <a16:creationId xmlns:a16="http://schemas.microsoft.com/office/drawing/2014/main" id="{44B7DE4D-5279-418C-7A32-771584E0826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070005" y="2445116"/>
            <a:ext cx="6964790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3600"/>
              <a:buFont typeface="Arial"/>
              <a:buNone/>
            </a:pPr>
            <a:r>
              <a:rPr lang="en-US" sz="36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Percepcija</a:t>
            </a:r>
            <a:r>
              <a:rPr lang="sr-Latn-ME" sz="36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predloženih rješenja</a:t>
            </a:r>
            <a:endParaRPr sz="3600" dirty="0">
              <a:solidFill>
                <a:srgbClr val="EBEBE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5">
            <a:extLst>
              <a:ext uri="{FF2B5EF4-FFF2-40B4-BE49-F238E27FC236}">
                <a16:creationId xmlns:a16="http://schemas.microsoft.com/office/drawing/2014/main" id="{69D06A42-8825-3870-8620-D988E4D463B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159446" y="3668629"/>
            <a:ext cx="6447129" cy="29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2000"/>
              <a:buNone/>
            </a:pPr>
            <a:r>
              <a:rPr lang="sr-Latn-ME" sz="2000" dirty="0">
                <a:solidFill>
                  <a:srgbClr val="EAEAEA"/>
                </a:solidFill>
                <a:latin typeface="Arial"/>
                <a:cs typeface="Arial"/>
                <a:sym typeface="Arial"/>
              </a:rPr>
              <a:t>PREGLED REZULTATA MEĐU GRUPAMA</a:t>
            </a:r>
            <a:endParaRPr lang="en-US" dirty="0"/>
          </a:p>
        </p:txBody>
      </p:sp>
      <p:sp>
        <p:nvSpPr>
          <p:cNvPr id="141" name="Google Shape;141;p5">
            <a:extLst>
              <a:ext uri="{FF2B5EF4-FFF2-40B4-BE49-F238E27FC236}">
                <a16:creationId xmlns:a16="http://schemas.microsoft.com/office/drawing/2014/main" id="{83F81D96-3D8C-76C7-8CF1-03B2EA6C4BFF}"/>
              </a:ext>
            </a:extLst>
          </p:cNvPr>
          <p:cNvSpPr/>
          <p:nvPr/>
        </p:nvSpPr>
        <p:spPr>
          <a:xfrm>
            <a:off x="3621024" y="3283950"/>
            <a:ext cx="7882317" cy="290099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9565AB"/>
              </a:gs>
              <a:gs pos="11000">
                <a:srgbClr val="9565AB"/>
              </a:gs>
              <a:gs pos="34000">
                <a:srgbClr val="AF8BBF"/>
              </a:gs>
              <a:gs pos="81000">
                <a:srgbClr val="D8D8D8"/>
              </a:gs>
              <a:gs pos="100000">
                <a:schemeClr val="lt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2" name="Google Shape;142;p5">
            <a:extLst>
              <a:ext uri="{FF2B5EF4-FFF2-40B4-BE49-F238E27FC236}">
                <a16:creationId xmlns:a16="http://schemas.microsoft.com/office/drawing/2014/main" id="{5E5F2FEC-4083-5ACC-CECD-367DCDF7B7E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1198" y="3124198"/>
            <a:ext cx="609604" cy="6096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5">
            <a:extLst>
              <a:ext uri="{FF2B5EF4-FFF2-40B4-BE49-F238E27FC236}">
                <a16:creationId xmlns:a16="http://schemas.microsoft.com/office/drawing/2014/main" id="{798CB593-C789-C2C1-0183-0DFF618597C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06687" y="6175674"/>
            <a:ext cx="2071417" cy="6069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04602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alpha val="90000"/>
          </a:schemeClr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80825" y="203340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Libre Franklin"/>
                <a:sym typeface="Libre Franklin"/>
              </a:rPr>
              <a:t>Smatrate li da ste adekvatno plaćeni za posao koji obavljate?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" name="Google Shape;171;p55">
            <a:extLst>
              <a:ext uri="{FF2B5EF4-FFF2-40B4-BE49-F238E27FC236}">
                <a16:creationId xmlns:a16="http://schemas.microsoft.com/office/drawing/2014/main" id="{284D73E2-269A-EF46-3B12-64D1370C1C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5598514"/>
              </p:ext>
            </p:extLst>
          </p:nvPr>
        </p:nvGraphicFramePr>
        <p:xfrm>
          <a:off x="9722078" y="555964"/>
          <a:ext cx="2178175" cy="4336677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148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9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55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56,1%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41,5%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55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22,1%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75,8%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55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28,3%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68,5%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96FA16F-609A-5D8B-B6AB-31ABF16C5F8B}"/>
              </a:ext>
            </a:extLst>
          </p:cNvPr>
          <p:cNvSpPr txBox="1"/>
          <p:nvPr/>
        </p:nvSpPr>
        <p:spPr>
          <a:xfrm>
            <a:off x="9771318" y="1038158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Zadovoljni: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0C11A67-C3C4-E84D-E067-EE322AA53BDD}"/>
              </a:ext>
            </a:extLst>
          </p:cNvPr>
          <p:cNvSpPr txBox="1"/>
          <p:nvPr/>
        </p:nvSpPr>
        <p:spPr>
          <a:xfrm>
            <a:off x="10732130" y="1029067"/>
            <a:ext cx="1357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</a:t>
            </a:r>
            <a:r>
              <a:rPr lang="en-US" b="1" dirty="0">
                <a:latin typeface="Franklin Gothic Book" panose="020B0503020102020204" pitchFamily="34" charset="0"/>
              </a:rPr>
              <a:t>e</a:t>
            </a:r>
            <a:r>
              <a:rPr lang="sr-Latn-ME" b="1" dirty="0">
                <a:latin typeface="Franklin Gothic Book" panose="020B0503020102020204" pitchFamily="34" charset="0"/>
              </a:rPr>
              <a:t>zadovoljni: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2E8FEDA-887B-6BF7-B3DE-C10C52E653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0770753"/>
              </p:ext>
            </p:extLst>
          </p:nvPr>
        </p:nvGraphicFramePr>
        <p:xfrm>
          <a:off x="882335" y="1009213"/>
          <a:ext cx="8988874" cy="4965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BA3002C-892B-2943-0794-373303D60C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640442"/>
              </p:ext>
            </p:extLst>
          </p:nvPr>
        </p:nvGraphicFramePr>
        <p:xfrm>
          <a:off x="2723948" y="5048698"/>
          <a:ext cx="6998130" cy="365760"/>
        </p:xfrm>
        <a:graphic>
          <a:graphicData uri="http://schemas.openxmlformats.org/drawingml/2006/table">
            <a:tbl>
              <a:tblPr firstRow="1" bandRow="1">
                <a:tableStyleId>{9477955C-A1E1-4A4C-BD3D-66FEA38ACCEF}</a:tableStyleId>
              </a:tblPr>
              <a:tblGrid>
                <a:gridCol w="1399626">
                  <a:extLst>
                    <a:ext uri="{9D8B030D-6E8A-4147-A177-3AD203B41FA5}">
                      <a16:colId xmlns:a16="http://schemas.microsoft.com/office/drawing/2014/main" val="1480412886"/>
                    </a:ext>
                  </a:extLst>
                </a:gridCol>
                <a:gridCol w="1632590">
                  <a:extLst>
                    <a:ext uri="{9D8B030D-6E8A-4147-A177-3AD203B41FA5}">
                      <a16:colId xmlns:a16="http://schemas.microsoft.com/office/drawing/2014/main" val="504312956"/>
                    </a:ext>
                  </a:extLst>
                </a:gridCol>
                <a:gridCol w="1166662">
                  <a:extLst>
                    <a:ext uri="{9D8B030D-6E8A-4147-A177-3AD203B41FA5}">
                      <a16:colId xmlns:a16="http://schemas.microsoft.com/office/drawing/2014/main" val="1043213943"/>
                    </a:ext>
                  </a:extLst>
                </a:gridCol>
                <a:gridCol w="1399626">
                  <a:extLst>
                    <a:ext uri="{9D8B030D-6E8A-4147-A177-3AD203B41FA5}">
                      <a16:colId xmlns:a16="http://schemas.microsoft.com/office/drawing/2014/main" val="1522555060"/>
                    </a:ext>
                  </a:extLst>
                </a:gridCol>
                <a:gridCol w="1399626">
                  <a:extLst>
                    <a:ext uri="{9D8B030D-6E8A-4147-A177-3AD203B41FA5}">
                      <a16:colId xmlns:a16="http://schemas.microsoft.com/office/drawing/2014/main" val="3103077431"/>
                    </a:ext>
                  </a:extLst>
                </a:gridCol>
              </a:tblGrid>
              <a:tr h="152072">
                <a:tc>
                  <a:txBody>
                    <a:bodyPr/>
                    <a:lstStyle/>
                    <a:p>
                      <a:pPr algn="l"/>
                      <a:r>
                        <a:rPr lang="sr-Latn-ME" sz="1800" dirty="0">
                          <a:solidFill>
                            <a:srgbClr val="2BAEAB"/>
                          </a:solidFill>
                          <a:latin typeface="Franklin Gothic Book" panose="020B0503020102020204" pitchFamily="34" charset="0"/>
                        </a:rPr>
                        <a:t>2</a:t>
                      </a:r>
                      <a:endParaRPr lang="en-US" sz="1800" dirty="0">
                        <a:solidFill>
                          <a:srgbClr val="2BAE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ME" sz="1800" dirty="0">
                          <a:solidFill>
                            <a:srgbClr val="7AE0D4"/>
                          </a:solidFill>
                          <a:latin typeface="Franklin Gothic Book" panose="020B0503020102020204" pitchFamily="34" charset="0"/>
                        </a:rPr>
                        <a:t>25</a:t>
                      </a:r>
                      <a:endParaRPr lang="en-US" sz="1800" dirty="0">
                        <a:solidFill>
                          <a:srgbClr val="7AE0D4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ME" sz="1800" dirty="0">
                          <a:solidFill>
                            <a:srgbClr val="AF8BBF"/>
                          </a:solidFill>
                          <a:latin typeface="Franklin Gothic Book" panose="020B0503020102020204" pitchFamily="34" charset="0"/>
                        </a:rPr>
                        <a:t>26</a:t>
                      </a:r>
                      <a:endParaRPr lang="en-US" sz="1800" dirty="0">
                        <a:solidFill>
                          <a:srgbClr val="AF8BBF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ME" sz="180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37</a:t>
                      </a:r>
                      <a:endParaRPr lang="en-US" sz="1800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ME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Franklin Gothic Book" panose="020B0503020102020204" pitchFamily="34" charset="0"/>
                        </a:rPr>
                        <a:t>3</a:t>
                      </a:r>
                      <a:endParaRPr lang="en-US" sz="1800" dirty="0">
                        <a:solidFill>
                          <a:schemeClr val="bg1">
                            <a:lumMod val="75000"/>
                          </a:schemeClr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271369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149EFEA-194F-ED15-2522-025CE180D6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470408"/>
              </p:ext>
            </p:extLst>
          </p:nvPr>
        </p:nvGraphicFramePr>
        <p:xfrm>
          <a:off x="2673193" y="3574429"/>
          <a:ext cx="6998130" cy="365760"/>
        </p:xfrm>
        <a:graphic>
          <a:graphicData uri="http://schemas.openxmlformats.org/drawingml/2006/table">
            <a:tbl>
              <a:tblPr firstRow="1" bandRow="1">
                <a:tableStyleId>{9477955C-A1E1-4A4C-BD3D-66FEA38ACCEF}</a:tableStyleId>
              </a:tblPr>
              <a:tblGrid>
                <a:gridCol w="1399626">
                  <a:extLst>
                    <a:ext uri="{9D8B030D-6E8A-4147-A177-3AD203B41FA5}">
                      <a16:colId xmlns:a16="http://schemas.microsoft.com/office/drawing/2014/main" val="1480412886"/>
                    </a:ext>
                  </a:extLst>
                </a:gridCol>
                <a:gridCol w="1632590">
                  <a:extLst>
                    <a:ext uri="{9D8B030D-6E8A-4147-A177-3AD203B41FA5}">
                      <a16:colId xmlns:a16="http://schemas.microsoft.com/office/drawing/2014/main" val="504312956"/>
                    </a:ext>
                  </a:extLst>
                </a:gridCol>
                <a:gridCol w="1166662">
                  <a:extLst>
                    <a:ext uri="{9D8B030D-6E8A-4147-A177-3AD203B41FA5}">
                      <a16:colId xmlns:a16="http://schemas.microsoft.com/office/drawing/2014/main" val="1043213943"/>
                    </a:ext>
                  </a:extLst>
                </a:gridCol>
                <a:gridCol w="1399626">
                  <a:extLst>
                    <a:ext uri="{9D8B030D-6E8A-4147-A177-3AD203B41FA5}">
                      <a16:colId xmlns:a16="http://schemas.microsoft.com/office/drawing/2014/main" val="1522555060"/>
                    </a:ext>
                  </a:extLst>
                </a:gridCol>
                <a:gridCol w="1399626">
                  <a:extLst>
                    <a:ext uri="{9D8B030D-6E8A-4147-A177-3AD203B41FA5}">
                      <a16:colId xmlns:a16="http://schemas.microsoft.com/office/drawing/2014/main" val="3103077431"/>
                    </a:ext>
                  </a:extLst>
                </a:gridCol>
              </a:tblGrid>
              <a:tr h="152072">
                <a:tc>
                  <a:txBody>
                    <a:bodyPr/>
                    <a:lstStyle/>
                    <a:p>
                      <a:pPr algn="l"/>
                      <a:r>
                        <a:rPr lang="sr-Latn-ME" sz="1800" dirty="0">
                          <a:solidFill>
                            <a:srgbClr val="2BAEAB"/>
                          </a:solidFill>
                          <a:latin typeface="Franklin Gothic Book" panose="020B0503020102020204" pitchFamily="34" charset="0"/>
                        </a:rPr>
                        <a:t>3</a:t>
                      </a:r>
                      <a:endParaRPr lang="en-US" sz="1800" dirty="0">
                        <a:solidFill>
                          <a:srgbClr val="2BAE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ME" sz="1800" dirty="0">
                          <a:solidFill>
                            <a:srgbClr val="7AE0D4"/>
                          </a:solidFill>
                          <a:latin typeface="Franklin Gothic Book" panose="020B0503020102020204" pitchFamily="34" charset="0"/>
                        </a:rPr>
                        <a:t>18</a:t>
                      </a:r>
                      <a:endParaRPr lang="en-US" sz="1800" dirty="0">
                        <a:solidFill>
                          <a:srgbClr val="7AE0D4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ME" sz="1800" dirty="0">
                          <a:solidFill>
                            <a:srgbClr val="AF8BBF"/>
                          </a:solidFill>
                          <a:latin typeface="Franklin Gothic Book" panose="020B0503020102020204" pitchFamily="34" charset="0"/>
                        </a:rPr>
                        <a:t>7</a:t>
                      </a:r>
                      <a:endParaRPr lang="en-US" sz="1800" dirty="0">
                        <a:solidFill>
                          <a:srgbClr val="AF8BBF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ME" sz="180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67</a:t>
                      </a:r>
                      <a:endParaRPr lang="en-US" sz="1800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ME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Franklin Gothic Book" panose="020B0503020102020204" pitchFamily="34" charset="0"/>
                        </a:rPr>
                        <a:t>2</a:t>
                      </a:r>
                      <a:endParaRPr lang="en-US" sz="1800" dirty="0">
                        <a:solidFill>
                          <a:schemeClr val="bg1">
                            <a:lumMod val="75000"/>
                          </a:schemeClr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271369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91E5663-B099-60EF-03EE-045C8B52E4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144698"/>
              </p:ext>
            </p:extLst>
          </p:nvPr>
        </p:nvGraphicFramePr>
        <p:xfrm>
          <a:off x="2723948" y="2100160"/>
          <a:ext cx="6998130" cy="365760"/>
        </p:xfrm>
        <a:graphic>
          <a:graphicData uri="http://schemas.openxmlformats.org/drawingml/2006/table">
            <a:tbl>
              <a:tblPr firstRow="1" bandRow="1">
                <a:tableStyleId>{9477955C-A1E1-4A4C-BD3D-66FEA38ACCEF}</a:tableStyleId>
              </a:tblPr>
              <a:tblGrid>
                <a:gridCol w="1399626">
                  <a:extLst>
                    <a:ext uri="{9D8B030D-6E8A-4147-A177-3AD203B41FA5}">
                      <a16:colId xmlns:a16="http://schemas.microsoft.com/office/drawing/2014/main" val="1480412886"/>
                    </a:ext>
                  </a:extLst>
                </a:gridCol>
                <a:gridCol w="1632590">
                  <a:extLst>
                    <a:ext uri="{9D8B030D-6E8A-4147-A177-3AD203B41FA5}">
                      <a16:colId xmlns:a16="http://schemas.microsoft.com/office/drawing/2014/main" val="504312956"/>
                    </a:ext>
                  </a:extLst>
                </a:gridCol>
                <a:gridCol w="1166662">
                  <a:extLst>
                    <a:ext uri="{9D8B030D-6E8A-4147-A177-3AD203B41FA5}">
                      <a16:colId xmlns:a16="http://schemas.microsoft.com/office/drawing/2014/main" val="1043213943"/>
                    </a:ext>
                  </a:extLst>
                </a:gridCol>
                <a:gridCol w="1399626">
                  <a:extLst>
                    <a:ext uri="{9D8B030D-6E8A-4147-A177-3AD203B41FA5}">
                      <a16:colId xmlns:a16="http://schemas.microsoft.com/office/drawing/2014/main" val="1522555060"/>
                    </a:ext>
                  </a:extLst>
                </a:gridCol>
                <a:gridCol w="1399626">
                  <a:extLst>
                    <a:ext uri="{9D8B030D-6E8A-4147-A177-3AD203B41FA5}">
                      <a16:colId xmlns:a16="http://schemas.microsoft.com/office/drawing/2014/main" val="3103077431"/>
                    </a:ext>
                  </a:extLst>
                </a:gridCol>
              </a:tblGrid>
              <a:tr h="152072">
                <a:tc>
                  <a:txBody>
                    <a:bodyPr/>
                    <a:lstStyle/>
                    <a:p>
                      <a:pPr algn="l"/>
                      <a:r>
                        <a:rPr lang="sr-Latn-ME" sz="1800" dirty="0">
                          <a:solidFill>
                            <a:srgbClr val="2BAEAB"/>
                          </a:solidFill>
                          <a:latin typeface="Franklin Gothic Book" panose="020B0503020102020204" pitchFamily="34" charset="0"/>
                        </a:rPr>
                        <a:t>5</a:t>
                      </a:r>
                      <a:endParaRPr lang="en-US" sz="1800" dirty="0">
                        <a:solidFill>
                          <a:srgbClr val="2BAE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ME" sz="1800" dirty="0">
                          <a:solidFill>
                            <a:srgbClr val="7AE0D4"/>
                          </a:solidFill>
                          <a:latin typeface="Franklin Gothic Book" panose="020B0503020102020204" pitchFamily="34" charset="0"/>
                        </a:rPr>
                        <a:t>18</a:t>
                      </a:r>
                      <a:endParaRPr lang="en-US" sz="1800" dirty="0">
                        <a:solidFill>
                          <a:srgbClr val="7AE0D4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ME" sz="1800" dirty="0">
                          <a:solidFill>
                            <a:srgbClr val="AF8BBF"/>
                          </a:solidFill>
                          <a:latin typeface="Franklin Gothic Book" panose="020B0503020102020204" pitchFamily="34" charset="0"/>
                        </a:rPr>
                        <a:t>7</a:t>
                      </a:r>
                      <a:endParaRPr lang="en-US" sz="1800" dirty="0">
                        <a:solidFill>
                          <a:srgbClr val="AF8BBF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ME" sz="180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10</a:t>
                      </a:r>
                      <a:endParaRPr lang="en-US" sz="1800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ME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Franklin Gothic Book" panose="020B0503020102020204" pitchFamily="34" charset="0"/>
                        </a:rPr>
                        <a:t>1</a:t>
                      </a:r>
                      <a:endParaRPr lang="en-US" sz="1800" dirty="0">
                        <a:solidFill>
                          <a:schemeClr val="bg1">
                            <a:lumMod val="75000"/>
                          </a:schemeClr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2713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9534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9">
          <a:extLst>
            <a:ext uri="{FF2B5EF4-FFF2-40B4-BE49-F238E27FC236}">
              <a16:creationId xmlns:a16="http://schemas.microsoft.com/office/drawing/2014/main" id="{76D7FCC4-6EFE-A356-1845-D1D81B805F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0" name="Google Shape;180;p56">
            <a:extLst>
              <a:ext uri="{FF2B5EF4-FFF2-40B4-BE49-F238E27FC236}">
                <a16:creationId xmlns:a16="http://schemas.microsoft.com/office/drawing/2014/main" id="{37A79B7D-6403-FBF4-74D8-1BD080A60B31}"/>
              </a:ext>
            </a:extLst>
          </p:cNvPr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1" name="Google Shape;181;p56">
            <a:extLst>
              <a:ext uri="{FF2B5EF4-FFF2-40B4-BE49-F238E27FC236}">
                <a16:creationId xmlns:a16="http://schemas.microsoft.com/office/drawing/2014/main" id="{CE1D8E0C-40C3-8AE9-DB74-B9017544D4B3}"/>
              </a:ext>
            </a:extLst>
          </p:cNvPr>
          <p:cNvSpPr txBox="1"/>
          <p:nvPr/>
        </p:nvSpPr>
        <p:spPr>
          <a:xfrm>
            <a:off x="729673" y="213588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A9BD5"/>
              </a:buClr>
              <a:buSzPts val="3200"/>
              <a:buFont typeface="Arial"/>
              <a:buNone/>
            </a:pP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Percepcije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reformi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pravosuđa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2" name="Google Shape;182;p56">
            <a:extLst>
              <a:ext uri="{FF2B5EF4-FFF2-40B4-BE49-F238E27FC236}">
                <a16:creationId xmlns:a16="http://schemas.microsoft.com/office/drawing/2014/main" id="{5A07309A-10CE-5B33-0535-4959C51D5A8D}"/>
              </a:ext>
            </a:extLst>
          </p:cNvPr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83" name="Google Shape;183;p56">
            <a:extLst>
              <a:ext uri="{FF2B5EF4-FFF2-40B4-BE49-F238E27FC236}">
                <a16:creationId xmlns:a16="http://schemas.microsoft.com/office/drawing/2014/main" id="{52B29A91-2C29-1379-2DCE-A940F557CB2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84" name="Google Shape;184;p56">
            <a:extLst>
              <a:ext uri="{FF2B5EF4-FFF2-40B4-BE49-F238E27FC236}">
                <a16:creationId xmlns:a16="http://schemas.microsoft.com/office/drawing/2014/main" id="{43B93048-BE05-CC00-7051-8C57073294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5462774"/>
              </p:ext>
            </p:extLst>
          </p:nvPr>
        </p:nvGraphicFramePr>
        <p:xfrm>
          <a:off x="10187675" y="320042"/>
          <a:ext cx="1661425" cy="5248651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87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2811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Oni koji se </a:t>
                      </a:r>
                      <a:r>
                        <a:rPr lang="en-US" sz="1400" u="none" strike="noStrike" cap="none" dirty="0" err="1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slažu</a:t>
                      </a: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Oni koji se ne </a:t>
                      </a:r>
                      <a:r>
                        <a:rPr lang="en-US" sz="1400" u="none" strike="noStrike" cap="none" dirty="0" err="1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slažu</a:t>
                      </a: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513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68,3%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4,9%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513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3A3838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61,1%</a:t>
                      </a:r>
                      <a:endParaRPr sz="1600"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3A3838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11,6%</a:t>
                      </a:r>
                      <a:endParaRPr sz="1600"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513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58,7%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16,6%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513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51,1%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16,3%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8" name="Google Shape;188;p56">
            <a:extLst>
              <a:ext uri="{FF2B5EF4-FFF2-40B4-BE49-F238E27FC236}">
                <a16:creationId xmlns:a16="http://schemas.microsoft.com/office/drawing/2014/main" id="{49150FED-491C-9CC2-D181-E9613C88EEFA}"/>
              </a:ext>
            </a:extLst>
          </p:cNvPr>
          <p:cNvSpPr txBox="1"/>
          <p:nvPr/>
        </p:nvSpPr>
        <p:spPr>
          <a:xfrm>
            <a:off x="102049" y="6458749"/>
            <a:ext cx="9739181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*Molimo Vas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ocijenite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sljedeće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tvrdnje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u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vezi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potencijalnim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reformama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od 1 do 5,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čemu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1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znači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"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Uopšte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se ne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", a 5 "U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potpunosti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se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".</a:t>
            </a:r>
            <a:endParaRPr sz="1000" b="0" i="0" u="none" strike="noStrike" cap="none" dirty="0">
              <a:solidFill>
                <a:srgbClr val="9565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6ACEFC9-9524-87F2-538C-E8A2790042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8041602"/>
              </p:ext>
            </p:extLst>
          </p:nvPr>
        </p:nvGraphicFramePr>
        <p:xfrm>
          <a:off x="1057259" y="841807"/>
          <a:ext cx="9116568" cy="5248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40883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195569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Libre Franklin"/>
                <a:sym typeface="Libre Franklin"/>
              </a:rPr>
              <a:t>Da li je trenutna administrativna i stručna podrška dovoljna da održi kvalitet i ažurnost rada?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Google Shape;171;p55">
            <a:extLst>
              <a:ext uri="{FF2B5EF4-FFF2-40B4-BE49-F238E27FC236}">
                <a16:creationId xmlns:a16="http://schemas.microsoft.com/office/drawing/2014/main" id="{248206D5-3878-1FF3-0CEA-913894E76F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4215643"/>
              </p:ext>
            </p:extLst>
          </p:nvPr>
        </p:nvGraphicFramePr>
        <p:xfrm>
          <a:off x="9713149" y="874311"/>
          <a:ext cx="1948718" cy="4543212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27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1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58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39,0%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53,6%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58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25,3%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42,1%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58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29,4%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67,0%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58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34,8%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43,5%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31240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95949C3-30C6-487F-FBC3-B8E9B3E99842}"/>
              </a:ext>
            </a:extLst>
          </p:cNvPr>
          <p:cNvSpPr txBox="1"/>
          <p:nvPr/>
        </p:nvSpPr>
        <p:spPr>
          <a:xfrm>
            <a:off x="9701702" y="1058179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Dovoljna: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0751EF-ABA4-0E22-6EEA-ED8CDE94C331}"/>
              </a:ext>
            </a:extLst>
          </p:cNvPr>
          <p:cNvSpPr txBox="1"/>
          <p:nvPr/>
        </p:nvSpPr>
        <p:spPr>
          <a:xfrm>
            <a:off x="10601163" y="1058179"/>
            <a:ext cx="12479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Nije dovoljna: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2B84DEB-8E66-7EC2-04BB-1FEAA5FA40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8247658"/>
              </p:ext>
            </p:extLst>
          </p:nvPr>
        </p:nvGraphicFramePr>
        <p:xfrm>
          <a:off x="960120" y="1294760"/>
          <a:ext cx="8842166" cy="5007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497388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9">
          <a:extLst>
            <a:ext uri="{FF2B5EF4-FFF2-40B4-BE49-F238E27FC236}">
              <a16:creationId xmlns:a16="http://schemas.microsoft.com/office/drawing/2014/main" id="{6A5E083B-FAE0-15CC-388F-5AE503826A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0" name="Google Shape;180;p56">
            <a:extLst>
              <a:ext uri="{FF2B5EF4-FFF2-40B4-BE49-F238E27FC236}">
                <a16:creationId xmlns:a16="http://schemas.microsoft.com/office/drawing/2014/main" id="{EF7B5570-EE35-9B63-3A13-30B646CFF6C9}"/>
              </a:ext>
            </a:extLst>
          </p:cNvPr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1" name="Google Shape;181;p56">
            <a:extLst>
              <a:ext uri="{FF2B5EF4-FFF2-40B4-BE49-F238E27FC236}">
                <a16:creationId xmlns:a16="http://schemas.microsoft.com/office/drawing/2014/main" id="{5A464544-ECAB-6C6C-2831-E8B31F0F30B5}"/>
              </a:ext>
            </a:extLst>
          </p:cNvPr>
          <p:cNvSpPr txBox="1"/>
          <p:nvPr/>
        </p:nvSpPr>
        <p:spPr>
          <a:xfrm>
            <a:off x="729673" y="213588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A9BD5"/>
              </a:buClr>
              <a:buSzPts val="3200"/>
              <a:buFont typeface="Arial"/>
              <a:buNone/>
            </a:pP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Percepcije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reformi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pravosuđa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2" name="Google Shape;182;p56">
            <a:extLst>
              <a:ext uri="{FF2B5EF4-FFF2-40B4-BE49-F238E27FC236}">
                <a16:creationId xmlns:a16="http://schemas.microsoft.com/office/drawing/2014/main" id="{DCF21FB9-751E-CB6A-1B53-EEDDA4CF099C}"/>
              </a:ext>
            </a:extLst>
          </p:cNvPr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83" name="Google Shape;183;p56">
            <a:extLst>
              <a:ext uri="{FF2B5EF4-FFF2-40B4-BE49-F238E27FC236}">
                <a16:creationId xmlns:a16="http://schemas.microsoft.com/office/drawing/2014/main" id="{D587B337-C6E9-DA26-7ADE-54E60E1F883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84" name="Google Shape;184;p56">
            <a:extLst>
              <a:ext uri="{FF2B5EF4-FFF2-40B4-BE49-F238E27FC236}">
                <a16:creationId xmlns:a16="http://schemas.microsoft.com/office/drawing/2014/main" id="{9CDE0AC3-A6BB-3C72-E7F4-6FB1391443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406952"/>
              </p:ext>
            </p:extLst>
          </p:nvPr>
        </p:nvGraphicFramePr>
        <p:xfrm>
          <a:off x="10187675" y="320043"/>
          <a:ext cx="1661425" cy="5093206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87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767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Oni koji se </a:t>
                      </a:r>
                      <a:r>
                        <a:rPr lang="en-US" sz="1400" u="none" strike="noStrike" cap="none" dirty="0" err="1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slažu</a:t>
                      </a: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Oni koji se ne </a:t>
                      </a:r>
                      <a:r>
                        <a:rPr lang="en-US" sz="1400" u="none" strike="noStrike" cap="none" dirty="0" err="1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slažu</a:t>
                      </a: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41,5%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29,3%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3A3838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45,3%</a:t>
                      </a:r>
                      <a:endParaRPr sz="1600"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3A3838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21,1%</a:t>
                      </a:r>
                      <a:endParaRPr sz="1600"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79,8%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5,6%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74,0%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10,8%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8" name="Google Shape;188;p56">
            <a:extLst>
              <a:ext uri="{FF2B5EF4-FFF2-40B4-BE49-F238E27FC236}">
                <a16:creationId xmlns:a16="http://schemas.microsoft.com/office/drawing/2014/main" id="{2FD4BF83-BD0E-F461-284D-8CA538179EB3}"/>
              </a:ext>
            </a:extLst>
          </p:cNvPr>
          <p:cNvSpPr txBox="1"/>
          <p:nvPr/>
        </p:nvSpPr>
        <p:spPr>
          <a:xfrm>
            <a:off x="0" y="6398190"/>
            <a:ext cx="9739181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*Molimo Vas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ocijenite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sljedeće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tvrdnje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u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vezi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potencijalnim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reformama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od 1 do 5,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čemu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1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znači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"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Uopšte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se ne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", a 5 "U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potpunosti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se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".</a:t>
            </a:r>
            <a:endParaRPr sz="1000" b="0" i="0" u="none" strike="noStrike" cap="none" dirty="0">
              <a:solidFill>
                <a:srgbClr val="9565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934EA59-DC68-5759-686F-97B7C15C71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0989882"/>
              </p:ext>
            </p:extLst>
          </p:nvPr>
        </p:nvGraphicFramePr>
        <p:xfrm>
          <a:off x="863977" y="862874"/>
          <a:ext cx="9309850" cy="5132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019197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9">
          <a:extLst>
            <a:ext uri="{FF2B5EF4-FFF2-40B4-BE49-F238E27FC236}">
              <a16:creationId xmlns:a16="http://schemas.microsoft.com/office/drawing/2014/main" id="{47B211AF-FDFF-DCC3-1826-31B3F5502E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0" name="Google Shape;180;p56">
            <a:extLst>
              <a:ext uri="{FF2B5EF4-FFF2-40B4-BE49-F238E27FC236}">
                <a16:creationId xmlns:a16="http://schemas.microsoft.com/office/drawing/2014/main" id="{D3AD2FFF-6BA0-E037-D6F5-0CC5D7D02C88}"/>
              </a:ext>
            </a:extLst>
          </p:cNvPr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1" name="Google Shape;181;p56">
            <a:extLst>
              <a:ext uri="{FF2B5EF4-FFF2-40B4-BE49-F238E27FC236}">
                <a16:creationId xmlns:a16="http://schemas.microsoft.com/office/drawing/2014/main" id="{DED23D22-D97F-0E36-59EE-024FC2B5DB1A}"/>
              </a:ext>
            </a:extLst>
          </p:cNvPr>
          <p:cNvSpPr txBox="1"/>
          <p:nvPr/>
        </p:nvSpPr>
        <p:spPr>
          <a:xfrm>
            <a:off x="729673" y="213588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A9BD5"/>
              </a:buClr>
              <a:buSzPts val="3200"/>
              <a:buFont typeface="Arial"/>
              <a:buNone/>
            </a:pP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Percepcije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reformi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pravosuđa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2" name="Google Shape;182;p56">
            <a:extLst>
              <a:ext uri="{FF2B5EF4-FFF2-40B4-BE49-F238E27FC236}">
                <a16:creationId xmlns:a16="http://schemas.microsoft.com/office/drawing/2014/main" id="{B07A98AB-97A9-9C85-38A2-B08952A1ACA9}"/>
              </a:ext>
            </a:extLst>
          </p:cNvPr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83" name="Google Shape;183;p56">
            <a:extLst>
              <a:ext uri="{FF2B5EF4-FFF2-40B4-BE49-F238E27FC236}">
                <a16:creationId xmlns:a16="http://schemas.microsoft.com/office/drawing/2014/main" id="{D4197B4D-77D7-A17D-67B1-6CD08FB26DB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84" name="Google Shape;184;p56">
            <a:extLst>
              <a:ext uri="{FF2B5EF4-FFF2-40B4-BE49-F238E27FC236}">
                <a16:creationId xmlns:a16="http://schemas.microsoft.com/office/drawing/2014/main" id="{B445D1D9-0BBF-0C18-C6C5-BBF5F23A6D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2638069"/>
              </p:ext>
            </p:extLst>
          </p:nvPr>
        </p:nvGraphicFramePr>
        <p:xfrm>
          <a:off x="10187675" y="320043"/>
          <a:ext cx="1661425" cy="5093206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87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767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Oni koji se </a:t>
                      </a:r>
                      <a:r>
                        <a:rPr lang="en-US" sz="1400" u="none" strike="noStrike" cap="none" dirty="0" err="1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slažu</a:t>
                      </a: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Oni koji se ne </a:t>
                      </a:r>
                      <a:r>
                        <a:rPr lang="en-US" sz="1400" u="none" strike="noStrike" cap="none" dirty="0" err="1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slažu</a:t>
                      </a: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22,0%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14,7%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3A3838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31,6%</a:t>
                      </a:r>
                      <a:endParaRPr sz="1600"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3A3838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21,1%</a:t>
                      </a:r>
                      <a:endParaRPr sz="1600"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66,1%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11,1%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58,7%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11,9%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8" name="Google Shape;188;p56">
            <a:extLst>
              <a:ext uri="{FF2B5EF4-FFF2-40B4-BE49-F238E27FC236}">
                <a16:creationId xmlns:a16="http://schemas.microsoft.com/office/drawing/2014/main" id="{6A257AA6-3374-AEF9-84B4-98C185F5297B}"/>
              </a:ext>
            </a:extLst>
          </p:cNvPr>
          <p:cNvSpPr txBox="1"/>
          <p:nvPr/>
        </p:nvSpPr>
        <p:spPr>
          <a:xfrm>
            <a:off x="102049" y="6458749"/>
            <a:ext cx="9739181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*Molimo Vas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ocijenite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sljedeće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tvrdnje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u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vezi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potencijalnim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reformama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od 1 do 5,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čemu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1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znači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"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Uopšte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se ne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", a 5 "U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potpunosti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se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".</a:t>
            </a:r>
            <a:endParaRPr sz="1000" b="0" i="0" u="none" strike="noStrike" cap="none" dirty="0">
              <a:solidFill>
                <a:srgbClr val="9565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38B0970-6CF1-D6FA-ECF1-B1956D74B9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5980430"/>
              </p:ext>
            </p:extLst>
          </p:nvPr>
        </p:nvGraphicFramePr>
        <p:xfrm>
          <a:off x="906260" y="805893"/>
          <a:ext cx="9318994" cy="5093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861945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764867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53231" y="376342"/>
            <a:ext cx="10969377" cy="822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 li bi evidencija izuzeća sudija i državnih tužilaca i transparentnost ovih procedura uticala na smanjenje rizika od korupcije?</a:t>
            </a: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Google Shape;171;p55">
            <a:extLst>
              <a:ext uri="{FF2B5EF4-FFF2-40B4-BE49-F238E27FC236}">
                <a16:creationId xmlns:a16="http://schemas.microsoft.com/office/drawing/2014/main" id="{2C3E5ECC-5315-A51D-C991-8909F242BB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3996307"/>
              </p:ext>
            </p:extLst>
          </p:nvPr>
        </p:nvGraphicFramePr>
        <p:xfrm>
          <a:off x="10077888" y="1057710"/>
          <a:ext cx="1964760" cy="4126936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35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31734"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34,2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34,2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1734"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47,4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33,7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17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67,0%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23,8%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17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55,5%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11,9%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3124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E5505B9-E9FE-5427-C319-B861C6E37C97}"/>
              </a:ext>
            </a:extLst>
          </p:cNvPr>
          <p:cNvSpPr txBox="1"/>
          <p:nvPr/>
        </p:nvSpPr>
        <p:spPr>
          <a:xfrm>
            <a:off x="10054330" y="1198999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C49017-D156-D59D-7C05-63A8B7F2951F}"/>
              </a:ext>
            </a:extLst>
          </p:cNvPr>
          <p:cNvSpPr txBox="1"/>
          <p:nvPr/>
        </p:nvSpPr>
        <p:spPr>
          <a:xfrm>
            <a:off x="10981944" y="1091277"/>
            <a:ext cx="106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Nije 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47349B3-160C-588A-5850-15CEAFD491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606173"/>
              </p:ext>
            </p:extLst>
          </p:nvPr>
        </p:nvGraphicFramePr>
        <p:xfrm>
          <a:off x="1308792" y="1352888"/>
          <a:ext cx="8769096" cy="4641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319436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9">
          <a:extLst>
            <a:ext uri="{FF2B5EF4-FFF2-40B4-BE49-F238E27FC236}">
              <a16:creationId xmlns:a16="http://schemas.microsoft.com/office/drawing/2014/main" id="{29633859-9EC9-73D0-E33C-F3446EB906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0" name="Google Shape;180;p56">
            <a:extLst>
              <a:ext uri="{FF2B5EF4-FFF2-40B4-BE49-F238E27FC236}">
                <a16:creationId xmlns:a16="http://schemas.microsoft.com/office/drawing/2014/main" id="{DB8163B0-4C65-0D24-EDD7-11B9B0EDF6AF}"/>
              </a:ext>
            </a:extLst>
          </p:cNvPr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1" name="Google Shape;181;p56">
            <a:extLst>
              <a:ext uri="{FF2B5EF4-FFF2-40B4-BE49-F238E27FC236}">
                <a16:creationId xmlns:a16="http://schemas.microsoft.com/office/drawing/2014/main" id="{6B89FA1E-8072-2927-9537-63DD0612CF8A}"/>
              </a:ext>
            </a:extLst>
          </p:cNvPr>
          <p:cNvSpPr txBox="1"/>
          <p:nvPr/>
        </p:nvSpPr>
        <p:spPr>
          <a:xfrm>
            <a:off x="729673" y="213588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A9BD5"/>
              </a:buClr>
              <a:buSzPts val="3200"/>
              <a:buFont typeface="Arial"/>
              <a:buNone/>
            </a:pP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Percepcije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reformi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pravosuđa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2" name="Google Shape;182;p56">
            <a:extLst>
              <a:ext uri="{FF2B5EF4-FFF2-40B4-BE49-F238E27FC236}">
                <a16:creationId xmlns:a16="http://schemas.microsoft.com/office/drawing/2014/main" id="{3FF9B89E-B86C-AD3D-BE36-066C6F9E7CC1}"/>
              </a:ext>
            </a:extLst>
          </p:cNvPr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83" name="Google Shape;183;p56">
            <a:extLst>
              <a:ext uri="{FF2B5EF4-FFF2-40B4-BE49-F238E27FC236}">
                <a16:creationId xmlns:a16="http://schemas.microsoft.com/office/drawing/2014/main" id="{5BC2DC59-21C6-2301-05B4-2BC9A774425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84" name="Google Shape;184;p56">
            <a:extLst>
              <a:ext uri="{FF2B5EF4-FFF2-40B4-BE49-F238E27FC236}">
                <a16:creationId xmlns:a16="http://schemas.microsoft.com/office/drawing/2014/main" id="{75F06FF0-845B-9A4A-DE42-B104AA930A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3932218"/>
              </p:ext>
            </p:extLst>
          </p:nvPr>
        </p:nvGraphicFramePr>
        <p:xfrm>
          <a:off x="10187675" y="320043"/>
          <a:ext cx="1661425" cy="5093206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87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767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Oni koji se </a:t>
                      </a:r>
                      <a:r>
                        <a:rPr lang="en-US" sz="1400" u="none" strike="noStrike" cap="none" dirty="0" err="1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slažu</a:t>
                      </a: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Oni koji se ne </a:t>
                      </a:r>
                      <a:r>
                        <a:rPr lang="en-US" sz="1400" u="none" strike="noStrike" cap="none" dirty="0" err="1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slažu</a:t>
                      </a: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19,6%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31,7%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3A3838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28,4%</a:t>
                      </a:r>
                      <a:endParaRPr sz="1600"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3A3838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36,9%</a:t>
                      </a:r>
                      <a:endParaRPr sz="1600"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59,7%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11,0%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52,2%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8,6%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8" name="Google Shape;188;p56">
            <a:extLst>
              <a:ext uri="{FF2B5EF4-FFF2-40B4-BE49-F238E27FC236}">
                <a16:creationId xmlns:a16="http://schemas.microsoft.com/office/drawing/2014/main" id="{B5904DA4-EA39-510F-0939-CB54B88495D3}"/>
              </a:ext>
            </a:extLst>
          </p:cNvPr>
          <p:cNvSpPr txBox="1"/>
          <p:nvPr/>
        </p:nvSpPr>
        <p:spPr>
          <a:xfrm>
            <a:off x="102049" y="6458749"/>
            <a:ext cx="9739181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*Molimo Vas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ocijenite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sljedeće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tvrdnje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u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vezi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potencijalnim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reformama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od 1 do 5,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čemu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1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znači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"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Uopšte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se ne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", a 5 "U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potpunosti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se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".</a:t>
            </a:r>
            <a:endParaRPr sz="1000" b="0" i="0" u="none" strike="noStrike" cap="none" dirty="0">
              <a:solidFill>
                <a:srgbClr val="9565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A306C32-5574-E9B3-B965-78E9B6E73C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0054140"/>
              </p:ext>
            </p:extLst>
          </p:nvPr>
        </p:nvGraphicFramePr>
        <p:xfrm>
          <a:off x="466344" y="773241"/>
          <a:ext cx="9656064" cy="5125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378566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8" name="Google Shape;258;p61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59" name="Google Shape;259;p61"/>
          <p:cNvSpPr txBox="1"/>
          <p:nvPr/>
        </p:nvSpPr>
        <p:spPr>
          <a:xfrm>
            <a:off x="729673" y="195569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A9BD5"/>
              </a:buClr>
              <a:buSzPts val="3200"/>
              <a:buFont typeface="Arial"/>
              <a:buNone/>
            </a:pP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Saglasnost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uvođenjem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faznog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vetinga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0" name="Google Shape;260;p61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61" name="Google Shape;261;p61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63" name="Google Shape;263;p61"/>
          <p:cNvGraphicFramePr/>
          <p:nvPr>
            <p:extLst>
              <p:ext uri="{D42A27DB-BD31-4B8C-83A1-F6EECF244321}">
                <p14:modId xmlns:p14="http://schemas.microsoft.com/office/powerpoint/2010/main" val="498841000"/>
              </p:ext>
            </p:extLst>
          </p:nvPr>
        </p:nvGraphicFramePr>
        <p:xfrm>
          <a:off x="9680802" y="-10182"/>
          <a:ext cx="1904645" cy="5341136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03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4668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solidFill>
                            <a:schemeClr val="tx1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Saglasno</a:t>
                      </a:r>
                      <a:endParaRPr sz="1400" u="none" strike="noStrike" cap="none" dirty="0">
                        <a:solidFill>
                          <a:schemeClr val="tx1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solidFill>
                            <a:schemeClr val="tx1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Nije</a:t>
                      </a:r>
                      <a:r>
                        <a:rPr lang="en-US" sz="1400" u="none" strike="noStrike" cap="none" dirty="0">
                          <a:solidFill>
                            <a:schemeClr val="tx1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 </a:t>
                      </a:r>
                      <a:r>
                        <a:rPr lang="en-US" sz="1400" u="none" strike="noStrike" cap="none" dirty="0" err="1">
                          <a:solidFill>
                            <a:schemeClr val="tx1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saglasno</a:t>
                      </a:r>
                      <a:endParaRPr sz="1400" u="none" strike="noStrike" cap="none" dirty="0">
                        <a:solidFill>
                          <a:schemeClr val="tx1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86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ME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24,4</a:t>
                      </a: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ME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41,5</a:t>
                      </a: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%</a:t>
                      </a:r>
                      <a:endParaRPr dirty="0"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86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ME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42,1</a:t>
                      </a: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ME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36,8</a:t>
                      </a: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%</a:t>
                      </a:r>
                      <a:endParaRPr dirty="0"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86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72,5%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18,4%</a:t>
                      </a:r>
                      <a:endParaRPr dirty="0"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86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66,3%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7,6%</a:t>
                      </a:r>
                      <a:endParaRPr dirty="0"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65" name="Google Shape;265;p61"/>
          <p:cNvSpPr txBox="1"/>
          <p:nvPr/>
        </p:nvSpPr>
        <p:spPr>
          <a:xfrm>
            <a:off x="8567" y="6433153"/>
            <a:ext cx="918094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*Da li ste saglasni sa prijedlogom da se uvede fazni veting, od strane kredibilne komisije?</a:t>
            </a:r>
            <a:endParaRPr sz="1000" b="0" i="0" u="none" strike="noStrike" cap="none">
              <a:solidFill>
                <a:srgbClr val="9565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3A94B6A-ECC2-37DF-EA2E-5B61492EF0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9097669"/>
              </p:ext>
            </p:extLst>
          </p:nvPr>
        </p:nvGraphicFramePr>
        <p:xfrm>
          <a:off x="795528" y="1132559"/>
          <a:ext cx="9043416" cy="4952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565AB"/>
            </a:gs>
            <a:gs pos="54000">
              <a:srgbClr val="AF8BBF"/>
            </a:gs>
            <a:gs pos="100000">
              <a:schemeClr val="lt1"/>
            </a:gs>
            <a:gs pos="90000">
              <a:schemeClr val="lt1"/>
            </a:gs>
            <a:gs pos="100000">
              <a:srgbClr val="F2F2F2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"/>
          <p:cNvSpPr txBox="1">
            <a:spLocks noGrp="1"/>
          </p:cNvSpPr>
          <p:nvPr>
            <p:ph type="ctrTitle"/>
          </p:nvPr>
        </p:nvSpPr>
        <p:spPr>
          <a:xfrm>
            <a:off x="4935251" y="2445116"/>
            <a:ext cx="6964790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3600"/>
              <a:buFont typeface="Arial"/>
              <a:buNone/>
            </a:pPr>
            <a:r>
              <a:rPr lang="sr-Latn-ME" sz="36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Percepcija prisutnosti korupcije</a:t>
            </a:r>
            <a:endParaRPr sz="3600" dirty="0">
              <a:solidFill>
                <a:srgbClr val="EBEBE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5"/>
          <p:cNvSpPr txBox="1">
            <a:spLocks noGrp="1"/>
          </p:cNvSpPr>
          <p:nvPr>
            <p:ph type="subTitle" idx="1"/>
          </p:nvPr>
        </p:nvSpPr>
        <p:spPr>
          <a:xfrm>
            <a:off x="6159446" y="3668629"/>
            <a:ext cx="6447129" cy="29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2000"/>
              <a:buNone/>
            </a:pPr>
            <a:r>
              <a:rPr lang="sr-Latn-ME" sz="2000" dirty="0">
                <a:solidFill>
                  <a:srgbClr val="EAEAEA"/>
                </a:solidFill>
                <a:latin typeface="Arial"/>
                <a:cs typeface="Arial"/>
                <a:sym typeface="Arial"/>
              </a:rPr>
              <a:t>PREGLED REZULTATA MEĐU GRUPAMA</a:t>
            </a:r>
            <a:endParaRPr lang="en-US" dirty="0"/>
          </a:p>
        </p:txBody>
      </p:sp>
      <p:sp>
        <p:nvSpPr>
          <p:cNvPr id="141" name="Google Shape;141;p5"/>
          <p:cNvSpPr/>
          <p:nvPr/>
        </p:nvSpPr>
        <p:spPr>
          <a:xfrm>
            <a:off x="3621024" y="3283950"/>
            <a:ext cx="7882317" cy="290099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9565AB"/>
              </a:gs>
              <a:gs pos="11000">
                <a:srgbClr val="9565AB"/>
              </a:gs>
              <a:gs pos="34000">
                <a:srgbClr val="AF8BBF"/>
              </a:gs>
              <a:gs pos="81000">
                <a:srgbClr val="D8D8D8"/>
              </a:gs>
              <a:gs pos="100000">
                <a:schemeClr val="lt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2" name="Google Shape;142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1198" y="3124198"/>
            <a:ext cx="609604" cy="6096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06687" y="6175674"/>
            <a:ext cx="2071417" cy="6069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00756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1" name="Google Shape;271;p62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72" name="Google Shape;272;p62"/>
          <p:cNvSpPr txBox="1"/>
          <p:nvPr/>
        </p:nvSpPr>
        <p:spPr>
          <a:xfrm>
            <a:off x="729673" y="195569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A9BD5"/>
              </a:buClr>
              <a:buSzPts val="3200"/>
              <a:buFont typeface="Arial"/>
              <a:buNone/>
            </a:pP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Postupci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u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slučaju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uvođenja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faznog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vetinga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3" name="Google Shape;273;p62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74" name="Google Shape;274;p62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Google Shape;277;p62"/>
          <p:cNvSpPr txBox="1"/>
          <p:nvPr/>
        </p:nvSpPr>
        <p:spPr>
          <a:xfrm>
            <a:off x="8567" y="6433153"/>
            <a:ext cx="918094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*Ako bi se uveo veting, kako biste postupili:</a:t>
            </a:r>
            <a:endParaRPr sz="1000" b="0" i="0" u="none" strike="noStrike" cap="none">
              <a:solidFill>
                <a:srgbClr val="9565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B710856-B916-607A-59FC-3207EC0F78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7694292"/>
              </p:ext>
            </p:extLst>
          </p:nvPr>
        </p:nvGraphicFramePr>
        <p:xfrm>
          <a:off x="1241658" y="1132559"/>
          <a:ext cx="9808143" cy="4679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288540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Uticaj kriterijuma dostojnosti na smanjenje korupcije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među državnim tužiocima: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54"/>
          <p:cNvSpPr txBox="1"/>
          <p:nvPr/>
        </p:nvSpPr>
        <p:spPr>
          <a:xfrm>
            <a:off x="0" y="6425342"/>
            <a:ext cx="1041082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1000" dirty="0">
                <a:solidFill>
                  <a:srgbClr val="9565AB"/>
                </a:solidFill>
                <a:latin typeface="Libre Franklin"/>
                <a:sym typeface="Libre Franklin"/>
              </a:rPr>
              <a:t>*Da li bi, po Vama, uvođenje kriterijuma “dostojnosti“ (dostojan/nedostojan) mogao da doprinese sprečavanju korupcije?</a:t>
            </a:r>
            <a:endParaRPr lang="sr-Latn-ME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0C038ED-BBCA-B212-D15F-D905B440ED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489026"/>
              </p:ext>
            </p:extLst>
          </p:nvPr>
        </p:nvGraphicFramePr>
        <p:xfrm>
          <a:off x="9984866" y="1533046"/>
          <a:ext cx="1572768" cy="1364232"/>
        </p:xfrm>
        <a:graphic>
          <a:graphicData uri="http://schemas.openxmlformats.org/drawingml/2006/table">
            <a:tbl>
              <a:tblPr firstRow="1" bandRow="1">
                <a:tableStyleId>{9477955C-A1E1-4A4C-BD3D-66FEA38ACCEF}</a:tableStyleId>
              </a:tblPr>
              <a:tblGrid>
                <a:gridCol w="1572768">
                  <a:extLst>
                    <a:ext uri="{9D8B030D-6E8A-4147-A177-3AD203B41FA5}">
                      <a16:colId xmlns:a16="http://schemas.microsoft.com/office/drawing/2014/main" val="1292491488"/>
                    </a:ext>
                  </a:extLst>
                </a:gridCol>
              </a:tblGrid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Uticalo bi: </a:t>
                      </a:r>
                    </a:p>
                    <a:p>
                      <a:pPr algn="ctr"/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75,6%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57078"/>
                  </a:ext>
                </a:extLst>
              </a:tr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Ne bi uticalo: </a:t>
                      </a:r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17,9%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07816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73D0467-D23F-8AEE-9F04-6BB4EC2109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246058"/>
              </p:ext>
            </p:extLst>
          </p:nvPr>
        </p:nvGraphicFramePr>
        <p:xfrm>
          <a:off x="9970110" y="3774544"/>
          <a:ext cx="1572768" cy="1364232"/>
        </p:xfrm>
        <a:graphic>
          <a:graphicData uri="http://schemas.openxmlformats.org/drawingml/2006/table">
            <a:tbl>
              <a:tblPr firstRow="1" bandRow="1">
                <a:tableStyleId>{9477955C-A1E1-4A4C-BD3D-66FEA38ACCEF}</a:tableStyleId>
              </a:tblPr>
              <a:tblGrid>
                <a:gridCol w="1572768">
                  <a:extLst>
                    <a:ext uri="{9D8B030D-6E8A-4147-A177-3AD203B41FA5}">
                      <a16:colId xmlns:a16="http://schemas.microsoft.com/office/drawing/2014/main" val="1292491488"/>
                    </a:ext>
                  </a:extLst>
                </a:gridCol>
              </a:tblGrid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Uticalo bi: </a:t>
                      </a:r>
                    </a:p>
                    <a:p>
                      <a:pPr algn="ctr"/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58,9%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57078"/>
                  </a:ext>
                </a:extLst>
              </a:tr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Ne bi uticalo: </a:t>
                      </a:r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22,1%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078167"/>
                  </a:ext>
                </a:extLst>
              </a:tr>
            </a:tbl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85FE7E9-4B34-5BD0-EFFE-EF0BB5109C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9039645"/>
              </p:ext>
            </p:extLst>
          </p:nvPr>
        </p:nvGraphicFramePr>
        <p:xfrm>
          <a:off x="1386038" y="1217719"/>
          <a:ext cx="8598828" cy="5084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707130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273721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Uticaj kriterijuma dostojnosti na smanjenje korupcije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među sudijama: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54"/>
          <p:cNvSpPr txBox="1"/>
          <p:nvPr/>
        </p:nvSpPr>
        <p:spPr>
          <a:xfrm>
            <a:off x="12631" y="6398230"/>
            <a:ext cx="1041082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1000" dirty="0">
                <a:solidFill>
                  <a:srgbClr val="9565AB"/>
                </a:solidFill>
                <a:latin typeface="Libre Franklin"/>
                <a:sym typeface="Libre Franklin"/>
              </a:rPr>
              <a:t>*Da li bi, po Vama, uvođenje kriterijuma “dostojnosti“ (dostojan/nedostojan) mogao da doprinese sprečavanju korupcije?</a:t>
            </a:r>
            <a:endParaRPr lang="sr-Latn-ME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BB85AC0-60C0-C97C-65C1-09D0DB44F2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033895"/>
              </p:ext>
            </p:extLst>
          </p:nvPr>
        </p:nvGraphicFramePr>
        <p:xfrm>
          <a:off x="9984866" y="1533046"/>
          <a:ext cx="1572768" cy="1364232"/>
        </p:xfrm>
        <a:graphic>
          <a:graphicData uri="http://schemas.openxmlformats.org/drawingml/2006/table">
            <a:tbl>
              <a:tblPr firstRow="1" bandRow="1">
                <a:tableStyleId>{9477955C-A1E1-4A4C-BD3D-66FEA38ACCEF}</a:tableStyleId>
              </a:tblPr>
              <a:tblGrid>
                <a:gridCol w="1572768">
                  <a:extLst>
                    <a:ext uri="{9D8B030D-6E8A-4147-A177-3AD203B41FA5}">
                      <a16:colId xmlns:a16="http://schemas.microsoft.com/office/drawing/2014/main" val="1292491488"/>
                    </a:ext>
                  </a:extLst>
                </a:gridCol>
              </a:tblGrid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Uticalo bi: </a:t>
                      </a:r>
                    </a:p>
                    <a:p>
                      <a:pPr algn="ctr"/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75,6%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57078"/>
                  </a:ext>
                </a:extLst>
              </a:tr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Ne bi uticalo: </a:t>
                      </a:r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19,5%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07816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72D2B0C-3DD4-C0EC-1467-6EF9F909DB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32343"/>
              </p:ext>
            </p:extLst>
          </p:nvPr>
        </p:nvGraphicFramePr>
        <p:xfrm>
          <a:off x="9984866" y="3593409"/>
          <a:ext cx="1572768" cy="1364232"/>
        </p:xfrm>
        <a:graphic>
          <a:graphicData uri="http://schemas.openxmlformats.org/drawingml/2006/table">
            <a:tbl>
              <a:tblPr firstRow="1" bandRow="1">
                <a:tableStyleId>{9477955C-A1E1-4A4C-BD3D-66FEA38ACCEF}</a:tableStyleId>
              </a:tblPr>
              <a:tblGrid>
                <a:gridCol w="1572768">
                  <a:extLst>
                    <a:ext uri="{9D8B030D-6E8A-4147-A177-3AD203B41FA5}">
                      <a16:colId xmlns:a16="http://schemas.microsoft.com/office/drawing/2014/main" val="1292491488"/>
                    </a:ext>
                  </a:extLst>
                </a:gridCol>
              </a:tblGrid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Uticalo bi: </a:t>
                      </a:r>
                    </a:p>
                    <a:p>
                      <a:pPr algn="ctr"/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63,1%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57078"/>
                  </a:ext>
                </a:extLst>
              </a:tr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Ne bi uticalo: </a:t>
                      </a:r>
                      <a:endParaRPr lang="sr-Latn-ME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  <a:p>
                      <a:pPr algn="ctr"/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24,2%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078167"/>
                  </a:ext>
                </a:extLst>
              </a:tr>
            </a:tbl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79EF3A9-547E-C0FA-3ACD-6895072CEF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8036197"/>
              </p:ext>
            </p:extLst>
          </p:nvPr>
        </p:nvGraphicFramePr>
        <p:xfrm>
          <a:off x="1357162" y="1175788"/>
          <a:ext cx="8518358" cy="4917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991240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177972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Libre Franklin"/>
              </a:rPr>
              <a:t>Slažete li se s inicijativom Ministarstva pravde za uvođenje Specijalnog suda? 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Google Shape;171;p55">
            <a:extLst>
              <a:ext uri="{FF2B5EF4-FFF2-40B4-BE49-F238E27FC236}">
                <a16:creationId xmlns:a16="http://schemas.microsoft.com/office/drawing/2014/main" id="{4E39F981-C4C2-0102-6F4B-84EDC0396D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2325380"/>
              </p:ext>
            </p:extLst>
          </p:nvPr>
        </p:nvGraphicFramePr>
        <p:xfrm>
          <a:off x="9999910" y="797119"/>
          <a:ext cx="2055414" cy="4565940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83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14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82,9%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7,3%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14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75,8%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12,6%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14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71,5%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22,0%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14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69,5%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6,5%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31240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8250ABE-3152-5803-903B-05D2A80F5D74}"/>
              </a:ext>
            </a:extLst>
          </p:cNvPr>
          <p:cNvSpPr txBox="1"/>
          <p:nvPr/>
        </p:nvSpPr>
        <p:spPr>
          <a:xfrm>
            <a:off x="9987234" y="852378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23B55B-9986-8110-08E6-3C82681191AC}"/>
              </a:ext>
            </a:extLst>
          </p:cNvPr>
          <p:cNvSpPr txBox="1"/>
          <p:nvPr/>
        </p:nvSpPr>
        <p:spPr>
          <a:xfrm>
            <a:off x="10876187" y="760543"/>
            <a:ext cx="106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Nije 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3AE40E4C-402B-215C-4AE0-3B849CC68E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9530847"/>
              </p:ext>
            </p:extLst>
          </p:nvPr>
        </p:nvGraphicFramePr>
        <p:xfrm>
          <a:off x="567890" y="1055078"/>
          <a:ext cx="9419344" cy="4950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802849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565AB"/>
            </a:gs>
            <a:gs pos="54000">
              <a:srgbClr val="AF8BBF"/>
            </a:gs>
            <a:gs pos="100000">
              <a:schemeClr val="lt1"/>
            </a:gs>
            <a:gs pos="90000">
              <a:schemeClr val="lt1"/>
            </a:gs>
            <a:gs pos="100000">
              <a:srgbClr val="F2F2F2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138">
          <a:extLst>
            <a:ext uri="{FF2B5EF4-FFF2-40B4-BE49-F238E27FC236}">
              <a16:creationId xmlns:a16="http://schemas.microsoft.com/office/drawing/2014/main" id="{F7A6377B-77C7-35BA-4659-D80B2F065E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">
            <a:extLst>
              <a:ext uri="{FF2B5EF4-FFF2-40B4-BE49-F238E27FC236}">
                <a16:creationId xmlns:a16="http://schemas.microsoft.com/office/drawing/2014/main" id="{77FF32F5-91D4-8D3D-01FC-AED8247B6CB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4437247" y="2445116"/>
            <a:ext cx="7982559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3600"/>
              <a:buFont typeface="Arial"/>
              <a:buNone/>
            </a:pPr>
            <a:r>
              <a:rPr lang="en-US" sz="36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Percepcija</a:t>
            </a:r>
            <a:r>
              <a:rPr lang="sr-Latn-ME" sz="36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stručnosti u pravosuđu</a:t>
            </a:r>
            <a:endParaRPr sz="3600" dirty="0">
              <a:solidFill>
                <a:srgbClr val="EBEBE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5">
            <a:extLst>
              <a:ext uri="{FF2B5EF4-FFF2-40B4-BE49-F238E27FC236}">
                <a16:creationId xmlns:a16="http://schemas.microsoft.com/office/drawing/2014/main" id="{5CBB0C30-0762-F549-2004-2B5A462FF1F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159446" y="3668629"/>
            <a:ext cx="6447129" cy="29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2000"/>
              <a:buNone/>
            </a:pPr>
            <a:r>
              <a:rPr lang="sr-Latn-ME" sz="2000" dirty="0">
                <a:solidFill>
                  <a:srgbClr val="EAEAEA"/>
                </a:solidFill>
                <a:latin typeface="Arial"/>
                <a:cs typeface="Arial"/>
                <a:sym typeface="Arial"/>
              </a:rPr>
              <a:t>PREGLED REZULTATA MEĐU GRUPAMA</a:t>
            </a:r>
            <a:endParaRPr lang="en-US" dirty="0"/>
          </a:p>
        </p:txBody>
      </p:sp>
      <p:sp>
        <p:nvSpPr>
          <p:cNvPr id="141" name="Google Shape;141;p5">
            <a:extLst>
              <a:ext uri="{FF2B5EF4-FFF2-40B4-BE49-F238E27FC236}">
                <a16:creationId xmlns:a16="http://schemas.microsoft.com/office/drawing/2014/main" id="{8465326E-74BE-B4D9-5E9B-1F99414FC9E2}"/>
              </a:ext>
            </a:extLst>
          </p:cNvPr>
          <p:cNvSpPr/>
          <p:nvPr/>
        </p:nvSpPr>
        <p:spPr>
          <a:xfrm>
            <a:off x="3621024" y="3283950"/>
            <a:ext cx="7882317" cy="290099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9565AB"/>
              </a:gs>
              <a:gs pos="11000">
                <a:srgbClr val="9565AB"/>
              </a:gs>
              <a:gs pos="34000">
                <a:srgbClr val="AF8BBF"/>
              </a:gs>
              <a:gs pos="81000">
                <a:srgbClr val="D8D8D8"/>
              </a:gs>
              <a:gs pos="100000">
                <a:schemeClr val="lt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2" name="Google Shape;142;p5">
            <a:extLst>
              <a:ext uri="{FF2B5EF4-FFF2-40B4-BE49-F238E27FC236}">
                <a16:creationId xmlns:a16="http://schemas.microsoft.com/office/drawing/2014/main" id="{55498C91-594B-2B81-6146-B0268D09E3F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1198" y="3124198"/>
            <a:ext cx="609604" cy="6096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5">
            <a:extLst>
              <a:ext uri="{FF2B5EF4-FFF2-40B4-BE49-F238E27FC236}">
                <a16:creationId xmlns:a16="http://schemas.microsoft.com/office/drawing/2014/main" id="{91FA2C56-B602-7763-62D1-AF2DBE8A485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06687" y="6175674"/>
            <a:ext cx="2071417" cy="6069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68688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316538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Dr</a:t>
            </a:r>
            <a:r>
              <a:rPr lang="sr-Latn-ME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žavni tužioci: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Kako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biste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ocijenili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nivo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stručnosti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skali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od 1 do 5,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čemu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1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predstavlja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„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vrlo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loše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“, a 5 „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izvrsno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“: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Google Shape;171;p55">
            <a:extLst>
              <a:ext uri="{FF2B5EF4-FFF2-40B4-BE49-F238E27FC236}">
                <a16:creationId xmlns:a16="http://schemas.microsoft.com/office/drawing/2014/main" id="{BB39C9C0-0AAB-D4C6-AEAD-98A71C6CF2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6158312"/>
              </p:ext>
            </p:extLst>
          </p:nvPr>
        </p:nvGraphicFramePr>
        <p:xfrm>
          <a:off x="9824985" y="1011014"/>
          <a:ext cx="2147939" cy="4325084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132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812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73,2%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12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53,7%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2,4%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12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19,5%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21,9%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1271"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48,8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14,6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E0EE86A-FA3F-49C2-E015-03F516235944}"/>
              </a:ext>
            </a:extLst>
          </p:cNvPr>
          <p:cNvSpPr txBox="1"/>
          <p:nvPr/>
        </p:nvSpPr>
        <p:spPr>
          <a:xfrm>
            <a:off x="9645615" y="1011014"/>
            <a:ext cx="148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Franklin Gothic Book" panose="020B0503020102020204" pitchFamily="34" charset="0"/>
              </a:rPr>
              <a:t>Visok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nivo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stru</a:t>
            </a:r>
            <a:r>
              <a:rPr lang="sr-Latn-ME" b="1" dirty="0">
                <a:latin typeface="Franklin Gothic Book" panose="020B0503020102020204" pitchFamily="34" charset="0"/>
              </a:rPr>
              <a:t>č</a:t>
            </a:r>
            <a:r>
              <a:rPr lang="en-US" b="1" dirty="0" err="1">
                <a:latin typeface="Franklin Gothic Book" panose="020B0503020102020204" pitchFamily="34" charset="0"/>
              </a:rPr>
              <a:t>nosti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7C7F0D-D1E4-EE55-CE81-2CFB44EFBF93}"/>
              </a:ext>
            </a:extLst>
          </p:cNvPr>
          <p:cNvSpPr txBox="1"/>
          <p:nvPr/>
        </p:nvSpPr>
        <p:spPr>
          <a:xfrm>
            <a:off x="10744949" y="993241"/>
            <a:ext cx="148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Nizak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nivo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stru</a:t>
            </a:r>
            <a:r>
              <a:rPr lang="sr-Latn-ME" b="1" dirty="0">
                <a:latin typeface="Franklin Gothic Book" panose="020B0503020102020204" pitchFamily="34" charset="0"/>
              </a:rPr>
              <a:t>č</a:t>
            </a:r>
            <a:r>
              <a:rPr lang="en-US" b="1" dirty="0" err="1">
                <a:latin typeface="Franklin Gothic Book" panose="020B0503020102020204" pitchFamily="34" charset="0"/>
              </a:rPr>
              <a:t>nosti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7" name="Google Shape;185;p56">
            <a:extLst>
              <a:ext uri="{FF2B5EF4-FFF2-40B4-BE49-F238E27FC236}">
                <a16:creationId xmlns:a16="http://schemas.microsoft.com/office/drawing/2014/main" id="{68A253C6-2D7B-EB35-2BDA-2552DAC5E74F}"/>
              </a:ext>
            </a:extLst>
          </p:cNvPr>
          <p:cNvSpPr txBox="1"/>
          <p:nvPr/>
        </p:nvSpPr>
        <p:spPr>
          <a:xfrm>
            <a:off x="81972" y="6408075"/>
            <a:ext cx="952500" cy="369332"/>
          </a:xfrm>
          <a:prstGeom prst="rect">
            <a:avLst/>
          </a:prstGeom>
          <a:noFill/>
          <a:ln w="9525" cap="flat" cmpd="sng">
            <a:solidFill>
              <a:srgbClr val="9565AB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9565AB"/>
                </a:solidFill>
                <a:latin typeface="Calibri"/>
                <a:ea typeface="Calibri"/>
                <a:cs typeface="Calibri"/>
                <a:sym typeface="Calibri"/>
              </a:rPr>
              <a:t>N=41</a:t>
            </a:r>
            <a:endParaRPr sz="1400" b="0" i="0" u="none" strike="noStrike" cap="none" dirty="0">
              <a:solidFill>
                <a:srgbClr val="9565A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6DCC96C-2FA7-1C6B-E6D9-595F26F335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0158287"/>
              </p:ext>
            </p:extLst>
          </p:nvPr>
        </p:nvGraphicFramePr>
        <p:xfrm>
          <a:off x="1170500" y="1574014"/>
          <a:ext cx="8859024" cy="4528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659371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2" y="195616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b="1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Sudije: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Kako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biste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ocijenili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nivo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stručnosti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skali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od 1 do 5,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čemu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1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predstavlja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„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vrlo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loše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“, a 5 „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izvrsno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“: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Google Shape;171;p55">
            <a:extLst>
              <a:ext uri="{FF2B5EF4-FFF2-40B4-BE49-F238E27FC236}">
                <a16:creationId xmlns:a16="http://schemas.microsoft.com/office/drawing/2014/main" id="{BB39C9C0-0AAB-D4C6-AEAD-98A71C6CF2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694752"/>
              </p:ext>
            </p:extLst>
          </p:nvPr>
        </p:nvGraphicFramePr>
        <p:xfrm>
          <a:off x="9729075" y="983802"/>
          <a:ext cx="2120025" cy="4345852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117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2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86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37,9%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17,9%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6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63,2%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2,1%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6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19,0%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21,1%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6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47,4%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7,4%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E0EE86A-FA3F-49C2-E015-03F516235944}"/>
              </a:ext>
            </a:extLst>
          </p:cNvPr>
          <p:cNvSpPr txBox="1"/>
          <p:nvPr/>
        </p:nvSpPr>
        <p:spPr>
          <a:xfrm>
            <a:off x="9542869" y="1047712"/>
            <a:ext cx="148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Franklin Gothic Book" panose="020B0503020102020204" pitchFamily="34" charset="0"/>
              </a:rPr>
              <a:t>Visok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nivo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stru</a:t>
            </a:r>
            <a:r>
              <a:rPr lang="sr-Latn-ME" b="1" dirty="0">
                <a:latin typeface="Franklin Gothic Book" panose="020B0503020102020204" pitchFamily="34" charset="0"/>
              </a:rPr>
              <a:t>č</a:t>
            </a:r>
            <a:r>
              <a:rPr lang="en-US" b="1" dirty="0" err="1">
                <a:latin typeface="Franklin Gothic Book" panose="020B0503020102020204" pitchFamily="34" charset="0"/>
              </a:rPr>
              <a:t>nosti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7C7F0D-D1E4-EE55-CE81-2CFB44EFBF93}"/>
              </a:ext>
            </a:extLst>
          </p:cNvPr>
          <p:cNvSpPr txBox="1"/>
          <p:nvPr/>
        </p:nvSpPr>
        <p:spPr>
          <a:xfrm>
            <a:off x="10540744" y="1047712"/>
            <a:ext cx="148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Nizak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nivo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stru</a:t>
            </a:r>
            <a:r>
              <a:rPr lang="sr-Latn-ME" b="1" dirty="0">
                <a:latin typeface="Franklin Gothic Book" panose="020B0503020102020204" pitchFamily="34" charset="0"/>
              </a:rPr>
              <a:t>č</a:t>
            </a:r>
            <a:r>
              <a:rPr lang="en-US" b="1" dirty="0" err="1">
                <a:latin typeface="Franklin Gothic Book" panose="020B0503020102020204" pitchFamily="34" charset="0"/>
              </a:rPr>
              <a:t>nosti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8" name="Google Shape;200;p6">
            <a:extLst>
              <a:ext uri="{FF2B5EF4-FFF2-40B4-BE49-F238E27FC236}">
                <a16:creationId xmlns:a16="http://schemas.microsoft.com/office/drawing/2014/main" id="{8B795A70-8144-D9F3-7BC6-2D5AA0B1D073}"/>
              </a:ext>
            </a:extLst>
          </p:cNvPr>
          <p:cNvSpPr txBox="1"/>
          <p:nvPr/>
        </p:nvSpPr>
        <p:spPr>
          <a:xfrm>
            <a:off x="81972" y="6408075"/>
            <a:ext cx="952500" cy="369332"/>
          </a:xfrm>
          <a:prstGeom prst="rect">
            <a:avLst/>
          </a:prstGeom>
          <a:noFill/>
          <a:ln w="9525" cap="flat" cmpd="sng">
            <a:solidFill>
              <a:srgbClr val="9565AB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9565AB"/>
                </a:solidFill>
                <a:latin typeface="Calibri"/>
                <a:ea typeface="Calibri"/>
                <a:cs typeface="Calibri"/>
                <a:sym typeface="Calibri"/>
              </a:rPr>
              <a:t>N=95</a:t>
            </a:r>
            <a:endParaRPr sz="1400" b="0" i="0" u="none" strike="noStrike" cap="none" dirty="0">
              <a:solidFill>
                <a:srgbClr val="9565A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DE08764-7C3F-7CB5-2756-D016C9195A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0493294"/>
              </p:ext>
            </p:extLst>
          </p:nvPr>
        </p:nvGraphicFramePr>
        <p:xfrm>
          <a:off x="654517" y="1260913"/>
          <a:ext cx="9336505" cy="5041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332631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2" y="195616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b="1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Advokati: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Kako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biste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ocijenili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nivo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stručnosti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skali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od 1 do 5,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čemu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1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predstavlja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„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vrlo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loše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“, a 5 „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izvrsno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“: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Google Shape;171;p55">
            <a:extLst>
              <a:ext uri="{FF2B5EF4-FFF2-40B4-BE49-F238E27FC236}">
                <a16:creationId xmlns:a16="http://schemas.microsoft.com/office/drawing/2014/main" id="{BB39C9C0-0AAB-D4C6-AEAD-98A71C6CF2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3786680"/>
              </p:ext>
            </p:extLst>
          </p:nvPr>
        </p:nvGraphicFramePr>
        <p:xfrm>
          <a:off x="9824985" y="1011014"/>
          <a:ext cx="2147939" cy="4325084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132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812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18,4%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34,0%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12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26,6%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</a:t>
                      </a:r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1,8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12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26,6%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19,3%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12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26,6%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25,7%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E0EE86A-FA3F-49C2-E015-03F516235944}"/>
              </a:ext>
            </a:extLst>
          </p:cNvPr>
          <p:cNvSpPr txBox="1"/>
          <p:nvPr/>
        </p:nvSpPr>
        <p:spPr>
          <a:xfrm>
            <a:off x="9645615" y="1011014"/>
            <a:ext cx="148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Franklin Gothic Book" panose="020B0503020102020204" pitchFamily="34" charset="0"/>
              </a:rPr>
              <a:t>Visok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nivo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stru</a:t>
            </a:r>
            <a:r>
              <a:rPr lang="sr-Latn-ME" b="1" dirty="0">
                <a:latin typeface="Franklin Gothic Book" panose="020B0503020102020204" pitchFamily="34" charset="0"/>
              </a:rPr>
              <a:t>č</a:t>
            </a:r>
            <a:r>
              <a:rPr lang="en-US" b="1" dirty="0" err="1">
                <a:latin typeface="Franklin Gothic Book" panose="020B0503020102020204" pitchFamily="34" charset="0"/>
              </a:rPr>
              <a:t>nosti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7C7F0D-D1E4-EE55-CE81-2CFB44EFBF93}"/>
              </a:ext>
            </a:extLst>
          </p:cNvPr>
          <p:cNvSpPr txBox="1"/>
          <p:nvPr/>
        </p:nvSpPr>
        <p:spPr>
          <a:xfrm>
            <a:off x="10744949" y="993241"/>
            <a:ext cx="148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Nizak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nivo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stru</a:t>
            </a:r>
            <a:r>
              <a:rPr lang="sr-Latn-ME" b="1" dirty="0">
                <a:latin typeface="Franklin Gothic Book" panose="020B0503020102020204" pitchFamily="34" charset="0"/>
              </a:rPr>
              <a:t>č</a:t>
            </a:r>
            <a:r>
              <a:rPr lang="en-US" b="1" dirty="0" err="1">
                <a:latin typeface="Franklin Gothic Book" panose="020B0503020102020204" pitchFamily="34" charset="0"/>
              </a:rPr>
              <a:t>nosti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8" name="Google Shape;213;p57">
            <a:extLst>
              <a:ext uri="{FF2B5EF4-FFF2-40B4-BE49-F238E27FC236}">
                <a16:creationId xmlns:a16="http://schemas.microsoft.com/office/drawing/2014/main" id="{ABD0D72F-DC7C-BF66-DAE6-AAF23410F5D7}"/>
              </a:ext>
            </a:extLst>
          </p:cNvPr>
          <p:cNvSpPr txBox="1"/>
          <p:nvPr/>
        </p:nvSpPr>
        <p:spPr>
          <a:xfrm>
            <a:off x="81972" y="6408075"/>
            <a:ext cx="952500" cy="369332"/>
          </a:xfrm>
          <a:prstGeom prst="rect">
            <a:avLst/>
          </a:prstGeom>
          <a:noFill/>
          <a:ln w="9525" cap="flat" cmpd="sng">
            <a:solidFill>
              <a:srgbClr val="9565AB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9565AB"/>
                </a:solidFill>
                <a:latin typeface="Calibri"/>
                <a:ea typeface="Calibri"/>
                <a:cs typeface="Calibri"/>
                <a:sym typeface="Calibri"/>
              </a:rPr>
              <a:t>N=109</a:t>
            </a:r>
            <a:endParaRPr sz="1400" b="0" i="0" u="none" strike="noStrike" cap="none">
              <a:solidFill>
                <a:srgbClr val="9565A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317AF80-8ABF-DD15-9331-E1F8DA56FF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68954"/>
              </p:ext>
            </p:extLst>
          </p:nvPr>
        </p:nvGraphicFramePr>
        <p:xfrm>
          <a:off x="729672" y="1280161"/>
          <a:ext cx="9347979" cy="496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798811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2" y="195616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b="1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Vještaci: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Kako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biste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ocijenili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nivo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stručnosti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skali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od 1 do 5,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čemu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1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predstavlja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„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vrlo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loše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“, a 5 „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izvrsno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“: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Google Shape;171;p55">
            <a:extLst>
              <a:ext uri="{FF2B5EF4-FFF2-40B4-BE49-F238E27FC236}">
                <a16:creationId xmlns:a16="http://schemas.microsoft.com/office/drawing/2014/main" id="{BB39C9C0-0AAB-D4C6-AEAD-98A71C6CF2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4260050"/>
              </p:ext>
            </p:extLst>
          </p:nvPr>
        </p:nvGraphicFramePr>
        <p:xfrm>
          <a:off x="9824985" y="662007"/>
          <a:ext cx="2148842" cy="4674092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132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685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30,4%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14,2%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85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39,2%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10,8%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85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31,5%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21,7%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85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50,0%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5,4%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E0EE86A-FA3F-49C2-E015-03F516235944}"/>
              </a:ext>
            </a:extLst>
          </p:cNvPr>
          <p:cNvSpPr txBox="1"/>
          <p:nvPr/>
        </p:nvSpPr>
        <p:spPr>
          <a:xfrm>
            <a:off x="9645615" y="962888"/>
            <a:ext cx="148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Franklin Gothic Book" panose="020B0503020102020204" pitchFamily="34" charset="0"/>
              </a:rPr>
              <a:t>Visok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nivo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stru</a:t>
            </a:r>
            <a:r>
              <a:rPr lang="sr-Latn-ME" b="1" dirty="0">
                <a:latin typeface="Franklin Gothic Book" panose="020B0503020102020204" pitchFamily="34" charset="0"/>
              </a:rPr>
              <a:t>č</a:t>
            </a:r>
            <a:r>
              <a:rPr lang="en-US" b="1" dirty="0" err="1">
                <a:latin typeface="Franklin Gothic Book" panose="020B0503020102020204" pitchFamily="34" charset="0"/>
              </a:rPr>
              <a:t>nosti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7C7F0D-D1E4-EE55-CE81-2CFB44EFBF93}"/>
              </a:ext>
            </a:extLst>
          </p:cNvPr>
          <p:cNvSpPr txBox="1"/>
          <p:nvPr/>
        </p:nvSpPr>
        <p:spPr>
          <a:xfrm>
            <a:off x="10735324" y="954741"/>
            <a:ext cx="148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Nizak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nivo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stru</a:t>
            </a:r>
            <a:r>
              <a:rPr lang="sr-Latn-ME" b="1" dirty="0">
                <a:latin typeface="Franklin Gothic Book" panose="020B0503020102020204" pitchFamily="34" charset="0"/>
              </a:rPr>
              <a:t>č</a:t>
            </a:r>
            <a:r>
              <a:rPr lang="en-US" b="1" dirty="0" err="1">
                <a:latin typeface="Franklin Gothic Book" panose="020B0503020102020204" pitchFamily="34" charset="0"/>
              </a:rPr>
              <a:t>nosti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8" name="Google Shape;227;p58">
            <a:extLst>
              <a:ext uri="{FF2B5EF4-FFF2-40B4-BE49-F238E27FC236}">
                <a16:creationId xmlns:a16="http://schemas.microsoft.com/office/drawing/2014/main" id="{9D7D5D06-F66C-AF00-22F9-896FD0346DD7}"/>
              </a:ext>
            </a:extLst>
          </p:cNvPr>
          <p:cNvSpPr txBox="1"/>
          <p:nvPr/>
        </p:nvSpPr>
        <p:spPr>
          <a:xfrm>
            <a:off x="81972" y="6408075"/>
            <a:ext cx="952500" cy="369332"/>
          </a:xfrm>
          <a:prstGeom prst="rect">
            <a:avLst/>
          </a:prstGeom>
          <a:noFill/>
          <a:ln w="9525" cap="flat" cmpd="sng">
            <a:solidFill>
              <a:srgbClr val="9565AB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9565AB"/>
                </a:solidFill>
                <a:latin typeface="Calibri"/>
                <a:ea typeface="Calibri"/>
                <a:cs typeface="Calibri"/>
                <a:sym typeface="Calibri"/>
              </a:rPr>
              <a:t>N=92</a:t>
            </a:r>
            <a:endParaRPr sz="1400" b="0" i="0" u="none" strike="noStrike" cap="none">
              <a:solidFill>
                <a:srgbClr val="9565A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ECA2A3E-8DF6-B8EA-B7A1-24A0802046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9512492"/>
              </p:ext>
            </p:extLst>
          </p:nvPr>
        </p:nvGraphicFramePr>
        <p:xfrm>
          <a:off x="1034472" y="1116531"/>
          <a:ext cx="9004677" cy="5079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817994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565AB"/>
            </a:gs>
            <a:gs pos="21000">
              <a:srgbClr val="9565AB"/>
            </a:gs>
            <a:gs pos="73000">
              <a:srgbClr val="AF8BBF"/>
            </a:gs>
            <a:gs pos="100000">
              <a:schemeClr val="lt1"/>
            </a:gs>
          </a:gsLst>
          <a:lin ang="16200000" scaled="0"/>
        </a:grad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3"/>
          <p:cNvSpPr txBox="1">
            <a:spLocks noGrp="1"/>
          </p:cNvSpPr>
          <p:nvPr>
            <p:ph type="subTitle" idx="1"/>
          </p:nvPr>
        </p:nvSpPr>
        <p:spPr>
          <a:xfrm>
            <a:off x="1395259" y="1136423"/>
            <a:ext cx="9928523" cy="60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r>
              <a:rPr lang="en-US" sz="1600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lavne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ocjena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uslova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percepcija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korupcije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iskustva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korupcijom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neprimjerenim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pritiskom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odnos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prema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uvođenju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vetinga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sr-Latn-ME" sz="1600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en-US" sz="1600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r>
              <a:rPr lang="sr-Latn-ME" sz="1600" b="1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ZADOVOLJSTVO USLOVIMA RADA</a:t>
            </a: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sr-Latn-ME" sz="1000" b="1" dirty="0">
              <a:solidFill>
                <a:schemeClr val="bg1"/>
              </a:solidFill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Državni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tužioci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najzadovoljniji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uslovima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rada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1600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više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 </a:t>
            </a:r>
            <a:r>
              <a:rPr lang="en-US" sz="1600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polovine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56.1%)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ispitanih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smatra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adekvatno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plaćeni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posao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koji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obavljaju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Manje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zadovoljni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vještaci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28.3%), a </a:t>
            </a:r>
            <a:r>
              <a:rPr lang="en-US" sz="1600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ajmanje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 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1/4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zadovoljno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platom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(22.1%).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Ubjedljiva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većina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ispitanih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državnih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tužilaca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(85.3%)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(76.8%)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dijeli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mišljenje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podizanje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nivoa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garantuje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nezavisnost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nepristrasnost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njihovog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Administrativnom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stručnom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podrškom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najviše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zadovoljni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tužioci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(39%), a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najmanje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(25.3%).</a:t>
            </a:r>
            <a:endParaRPr lang="sr-Latn-ME" sz="1600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en-US" sz="1600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r>
              <a:rPr lang="sr-Latn-ME" sz="1600" b="1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PERCEPCIJA KORUPCIJE U PRAVOSUĐU</a:t>
            </a:r>
            <a:endParaRPr lang="sr-Latn-ME" sz="1600" b="1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sr-Latn-ME" sz="1000" dirty="0">
              <a:solidFill>
                <a:schemeClr val="bg1"/>
              </a:solidFill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b="1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Čak</a:t>
            </a:r>
            <a:r>
              <a:rPr lang="en-US" sz="1600" b="1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80% </a:t>
            </a:r>
            <a:r>
              <a:rPr lang="en-US" sz="1600" b="1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ispitanih</a:t>
            </a:r>
            <a:r>
              <a:rPr lang="en-US" sz="1600" b="1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advokata</a:t>
            </a:r>
            <a:r>
              <a:rPr lang="en-US" sz="1600" b="1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63,1% </a:t>
            </a:r>
            <a:r>
              <a:rPr lang="en-US" sz="1600" b="1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sudskih</a:t>
            </a:r>
            <a:r>
              <a:rPr lang="en-US" sz="1600" b="1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vještaka</a:t>
            </a:r>
            <a:r>
              <a:rPr lang="en-US" sz="1600" b="1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rećina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ispitanih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sudija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(33,7%) i 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malo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manje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državnih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tužilaca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(31,7%) 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smatraju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korupcije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crnogorskom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pravosuđu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Mnogo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više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advokata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vještaka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smatra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korupcije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od </a:t>
            </a:r>
            <a:r>
              <a:rPr lang="en-US" sz="1600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ržavnih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tužilaca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Skoro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polovina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tužilaca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(46.3%)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(46%)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misli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korupcije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uopšte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skoro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misli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7,3%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advokata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14% </a:t>
            </a:r>
            <a:r>
              <a:rPr lang="en-US" sz="1600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sudskih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vještaka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u="sng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i="1" u="sng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slajd</a:t>
            </a:r>
            <a:r>
              <a:rPr lang="en-US" sz="1600" i="1" u="sng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</a:t>
            </a:r>
            <a:r>
              <a:rPr lang="en-US" sz="1600" u="sng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285750" marR="0" lvl="0" indent="-2857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Različito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viđenje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najefikasnijeg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načina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smanjenje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rizika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korupcije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državni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tužioci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misle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je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najvažniji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faktor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povećanje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plata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advokati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vještaci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uvođenje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audio-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vizuelnog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snimanja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saslušanja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suđenja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marR="0" lvl="0" indent="-2857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Skoro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svaki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drugi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intervjuisani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(48.5%)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skoro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toliko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državnih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tužilaca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(43.9%)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rizik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korupcije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napredovanja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okviru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sudijske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tužilačke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profesije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Crnoj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Gori. </a:t>
            </a:r>
            <a:endParaRPr lang="sr-Latn-ME" sz="1600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sr-Latn-ME" sz="1600" dirty="0">
              <a:solidFill>
                <a:schemeClr val="bg1"/>
              </a:solidFill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en-US" sz="1600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</a:pPr>
            <a:endParaRPr sz="1600" dirty="0">
              <a:solidFill>
                <a:srgbClr val="F2F2F2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32" name="Google Shape;132;p53"/>
          <p:cNvSpPr/>
          <p:nvPr/>
        </p:nvSpPr>
        <p:spPr>
          <a:xfrm rot="10800000">
            <a:off x="384482" y="263951"/>
            <a:ext cx="942109" cy="627825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5F7FC"/>
              </a:gs>
              <a:gs pos="52999">
                <a:srgbClr val="D8D8D8"/>
              </a:gs>
              <a:gs pos="80000">
                <a:srgbClr val="AF8BBF"/>
              </a:gs>
              <a:gs pos="100000">
                <a:srgbClr val="9565AB"/>
              </a:gs>
            </a:gsLst>
            <a:lin ang="5400000" scaled="0"/>
          </a:gra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9565A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3" name="Google Shape;133;p53"/>
          <p:cNvCxnSpPr/>
          <p:nvPr/>
        </p:nvCxnSpPr>
        <p:spPr>
          <a:xfrm>
            <a:off x="1464664" y="1069824"/>
            <a:ext cx="5485320" cy="0"/>
          </a:xfrm>
          <a:prstGeom prst="straightConnector1">
            <a:avLst/>
          </a:prstGeom>
          <a:noFill/>
          <a:ln w="28575" cap="flat" cmpd="sng">
            <a:solidFill>
              <a:srgbClr val="9565AB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4" name="Google Shape;134;p53"/>
          <p:cNvSpPr txBox="1"/>
          <p:nvPr/>
        </p:nvSpPr>
        <p:spPr>
          <a:xfrm>
            <a:off x="1395259" y="263951"/>
            <a:ext cx="6964790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rgbClr val="9565AB"/>
                </a:solidFill>
                <a:latin typeface="Arial"/>
                <a:ea typeface="Arial"/>
                <a:cs typeface="Arial"/>
                <a:sym typeface="Arial"/>
              </a:rPr>
              <a:t>Glavni</a:t>
            </a:r>
            <a:r>
              <a:rPr lang="en-US" sz="3600" b="1" i="0" u="none" strike="noStrike" cap="none" dirty="0">
                <a:solidFill>
                  <a:srgbClr val="9565A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none" dirty="0" err="1">
                <a:solidFill>
                  <a:srgbClr val="9565AB"/>
                </a:solidFill>
                <a:latin typeface="Arial"/>
                <a:ea typeface="Arial"/>
                <a:cs typeface="Arial"/>
                <a:sym typeface="Arial"/>
              </a:rPr>
              <a:t>nalazi</a:t>
            </a:r>
            <a:endParaRPr sz="3600" b="1" i="0" u="none" strike="noStrike" cap="none" dirty="0">
              <a:solidFill>
                <a:srgbClr val="9565A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34670176-897F-E302-E0D3-DD4DE1114F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4430320"/>
              </p:ext>
            </p:extLst>
          </p:nvPr>
        </p:nvGraphicFramePr>
        <p:xfrm>
          <a:off x="424383" y="243695"/>
          <a:ext cx="11131514" cy="573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49" name="Google Shape;149;p54"/>
          <p:cNvCxnSpPr/>
          <p:nvPr/>
        </p:nvCxnSpPr>
        <p:spPr>
          <a:xfrm>
            <a:off x="0" y="555964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195569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Percepcija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stepena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korupcije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u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pravosuđu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4" name="Google Shape;154;p54"/>
          <p:cNvCxnSpPr>
            <a:cxnSpLocks/>
          </p:cNvCxnSpPr>
          <p:nvPr/>
        </p:nvCxnSpPr>
        <p:spPr>
          <a:xfrm>
            <a:off x="3182216" y="1959789"/>
            <a:ext cx="0" cy="3334587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55" name="Google Shape;155;p54"/>
          <p:cNvCxnSpPr>
            <a:cxnSpLocks/>
          </p:cNvCxnSpPr>
          <p:nvPr/>
        </p:nvCxnSpPr>
        <p:spPr>
          <a:xfrm>
            <a:off x="5935807" y="1959789"/>
            <a:ext cx="0" cy="3334587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56" name="Google Shape;156;p54"/>
          <p:cNvCxnSpPr>
            <a:cxnSpLocks/>
          </p:cNvCxnSpPr>
          <p:nvPr/>
        </p:nvCxnSpPr>
        <p:spPr>
          <a:xfrm>
            <a:off x="8695747" y="1959789"/>
            <a:ext cx="0" cy="3334587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1" name="Google Shape;161;p54"/>
          <p:cNvSpPr txBox="1"/>
          <p:nvPr/>
        </p:nvSpPr>
        <p:spPr>
          <a:xfrm>
            <a:off x="0" y="6433878"/>
            <a:ext cx="9407951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*Koja je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Vaša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percepcija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o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stepenu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korupcije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u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pravosuđu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?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Molim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Vas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ocijenite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ocjenom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od 1 do 5,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čemu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1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znači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da je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uopšte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nema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, a 5 da je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sveprisutna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.</a:t>
            </a:r>
            <a:endParaRPr dirty="0"/>
          </a:p>
        </p:txBody>
      </p:sp>
      <p:pic>
        <p:nvPicPr>
          <p:cNvPr id="152" name="Google Shape;152;p54"/>
          <p:cNvPicPr preferRelativeResize="0"/>
          <p:nvPr/>
        </p:nvPicPr>
        <p:blipFill rotWithShape="1">
          <a:blip r:embed="rId4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565AB"/>
            </a:gs>
            <a:gs pos="21000">
              <a:srgbClr val="9565AB"/>
            </a:gs>
            <a:gs pos="89000">
              <a:srgbClr val="AF8BBF"/>
            </a:gs>
            <a:gs pos="100000">
              <a:schemeClr val="lt1"/>
            </a:gs>
          </a:gsLst>
          <a:lin ang="16200000" scaled="0"/>
        </a:gradFill>
        <a:effectLst/>
      </p:bgPr>
    </p:bg>
    <p:spTree>
      <p:nvGrpSpPr>
        <p:cNvPr id="1" name="Shape 130">
          <a:extLst>
            <a:ext uri="{FF2B5EF4-FFF2-40B4-BE49-F238E27FC236}">
              <a16:creationId xmlns:a16="http://schemas.microsoft.com/office/drawing/2014/main" id="{432F3B79-5253-6127-F095-0A42F53C7B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3">
            <a:extLst>
              <a:ext uri="{FF2B5EF4-FFF2-40B4-BE49-F238E27FC236}">
                <a16:creationId xmlns:a16="http://schemas.microsoft.com/office/drawing/2014/main" id="{7D1DD6FF-7D37-24E3-9FB1-29F3663146E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442095" y="908844"/>
            <a:ext cx="9928523" cy="739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sr-Latn-ME" sz="1600" b="1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EPRIMJERENI PRITISAK I MITO</a:t>
            </a: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sr-Latn-ME" sz="1600" b="1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r-Latn-ME" sz="1600" b="1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pitanje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li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posljednje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godine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podvrgnuti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neprimjerenom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pritisku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u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određenom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predmetu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odluče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neki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način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potvrdno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odgovorilo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9.8%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ispitanih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državnih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tužilaca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7.4%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prijavilo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11.9%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advokata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8.7%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vještaka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en-US" sz="1600" dirty="0">
              <a:solidFill>
                <a:schemeClr val="bg1"/>
              </a:solidFill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hr-HR" sz="1600" b="1" kern="1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pojedine </a:t>
            </a:r>
            <a:r>
              <a:rPr lang="hr-HR" sz="1600" b="1" kern="100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sudije</a:t>
            </a:r>
            <a:r>
              <a:rPr lang="hr-HR" sz="1600" b="1" kern="1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primaju mito </a:t>
            </a:r>
            <a:r>
              <a:rPr lang="hr-HR" sz="1600" kern="1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kao podsticaj da u određenim predmetima postupe na neki način smatra većina </a:t>
            </a:r>
            <a:r>
              <a:rPr lang="hr-HR" sz="1600" kern="1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ispitanih advokata, čak 61.5%. S tim je saglasno i 17.4% vještaka, 7.3% državnih tužilaca, ali i 7.3% samih </a:t>
            </a:r>
            <a:r>
              <a:rPr lang="hr-HR" sz="1600" kern="1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sudija</a:t>
            </a:r>
            <a:r>
              <a:rPr lang="hr-HR" sz="1600" kern="1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hr-HR" sz="1600" kern="100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hr-HR" sz="1600" b="1" kern="1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pojedini državni tužioci primaju mito</a:t>
            </a:r>
            <a:r>
              <a:rPr lang="hr-HR" sz="1600" kern="1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smatra skoro polovina ispitanih advokata (47.7%). Ovo misli i 14.1% vještaka i 7.4% sudija.  Nijedan intervjuisani tužilac nije bio saglasan s ovom tvrdnjom. </a:t>
            </a: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hr-HR" sz="1600" kern="100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hr-HR" sz="1600" b="1" kern="1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pojedini vještaci primaju mito</a:t>
            </a:r>
            <a:r>
              <a:rPr lang="hr-HR" sz="1600" kern="1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smatra 61.4% advokata, 14.8% sudija i 14.6% državnih tužilaca. S ovom tvrdnjom je saglasno i 16.3% vještaka. </a:t>
            </a: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hr-HR" sz="1600" kern="100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hr-HR" sz="1600" b="1" kern="1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pojedini advokati daju mito nekim </a:t>
            </a:r>
            <a:r>
              <a:rPr lang="hr-HR" sz="1600" b="1" kern="100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sudijama</a:t>
            </a:r>
            <a:r>
              <a:rPr lang="hr-HR" sz="1600" b="1" kern="1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državnim tužiocima smatra</a:t>
            </a:r>
            <a:r>
              <a:rPr lang="hr-HR" sz="1600" kern="1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15.2% vještaka, 9.5% sudija i 4.9% državnih tužilaca</a:t>
            </a:r>
            <a:r>
              <a:rPr lang="hr-HR" sz="1600" kern="1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ali i</a:t>
            </a:r>
            <a:r>
              <a:rPr lang="hr-HR" sz="1600" kern="1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više od trećine intervjuisanih advokata – 36.7%.</a:t>
            </a:r>
          </a:p>
        </p:txBody>
      </p:sp>
      <p:sp>
        <p:nvSpPr>
          <p:cNvPr id="132" name="Google Shape;132;p53">
            <a:extLst>
              <a:ext uri="{FF2B5EF4-FFF2-40B4-BE49-F238E27FC236}">
                <a16:creationId xmlns:a16="http://schemas.microsoft.com/office/drawing/2014/main" id="{7697FF09-EE3D-25A4-04BA-B3898D9A0CFE}"/>
              </a:ext>
            </a:extLst>
          </p:cNvPr>
          <p:cNvSpPr/>
          <p:nvPr/>
        </p:nvSpPr>
        <p:spPr>
          <a:xfrm rot="10800000">
            <a:off x="384482" y="263951"/>
            <a:ext cx="942109" cy="627825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5F7FC"/>
              </a:gs>
              <a:gs pos="52999">
                <a:srgbClr val="D8D8D8"/>
              </a:gs>
              <a:gs pos="80000">
                <a:srgbClr val="AF8BBF"/>
              </a:gs>
              <a:gs pos="100000">
                <a:srgbClr val="9565AB"/>
              </a:gs>
            </a:gsLst>
            <a:lin ang="5400000" scaled="0"/>
          </a:gra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9565A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97432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565AB"/>
            </a:gs>
            <a:gs pos="21000">
              <a:srgbClr val="9565AB"/>
            </a:gs>
            <a:gs pos="89000">
              <a:srgbClr val="AF8BBF"/>
            </a:gs>
            <a:gs pos="100000">
              <a:schemeClr val="lt1"/>
            </a:gs>
          </a:gsLst>
          <a:lin ang="16200000" scaled="0"/>
        </a:gradFill>
        <a:effectLst/>
      </p:bgPr>
    </p:bg>
    <p:spTree>
      <p:nvGrpSpPr>
        <p:cNvPr id="1" name="Shape 130">
          <a:extLst>
            <a:ext uri="{FF2B5EF4-FFF2-40B4-BE49-F238E27FC236}">
              <a16:creationId xmlns:a16="http://schemas.microsoft.com/office/drawing/2014/main" id="{F00FDE44-18BD-6715-B9FA-0CCE5D43B4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3">
            <a:extLst>
              <a:ext uri="{FF2B5EF4-FFF2-40B4-BE49-F238E27FC236}">
                <a16:creationId xmlns:a16="http://schemas.microsoft.com/office/drawing/2014/main" id="{D2A1350F-C072-C424-3481-74391324834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499847" y="1986872"/>
            <a:ext cx="9928523" cy="739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algn="just">
              <a:lnSpc>
                <a:spcPct val="100000"/>
              </a:lnSpc>
              <a:spcAft>
                <a:spcPts val="800"/>
              </a:spcAft>
            </a:pPr>
            <a:r>
              <a:rPr lang="hr-HR" sz="1600" b="1" kern="1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UVOĐENJE VETINGA</a:t>
            </a:r>
          </a:p>
          <a:p>
            <a:pPr marL="0" marR="0" algn="just">
              <a:lnSpc>
                <a:spcPct val="100000"/>
              </a:lnSpc>
              <a:spcAft>
                <a:spcPts val="800"/>
              </a:spcAft>
            </a:pPr>
            <a:r>
              <a:rPr lang="hr-HR" sz="1600" kern="1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Advokati i vještaci se najviše slažu s uvođenjem faznog vetinga. S tim je saglasno 72.5% advokata i 66.3% vještaka. Sa druge strane, s ovom idejom je saglasno manje od polovine sudija (42.1%) i manje od četvrtine državnih tužilaca (24.4%). </a:t>
            </a:r>
          </a:p>
          <a:p>
            <a:pPr marL="0" marR="0" algn="just">
              <a:lnSpc>
                <a:spcPct val="100000"/>
              </a:lnSpc>
              <a:spcAft>
                <a:spcPts val="800"/>
              </a:spcAft>
            </a:pPr>
            <a:r>
              <a:rPr lang="hr-HR" sz="1600" kern="1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Međutim, iako najmanje saglasni s uvođenjem vetinga, državni tužioci su najspremniji da se podvrgnu vetingu, njih 78%. Isto tako i 71.6% sudija, što ukazuje na visoku spremnost da nosioci pravosudnih funkcija daju doprinos smanjenju korupcije i percepcije korupcije u pravosuđu. Ostali sudije i državni tužioci uglavnom nemaju mišljenje o ovoj temi, dok je samo 7.3% državnih tužilaca i 3.2% sudija izjavilo da bi u slučaju uvođenja vetinga podnijelo ostavku. </a:t>
            </a:r>
          </a:p>
        </p:txBody>
      </p:sp>
      <p:sp>
        <p:nvSpPr>
          <p:cNvPr id="132" name="Google Shape;132;p53">
            <a:extLst>
              <a:ext uri="{FF2B5EF4-FFF2-40B4-BE49-F238E27FC236}">
                <a16:creationId xmlns:a16="http://schemas.microsoft.com/office/drawing/2014/main" id="{FF416E07-49EC-B616-467C-7C6EF455AACF}"/>
              </a:ext>
            </a:extLst>
          </p:cNvPr>
          <p:cNvSpPr/>
          <p:nvPr/>
        </p:nvSpPr>
        <p:spPr>
          <a:xfrm rot="10800000">
            <a:off x="384482" y="263951"/>
            <a:ext cx="942109" cy="627825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5F7FC"/>
              </a:gs>
              <a:gs pos="52999">
                <a:srgbClr val="D8D8D8"/>
              </a:gs>
              <a:gs pos="80000">
                <a:srgbClr val="AF8BBF"/>
              </a:gs>
              <a:gs pos="100000">
                <a:srgbClr val="9565AB"/>
              </a:gs>
            </a:gsLst>
            <a:lin ang="5400000" scaled="0"/>
          </a:gra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9565A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15706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565AB"/>
            </a:gs>
            <a:gs pos="24000">
              <a:srgbClr val="AF8BBF"/>
            </a:gs>
            <a:gs pos="69000">
              <a:srgbClr val="F3F3F3"/>
            </a:gs>
            <a:gs pos="81000">
              <a:srgbClr val="F2F2F2"/>
            </a:gs>
            <a:gs pos="92000">
              <a:schemeClr val="lt1"/>
            </a:gs>
            <a:gs pos="100000">
              <a:schemeClr val="lt1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2" name="Google Shape;282;p63"/>
          <p:cNvCxnSpPr/>
          <p:nvPr/>
        </p:nvCxnSpPr>
        <p:spPr>
          <a:xfrm>
            <a:off x="1506607" y="3558568"/>
            <a:ext cx="548532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83" name="Google Shape;283;p63"/>
          <p:cNvSpPr/>
          <p:nvPr/>
        </p:nvSpPr>
        <p:spPr>
          <a:xfrm>
            <a:off x="385683" y="476408"/>
            <a:ext cx="942109" cy="5244751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5F7FC"/>
              </a:gs>
              <a:gs pos="52999">
                <a:srgbClr val="D8D8D8"/>
              </a:gs>
              <a:gs pos="80000">
                <a:srgbClr val="AF8BBF"/>
              </a:gs>
              <a:gs pos="100000">
                <a:srgbClr val="9565AB"/>
              </a:gs>
            </a:gsLst>
            <a:lin ang="5400000" scaled="0"/>
          </a:gra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63"/>
          <p:cNvSpPr/>
          <p:nvPr/>
        </p:nvSpPr>
        <p:spPr>
          <a:xfrm>
            <a:off x="8934450" y="476408"/>
            <a:ext cx="561742" cy="182418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63"/>
          <p:cNvSpPr/>
          <p:nvPr/>
        </p:nvSpPr>
        <p:spPr>
          <a:xfrm>
            <a:off x="8501779" y="1734423"/>
            <a:ext cx="3195494" cy="73927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63"/>
          <p:cNvSpPr/>
          <p:nvPr/>
        </p:nvSpPr>
        <p:spPr>
          <a:xfrm>
            <a:off x="10221784" y="2198575"/>
            <a:ext cx="1096774" cy="130405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63"/>
          <p:cNvSpPr/>
          <p:nvPr/>
        </p:nvSpPr>
        <p:spPr>
          <a:xfrm>
            <a:off x="8762856" y="3318675"/>
            <a:ext cx="2276474" cy="73927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63"/>
          <p:cNvSpPr/>
          <p:nvPr/>
        </p:nvSpPr>
        <p:spPr>
          <a:xfrm>
            <a:off x="9195914" y="3639524"/>
            <a:ext cx="633885" cy="2150688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63"/>
          <p:cNvSpPr/>
          <p:nvPr/>
        </p:nvSpPr>
        <p:spPr>
          <a:xfrm>
            <a:off x="9475143" y="4902927"/>
            <a:ext cx="709314" cy="73927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63"/>
          <p:cNvSpPr/>
          <p:nvPr/>
        </p:nvSpPr>
        <p:spPr>
          <a:xfrm>
            <a:off x="9553458" y="4981885"/>
            <a:ext cx="709314" cy="73927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63"/>
          <p:cNvSpPr/>
          <p:nvPr/>
        </p:nvSpPr>
        <p:spPr>
          <a:xfrm>
            <a:off x="10336944" y="2317804"/>
            <a:ext cx="1096774" cy="130405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63"/>
          <p:cNvSpPr/>
          <p:nvPr/>
        </p:nvSpPr>
        <p:spPr>
          <a:xfrm>
            <a:off x="9264485" y="872282"/>
            <a:ext cx="1112573" cy="402357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63"/>
          <p:cNvSpPr/>
          <p:nvPr/>
        </p:nvSpPr>
        <p:spPr>
          <a:xfrm>
            <a:off x="9928862" y="229234"/>
            <a:ext cx="1389695" cy="84386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4" name="Google Shape;294;p6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99990" y="1993557"/>
            <a:ext cx="5485320" cy="1648454"/>
          </a:xfrm>
          <a:prstGeom prst="rect">
            <a:avLst/>
          </a:prstGeom>
          <a:noFill/>
          <a:ln>
            <a:noFill/>
          </a:ln>
        </p:spPr>
      </p:pic>
      <p:sp>
        <p:nvSpPr>
          <p:cNvPr id="295" name="Google Shape;295;p63"/>
          <p:cNvSpPr txBox="1"/>
          <p:nvPr/>
        </p:nvSpPr>
        <p:spPr>
          <a:xfrm>
            <a:off x="1506864" y="3662819"/>
            <a:ext cx="5485320" cy="1717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sng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https://www.defacto.me/</a:t>
            </a:r>
            <a:r>
              <a:rPr lang="en-US" sz="18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6" name="Google Shape;296;p63"/>
          <p:cNvPicPr preferRelativeResize="0"/>
          <p:nvPr/>
        </p:nvPicPr>
        <p:blipFill rotWithShape="1">
          <a:blip r:embed="rId5">
            <a:alphaModFix/>
          </a:blip>
          <a:srcRect l="11632" r="10920" b="25301"/>
          <a:stretch/>
        </p:blipFill>
        <p:spPr>
          <a:xfrm>
            <a:off x="1106880" y="5406516"/>
            <a:ext cx="10058400" cy="1340529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p63"/>
          <p:cNvPicPr preferRelativeResize="0"/>
          <p:nvPr/>
        </p:nvPicPr>
        <p:blipFill rotWithShape="1">
          <a:blip r:embed="rId5">
            <a:alphaModFix/>
          </a:blip>
          <a:srcRect l="10586" t="74816" r="10198" b="9420"/>
          <a:stretch/>
        </p:blipFill>
        <p:spPr>
          <a:xfrm>
            <a:off x="-90528" y="6628766"/>
            <a:ext cx="12453216" cy="248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6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68195" y="138387"/>
            <a:ext cx="1883923" cy="5745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7" name="Google Shape;167;p55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68" name="Google Shape;168;p55"/>
          <p:cNvSpPr txBox="1"/>
          <p:nvPr/>
        </p:nvSpPr>
        <p:spPr>
          <a:xfrm>
            <a:off x="729673" y="195569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A9BD5"/>
              </a:buClr>
              <a:buSzPts val="3200"/>
              <a:buFont typeface="Arial"/>
              <a:buNone/>
            </a:pP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Percepcija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prisustva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korupcije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u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pravosuđu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u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prethodne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tri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godine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9" name="Google Shape;169;p55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70" name="Google Shape;170;p55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55"/>
          <p:cNvSpPr txBox="1"/>
          <p:nvPr/>
        </p:nvSpPr>
        <p:spPr>
          <a:xfrm>
            <a:off x="0" y="6433878"/>
            <a:ext cx="918094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*Da li je u protekle tri godine bilo korupcije u pravosudnom sistemu, po Vašem mišljenju?</a:t>
            </a:r>
            <a:endParaRPr sz="1000" b="0" i="0" u="none" strike="noStrike" cap="none">
              <a:solidFill>
                <a:srgbClr val="9565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AC0C05-FA49-1D17-390E-A7BE034B7B2D}"/>
              </a:ext>
            </a:extLst>
          </p:cNvPr>
          <p:cNvSpPr txBox="1"/>
          <p:nvPr/>
        </p:nvSpPr>
        <p:spPr>
          <a:xfrm>
            <a:off x="9662893" y="973141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Jeste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14254A-5B0E-35BF-59D7-57FC433661E7}"/>
              </a:ext>
            </a:extLst>
          </p:cNvPr>
          <p:cNvSpPr txBox="1"/>
          <p:nvPr/>
        </p:nvSpPr>
        <p:spPr>
          <a:xfrm>
            <a:off x="10674449" y="973140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Nije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6C3055F-348C-FD36-F3CD-6161F6F040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3259847"/>
              </p:ext>
            </p:extLst>
          </p:nvPr>
        </p:nvGraphicFramePr>
        <p:xfrm>
          <a:off x="871049" y="1214412"/>
          <a:ext cx="8496300" cy="5048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90AFC04-5341-E875-A277-E7E089FC6CD7}"/>
              </a:ext>
            </a:extLst>
          </p:cNvPr>
          <p:cNvSpPr txBox="1"/>
          <p:nvPr/>
        </p:nvSpPr>
        <p:spPr>
          <a:xfrm>
            <a:off x="9826501" y="1594347"/>
            <a:ext cx="897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800" b="1" dirty="0"/>
              <a:t>25,8%</a:t>
            </a:r>
            <a:endParaRPr lang="en-US" sz="1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510D8C-23A9-EB02-531B-5FE963A22E50}"/>
              </a:ext>
            </a:extLst>
          </p:cNvPr>
          <p:cNvSpPr txBox="1"/>
          <p:nvPr/>
        </p:nvSpPr>
        <p:spPr>
          <a:xfrm>
            <a:off x="10838057" y="1594347"/>
            <a:ext cx="897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800" b="1" dirty="0"/>
              <a:t>24,4%</a:t>
            </a:r>
            <a:endParaRPr lang="en-US" sz="1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85C677-C577-B75D-4359-A129BD7DAE36}"/>
              </a:ext>
            </a:extLst>
          </p:cNvPr>
          <p:cNvSpPr txBox="1"/>
          <p:nvPr/>
        </p:nvSpPr>
        <p:spPr>
          <a:xfrm>
            <a:off x="9826501" y="2599819"/>
            <a:ext cx="897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800" b="1" dirty="0"/>
              <a:t>29,5%</a:t>
            </a:r>
            <a:endParaRPr lang="en-US" sz="18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5E90B6-E227-A7D0-934C-687B0A1A5CBA}"/>
              </a:ext>
            </a:extLst>
          </p:cNvPr>
          <p:cNvSpPr txBox="1"/>
          <p:nvPr/>
        </p:nvSpPr>
        <p:spPr>
          <a:xfrm>
            <a:off x="10838057" y="2599819"/>
            <a:ext cx="897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800" b="1" dirty="0"/>
              <a:t>24,2%</a:t>
            </a:r>
            <a:endParaRPr lang="en-US" sz="18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73DED2-6F28-8C4C-C016-BB0BAB24FB45}"/>
              </a:ext>
            </a:extLst>
          </p:cNvPr>
          <p:cNvSpPr txBox="1"/>
          <p:nvPr/>
        </p:nvSpPr>
        <p:spPr>
          <a:xfrm>
            <a:off x="9826501" y="3589343"/>
            <a:ext cx="897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800" b="1" dirty="0"/>
              <a:t>69,7%</a:t>
            </a:r>
            <a:endParaRPr lang="en-US" sz="18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F591C0-7450-0AEE-EA48-00B8114AC733}"/>
              </a:ext>
            </a:extLst>
          </p:cNvPr>
          <p:cNvSpPr txBox="1"/>
          <p:nvPr/>
        </p:nvSpPr>
        <p:spPr>
          <a:xfrm>
            <a:off x="10952004" y="3589343"/>
            <a:ext cx="897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800" b="1" dirty="0"/>
              <a:t>4,6%</a:t>
            </a:r>
            <a:endParaRPr lang="en-US" sz="18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03C661-4F5B-8F54-C18E-22DAD45412F8}"/>
              </a:ext>
            </a:extLst>
          </p:cNvPr>
          <p:cNvSpPr txBox="1"/>
          <p:nvPr/>
        </p:nvSpPr>
        <p:spPr>
          <a:xfrm>
            <a:off x="9826501" y="4559554"/>
            <a:ext cx="897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800" b="1" dirty="0"/>
              <a:t>35,8%</a:t>
            </a:r>
            <a:endParaRPr lang="en-US" sz="18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42964B-B6B6-E9C6-E46D-4C073D0CDBBE}"/>
              </a:ext>
            </a:extLst>
          </p:cNvPr>
          <p:cNvSpPr txBox="1"/>
          <p:nvPr/>
        </p:nvSpPr>
        <p:spPr>
          <a:xfrm>
            <a:off x="10952004" y="4559554"/>
            <a:ext cx="897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800" b="1" dirty="0"/>
              <a:t>6,5%</a:t>
            </a:r>
            <a:endParaRPr lang="en-US" sz="1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184074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Postojanje neprimjerenog pritiska da se odluči ili postupi u predmetu*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61;p54">
            <a:extLst>
              <a:ext uri="{FF2B5EF4-FFF2-40B4-BE49-F238E27FC236}">
                <a16:creationId xmlns:a16="http://schemas.microsoft.com/office/drawing/2014/main" id="{BFF3C68F-5900-B5AB-0901-97700210B82A}"/>
              </a:ext>
            </a:extLst>
          </p:cNvPr>
          <p:cNvSpPr txBox="1"/>
          <p:nvPr/>
        </p:nvSpPr>
        <p:spPr>
          <a:xfrm>
            <a:off x="0" y="6383844"/>
            <a:ext cx="1041082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1000" dirty="0">
                <a:solidFill>
                  <a:srgbClr val="9565AB"/>
                </a:solidFill>
                <a:latin typeface="Libre Franklin"/>
                <a:sym typeface="Libre Franklin"/>
              </a:rPr>
              <a:t>*U kojoj mjeri se slažete sa sljedećim konstatacijama</a:t>
            </a:r>
            <a:endParaRPr lang="sr-Latn-ME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B708F32-E738-7B6D-8746-DA17020873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4386779"/>
              </p:ext>
            </p:extLst>
          </p:nvPr>
        </p:nvGraphicFramePr>
        <p:xfrm>
          <a:off x="729673" y="905259"/>
          <a:ext cx="10654607" cy="5202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A37E4D1-A9F4-D9E0-13A6-83601236AB61}"/>
              </a:ext>
            </a:extLst>
          </p:cNvPr>
          <p:cNvCxnSpPr/>
          <p:nvPr/>
        </p:nvCxnSpPr>
        <p:spPr>
          <a:xfrm>
            <a:off x="3493008" y="2130552"/>
            <a:ext cx="0" cy="297180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412DB9F-39AE-7FC8-9A0B-6508D896372F}"/>
              </a:ext>
            </a:extLst>
          </p:cNvPr>
          <p:cNvCxnSpPr/>
          <p:nvPr/>
        </p:nvCxnSpPr>
        <p:spPr>
          <a:xfrm>
            <a:off x="6096000" y="2130552"/>
            <a:ext cx="0" cy="297180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495B5EB-0D76-466B-8969-A9FA0C1522C2}"/>
              </a:ext>
            </a:extLst>
          </p:cNvPr>
          <p:cNvCxnSpPr/>
          <p:nvPr/>
        </p:nvCxnSpPr>
        <p:spPr>
          <a:xfrm>
            <a:off x="8702040" y="2130552"/>
            <a:ext cx="0" cy="297180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567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232047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Pojedin</a:t>
            </a:r>
            <a:r>
              <a:rPr lang="sr-Latn-ME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sng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sudije</a:t>
            </a:r>
            <a:r>
              <a:rPr lang="en-US" sz="2800" b="0" i="0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primaju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mito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novac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druge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poklone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usluge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kao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podsticaj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da u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predmetu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odluče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određeni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način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192308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161;p54">
            <a:extLst>
              <a:ext uri="{FF2B5EF4-FFF2-40B4-BE49-F238E27FC236}">
                <a16:creationId xmlns:a16="http://schemas.microsoft.com/office/drawing/2014/main" id="{1C994B40-A5CA-F496-B7C6-13D3C62CB370}"/>
              </a:ext>
            </a:extLst>
          </p:cNvPr>
          <p:cNvSpPr txBox="1"/>
          <p:nvPr/>
        </p:nvSpPr>
        <p:spPr>
          <a:xfrm>
            <a:off x="0" y="6384179"/>
            <a:ext cx="1041082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1000" dirty="0">
                <a:solidFill>
                  <a:srgbClr val="9565AB"/>
                </a:solidFill>
                <a:latin typeface="Libre Franklin"/>
                <a:sym typeface="Libre Franklin"/>
              </a:rPr>
              <a:t>*U kojoj mjeri se slažete sa sljedećim konstatacijama:</a:t>
            </a:r>
            <a:endParaRPr lang="sr-Latn-ME" dirty="0"/>
          </a:p>
        </p:txBody>
      </p:sp>
      <p:graphicFrame>
        <p:nvGraphicFramePr>
          <p:cNvPr id="5" name="Google Shape;171;p55">
            <a:extLst>
              <a:ext uri="{FF2B5EF4-FFF2-40B4-BE49-F238E27FC236}">
                <a16:creationId xmlns:a16="http://schemas.microsoft.com/office/drawing/2014/main" id="{B081D641-2F00-3137-86B7-A57D543F7C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6425819"/>
              </p:ext>
            </p:extLst>
          </p:nvPr>
        </p:nvGraphicFramePr>
        <p:xfrm>
          <a:off x="9697734" y="1264960"/>
          <a:ext cx="1945826" cy="3958372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25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95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7,3%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48,8%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95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9,5%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34,7%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95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61,5%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6,4%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95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17,4%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25,0%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3124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C130D69-0C41-2811-326E-B528C0F3159B}"/>
              </a:ext>
            </a:extLst>
          </p:cNvPr>
          <p:cNvSpPr txBox="1"/>
          <p:nvPr/>
        </p:nvSpPr>
        <p:spPr>
          <a:xfrm>
            <a:off x="9681271" y="1265806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D87175-65BF-2D20-F56C-64F086CE2833}"/>
              </a:ext>
            </a:extLst>
          </p:cNvPr>
          <p:cNvSpPr txBox="1"/>
          <p:nvPr/>
        </p:nvSpPr>
        <p:spPr>
          <a:xfrm>
            <a:off x="10698079" y="1134986"/>
            <a:ext cx="106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Nije 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0D2A182-5F14-4202-77D9-59D5EFF891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4506591"/>
              </p:ext>
            </p:extLst>
          </p:nvPr>
        </p:nvGraphicFramePr>
        <p:xfrm>
          <a:off x="227517" y="1431975"/>
          <a:ext cx="9506311" cy="4605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56460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2" y="398050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Pojedini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/e </a:t>
            </a:r>
            <a:r>
              <a:rPr lang="en-US" sz="2800" b="0" i="0" u="sng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državni</a:t>
            </a:r>
            <a:r>
              <a:rPr lang="en-US" sz="2800" b="0" i="0" u="sng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sng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tužioci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primaju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mito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novac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druge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poklone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usluge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kao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podsticaj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da u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predmetu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odluče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određeni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način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Google Shape;171;p55">
            <a:extLst>
              <a:ext uri="{FF2B5EF4-FFF2-40B4-BE49-F238E27FC236}">
                <a16:creationId xmlns:a16="http://schemas.microsoft.com/office/drawing/2014/main" id="{B081D641-2F00-3137-86B7-A57D543F7C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9422878"/>
              </p:ext>
            </p:extLst>
          </p:nvPr>
        </p:nvGraphicFramePr>
        <p:xfrm>
          <a:off x="9808243" y="1327834"/>
          <a:ext cx="1945826" cy="3833488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25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8372"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0,0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56,1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8372"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7,4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27,4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83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47,7%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34,0%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83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14,1%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13,0%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3124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C130D69-0C41-2811-326E-B528C0F3159B}"/>
              </a:ext>
            </a:extLst>
          </p:cNvPr>
          <p:cNvSpPr txBox="1"/>
          <p:nvPr/>
        </p:nvSpPr>
        <p:spPr>
          <a:xfrm>
            <a:off x="9801906" y="1369579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D87175-65BF-2D20-F56C-64F086CE2833}"/>
              </a:ext>
            </a:extLst>
          </p:cNvPr>
          <p:cNvSpPr txBox="1"/>
          <p:nvPr/>
        </p:nvSpPr>
        <p:spPr>
          <a:xfrm>
            <a:off x="10698261" y="1281748"/>
            <a:ext cx="106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Nije 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8" name="Google Shape;161;p54">
            <a:extLst>
              <a:ext uri="{FF2B5EF4-FFF2-40B4-BE49-F238E27FC236}">
                <a16:creationId xmlns:a16="http://schemas.microsoft.com/office/drawing/2014/main" id="{242E92FA-9B4D-13EC-AFB1-F3786700C90F}"/>
              </a:ext>
            </a:extLst>
          </p:cNvPr>
          <p:cNvSpPr txBox="1"/>
          <p:nvPr/>
        </p:nvSpPr>
        <p:spPr>
          <a:xfrm>
            <a:off x="0" y="6384179"/>
            <a:ext cx="1041082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1000" dirty="0">
                <a:solidFill>
                  <a:srgbClr val="9565AB"/>
                </a:solidFill>
                <a:latin typeface="Libre Franklin"/>
                <a:sym typeface="Libre Franklin"/>
              </a:rPr>
              <a:t>*U kojoj mjeri se slažete sa sljedećim konstatacijama:</a:t>
            </a:r>
            <a:endParaRPr lang="sr-Latn-ME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3662A30-AFE4-D1F5-2A29-0646FBB997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789754"/>
              </p:ext>
            </p:extLst>
          </p:nvPr>
        </p:nvGraphicFramePr>
        <p:xfrm>
          <a:off x="985704" y="1601406"/>
          <a:ext cx="8990400" cy="4659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54742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2" y="398050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Pojedini </a:t>
            </a:r>
            <a:r>
              <a:rPr lang="sr-Latn-ME" sz="28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vještaci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primaju mito (novac ili druge poklone ili usluge) kao podsticaj da nalaz sačine na određeni način.</a:t>
            </a: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Google Shape;171;p55">
            <a:extLst>
              <a:ext uri="{FF2B5EF4-FFF2-40B4-BE49-F238E27FC236}">
                <a16:creationId xmlns:a16="http://schemas.microsoft.com/office/drawing/2014/main" id="{B081D641-2F00-3137-86B7-A57D543F7C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204793"/>
              </p:ext>
            </p:extLst>
          </p:nvPr>
        </p:nvGraphicFramePr>
        <p:xfrm>
          <a:off x="9825147" y="1258634"/>
          <a:ext cx="1950722" cy="3970212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28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2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14,6%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26,8%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14,8%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21,1%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61,4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11,1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16,3%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31,5%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3124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C130D69-0C41-2811-326E-B528C0F3159B}"/>
              </a:ext>
            </a:extLst>
          </p:cNvPr>
          <p:cNvSpPr txBox="1"/>
          <p:nvPr/>
        </p:nvSpPr>
        <p:spPr>
          <a:xfrm>
            <a:off x="9801906" y="1369579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D87175-65BF-2D20-F56C-64F086CE2833}"/>
              </a:ext>
            </a:extLst>
          </p:cNvPr>
          <p:cNvSpPr txBox="1"/>
          <p:nvPr/>
        </p:nvSpPr>
        <p:spPr>
          <a:xfrm>
            <a:off x="10698261" y="1281748"/>
            <a:ext cx="106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Nije 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8" name="Google Shape;161;p54">
            <a:extLst>
              <a:ext uri="{FF2B5EF4-FFF2-40B4-BE49-F238E27FC236}">
                <a16:creationId xmlns:a16="http://schemas.microsoft.com/office/drawing/2014/main" id="{9757A537-B3E7-5313-9352-9A2E58028DD6}"/>
              </a:ext>
            </a:extLst>
          </p:cNvPr>
          <p:cNvSpPr txBox="1"/>
          <p:nvPr/>
        </p:nvSpPr>
        <p:spPr>
          <a:xfrm>
            <a:off x="0" y="6384179"/>
            <a:ext cx="1041082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1000" dirty="0">
                <a:solidFill>
                  <a:srgbClr val="9565AB"/>
                </a:solidFill>
                <a:latin typeface="Libre Franklin"/>
                <a:sym typeface="Libre Franklin"/>
              </a:rPr>
              <a:t>*U kojoj mjeri se slažete sa sljedećim konstatacijama:</a:t>
            </a:r>
            <a:endParaRPr lang="sr-Latn-ME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A58583E-7FEA-DF08-F403-ED6C54C19F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9203551"/>
              </p:ext>
            </p:extLst>
          </p:nvPr>
        </p:nvGraphicFramePr>
        <p:xfrm>
          <a:off x="530081" y="1562270"/>
          <a:ext cx="9442102" cy="4721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78234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2474</TotalTime>
  <Words>2289</Words>
  <Application>Microsoft Office PowerPoint</Application>
  <PresentationFormat>Widescreen</PresentationFormat>
  <Paragraphs>400</Paragraphs>
  <Slides>42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Courier New</vt:lpstr>
      <vt:lpstr>Arial</vt:lpstr>
      <vt:lpstr>Calibri</vt:lpstr>
      <vt:lpstr>Franklin Gothic Book</vt:lpstr>
      <vt:lpstr>Libre Franklin</vt:lpstr>
      <vt:lpstr>Office Theme</vt:lpstr>
      <vt:lpstr>Percepcija korupcije kod aktera u pravosuđu</vt:lpstr>
      <vt:lpstr>Metod</vt:lpstr>
      <vt:lpstr>Percepcija prisutnosti korupcije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Percepcija rizika od korupcije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Percepcija predloženih rješenja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Percepcija stručnosti u pravosuđu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Percepcija korupcije kod aktera u pravosuđu</dc:title>
  <dc:creator>Microsoft Office User</dc:creator>
  <cp:lastModifiedBy>Martina Markolović</cp:lastModifiedBy>
  <cp:revision>86</cp:revision>
  <dcterms:created xsi:type="dcterms:W3CDTF">2023-02-16T19:59:32Z</dcterms:created>
  <dcterms:modified xsi:type="dcterms:W3CDTF">2024-11-22T17:12:53Z</dcterms:modified>
</cp:coreProperties>
</file>