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5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6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7.xml" ContentType="application/vnd.openxmlformats-officedocument.presentationml.notesSl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notesSlides/notesSlide8.xml" ContentType="application/vnd.openxmlformats-officedocument.presentationml.notesSlid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notesSlides/notesSlide9.xml" ContentType="application/vnd.openxmlformats-officedocument.presentationml.notesSlid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notesSlides/notesSlide10.xml" ContentType="application/vnd.openxmlformats-officedocument.presentationml.notesSlid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notesSlides/notesSlide11.xml" ContentType="application/vnd.openxmlformats-officedocument.presentationml.notesSlid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notesSlides/notesSlide14.xml" ContentType="application/vnd.openxmlformats-officedocument.presentationml.notesSlid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notesSlides/notesSlide15.xml" ContentType="application/vnd.openxmlformats-officedocument.presentationml.notesSlid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notesSlides/notesSlide16.xml" ContentType="application/vnd.openxmlformats-officedocument.presentationml.notesSlide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notesSlides/notesSlide17.xml" ContentType="application/vnd.openxmlformats-officedocument.presentationml.notesSlide+xml"/>
  <Override PartName="/ppt/charts/chart13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ppt/notesSlides/notesSlide18.xml" ContentType="application/vnd.openxmlformats-officedocument.presentationml.notesSlide+xml"/>
  <Override PartName="/ppt/charts/chart14.xml" ContentType="application/vnd.openxmlformats-officedocument.drawingml.chart+xml"/>
  <Override PartName="/ppt/charts/style14.xml" ContentType="application/vnd.ms-office.chartstyle+xml"/>
  <Override PartName="/ppt/charts/colors14.xml" ContentType="application/vnd.ms-office.chartcolorstyle+xml"/>
  <Override PartName="/ppt/notesSlides/notesSlide19.xml" ContentType="application/vnd.openxmlformats-officedocument.presentationml.notesSlide+xml"/>
  <Override PartName="/ppt/charts/chart15.xml" ContentType="application/vnd.openxmlformats-officedocument.drawingml.chart+xml"/>
  <Override PartName="/ppt/charts/style15.xml" ContentType="application/vnd.ms-office.chartstyle+xml"/>
  <Override PartName="/ppt/charts/colors15.xml" ContentType="application/vnd.ms-office.chartcolorstyle+xml"/>
  <Override PartName="/ppt/notesSlides/notesSlide20.xml" ContentType="application/vnd.openxmlformats-officedocument.presentationml.notesSlide+xml"/>
  <Override PartName="/ppt/charts/chart16.xml" ContentType="application/vnd.openxmlformats-officedocument.drawingml.chart+xml"/>
  <Override PartName="/ppt/charts/style16.xml" ContentType="application/vnd.ms-office.chartstyle+xml"/>
  <Override PartName="/ppt/charts/colors16.xml" ContentType="application/vnd.ms-office.chartcolorstyl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charts/chart17.xml" ContentType="application/vnd.openxmlformats-officedocument.drawingml.chart+xml"/>
  <Override PartName="/ppt/charts/style17.xml" ContentType="application/vnd.ms-office.chartstyle+xml"/>
  <Override PartName="/ppt/charts/colors17.xml" ContentType="application/vnd.ms-office.chartcolorstyle+xml"/>
  <Override PartName="/ppt/notesSlides/notesSlide23.xml" ContentType="application/vnd.openxmlformats-officedocument.presentationml.notesSlide+xml"/>
  <Override PartName="/ppt/charts/chart18.xml" ContentType="application/vnd.openxmlformats-officedocument.drawingml.chart+xml"/>
  <Override PartName="/ppt/charts/style18.xml" ContentType="application/vnd.ms-office.chartstyle+xml"/>
  <Override PartName="/ppt/charts/colors18.xml" ContentType="application/vnd.ms-office.chartcolorstyle+xml"/>
  <Override PartName="/ppt/notesSlides/notesSlide24.xml" ContentType="application/vnd.openxmlformats-officedocument.presentationml.notesSlide+xml"/>
  <Override PartName="/ppt/charts/chart19.xml" ContentType="application/vnd.openxmlformats-officedocument.drawingml.chart+xml"/>
  <Override PartName="/ppt/charts/style19.xml" ContentType="application/vnd.ms-office.chartstyle+xml"/>
  <Override PartName="/ppt/charts/colors19.xml" ContentType="application/vnd.ms-office.chartcolorstyle+xml"/>
  <Override PartName="/ppt/notesSlides/notesSlide25.xml" ContentType="application/vnd.openxmlformats-officedocument.presentationml.notesSlide+xml"/>
  <Override PartName="/ppt/charts/chart20.xml" ContentType="application/vnd.openxmlformats-officedocument.drawingml.chart+xml"/>
  <Override PartName="/ppt/charts/style20.xml" ContentType="application/vnd.ms-office.chartstyle+xml"/>
  <Override PartName="/ppt/charts/colors20.xml" ContentType="application/vnd.ms-office.chartcolorstyle+xml"/>
  <Override PartName="/ppt/notesSlides/notesSlide26.xml" ContentType="application/vnd.openxmlformats-officedocument.presentationml.notesSlide+xml"/>
  <Override PartName="/ppt/charts/chart21.xml" ContentType="application/vnd.openxmlformats-officedocument.drawingml.chart+xml"/>
  <Override PartName="/ppt/charts/style21.xml" ContentType="application/vnd.ms-office.chartstyle+xml"/>
  <Override PartName="/ppt/charts/colors21.xml" ContentType="application/vnd.ms-office.chartcolorstyle+xml"/>
  <Override PartName="/ppt/notesSlides/notesSlide27.xml" ContentType="application/vnd.openxmlformats-officedocument.presentationml.notesSlide+xml"/>
  <Override PartName="/ppt/charts/chart22.xml" ContentType="application/vnd.openxmlformats-officedocument.drawingml.chart+xml"/>
  <Override PartName="/ppt/charts/style22.xml" ContentType="application/vnd.ms-office.chartstyle+xml"/>
  <Override PartName="/ppt/charts/colors22.xml" ContentType="application/vnd.ms-office.chartcolorstyle+xml"/>
  <Override PartName="/ppt/notesSlides/notesSlide28.xml" ContentType="application/vnd.openxmlformats-officedocument.presentationml.notesSlide+xml"/>
  <Override PartName="/ppt/charts/chart23.xml" ContentType="application/vnd.openxmlformats-officedocument.drawingml.chart+xml"/>
  <Override PartName="/ppt/charts/style23.xml" ContentType="application/vnd.ms-office.chartstyle+xml"/>
  <Override PartName="/ppt/charts/colors23.xml" ContentType="application/vnd.ms-office.chartcolorstyle+xml"/>
  <Override PartName="/ppt/notesSlides/notesSlide29.xml" ContentType="application/vnd.openxmlformats-officedocument.presentationml.notesSlide+xml"/>
  <Override PartName="/ppt/charts/chart24.xml" ContentType="application/vnd.openxmlformats-officedocument.drawingml.chart+xml"/>
  <Override PartName="/ppt/charts/style24.xml" ContentType="application/vnd.ms-office.chartstyle+xml"/>
  <Override PartName="/ppt/charts/colors24.xml" ContentType="application/vnd.ms-office.chartcolorstyle+xml"/>
  <Override PartName="/ppt/notesSlides/notesSlide30.xml" ContentType="application/vnd.openxmlformats-officedocument.presentationml.notesSlide+xml"/>
  <Override PartName="/ppt/charts/chart25.xml" ContentType="application/vnd.openxmlformats-officedocument.drawingml.chart+xml"/>
  <Override PartName="/ppt/charts/style25.xml" ContentType="application/vnd.ms-office.chartstyle+xml"/>
  <Override PartName="/ppt/charts/colors25.xml" ContentType="application/vnd.ms-office.chartcolorstyle+xml"/>
  <Override PartName="/ppt/notesSlides/notesSlide31.xml" ContentType="application/vnd.openxmlformats-officedocument.presentationml.notesSlide+xml"/>
  <Override PartName="/ppt/charts/chart26.xml" ContentType="application/vnd.openxmlformats-officedocument.drawingml.chart+xml"/>
  <Override PartName="/ppt/charts/style26.xml" ContentType="application/vnd.ms-office.chartstyle+xml"/>
  <Override PartName="/ppt/charts/colors26.xml" ContentType="application/vnd.ms-office.chartcolorstyle+xml"/>
  <Override PartName="/ppt/notesSlides/notesSlide32.xml" ContentType="application/vnd.openxmlformats-officedocument.presentationml.notesSlide+xml"/>
  <Override PartName="/ppt/charts/chart27.xml" ContentType="application/vnd.openxmlformats-officedocument.drawingml.chart+xml"/>
  <Override PartName="/ppt/charts/style27.xml" ContentType="application/vnd.ms-office.chartstyle+xml"/>
  <Override PartName="/ppt/charts/colors27.xml" ContentType="application/vnd.ms-office.chartcolorstyle+xml"/>
  <Override PartName="/ppt/notesSlides/notesSlide33.xml" ContentType="application/vnd.openxmlformats-officedocument.presentationml.notesSlide+xml"/>
  <Override PartName="/ppt/charts/chart28.xml" ContentType="application/vnd.openxmlformats-officedocument.drawingml.chart+xml"/>
  <Override PartName="/ppt/charts/style28.xml" ContentType="application/vnd.ms-office.chartstyle+xml"/>
  <Override PartName="/ppt/charts/colors28.xml" ContentType="application/vnd.ms-office.chartcolorstyl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charts/chart29.xml" ContentType="application/vnd.openxmlformats-officedocument.drawingml.chart+xml"/>
  <Override PartName="/ppt/charts/style29.xml" ContentType="application/vnd.ms-office.chartstyle+xml"/>
  <Override PartName="/ppt/charts/colors29.xml" ContentType="application/vnd.ms-office.chartcolorstyle+xml"/>
  <Override PartName="/ppt/notesSlides/notesSlide36.xml" ContentType="application/vnd.openxmlformats-officedocument.presentationml.notesSlide+xml"/>
  <Override PartName="/ppt/charts/chart30.xml" ContentType="application/vnd.openxmlformats-officedocument.drawingml.chart+xml"/>
  <Override PartName="/ppt/charts/style30.xml" ContentType="application/vnd.ms-office.chartstyle+xml"/>
  <Override PartName="/ppt/charts/colors30.xml" ContentType="application/vnd.ms-office.chartcolorstyle+xml"/>
  <Override PartName="/ppt/notesSlides/notesSlide37.xml" ContentType="application/vnd.openxmlformats-officedocument.presentationml.notesSlide+xml"/>
  <Override PartName="/ppt/charts/chart31.xml" ContentType="application/vnd.openxmlformats-officedocument.drawingml.chart+xml"/>
  <Override PartName="/ppt/charts/style31.xml" ContentType="application/vnd.ms-office.chartstyle+xml"/>
  <Override PartName="/ppt/charts/colors31.xml" ContentType="application/vnd.ms-office.chartcolorstyle+xml"/>
  <Override PartName="/ppt/notesSlides/notesSlide38.xml" ContentType="application/vnd.openxmlformats-officedocument.presentationml.notesSlide+xml"/>
  <Override PartName="/ppt/charts/chart32.xml" ContentType="application/vnd.openxmlformats-officedocument.drawingml.chart+xml"/>
  <Override PartName="/ppt/charts/style32.xml" ContentType="application/vnd.ms-office.chartstyle+xml"/>
  <Override PartName="/ppt/charts/colors32.xml" ContentType="application/vnd.ms-office.chartcolorstyl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</p:sldMasterIdLst>
  <p:notesMasterIdLst>
    <p:notesMasterId r:id="rId44"/>
  </p:notesMasterIdLst>
  <p:sldIdLst>
    <p:sldId id="256" r:id="rId2"/>
    <p:sldId id="257" r:id="rId3"/>
    <p:sldId id="427" r:id="rId4"/>
    <p:sldId id="260" r:id="rId5"/>
    <p:sldId id="261" r:id="rId6"/>
    <p:sldId id="426" r:id="rId7"/>
    <p:sldId id="431" r:id="rId8"/>
    <p:sldId id="432" r:id="rId9"/>
    <p:sldId id="433" r:id="rId10"/>
    <p:sldId id="434" r:id="rId11"/>
    <p:sldId id="435" r:id="rId12"/>
    <p:sldId id="479" r:id="rId13"/>
    <p:sldId id="422" r:id="rId14"/>
    <p:sldId id="425" r:id="rId15"/>
    <p:sldId id="442" r:id="rId16"/>
    <p:sldId id="443" r:id="rId17"/>
    <p:sldId id="438" r:id="rId18"/>
    <p:sldId id="439" r:id="rId19"/>
    <p:sldId id="440" r:id="rId20"/>
    <p:sldId id="436" r:id="rId21"/>
    <p:sldId id="480" r:id="rId22"/>
    <p:sldId id="419" r:id="rId23"/>
    <p:sldId id="478" r:id="rId24"/>
    <p:sldId id="421" r:id="rId25"/>
    <p:sldId id="474" r:id="rId26"/>
    <p:sldId id="477" r:id="rId27"/>
    <p:sldId id="441" r:id="rId28"/>
    <p:sldId id="476" r:id="rId29"/>
    <p:sldId id="268" r:id="rId30"/>
    <p:sldId id="269" r:id="rId31"/>
    <p:sldId id="429" r:id="rId32"/>
    <p:sldId id="424" r:id="rId33"/>
    <p:sldId id="423" r:id="rId34"/>
    <p:sldId id="481" r:id="rId35"/>
    <p:sldId id="287" r:id="rId36"/>
    <p:sldId id="315" r:id="rId37"/>
    <p:sldId id="344" r:id="rId38"/>
    <p:sldId id="373" r:id="rId39"/>
    <p:sldId id="258" r:id="rId40"/>
    <p:sldId id="483" r:id="rId41"/>
    <p:sldId id="482" r:id="rId42"/>
    <p:sldId id="270" r:id="rId43"/>
  </p:sldIdLst>
  <p:sldSz cx="12192000" cy="6858000"/>
  <p:notesSz cx="6858000" cy="9144000"/>
  <p:embeddedFontLst>
    <p:embeddedFont>
      <p:font typeface="Franklin Gothic Book" panose="020B0503020102020204" pitchFamily="34" charset="0"/>
      <p:regular r:id="rId45"/>
      <p:italic r:id="rId46"/>
    </p:embeddedFont>
    <p:embeddedFont>
      <p:font typeface="Libre Franklin" pitchFamily="2" charset="0"/>
      <p:regular r:id="rId47"/>
      <p:bold r:id="rId48"/>
      <p:italic r:id="rId49"/>
      <p:boldItalic r:id="rId50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GoogleSlidesCustomDataVersion2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170" roundtripDataSignature="AMtx7mhPJReAzSXfDvJy9dY1h/l5RDcrtA==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rtina Markolović" initials="MM" lastIdx="13" clrIdx="0">
    <p:extLst>
      <p:ext uri="{19B8F6BF-5375-455C-9EA6-DF929625EA0E}">
        <p15:presenceInfo xmlns:p15="http://schemas.microsoft.com/office/powerpoint/2012/main" userId="20f42a9d849f15a0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565AB"/>
    <a:srgbClr val="C9C9C9"/>
    <a:srgbClr val="2BAEAB"/>
    <a:srgbClr val="7AE0D4"/>
    <a:srgbClr val="AF8BBF"/>
    <a:srgbClr val="F4B183"/>
    <a:srgbClr val="FFFFFF"/>
    <a:srgbClr val="AFABA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2240237-5AB5-4AA1-9E18-3A3671FA3947}" v="2" dt="2024-11-22T07:32:56.332"/>
  </p1510:revLst>
</p1510:revInfo>
</file>

<file path=ppt/tableStyles.xml><?xml version="1.0" encoding="utf-8"?>
<a:tblStyleLst xmlns:a="http://schemas.openxmlformats.org/drawingml/2006/main" def="{9477955C-A1E1-4A4C-BD3D-66FEA38ACCEF}">
  <a:tblStyle styleId="{9477955C-A1E1-4A4C-BD3D-66FEA38ACCEF}" styleName="Table_0">
    <a:wholeTbl>
      <a:tcTxStyle b="off" i="off">
        <a:font>
          <a:latin typeface="Calibri"/>
          <a:ea typeface="Calibri"/>
          <a:cs typeface="Calibri"/>
        </a:font>
        <a:schemeClr val="dk1"/>
      </a:tcTxStyle>
      <a:tcStyle>
        <a:tcBdr>
          <a:lef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E8EBF5"/>
          </a:solidFill>
        </a:fill>
      </a:tcStyle>
    </a:wholeTbl>
    <a:band1H>
      <a:tcTxStyle b="off" i="off"/>
      <a:tcStyle>
        <a:tcBdr/>
        <a:fill>
          <a:solidFill>
            <a:srgbClr val="CDD4EA"/>
          </a:solidFill>
        </a:fill>
      </a:tcStyle>
    </a:band1H>
    <a:band2H>
      <a:tcTxStyle b="off" i="off"/>
      <a:tcStyle>
        <a:tcBdr/>
      </a:tcStyle>
    </a:band2H>
    <a:band1V>
      <a:tcTxStyle b="off" i="off"/>
      <a:tcStyle>
        <a:tcBdr/>
        <a:fill>
          <a:solidFill>
            <a:srgbClr val="CDD4EA"/>
          </a:solidFill>
        </a:fill>
      </a:tcStyle>
    </a:band1V>
    <a:band2V>
      <a:tcTxStyle b="off" i="off"/>
      <a:tcStyle>
        <a:tcBdr/>
      </a:tcStyle>
    </a:band2V>
    <a:lastCol>
      <a:tcTxStyle b="on" i="off">
        <a:font>
          <a:latin typeface="Calibri"/>
          <a:ea typeface="Calibri"/>
          <a:cs typeface="Calibri"/>
        </a:font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 i="off">
        <a:font>
          <a:latin typeface="Calibri"/>
          <a:ea typeface="Calibri"/>
          <a:cs typeface="Calibri"/>
        </a:font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top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</a:tcBdr>
        <a:fill>
          <a:solidFill>
            <a:schemeClr val="accent1"/>
          </a:solidFill>
        </a:fill>
      </a:tcStyle>
    </a:lastRow>
    <a:seCell>
      <a:tcTxStyle b="off" i="off"/>
      <a:tcStyle>
        <a:tcBdr/>
      </a:tcStyle>
    </a:seCell>
    <a:swCell>
      <a:tcTxStyle b="off" i="off"/>
      <a:tcStyle>
        <a:tcBdr/>
      </a:tcStyle>
    </a:swCell>
    <a:fir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bottom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</a:tcBdr>
        <a:fill>
          <a:solidFill>
            <a:schemeClr val="accent1"/>
          </a:solidFill>
        </a:fill>
      </a:tcStyle>
    </a:firstRow>
    <a:neCell>
      <a:tcTxStyle b="off" i="off"/>
      <a:tcStyle>
        <a:tcBdr/>
      </a:tcStyle>
    </a:neCell>
    <a:nwCell>
      <a:tcTxStyle b="off" i="off"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851" autoAdjust="0"/>
    <p:restoredTop sz="89789"/>
  </p:normalViewPr>
  <p:slideViewPr>
    <p:cSldViewPr snapToGrid="0">
      <p:cViewPr varScale="1">
        <p:scale>
          <a:sx n="73" d="100"/>
          <a:sy n="73" d="100"/>
        </p:scale>
        <p:origin x="1306" y="5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font" Target="fonts/font3.fntdata"/><Relationship Id="rId50" Type="http://schemas.openxmlformats.org/officeDocument/2006/relationships/font" Target="fonts/font6.fntdata"/><Relationship Id="rId175" Type="http://schemas.openxmlformats.org/officeDocument/2006/relationships/tableStyles" Target="tableStyles.xml"/><Relationship Id="rId7" Type="http://schemas.openxmlformats.org/officeDocument/2006/relationships/slide" Target="slides/slide6.xml"/><Relationship Id="rId170" Type="http://customschemas.google.com/relationships/presentationmetadata" Target="metadata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font" Target="fonts/font1.fntdata"/><Relationship Id="rId5" Type="http://schemas.openxmlformats.org/officeDocument/2006/relationships/slide" Target="slides/slide4.xml"/><Relationship Id="rId173" Type="http://schemas.openxmlformats.org/officeDocument/2006/relationships/viewProps" Target="viewProps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font" Target="fonts/font4.fntdata"/><Relationship Id="rId172" Type="http://schemas.openxmlformats.org/officeDocument/2006/relationships/presProps" Target="presProps.xml"/><Relationship Id="rId8" Type="http://schemas.openxmlformats.org/officeDocument/2006/relationships/slide" Target="slides/slide7.xml"/><Relationship Id="rId171" Type="http://schemas.openxmlformats.org/officeDocument/2006/relationships/commentAuthors" Target="commentAuthors.xml"/><Relationship Id="rId176" Type="http://schemas.microsoft.com/office/2015/10/relationships/revisionInfo" Target="revisionInfo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font" Target="fonts/font2.fntdata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74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font" Target="fonts/font5.fntdata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Korisnik\Desktop\Dokumenta\HRA\HRA%20Utorak%20analiza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Korisnik\Desktop\Dokumenta\HRA\HRA%20Utorak%20analiza.xlsx" TargetMode="External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Korisnik\Desktop\Dokumenta\HRA\HRA%20Utorak%20analiza.xlsx" TargetMode="External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Korisnik\Desktop\Dokumenta\HRA\HRA%20Utorak%20analiza.xlsx" TargetMode="External"/><Relationship Id="rId2" Type="http://schemas.microsoft.com/office/2011/relationships/chartColorStyle" Target="colors12.xml"/><Relationship Id="rId1" Type="http://schemas.microsoft.com/office/2011/relationships/chartStyle" Target="style12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Korisnik\Desktop\Dokumenta\HRA\HRA%20Utorak%20analiza.xlsx" TargetMode="External"/><Relationship Id="rId2" Type="http://schemas.microsoft.com/office/2011/relationships/chartColorStyle" Target="colors13.xml"/><Relationship Id="rId1" Type="http://schemas.microsoft.com/office/2011/relationships/chartStyle" Target="style13.xml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Korisnik\Desktop\Dokumenta\HRA\HRA%20Utorak%20analiza.xlsx" TargetMode="External"/><Relationship Id="rId2" Type="http://schemas.microsoft.com/office/2011/relationships/chartColorStyle" Target="colors14.xml"/><Relationship Id="rId1" Type="http://schemas.microsoft.com/office/2011/relationships/chartStyle" Target="style14.xml"/></Relationships>
</file>

<file path=ppt/charts/_rels/chart1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Korisnik\Desktop\Dokumenta\HRA\HRA%20Utorak%20analiza.xlsx" TargetMode="External"/><Relationship Id="rId2" Type="http://schemas.microsoft.com/office/2011/relationships/chartColorStyle" Target="colors15.xml"/><Relationship Id="rId1" Type="http://schemas.microsoft.com/office/2011/relationships/chartStyle" Target="style15.xml"/></Relationships>
</file>

<file path=ppt/charts/_rels/chart1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Korisnik\Desktop\Dokumenta\HRA\HRA%20Utorak%20analiza.xlsx" TargetMode="External"/><Relationship Id="rId2" Type="http://schemas.microsoft.com/office/2011/relationships/chartColorStyle" Target="colors16.xml"/><Relationship Id="rId1" Type="http://schemas.microsoft.com/office/2011/relationships/chartStyle" Target="style16.xml"/></Relationships>
</file>

<file path=ppt/charts/_rels/chart17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Korisnik\Desktop\Dokumenta\HRA\HRA%20Utorak%20analiza.xlsx" TargetMode="External"/><Relationship Id="rId2" Type="http://schemas.microsoft.com/office/2011/relationships/chartColorStyle" Target="colors17.xml"/><Relationship Id="rId1" Type="http://schemas.microsoft.com/office/2011/relationships/chartStyle" Target="style17.xml"/></Relationships>
</file>

<file path=ppt/charts/_rels/chart18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Korisnik\Desktop\Dokumenta\HRA\HRA%20Utorak%20analiza.xlsx" TargetMode="External"/><Relationship Id="rId2" Type="http://schemas.microsoft.com/office/2011/relationships/chartColorStyle" Target="colors18.xml"/><Relationship Id="rId1" Type="http://schemas.microsoft.com/office/2011/relationships/chartStyle" Target="style18.xml"/></Relationships>
</file>

<file path=ppt/charts/_rels/chart19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Korisnik\Desktop\Dokumenta\HRA\HRA%20Utorak%20analiza.xlsx" TargetMode="External"/><Relationship Id="rId2" Type="http://schemas.microsoft.com/office/2011/relationships/chartColorStyle" Target="colors19.xml"/><Relationship Id="rId1" Type="http://schemas.microsoft.com/office/2011/relationships/chartStyle" Target="style19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Book1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20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Korisnik\Desktop\Dokumenta\HRA\HRA%20Utorak%20analiza.xlsx" TargetMode="External"/><Relationship Id="rId2" Type="http://schemas.microsoft.com/office/2011/relationships/chartColorStyle" Target="colors20.xml"/><Relationship Id="rId1" Type="http://schemas.microsoft.com/office/2011/relationships/chartStyle" Target="style20.xml"/></Relationships>
</file>

<file path=ppt/charts/_rels/chart2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Korisnik\Desktop\Dokumenta\HRA\HRA%20Utorak%20analiza.xlsx" TargetMode="External"/><Relationship Id="rId2" Type="http://schemas.microsoft.com/office/2011/relationships/chartColorStyle" Target="colors21.xml"/><Relationship Id="rId1" Type="http://schemas.microsoft.com/office/2011/relationships/chartStyle" Target="style21.xml"/></Relationships>
</file>

<file path=ppt/charts/_rels/chart2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Korisnik\Desktop\Dokumenta\HRA\HRA%20Utorak%20analiza.xlsx" TargetMode="External"/><Relationship Id="rId2" Type="http://schemas.microsoft.com/office/2011/relationships/chartColorStyle" Target="colors22.xml"/><Relationship Id="rId1" Type="http://schemas.microsoft.com/office/2011/relationships/chartStyle" Target="style22.xml"/></Relationships>
</file>

<file path=ppt/charts/_rels/chart2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Korisnik\Desktop\Dokumenta\HRA\HRA%20Utorak%20analiza.xlsx" TargetMode="External"/><Relationship Id="rId2" Type="http://schemas.microsoft.com/office/2011/relationships/chartColorStyle" Target="colors23.xml"/><Relationship Id="rId1" Type="http://schemas.microsoft.com/office/2011/relationships/chartStyle" Target="style23.xml"/></Relationships>
</file>

<file path=ppt/charts/_rels/chart2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Korisnik\Desktop\Dokumenta\HRA\HRA%20Utorak%20analiza.xlsx" TargetMode="External"/><Relationship Id="rId2" Type="http://schemas.microsoft.com/office/2011/relationships/chartColorStyle" Target="colors24.xml"/><Relationship Id="rId1" Type="http://schemas.microsoft.com/office/2011/relationships/chartStyle" Target="style24.xml"/></Relationships>
</file>

<file path=ppt/charts/_rels/chart2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Korisnik\Desktop\Dokumenta\HRA\HRA%20Utorak%20analiza.xlsx" TargetMode="External"/><Relationship Id="rId2" Type="http://schemas.microsoft.com/office/2011/relationships/chartColorStyle" Target="colors25.xml"/><Relationship Id="rId1" Type="http://schemas.microsoft.com/office/2011/relationships/chartStyle" Target="style25.xml"/></Relationships>
</file>

<file path=ppt/charts/_rels/chart2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Korisnik\Desktop\Dokumenta\HRA\HRA%20Utorak%20analiza.xlsx" TargetMode="External"/><Relationship Id="rId2" Type="http://schemas.microsoft.com/office/2011/relationships/chartColorStyle" Target="colors26.xml"/><Relationship Id="rId1" Type="http://schemas.microsoft.com/office/2011/relationships/chartStyle" Target="style26.xml"/></Relationships>
</file>

<file path=ppt/charts/_rels/chart27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Korisnik\Desktop\Dokumenta\HRA\HRA%20Utorak%20analiza.xlsx" TargetMode="External"/><Relationship Id="rId2" Type="http://schemas.microsoft.com/office/2011/relationships/chartColorStyle" Target="colors27.xml"/><Relationship Id="rId1" Type="http://schemas.microsoft.com/office/2011/relationships/chartStyle" Target="style27.xml"/></Relationships>
</file>

<file path=ppt/charts/_rels/chart28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Korisnik\Desktop\Dokumenta\HRA\HRA%20Utorak%20analiza.xlsx" TargetMode="External"/><Relationship Id="rId2" Type="http://schemas.microsoft.com/office/2011/relationships/chartColorStyle" Target="colors28.xml"/><Relationship Id="rId1" Type="http://schemas.microsoft.com/office/2011/relationships/chartStyle" Target="style28.xml"/></Relationships>
</file>

<file path=ppt/charts/_rels/chart29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Korisnik\Desktop\Dokumenta\HRA\Dr&#382;avni%20tu&#382;ioci%20HRA.xlsx" TargetMode="External"/><Relationship Id="rId2" Type="http://schemas.microsoft.com/office/2011/relationships/chartColorStyle" Target="colors29.xml"/><Relationship Id="rId1" Type="http://schemas.microsoft.com/office/2011/relationships/chartStyle" Target="style29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Korisnik\Desktop\Dokumenta\HRA\HRA%20Utorak%20analiza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30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Korisnik\Desktop\Dokumenta\HRA\Sudije%20HRA.xlsx" TargetMode="External"/><Relationship Id="rId2" Type="http://schemas.microsoft.com/office/2011/relationships/chartColorStyle" Target="colors30.xml"/><Relationship Id="rId1" Type="http://schemas.microsoft.com/office/2011/relationships/chartStyle" Target="style30.xml"/></Relationships>
</file>

<file path=ppt/charts/_rels/chart3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Korisnik\Desktop\Dokumenta\HRA\Advokati%20HRA.xlsx" TargetMode="External"/><Relationship Id="rId2" Type="http://schemas.microsoft.com/office/2011/relationships/chartColorStyle" Target="colors31.xml"/><Relationship Id="rId1" Type="http://schemas.microsoft.com/office/2011/relationships/chartStyle" Target="style31.xml"/></Relationships>
</file>

<file path=ppt/charts/_rels/chart3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Korisnik\Desktop\Dokumenta\HRA\Vje&#273;taci%20HRA.xlsx" TargetMode="External"/><Relationship Id="rId2" Type="http://schemas.microsoft.com/office/2011/relationships/chartColorStyle" Target="colors32.xml"/><Relationship Id="rId1" Type="http://schemas.microsoft.com/office/2011/relationships/chartStyle" Target="style32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Korisnik\Desktop\Dokumenta\HRA\HRA%20Utorak%20analiza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Korisnik\Desktop\Dokumenta\HRA\HRA%20Utorak%20analiza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Korisnik\Desktop\Dokumenta\HRA\HRA%20Utorak%20analiza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Korisnik\Desktop\Dokumenta\HRA\HRA%20Utorak%20analiza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Korisnik\Desktop\Dokumenta\HRA\HRA%20Utorak%20analiza.xlsx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Korisnik\Desktop\Dokumenta\HRA\HRA%20Utorak%20analiza.xlsx" TargetMode="External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1530670129862584E-2"/>
          <c:y val="2.4504098955164165E-2"/>
          <c:w val="0.97463252571430237"/>
          <c:h val="0.8576374996557674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Sheet8!$A$3</c:f>
              <c:strCache>
                <c:ptCount val="1"/>
                <c:pt idx="0">
                  <c:v>5 - U potpunosti je prisutna</c:v>
                </c:pt>
              </c:strCache>
            </c:strRef>
          </c:tx>
          <c:spPr>
            <a:solidFill>
              <a:srgbClr val="9565AB"/>
            </a:solidFill>
            <a:ln>
              <a:noFill/>
            </a:ln>
            <a:effectLst>
              <a:outerShdw blurRad="50800" dist="38100" dir="18900000" algn="bl" rotWithShape="0">
                <a:prstClr val="black">
                  <a:alpha val="40000"/>
                </a:prstClr>
              </a:outerShdw>
            </a:effectLst>
          </c:spPr>
          <c:invertIfNegative val="0"/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6C18-434B-B62D-4007519109D2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6C18-434B-B62D-4007519109D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Franklin Gothic Book" panose="020B05030201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Sheet8!$B$2:$E$2</c:f>
              <c:strCache>
                <c:ptCount val="4"/>
                <c:pt idx="0">
                  <c:v>Državni tužioci</c:v>
                </c:pt>
                <c:pt idx="1">
                  <c:v>Sudije</c:v>
                </c:pt>
                <c:pt idx="2">
                  <c:v>Advokati</c:v>
                </c:pt>
                <c:pt idx="3">
                  <c:v>Vještaci</c:v>
                </c:pt>
              </c:strCache>
            </c:strRef>
          </c:cat>
          <c:val>
            <c:numRef>
              <c:f>Sheet8!$B$3:$E$3</c:f>
              <c:numCache>
                <c:formatCode>0.0%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0.248</c:v>
                </c:pt>
                <c:pt idx="3">
                  <c:v>0.152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3D3-49CF-9C64-916A87905E9A}"/>
            </c:ext>
          </c:extLst>
        </c:ser>
        <c:ser>
          <c:idx val="1"/>
          <c:order val="1"/>
          <c:tx>
            <c:strRef>
              <c:f>Sheet8!$A$4</c:f>
              <c:strCache>
                <c:ptCount val="1"/>
                <c:pt idx="0">
                  <c:v>4</c:v>
                </c:pt>
              </c:strCache>
            </c:strRef>
          </c:tx>
          <c:spPr>
            <a:solidFill>
              <a:srgbClr val="AF8BBF"/>
            </a:solidFill>
            <a:ln>
              <a:noFill/>
            </a:ln>
            <a:effectLst>
              <a:outerShdw blurRad="50800" dist="38100" dir="18900000" algn="bl" rotWithShape="0">
                <a:prstClr val="black">
                  <a:alpha val="4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Franklin Gothic Book" panose="020B05030201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Sheet8!$B$2:$E$2</c:f>
              <c:strCache>
                <c:ptCount val="4"/>
                <c:pt idx="0">
                  <c:v>Državni tužioci</c:v>
                </c:pt>
                <c:pt idx="1">
                  <c:v>Sudije</c:v>
                </c:pt>
                <c:pt idx="2">
                  <c:v>Advokati</c:v>
                </c:pt>
                <c:pt idx="3">
                  <c:v>Vještaci</c:v>
                </c:pt>
              </c:strCache>
            </c:strRef>
          </c:cat>
          <c:val>
            <c:numRef>
              <c:f>Sheet8!$B$4:$E$4</c:f>
              <c:numCache>
                <c:formatCode>0.0%</c:formatCode>
                <c:ptCount val="4"/>
                <c:pt idx="0">
                  <c:v>2.4E-2</c:v>
                </c:pt>
                <c:pt idx="1">
                  <c:v>2.1000000000000001E-2</c:v>
                </c:pt>
                <c:pt idx="2">
                  <c:v>0.23899999999999999</c:v>
                </c:pt>
                <c:pt idx="3">
                  <c:v>0.19600000000000001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3D3-49CF-9C64-916A87905E9A}"/>
            </c:ext>
          </c:extLst>
        </c:ser>
        <c:ser>
          <c:idx val="2"/>
          <c:order val="2"/>
          <c:tx>
            <c:strRef>
              <c:f>Sheet8!$A$5</c:f>
              <c:strCache>
                <c:ptCount val="1"/>
                <c:pt idx="0">
                  <c:v>3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  <a:effectLst>
              <a:outerShdw blurRad="50800" dist="38100" dir="18900000" algn="bl" rotWithShape="0">
                <a:prstClr val="black">
                  <a:alpha val="4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Franklin Gothic Book" panose="020B05030201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Sheet8!$B$2:$E$2</c:f>
              <c:strCache>
                <c:ptCount val="4"/>
                <c:pt idx="0">
                  <c:v>Državni tužioci</c:v>
                </c:pt>
                <c:pt idx="1">
                  <c:v>Sudije</c:v>
                </c:pt>
                <c:pt idx="2">
                  <c:v>Advokati</c:v>
                </c:pt>
                <c:pt idx="3">
                  <c:v>Vještaci</c:v>
                </c:pt>
              </c:strCache>
            </c:strRef>
          </c:cat>
          <c:val>
            <c:numRef>
              <c:f>Sheet8!$B$5:$E$5</c:f>
              <c:numCache>
                <c:formatCode>0.0%</c:formatCode>
                <c:ptCount val="4"/>
                <c:pt idx="0">
                  <c:v>0.29299999999999998</c:v>
                </c:pt>
                <c:pt idx="1">
                  <c:v>0.316</c:v>
                </c:pt>
                <c:pt idx="2">
                  <c:v>0.312</c:v>
                </c:pt>
                <c:pt idx="3">
                  <c:v>0.28299999999999997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23D3-49CF-9C64-916A87905E9A}"/>
            </c:ext>
          </c:extLst>
        </c:ser>
        <c:ser>
          <c:idx val="3"/>
          <c:order val="3"/>
          <c:tx>
            <c:strRef>
              <c:f>Sheet8!$A$6</c:f>
              <c:strCache>
                <c:ptCount val="1"/>
                <c:pt idx="0">
                  <c:v>2</c:v>
                </c:pt>
              </c:strCache>
            </c:strRef>
          </c:tx>
          <c:spPr>
            <a:solidFill>
              <a:srgbClr val="7AE0D4"/>
            </a:solidFill>
            <a:ln>
              <a:noFill/>
            </a:ln>
            <a:effectLst>
              <a:outerShdw blurRad="50800" dist="38100" dir="18900000" algn="bl" rotWithShape="0">
                <a:prstClr val="black">
                  <a:alpha val="4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Franklin Gothic Book" panose="020B05030201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Sheet8!$B$2:$E$2</c:f>
              <c:strCache>
                <c:ptCount val="4"/>
                <c:pt idx="0">
                  <c:v>Državni tužioci</c:v>
                </c:pt>
                <c:pt idx="1">
                  <c:v>Sudije</c:v>
                </c:pt>
                <c:pt idx="2">
                  <c:v>Advokati</c:v>
                </c:pt>
                <c:pt idx="3">
                  <c:v>Vještaci</c:v>
                </c:pt>
              </c:strCache>
            </c:strRef>
          </c:cat>
          <c:val>
            <c:numRef>
              <c:f>Sheet8!$B$6:$E$6</c:f>
              <c:numCache>
                <c:formatCode>0.0%</c:formatCode>
                <c:ptCount val="4"/>
                <c:pt idx="0">
                  <c:v>0.317</c:v>
                </c:pt>
                <c:pt idx="1">
                  <c:v>0.34699999999999998</c:v>
                </c:pt>
                <c:pt idx="2">
                  <c:v>5.5E-2</c:v>
                </c:pt>
                <c:pt idx="3">
                  <c:v>8.6999999999999994E-2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23D3-49CF-9C64-916A87905E9A}"/>
            </c:ext>
          </c:extLst>
        </c:ser>
        <c:ser>
          <c:idx val="4"/>
          <c:order val="4"/>
          <c:tx>
            <c:strRef>
              <c:f>Sheet8!$A$7</c:f>
              <c:strCache>
                <c:ptCount val="1"/>
                <c:pt idx="0">
                  <c:v>1 - Uopšte nije prisutna</c:v>
                </c:pt>
              </c:strCache>
            </c:strRef>
          </c:tx>
          <c:spPr>
            <a:solidFill>
              <a:srgbClr val="2BAEAB"/>
            </a:solidFill>
            <a:ln>
              <a:noFill/>
            </a:ln>
            <a:effectLst>
              <a:outerShdw blurRad="50800" dist="38100" dir="18900000" algn="bl" rotWithShape="0">
                <a:prstClr val="black">
                  <a:alpha val="4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Franklin Gothic Book" panose="020B05030201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Sheet8!$B$2:$E$2</c:f>
              <c:strCache>
                <c:ptCount val="4"/>
                <c:pt idx="0">
                  <c:v>Državni tužioci</c:v>
                </c:pt>
                <c:pt idx="1">
                  <c:v>Sudije</c:v>
                </c:pt>
                <c:pt idx="2">
                  <c:v>Advokati</c:v>
                </c:pt>
                <c:pt idx="3">
                  <c:v>Vještaci</c:v>
                </c:pt>
              </c:strCache>
            </c:strRef>
          </c:cat>
          <c:val>
            <c:numRef>
              <c:f>Sheet8!$B$7:$E$7</c:f>
              <c:numCache>
                <c:formatCode>0.0%</c:formatCode>
                <c:ptCount val="4"/>
                <c:pt idx="0">
                  <c:v>0.14599999999999999</c:v>
                </c:pt>
                <c:pt idx="1">
                  <c:v>0.11600000000000001</c:v>
                </c:pt>
                <c:pt idx="2">
                  <c:v>1.7999999999999999E-2</c:v>
                </c:pt>
                <c:pt idx="3">
                  <c:v>5.3999999999999999E-2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23D3-49CF-9C64-916A87905E9A}"/>
            </c:ext>
          </c:extLst>
        </c:ser>
        <c:ser>
          <c:idx val="5"/>
          <c:order val="5"/>
          <c:tx>
            <c:strRef>
              <c:f>Sheet8!$A$8</c:f>
              <c:strCache>
                <c:ptCount val="1"/>
                <c:pt idx="0">
                  <c:v>Ne znam/Nemam mišljenje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>
              <a:outerShdw blurRad="50800" dist="38100" dir="18900000" algn="bl" rotWithShape="0">
                <a:prstClr val="black">
                  <a:alpha val="4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Franklin Gothic Book" panose="020B05030201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Sheet8!$B$2:$E$2</c:f>
              <c:strCache>
                <c:ptCount val="4"/>
                <c:pt idx="0">
                  <c:v>Državni tužioci</c:v>
                </c:pt>
                <c:pt idx="1">
                  <c:v>Sudije</c:v>
                </c:pt>
                <c:pt idx="2">
                  <c:v>Advokati</c:v>
                </c:pt>
                <c:pt idx="3">
                  <c:v>Vještaci</c:v>
                </c:pt>
              </c:strCache>
            </c:strRef>
          </c:cat>
          <c:val>
            <c:numRef>
              <c:f>Sheet8!$B$8:$E$8</c:f>
              <c:numCache>
                <c:formatCode>0.0%</c:formatCode>
                <c:ptCount val="4"/>
                <c:pt idx="0">
                  <c:v>0.22</c:v>
                </c:pt>
                <c:pt idx="1">
                  <c:v>0.2</c:v>
                </c:pt>
                <c:pt idx="2">
                  <c:v>0.128</c:v>
                </c:pt>
                <c:pt idx="3">
                  <c:v>0.22800000000000001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23D3-49CF-9C64-916A87905E9A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97"/>
        <c:overlap val="-30"/>
        <c:axId val="278181439"/>
        <c:axId val="278205919"/>
      </c:barChart>
      <c:catAx>
        <c:axId val="27818143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Franklin Gothic Book" panose="020B0503020102020204" pitchFamily="34" charset="0"/>
                <a:ea typeface="+mn-ea"/>
                <a:cs typeface="+mn-cs"/>
              </a:defRPr>
            </a:pPr>
            <a:endParaRPr lang="en-US"/>
          </a:p>
        </c:txPr>
        <c:crossAx val="278205919"/>
        <c:crosses val="autoZero"/>
        <c:auto val="1"/>
        <c:lblAlgn val="ctr"/>
        <c:lblOffset val="100"/>
        <c:noMultiLvlLbl val="0"/>
      </c:catAx>
      <c:valAx>
        <c:axId val="278205919"/>
        <c:scaling>
          <c:orientation val="minMax"/>
          <c:max val="0.5"/>
        </c:scaling>
        <c:delete val="1"/>
        <c:axPos val="l"/>
        <c:numFmt formatCode="0.0%" sourceLinked="1"/>
        <c:majorTickMark val="out"/>
        <c:minorTickMark val="none"/>
        <c:tickLblPos val="nextTo"/>
        <c:crossAx val="278181439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Franklin Gothic Book" panose="020B0503020102020204" pitchFamily="34" charset="0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200">
          <a:latin typeface="Franklin Gothic Book" panose="020B0503020102020204" pitchFamily="34" charset="0"/>
        </a:defRPr>
      </a:pPr>
      <a:endParaRPr lang="en-US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0911141041580328"/>
          <c:y val="2.7157225561850337E-2"/>
          <c:w val="0.76457280011051254"/>
          <c:h val="0.82737257827822408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Sheet9!$A$3</c:f>
              <c:strCache>
                <c:ptCount val="1"/>
                <c:pt idx="0">
                  <c:v>Vidim veliki rizik</c:v>
                </c:pt>
              </c:strCache>
            </c:strRef>
          </c:tx>
          <c:spPr>
            <a:solidFill>
              <a:srgbClr val="9565AB"/>
            </a:solidFill>
            <a:ln>
              <a:noFill/>
            </a:ln>
            <a:effectLst>
              <a:outerShdw blurRad="50800" dist="38100" dir="18900000" algn="bl" rotWithShape="0">
                <a:prstClr val="black">
                  <a:alpha val="4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Franklin Gothic Book" panose="020B05030201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Sheet9!$B$2:$C$2</c:f>
              <c:strCache>
                <c:ptCount val="2"/>
                <c:pt idx="0">
                  <c:v>Državni tužioci</c:v>
                </c:pt>
                <c:pt idx="1">
                  <c:v>Sudije</c:v>
                </c:pt>
              </c:strCache>
            </c:strRef>
          </c:cat>
          <c:val>
            <c:numRef>
              <c:f>Sheet9!$B$3:$C$3</c:f>
              <c:numCache>
                <c:formatCode>0.0%</c:formatCode>
                <c:ptCount val="2"/>
                <c:pt idx="0">
                  <c:v>2.4E-2</c:v>
                </c:pt>
                <c:pt idx="1">
                  <c:v>7.3999999999999996E-2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9E2-44B5-BE0A-37A795ABDCBD}"/>
            </c:ext>
          </c:extLst>
        </c:ser>
        <c:ser>
          <c:idx val="1"/>
          <c:order val="1"/>
          <c:tx>
            <c:strRef>
              <c:f>Sheet9!$A$4</c:f>
              <c:strCache>
                <c:ptCount val="1"/>
                <c:pt idx="0">
                  <c:v>Donekle vidim rizik</c:v>
                </c:pt>
              </c:strCache>
            </c:strRef>
          </c:tx>
          <c:spPr>
            <a:solidFill>
              <a:srgbClr val="AF8BBF"/>
            </a:solidFill>
            <a:ln>
              <a:noFill/>
            </a:ln>
            <a:effectLst>
              <a:outerShdw blurRad="50800" dist="38100" dir="18900000" algn="bl" rotWithShape="0">
                <a:prstClr val="black">
                  <a:alpha val="4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Franklin Gothic Book" panose="020B05030201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Sheet9!$B$2:$C$2</c:f>
              <c:strCache>
                <c:ptCount val="2"/>
                <c:pt idx="0">
                  <c:v>Državni tužioci</c:v>
                </c:pt>
                <c:pt idx="1">
                  <c:v>Sudije</c:v>
                </c:pt>
              </c:strCache>
            </c:strRef>
          </c:cat>
          <c:val>
            <c:numRef>
              <c:f>Sheet9!$B$4:$C$4</c:f>
              <c:numCache>
                <c:formatCode>0.0%</c:formatCode>
                <c:ptCount val="2"/>
                <c:pt idx="0">
                  <c:v>0.41499999999999998</c:v>
                </c:pt>
                <c:pt idx="1">
                  <c:v>0.41099999999999998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9E2-44B5-BE0A-37A795ABDCBD}"/>
            </c:ext>
          </c:extLst>
        </c:ser>
        <c:ser>
          <c:idx val="2"/>
          <c:order val="2"/>
          <c:tx>
            <c:strRef>
              <c:f>Sheet9!$A$5</c:f>
              <c:strCache>
                <c:ptCount val="1"/>
                <c:pt idx="0">
                  <c:v>Uglavnom ne vidim rizik</c:v>
                </c:pt>
              </c:strCache>
            </c:strRef>
          </c:tx>
          <c:spPr>
            <a:solidFill>
              <a:srgbClr val="7AE0D4"/>
            </a:solidFill>
            <a:ln>
              <a:noFill/>
            </a:ln>
            <a:effectLst>
              <a:outerShdw blurRad="50800" dist="38100" dir="18900000" algn="bl" rotWithShape="0">
                <a:prstClr val="black">
                  <a:alpha val="4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Franklin Gothic Book" panose="020B05030201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Sheet9!$B$2:$C$2</c:f>
              <c:strCache>
                <c:ptCount val="2"/>
                <c:pt idx="0">
                  <c:v>Državni tužioci</c:v>
                </c:pt>
                <c:pt idx="1">
                  <c:v>Sudije</c:v>
                </c:pt>
              </c:strCache>
            </c:strRef>
          </c:cat>
          <c:val>
            <c:numRef>
              <c:f>Sheet9!$B$5:$C$5</c:f>
              <c:numCache>
                <c:formatCode>0.0%</c:formatCode>
                <c:ptCount val="2"/>
                <c:pt idx="0">
                  <c:v>0.24399999999999999</c:v>
                </c:pt>
                <c:pt idx="1">
                  <c:v>0.23200000000000001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9E2-44B5-BE0A-37A795ABDCBD}"/>
            </c:ext>
          </c:extLst>
        </c:ser>
        <c:ser>
          <c:idx val="3"/>
          <c:order val="3"/>
          <c:tx>
            <c:strRef>
              <c:f>Sheet9!$A$6</c:f>
              <c:strCache>
                <c:ptCount val="1"/>
                <c:pt idx="0">
                  <c:v>Uopšte ne vidim rizik</c:v>
                </c:pt>
              </c:strCache>
            </c:strRef>
          </c:tx>
          <c:spPr>
            <a:solidFill>
              <a:srgbClr val="2BAEAB"/>
            </a:solidFill>
            <a:ln>
              <a:noFill/>
            </a:ln>
            <a:effectLst>
              <a:outerShdw blurRad="50800" dist="38100" dir="18900000" algn="bl" rotWithShape="0">
                <a:prstClr val="black">
                  <a:alpha val="4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Franklin Gothic Book" panose="020B05030201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Sheet9!$B$2:$C$2</c:f>
              <c:strCache>
                <c:ptCount val="2"/>
                <c:pt idx="0">
                  <c:v>Državni tužioci</c:v>
                </c:pt>
                <c:pt idx="1">
                  <c:v>Sudije</c:v>
                </c:pt>
              </c:strCache>
            </c:strRef>
          </c:cat>
          <c:val>
            <c:numRef>
              <c:f>Sheet9!$B$6:$C$6</c:f>
              <c:numCache>
                <c:formatCode>0.0%</c:formatCode>
                <c:ptCount val="2"/>
                <c:pt idx="0">
                  <c:v>9.8000000000000004E-2</c:v>
                </c:pt>
                <c:pt idx="1">
                  <c:v>0.105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69E2-44B5-BE0A-37A795ABDCBD}"/>
            </c:ext>
          </c:extLst>
        </c:ser>
        <c:ser>
          <c:idx val="4"/>
          <c:order val="4"/>
          <c:tx>
            <c:strRef>
              <c:f>Sheet9!$A$7</c:f>
              <c:strCache>
                <c:ptCount val="1"/>
                <c:pt idx="0">
                  <c:v>Ne znam/Nemam mišljenje</c:v>
                </c:pt>
              </c:strCache>
            </c:strRef>
          </c:tx>
          <c:spPr>
            <a:solidFill>
              <a:schemeClr val="bg1">
                <a:lumMod val="75000"/>
              </a:schemeClr>
            </a:solidFill>
            <a:ln>
              <a:noFill/>
            </a:ln>
            <a:effectLst>
              <a:outerShdw blurRad="50800" dist="38100" dir="18900000" algn="bl" rotWithShape="0">
                <a:prstClr val="black">
                  <a:alpha val="4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Franklin Gothic Book" panose="020B05030201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Sheet9!$B$2:$C$2</c:f>
              <c:strCache>
                <c:ptCount val="2"/>
                <c:pt idx="0">
                  <c:v>Državni tužioci</c:v>
                </c:pt>
                <c:pt idx="1">
                  <c:v>Sudije</c:v>
                </c:pt>
              </c:strCache>
            </c:strRef>
          </c:cat>
          <c:val>
            <c:numRef>
              <c:f>Sheet9!$B$7:$C$7</c:f>
              <c:numCache>
                <c:formatCode>0.0%</c:formatCode>
                <c:ptCount val="2"/>
                <c:pt idx="0">
                  <c:v>0.22</c:v>
                </c:pt>
                <c:pt idx="1">
                  <c:v>0.17899999999999999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69E2-44B5-BE0A-37A795ABDCBD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302"/>
        <c:axId val="212651935"/>
        <c:axId val="212670175"/>
      </c:barChart>
      <c:catAx>
        <c:axId val="212651935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Franklin Gothic Book" panose="020B0503020102020204" pitchFamily="34" charset="0"/>
                <a:ea typeface="+mn-ea"/>
                <a:cs typeface="+mn-cs"/>
              </a:defRPr>
            </a:pPr>
            <a:endParaRPr lang="en-US"/>
          </a:p>
        </c:txPr>
        <c:crossAx val="212670175"/>
        <c:crosses val="autoZero"/>
        <c:auto val="1"/>
        <c:lblAlgn val="ctr"/>
        <c:lblOffset val="100"/>
        <c:noMultiLvlLbl val="0"/>
      </c:catAx>
      <c:valAx>
        <c:axId val="212670175"/>
        <c:scaling>
          <c:orientation val="minMax"/>
        </c:scaling>
        <c:delete val="1"/>
        <c:axPos val="t"/>
        <c:numFmt formatCode="0.0%" sourceLinked="1"/>
        <c:majorTickMark val="none"/>
        <c:minorTickMark val="none"/>
        <c:tickLblPos val="nextTo"/>
        <c:crossAx val="212651935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Franklin Gothic Book" panose="020B0503020102020204" pitchFamily="34" charset="0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400">
          <a:latin typeface="Franklin Gothic Book" panose="020B0503020102020204" pitchFamily="34" charset="0"/>
        </a:defRPr>
      </a:pPr>
      <a:endParaRPr lang="en-US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Sheet23!$A$4</c:f>
              <c:strCache>
                <c:ptCount val="1"/>
                <c:pt idx="0">
                  <c:v>Vidim veliki rizik</c:v>
                </c:pt>
              </c:strCache>
            </c:strRef>
          </c:tx>
          <c:spPr>
            <a:solidFill>
              <a:srgbClr val="9565AB"/>
            </a:solidFill>
            <a:ln>
              <a:noFill/>
            </a:ln>
            <a:effectLst>
              <a:outerShdw blurRad="50800" dist="38100" dir="18900000" algn="bl" rotWithShape="0">
                <a:prstClr val="black">
                  <a:alpha val="4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bg1"/>
                    </a:solidFill>
                    <a:latin typeface="Franklin Gothic Book" panose="020B05030201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Sheet23!$B$3:$E$3</c:f>
              <c:strCache>
                <c:ptCount val="4"/>
                <c:pt idx="0">
                  <c:v>Državni tužioci</c:v>
                </c:pt>
                <c:pt idx="1">
                  <c:v>Sudije</c:v>
                </c:pt>
                <c:pt idx="2">
                  <c:v>Advokati</c:v>
                </c:pt>
                <c:pt idx="3">
                  <c:v>Vještaci</c:v>
                </c:pt>
              </c:strCache>
            </c:strRef>
          </c:cat>
          <c:val>
            <c:numRef>
              <c:f>Sheet23!$B$4:$E$4</c:f>
              <c:numCache>
                <c:formatCode>0.0%</c:formatCode>
                <c:ptCount val="4"/>
                <c:pt idx="0">
                  <c:v>0.39</c:v>
                </c:pt>
                <c:pt idx="1">
                  <c:v>0.34699999999999998</c:v>
                </c:pt>
                <c:pt idx="2">
                  <c:v>0.25700000000000001</c:v>
                </c:pt>
                <c:pt idx="3">
                  <c:v>0.12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05C-492A-9BEA-F9211CFC4DFD}"/>
            </c:ext>
          </c:extLst>
        </c:ser>
        <c:ser>
          <c:idx val="1"/>
          <c:order val="1"/>
          <c:tx>
            <c:strRef>
              <c:f>Sheet23!$A$5</c:f>
              <c:strCache>
                <c:ptCount val="1"/>
                <c:pt idx="0">
                  <c:v>Vidim umjeren rizik</c:v>
                </c:pt>
              </c:strCache>
            </c:strRef>
          </c:tx>
          <c:spPr>
            <a:solidFill>
              <a:srgbClr val="AF8BBF"/>
            </a:solidFill>
            <a:ln>
              <a:noFill/>
            </a:ln>
            <a:effectLst>
              <a:outerShdw blurRad="50800" dist="38100" dir="18900000" algn="bl" rotWithShape="0">
                <a:prstClr val="black">
                  <a:alpha val="4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bg1"/>
                    </a:solidFill>
                    <a:latin typeface="Franklin Gothic Book" panose="020B05030201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Sheet23!$B$3:$E$3</c:f>
              <c:strCache>
                <c:ptCount val="4"/>
                <c:pt idx="0">
                  <c:v>Državni tužioci</c:v>
                </c:pt>
                <c:pt idx="1">
                  <c:v>Sudije</c:v>
                </c:pt>
                <c:pt idx="2">
                  <c:v>Advokati</c:v>
                </c:pt>
                <c:pt idx="3">
                  <c:v>Vještaci</c:v>
                </c:pt>
              </c:strCache>
            </c:strRef>
          </c:cat>
          <c:val>
            <c:numRef>
              <c:f>Sheet23!$B$5:$E$5</c:f>
              <c:numCache>
                <c:formatCode>0.0%</c:formatCode>
                <c:ptCount val="4"/>
                <c:pt idx="0">
                  <c:v>0.29299999999999998</c:v>
                </c:pt>
                <c:pt idx="1">
                  <c:v>0.38900000000000001</c:v>
                </c:pt>
                <c:pt idx="2">
                  <c:v>0.36699999999999999</c:v>
                </c:pt>
                <c:pt idx="3">
                  <c:v>0.29299999999999998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05C-492A-9BEA-F9211CFC4DFD}"/>
            </c:ext>
          </c:extLst>
        </c:ser>
        <c:ser>
          <c:idx val="2"/>
          <c:order val="2"/>
          <c:tx>
            <c:strRef>
              <c:f>Sheet23!$A$6</c:f>
              <c:strCache>
                <c:ptCount val="1"/>
                <c:pt idx="0">
                  <c:v>Uglavnom ne vidim rizik</c:v>
                </c:pt>
              </c:strCache>
            </c:strRef>
          </c:tx>
          <c:spPr>
            <a:solidFill>
              <a:srgbClr val="7AE0D4"/>
            </a:solidFill>
            <a:ln>
              <a:noFill/>
            </a:ln>
            <a:effectLst>
              <a:outerShdw blurRad="50800" dist="38100" dir="18900000" algn="bl" rotWithShape="0">
                <a:prstClr val="black">
                  <a:alpha val="4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bg1"/>
                    </a:solidFill>
                    <a:latin typeface="Franklin Gothic Book" panose="020B05030201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Sheet23!$B$3:$E$3</c:f>
              <c:strCache>
                <c:ptCount val="4"/>
                <c:pt idx="0">
                  <c:v>Državni tužioci</c:v>
                </c:pt>
                <c:pt idx="1">
                  <c:v>Sudije</c:v>
                </c:pt>
                <c:pt idx="2">
                  <c:v>Advokati</c:v>
                </c:pt>
                <c:pt idx="3">
                  <c:v>Vještaci</c:v>
                </c:pt>
              </c:strCache>
            </c:strRef>
          </c:cat>
          <c:val>
            <c:numRef>
              <c:f>Sheet23!$B$6:$E$6</c:f>
              <c:numCache>
                <c:formatCode>0.0%</c:formatCode>
                <c:ptCount val="4"/>
                <c:pt idx="0">
                  <c:v>4.9000000000000002E-2</c:v>
                </c:pt>
                <c:pt idx="1">
                  <c:v>0.14699999999999999</c:v>
                </c:pt>
                <c:pt idx="2">
                  <c:v>0.128</c:v>
                </c:pt>
                <c:pt idx="3">
                  <c:v>0.12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05C-492A-9BEA-F9211CFC4DFD}"/>
            </c:ext>
          </c:extLst>
        </c:ser>
        <c:ser>
          <c:idx val="3"/>
          <c:order val="3"/>
          <c:tx>
            <c:strRef>
              <c:f>Sheet23!$A$7</c:f>
              <c:strCache>
                <c:ptCount val="1"/>
                <c:pt idx="0">
                  <c:v>Uopšte ne vidim rizik</c:v>
                </c:pt>
              </c:strCache>
            </c:strRef>
          </c:tx>
          <c:spPr>
            <a:solidFill>
              <a:srgbClr val="2BAEAB"/>
            </a:solidFill>
            <a:ln>
              <a:noFill/>
            </a:ln>
            <a:effectLst>
              <a:outerShdw blurRad="50800" dist="38100" dir="18900000" algn="bl" rotWithShape="0">
                <a:prstClr val="black">
                  <a:alpha val="4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bg1"/>
                    </a:solidFill>
                    <a:latin typeface="Franklin Gothic Book" panose="020B05030201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Sheet23!$B$3:$E$3</c:f>
              <c:strCache>
                <c:ptCount val="4"/>
                <c:pt idx="0">
                  <c:v>Državni tužioci</c:v>
                </c:pt>
                <c:pt idx="1">
                  <c:v>Sudije</c:v>
                </c:pt>
                <c:pt idx="2">
                  <c:v>Advokati</c:v>
                </c:pt>
                <c:pt idx="3">
                  <c:v>Vještaci</c:v>
                </c:pt>
              </c:strCache>
            </c:strRef>
          </c:cat>
          <c:val>
            <c:numRef>
              <c:f>Sheet23!$B$7:$E$7</c:f>
              <c:numCache>
                <c:formatCode>0.0%</c:formatCode>
                <c:ptCount val="4"/>
                <c:pt idx="0">
                  <c:v>7.2999999999999995E-2</c:v>
                </c:pt>
                <c:pt idx="1">
                  <c:v>4.2000000000000003E-2</c:v>
                </c:pt>
                <c:pt idx="2">
                  <c:v>0.20200000000000001</c:v>
                </c:pt>
                <c:pt idx="3">
                  <c:v>8.6999999999999994E-2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D05C-492A-9BEA-F9211CFC4DFD}"/>
            </c:ext>
          </c:extLst>
        </c:ser>
        <c:ser>
          <c:idx val="4"/>
          <c:order val="4"/>
          <c:tx>
            <c:strRef>
              <c:f>Sheet23!$A$8</c:f>
              <c:strCache>
                <c:ptCount val="1"/>
                <c:pt idx="0">
                  <c:v>Ne znam/Nemam mišljenje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>
              <a:outerShdw blurRad="50800" dist="38100" dir="18900000" algn="bl" rotWithShape="0">
                <a:prstClr val="black">
                  <a:alpha val="4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Franklin Gothic Book" panose="020B05030201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Sheet23!$B$3:$E$3</c:f>
              <c:strCache>
                <c:ptCount val="4"/>
                <c:pt idx="0">
                  <c:v>Državni tužioci</c:v>
                </c:pt>
                <c:pt idx="1">
                  <c:v>Sudije</c:v>
                </c:pt>
                <c:pt idx="2">
                  <c:v>Advokati</c:v>
                </c:pt>
                <c:pt idx="3">
                  <c:v>Vještaci</c:v>
                </c:pt>
              </c:strCache>
            </c:strRef>
          </c:cat>
          <c:val>
            <c:numRef>
              <c:f>Sheet23!$B$8:$E$8</c:f>
              <c:numCache>
                <c:formatCode>0.0%</c:formatCode>
                <c:ptCount val="4"/>
                <c:pt idx="0">
                  <c:v>0.19500000000000001</c:v>
                </c:pt>
                <c:pt idx="1">
                  <c:v>7.3999999999999996E-2</c:v>
                </c:pt>
                <c:pt idx="2">
                  <c:v>4.5999999999999999E-2</c:v>
                </c:pt>
                <c:pt idx="3">
                  <c:v>0.38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D05C-492A-9BEA-F9211CFC4DFD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82"/>
        <c:overlap val="100"/>
        <c:axId val="1861165056"/>
        <c:axId val="1861165536"/>
      </c:barChart>
      <c:catAx>
        <c:axId val="1861165056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Franklin Gothic Book" panose="020B0503020102020204" pitchFamily="34" charset="0"/>
                <a:ea typeface="+mn-ea"/>
                <a:cs typeface="+mn-cs"/>
              </a:defRPr>
            </a:pPr>
            <a:endParaRPr lang="en-US"/>
          </a:p>
        </c:txPr>
        <c:crossAx val="1861165536"/>
        <c:crosses val="autoZero"/>
        <c:auto val="1"/>
        <c:lblAlgn val="ctr"/>
        <c:lblOffset val="100"/>
        <c:noMultiLvlLbl val="0"/>
      </c:catAx>
      <c:valAx>
        <c:axId val="1861165536"/>
        <c:scaling>
          <c:orientation val="minMax"/>
        </c:scaling>
        <c:delete val="1"/>
        <c:axPos val="t"/>
        <c:numFmt formatCode="0%" sourceLinked="1"/>
        <c:majorTickMark val="none"/>
        <c:minorTickMark val="none"/>
        <c:tickLblPos val="nextTo"/>
        <c:crossAx val="186116505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Franklin Gothic Book" panose="020B0503020102020204" pitchFamily="34" charset="0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400">
          <a:latin typeface="Franklin Gothic Book" panose="020B0503020102020204" pitchFamily="34" charset="0"/>
        </a:defRPr>
      </a:pPr>
      <a:endParaRPr lang="en-US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Sheet23!$A$14</c:f>
              <c:strCache>
                <c:ptCount val="1"/>
                <c:pt idx="0">
                  <c:v>Vidim veliki rizik</c:v>
                </c:pt>
              </c:strCache>
            </c:strRef>
          </c:tx>
          <c:spPr>
            <a:solidFill>
              <a:srgbClr val="9565AB"/>
            </a:solidFill>
            <a:ln>
              <a:noFill/>
            </a:ln>
            <a:effectLst>
              <a:outerShdw blurRad="50800" dist="38100" dir="18900000" algn="bl" rotWithShape="0">
                <a:prstClr val="black">
                  <a:alpha val="4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rgbClr val="FFFFFF"/>
                    </a:solidFill>
                    <a:latin typeface="Franklin Gothic Book" panose="020B05030201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Sheet23!$B$13:$E$13</c:f>
              <c:strCache>
                <c:ptCount val="4"/>
                <c:pt idx="0">
                  <c:v>Državni tužioci</c:v>
                </c:pt>
                <c:pt idx="1">
                  <c:v>Sudije</c:v>
                </c:pt>
                <c:pt idx="2">
                  <c:v>Advokati</c:v>
                </c:pt>
                <c:pt idx="3">
                  <c:v>Vještaci</c:v>
                </c:pt>
              </c:strCache>
            </c:strRef>
          </c:cat>
          <c:val>
            <c:numRef>
              <c:f>Sheet23!$B$14:$E$14</c:f>
              <c:numCache>
                <c:formatCode>0.0%</c:formatCode>
                <c:ptCount val="4"/>
                <c:pt idx="0">
                  <c:v>0.39</c:v>
                </c:pt>
                <c:pt idx="1">
                  <c:v>0.36799999999999999</c:v>
                </c:pt>
                <c:pt idx="2">
                  <c:v>0.27500000000000002</c:v>
                </c:pt>
                <c:pt idx="3">
                  <c:v>0.14099999999999999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43F-4EF7-BFF0-29494A5979A9}"/>
            </c:ext>
          </c:extLst>
        </c:ser>
        <c:ser>
          <c:idx val="1"/>
          <c:order val="1"/>
          <c:tx>
            <c:strRef>
              <c:f>Sheet23!$A$15</c:f>
              <c:strCache>
                <c:ptCount val="1"/>
                <c:pt idx="0">
                  <c:v>Vidim umjeren rizik</c:v>
                </c:pt>
              </c:strCache>
            </c:strRef>
          </c:tx>
          <c:spPr>
            <a:solidFill>
              <a:srgbClr val="AF8BBF"/>
            </a:solidFill>
            <a:ln>
              <a:noFill/>
            </a:ln>
            <a:effectLst>
              <a:outerShdw blurRad="50800" dist="38100" dir="18900000" algn="bl" rotWithShape="0">
                <a:prstClr val="black">
                  <a:alpha val="4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rgbClr val="FFFFFF"/>
                    </a:solidFill>
                    <a:latin typeface="Franklin Gothic Book" panose="020B05030201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Sheet23!$B$13:$E$13</c:f>
              <c:strCache>
                <c:ptCount val="4"/>
                <c:pt idx="0">
                  <c:v>Državni tužioci</c:v>
                </c:pt>
                <c:pt idx="1">
                  <c:v>Sudije</c:v>
                </c:pt>
                <c:pt idx="2">
                  <c:v>Advokati</c:v>
                </c:pt>
                <c:pt idx="3">
                  <c:v>Vještaci</c:v>
                </c:pt>
              </c:strCache>
            </c:strRef>
          </c:cat>
          <c:val>
            <c:numRef>
              <c:f>Sheet23!$B$15:$E$15</c:f>
              <c:numCache>
                <c:formatCode>0.0%</c:formatCode>
                <c:ptCount val="4"/>
                <c:pt idx="0">
                  <c:v>0.34100000000000003</c:v>
                </c:pt>
                <c:pt idx="1">
                  <c:v>0.36799999999999999</c:v>
                </c:pt>
                <c:pt idx="2">
                  <c:v>0.36699999999999999</c:v>
                </c:pt>
                <c:pt idx="3">
                  <c:v>0.29299999999999998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43F-4EF7-BFF0-29494A5979A9}"/>
            </c:ext>
          </c:extLst>
        </c:ser>
        <c:ser>
          <c:idx val="2"/>
          <c:order val="2"/>
          <c:tx>
            <c:strRef>
              <c:f>Sheet23!$A$16</c:f>
              <c:strCache>
                <c:ptCount val="1"/>
                <c:pt idx="0">
                  <c:v>Uglvnom ne vidim rizik</c:v>
                </c:pt>
              </c:strCache>
            </c:strRef>
          </c:tx>
          <c:spPr>
            <a:solidFill>
              <a:srgbClr val="7AE0D4"/>
            </a:solidFill>
            <a:ln>
              <a:noFill/>
            </a:ln>
            <a:effectLst>
              <a:outerShdw blurRad="50800" dist="38100" dir="18900000" algn="bl" rotWithShape="0">
                <a:prstClr val="black">
                  <a:alpha val="4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rgbClr val="FFFFFF"/>
                    </a:solidFill>
                    <a:latin typeface="Franklin Gothic Book" panose="020B05030201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Sheet23!$B$13:$E$13</c:f>
              <c:strCache>
                <c:ptCount val="4"/>
                <c:pt idx="0">
                  <c:v>Državni tužioci</c:v>
                </c:pt>
                <c:pt idx="1">
                  <c:v>Sudije</c:v>
                </c:pt>
                <c:pt idx="2">
                  <c:v>Advokati</c:v>
                </c:pt>
                <c:pt idx="3">
                  <c:v>Vještaci</c:v>
                </c:pt>
              </c:strCache>
            </c:strRef>
          </c:cat>
          <c:val>
            <c:numRef>
              <c:f>Sheet23!$B$16:$E$16</c:f>
              <c:numCache>
                <c:formatCode>0.0%</c:formatCode>
                <c:ptCount val="4"/>
                <c:pt idx="0">
                  <c:v>0.122</c:v>
                </c:pt>
                <c:pt idx="1">
                  <c:v>0.11600000000000001</c:v>
                </c:pt>
                <c:pt idx="2">
                  <c:v>0.11</c:v>
                </c:pt>
                <c:pt idx="3">
                  <c:v>0.109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E43F-4EF7-BFF0-29494A5979A9}"/>
            </c:ext>
          </c:extLst>
        </c:ser>
        <c:ser>
          <c:idx val="3"/>
          <c:order val="3"/>
          <c:tx>
            <c:strRef>
              <c:f>Sheet23!$A$17</c:f>
              <c:strCache>
                <c:ptCount val="1"/>
                <c:pt idx="0">
                  <c:v>Uopšte ne vidim rizik</c:v>
                </c:pt>
              </c:strCache>
            </c:strRef>
          </c:tx>
          <c:spPr>
            <a:solidFill>
              <a:srgbClr val="2BAEAB"/>
            </a:solidFill>
            <a:ln>
              <a:noFill/>
            </a:ln>
            <a:effectLst>
              <a:outerShdw blurRad="50800" dist="38100" dir="18900000" algn="bl" rotWithShape="0">
                <a:prstClr val="black">
                  <a:alpha val="4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rgbClr val="FFFFFF"/>
                    </a:solidFill>
                    <a:latin typeface="Franklin Gothic Book" panose="020B05030201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Sheet23!$B$13:$E$13</c:f>
              <c:strCache>
                <c:ptCount val="4"/>
                <c:pt idx="0">
                  <c:v>Državni tužioci</c:v>
                </c:pt>
                <c:pt idx="1">
                  <c:v>Sudije</c:v>
                </c:pt>
                <c:pt idx="2">
                  <c:v>Advokati</c:v>
                </c:pt>
                <c:pt idx="3">
                  <c:v>Vještaci</c:v>
                </c:pt>
              </c:strCache>
            </c:strRef>
          </c:cat>
          <c:val>
            <c:numRef>
              <c:f>Sheet23!$B$17:$E$17</c:f>
              <c:numCache>
                <c:formatCode>0.0%</c:formatCode>
                <c:ptCount val="4"/>
                <c:pt idx="0">
                  <c:v>0.14599999999999999</c:v>
                </c:pt>
                <c:pt idx="1">
                  <c:v>6.3E-2</c:v>
                </c:pt>
                <c:pt idx="2">
                  <c:v>0.21099999999999999</c:v>
                </c:pt>
                <c:pt idx="3">
                  <c:v>8.6999999999999994E-2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E43F-4EF7-BFF0-29494A5979A9}"/>
            </c:ext>
          </c:extLst>
        </c:ser>
        <c:ser>
          <c:idx val="4"/>
          <c:order val="4"/>
          <c:tx>
            <c:strRef>
              <c:f>Sheet23!$A$18</c:f>
              <c:strCache>
                <c:ptCount val="1"/>
                <c:pt idx="0">
                  <c:v>Ne znam/nemam mišljenje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>
              <a:outerShdw blurRad="50800" dist="38100" dir="18900000" algn="bl" rotWithShape="0">
                <a:prstClr val="black">
                  <a:alpha val="40000"/>
                </a:prstClr>
              </a:outerShdw>
            </a:effectLst>
          </c:spPr>
          <c:invertIfNegative val="0"/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E43F-4EF7-BFF0-29494A5979A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Franklin Gothic Book" panose="020B05030201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Sheet23!$B$13:$E$13</c:f>
              <c:strCache>
                <c:ptCount val="4"/>
                <c:pt idx="0">
                  <c:v>Državni tužioci</c:v>
                </c:pt>
                <c:pt idx="1">
                  <c:v>Sudije</c:v>
                </c:pt>
                <c:pt idx="2">
                  <c:v>Advokati</c:v>
                </c:pt>
                <c:pt idx="3">
                  <c:v>Vještaci</c:v>
                </c:pt>
              </c:strCache>
            </c:strRef>
          </c:cat>
          <c:val>
            <c:numRef>
              <c:f>Sheet23!$B$18:$E$18</c:f>
              <c:numCache>
                <c:formatCode>0.0%</c:formatCode>
                <c:ptCount val="4"/>
                <c:pt idx="0">
                  <c:v>0</c:v>
                </c:pt>
                <c:pt idx="1">
                  <c:v>8.4000000000000005E-2</c:v>
                </c:pt>
                <c:pt idx="2">
                  <c:v>3.6999999999999998E-2</c:v>
                </c:pt>
                <c:pt idx="3">
                  <c:v>0.37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E43F-4EF7-BFF0-29494A5979A9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846862511"/>
        <c:axId val="846852911"/>
      </c:barChart>
      <c:catAx>
        <c:axId val="846862511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Franklin Gothic Book" panose="020B0503020102020204" pitchFamily="34" charset="0"/>
                <a:ea typeface="+mn-ea"/>
                <a:cs typeface="+mn-cs"/>
              </a:defRPr>
            </a:pPr>
            <a:endParaRPr lang="en-US"/>
          </a:p>
        </c:txPr>
        <c:crossAx val="846852911"/>
        <c:crosses val="autoZero"/>
        <c:auto val="1"/>
        <c:lblAlgn val="ctr"/>
        <c:lblOffset val="100"/>
        <c:noMultiLvlLbl val="0"/>
      </c:catAx>
      <c:valAx>
        <c:axId val="846852911"/>
        <c:scaling>
          <c:orientation val="minMax"/>
        </c:scaling>
        <c:delete val="1"/>
        <c:axPos val="t"/>
        <c:numFmt formatCode="0%" sourceLinked="1"/>
        <c:majorTickMark val="none"/>
        <c:minorTickMark val="none"/>
        <c:tickLblPos val="nextTo"/>
        <c:crossAx val="846862511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Franklin Gothic Book" panose="020B0503020102020204" pitchFamily="34" charset="0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400">
          <a:latin typeface="Franklin Gothic Book" panose="020B0503020102020204" pitchFamily="34" charset="0"/>
        </a:defRPr>
      </a:pPr>
      <a:endParaRPr lang="en-US"/>
    </a:p>
  </c:txPr>
  <c:externalData r:id="rId3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Sheet19!$A$8</c:f>
              <c:strCache>
                <c:ptCount val="1"/>
                <c:pt idx="0">
                  <c:v>Da</c:v>
                </c:pt>
              </c:strCache>
            </c:strRef>
          </c:tx>
          <c:spPr>
            <a:solidFill>
              <a:srgbClr val="9565AB"/>
            </a:solidFill>
            <a:ln>
              <a:noFill/>
            </a:ln>
            <a:effectLst>
              <a:outerShdw blurRad="50800" dist="38100" dir="18900000" algn="bl" rotWithShape="0">
                <a:prstClr val="black">
                  <a:alpha val="4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rgbClr val="FFFFFF"/>
                    </a:solidFill>
                    <a:latin typeface="Franklin Gothic Book" panose="020B05030201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Sheet19!$B$7:$E$7</c:f>
              <c:strCache>
                <c:ptCount val="4"/>
                <c:pt idx="0">
                  <c:v>Državni tužioci</c:v>
                </c:pt>
                <c:pt idx="1">
                  <c:v>Sudije</c:v>
                </c:pt>
                <c:pt idx="2">
                  <c:v>Advokati</c:v>
                </c:pt>
                <c:pt idx="3">
                  <c:v>Vještaci</c:v>
                </c:pt>
              </c:strCache>
            </c:strRef>
          </c:cat>
          <c:val>
            <c:numRef>
              <c:f>Sheet19!$B$8:$E$8</c:f>
              <c:numCache>
                <c:formatCode>0.0%</c:formatCode>
                <c:ptCount val="4"/>
                <c:pt idx="0">
                  <c:v>0.14599999999999999</c:v>
                </c:pt>
                <c:pt idx="1">
                  <c:v>0.221</c:v>
                </c:pt>
                <c:pt idx="2">
                  <c:v>0.56899999999999995</c:v>
                </c:pt>
                <c:pt idx="3">
                  <c:v>0.37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75D-4179-B68A-1D3955BEC6A0}"/>
            </c:ext>
          </c:extLst>
        </c:ser>
        <c:ser>
          <c:idx val="1"/>
          <c:order val="1"/>
          <c:tx>
            <c:strRef>
              <c:f>Sheet19!$A$9</c:f>
              <c:strCache>
                <c:ptCount val="1"/>
                <c:pt idx="0">
                  <c:v>Ne</c:v>
                </c:pt>
              </c:strCache>
            </c:strRef>
          </c:tx>
          <c:spPr>
            <a:solidFill>
              <a:srgbClr val="2BAEAB"/>
            </a:solidFill>
            <a:ln>
              <a:noFill/>
            </a:ln>
            <a:effectLst>
              <a:outerShdw blurRad="50800" dist="38100" dir="18900000" algn="bl" rotWithShape="0">
                <a:prstClr val="black">
                  <a:alpha val="4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rgbClr val="FFFFFF"/>
                    </a:solidFill>
                    <a:latin typeface="Franklin Gothic Book" panose="020B05030201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Sheet19!$B$7:$E$7</c:f>
              <c:strCache>
                <c:ptCount val="4"/>
                <c:pt idx="0">
                  <c:v>Državni tužioci</c:v>
                </c:pt>
                <c:pt idx="1">
                  <c:v>Sudije</c:v>
                </c:pt>
                <c:pt idx="2">
                  <c:v>Advokati</c:v>
                </c:pt>
                <c:pt idx="3">
                  <c:v>Vještaci</c:v>
                </c:pt>
              </c:strCache>
            </c:strRef>
          </c:cat>
          <c:val>
            <c:numRef>
              <c:f>Sheet19!$B$9:$E$9</c:f>
              <c:numCache>
                <c:formatCode>0.0%</c:formatCode>
                <c:ptCount val="4"/>
                <c:pt idx="0">
                  <c:v>0.19500000000000001</c:v>
                </c:pt>
                <c:pt idx="1">
                  <c:v>0.221</c:v>
                </c:pt>
                <c:pt idx="2">
                  <c:v>0.11</c:v>
                </c:pt>
                <c:pt idx="3">
                  <c:v>0.30399999999999999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75D-4179-B68A-1D3955BEC6A0}"/>
            </c:ext>
          </c:extLst>
        </c:ser>
        <c:ser>
          <c:idx val="2"/>
          <c:order val="2"/>
          <c:tx>
            <c:strRef>
              <c:f>Sheet19!$A$10</c:f>
              <c:strCache>
                <c:ptCount val="1"/>
                <c:pt idx="0">
                  <c:v>Ne znam/Ne mogu da procijenim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>
              <a:outerShdw blurRad="50800" dist="38100" dir="18900000" algn="bl" rotWithShape="0">
                <a:prstClr val="black">
                  <a:alpha val="4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Franklin Gothic Book" panose="020B05030201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Sheet19!$B$7:$E$7</c:f>
              <c:strCache>
                <c:ptCount val="4"/>
                <c:pt idx="0">
                  <c:v>Državni tužioci</c:v>
                </c:pt>
                <c:pt idx="1">
                  <c:v>Sudije</c:v>
                </c:pt>
                <c:pt idx="2">
                  <c:v>Advokati</c:v>
                </c:pt>
                <c:pt idx="3">
                  <c:v>Vještaci</c:v>
                </c:pt>
              </c:strCache>
            </c:strRef>
          </c:cat>
          <c:val>
            <c:numRef>
              <c:f>Sheet19!$B$10:$E$10</c:f>
              <c:numCache>
                <c:formatCode>0.0%</c:formatCode>
                <c:ptCount val="4"/>
                <c:pt idx="0">
                  <c:v>0.65900000000000003</c:v>
                </c:pt>
                <c:pt idx="1">
                  <c:v>0.55800000000000005</c:v>
                </c:pt>
                <c:pt idx="2">
                  <c:v>0.32100000000000001</c:v>
                </c:pt>
                <c:pt idx="3">
                  <c:v>0.32600000000000001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75D-4179-B68A-1D3955BEC6A0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82"/>
        <c:overlap val="100"/>
        <c:axId val="658713151"/>
        <c:axId val="658713631"/>
      </c:barChart>
      <c:catAx>
        <c:axId val="658713151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Franklin Gothic Book" panose="020B0503020102020204" pitchFamily="34" charset="0"/>
                <a:ea typeface="+mn-ea"/>
                <a:cs typeface="+mn-cs"/>
              </a:defRPr>
            </a:pPr>
            <a:endParaRPr lang="en-US"/>
          </a:p>
        </c:txPr>
        <c:crossAx val="658713631"/>
        <c:crosses val="autoZero"/>
        <c:auto val="1"/>
        <c:lblAlgn val="ctr"/>
        <c:lblOffset val="100"/>
        <c:noMultiLvlLbl val="0"/>
      </c:catAx>
      <c:valAx>
        <c:axId val="658713631"/>
        <c:scaling>
          <c:orientation val="minMax"/>
        </c:scaling>
        <c:delete val="1"/>
        <c:axPos val="t"/>
        <c:numFmt formatCode="0%" sourceLinked="1"/>
        <c:majorTickMark val="none"/>
        <c:minorTickMark val="none"/>
        <c:tickLblPos val="nextTo"/>
        <c:crossAx val="658713151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Franklin Gothic Book" panose="020B0503020102020204" pitchFamily="34" charset="0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400">
          <a:latin typeface="Franklin Gothic Book" panose="020B0503020102020204" pitchFamily="34" charset="0"/>
        </a:defRPr>
      </a:pPr>
      <a:endParaRPr lang="en-US"/>
    </a:p>
  </c:txPr>
  <c:externalData r:id="rId3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Sheet20!$A$8</c:f>
              <c:strCache>
                <c:ptCount val="1"/>
                <c:pt idx="0">
                  <c:v>Da</c:v>
                </c:pt>
              </c:strCache>
            </c:strRef>
          </c:tx>
          <c:spPr>
            <a:solidFill>
              <a:srgbClr val="9565AB"/>
            </a:solidFill>
            <a:ln>
              <a:noFill/>
            </a:ln>
            <a:effectLst>
              <a:outerShdw blurRad="50800" dist="38100" dir="18900000" algn="bl" rotWithShape="0">
                <a:prstClr val="black">
                  <a:alpha val="40000"/>
                </a:prstClr>
              </a:outerShdw>
            </a:effectLst>
          </c:spPr>
          <c:invertIfNegative val="0"/>
          <c:dLbls>
            <c:dLbl>
              <c:idx val="0"/>
              <c:layout>
                <c:manualLayout>
                  <c:x val="1.7519488706827194E-2"/>
                  <c:y val="2.6889108048058124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0164-4CF3-9740-77CE643BEF5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rgbClr val="FFFFFF"/>
                    </a:solidFill>
                    <a:latin typeface="Franklin Gothic Book" panose="020B05030201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Sheet20!$B$7:$E$7</c:f>
              <c:strCache>
                <c:ptCount val="4"/>
                <c:pt idx="0">
                  <c:v>Državni tužioci</c:v>
                </c:pt>
                <c:pt idx="1">
                  <c:v>Sudije</c:v>
                </c:pt>
                <c:pt idx="2">
                  <c:v>Advokati</c:v>
                </c:pt>
                <c:pt idx="3">
                  <c:v>Vještaci</c:v>
                </c:pt>
              </c:strCache>
            </c:strRef>
          </c:cat>
          <c:val>
            <c:numRef>
              <c:f>Sheet20!$B$8:$E$8</c:f>
              <c:numCache>
                <c:formatCode>0.0%</c:formatCode>
                <c:ptCount val="4"/>
                <c:pt idx="0">
                  <c:v>2.4E-2</c:v>
                </c:pt>
                <c:pt idx="1">
                  <c:v>7.3999999999999996E-2</c:v>
                </c:pt>
                <c:pt idx="2">
                  <c:v>0.248</c:v>
                </c:pt>
                <c:pt idx="3">
                  <c:v>0.16300000000000001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164-4CF3-9740-77CE643BEF5C}"/>
            </c:ext>
          </c:extLst>
        </c:ser>
        <c:ser>
          <c:idx val="1"/>
          <c:order val="1"/>
          <c:tx>
            <c:strRef>
              <c:f>Sheet20!$A$9</c:f>
              <c:strCache>
                <c:ptCount val="1"/>
                <c:pt idx="0">
                  <c:v>Ne</c:v>
                </c:pt>
              </c:strCache>
            </c:strRef>
          </c:tx>
          <c:spPr>
            <a:solidFill>
              <a:srgbClr val="2BAEAB"/>
            </a:solidFill>
            <a:ln>
              <a:noFill/>
            </a:ln>
            <a:effectLst>
              <a:outerShdw blurRad="50800" dist="38100" dir="18900000" algn="bl" rotWithShape="0">
                <a:prstClr val="black">
                  <a:alpha val="4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rgbClr val="FFFFFF"/>
                    </a:solidFill>
                    <a:latin typeface="Franklin Gothic Book" panose="020B05030201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Sheet20!$B$7:$E$7</c:f>
              <c:strCache>
                <c:ptCount val="4"/>
                <c:pt idx="0">
                  <c:v>Državni tužioci</c:v>
                </c:pt>
                <c:pt idx="1">
                  <c:v>Sudije</c:v>
                </c:pt>
                <c:pt idx="2">
                  <c:v>Advokati</c:v>
                </c:pt>
                <c:pt idx="3">
                  <c:v>Vještaci</c:v>
                </c:pt>
              </c:strCache>
            </c:strRef>
          </c:cat>
          <c:val>
            <c:numRef>
              <c:f>Sheet20!$B$9:$E$9</c:f>
              <c:numCache>
                <c:formatCode>0.0%</c:formatCode>
                <c:ptCount val="4"/>
                <c:pt idx="0">
                  <c:v>0.34100000000000003</c:v>
                </c:pt>
                <c:pt idx="1">
                  <c:v>0.27400000000000002</c:v>
                </c:pt>
                <c:pt idx="2">
                  <c:v>0.26600000000000001</c:v>
                </c:pt>
                <c:pt idx="3">
                  <c:v>0.37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164-4CF3-9740-77CE643BEF5C}"/>
            </c:ext>
          </c:extLst>
        </c:ser>
        <c:ser>
          <c:idx val="2"/>
          <c:order val="2"/>
          <c:tx>
            <c:strRef>
              <c:f>Sheet20!$A$10</c:f>
              <c:strCache>
                <c:ptCount val="1"/>
                <c:pt idx="0">
                  <c:v>Ne znam/Ne mogu da procijenim</c:v>
                </c:pt>
              </c:strCache>
            </c:strRef>
          </c:tx>
          <c:spPr>
            <a:solidFill>
              <a:schemeClr val="bg1">
                <a:lumMod val="75000"/>
              </a:schemeClr>
            </a:solidFill>
            <a:ln>
              <a:noFill/>
            </a:ln>
            <a:effectLst>
              <a:outerShdw blurRad="50800" dist="38100" dir="18900000" algn="bl" rotWithShape="0">
                <a:prstClr val="black">
                  <a:alpha val="4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Franklin Gothic Book" panose="020B05030201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Sheet20!$B$7:$E$7</c:f>
              <c:strCache>
                <c:ptCount val="4"/>
                <c:pt idx="0">
                  <c:v>Državni tužioci</c:v>
                </c:pt>
                <c:pt idx="1">
                  <c:v>Sudije</c:v>
                </c:pt>
                <c:pt idx="2">
                  <c:v>Advokati</c:v>
                </c:pt>
                <c:pt idx="3">
                  <c:v>Vještaci</c:v>
                </c:pt>
              </c:strCache>
            </c:strRef>
          </c:cat>
          <c:val>
            <c:numRef>
              <c:f>Sheet20!$B$10:$E$10</c:f>
              <c:numCache>
                <c:formatCode>0.0%</c:formatCode>
                <c:ptCount val="4"/>
                <c:pt idx="0">
                  <c:v>0.63400000000000001</c:v>
                </c:pt>
                <c:pt idx="1">
                  <c:v>0.65300000000000002</c:v>
                </c:pt>
                <c:pt idx="2">
                  <c:v>0.48599999999999999</c:v>
                </c:pt>
                <c:pt idx="3">
                  <c:v>0.46700000000000003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0164-4CF3-9740-77CE643BEF5C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82"/>
        <c:overlap val="100"/>
        <c:axId val="734032543"/>
        <c:axId val="734032063"/>
      </c:barChart>
      <c:catAx>
        <c:axId val="734032543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Franklin Gothic Book" panose="020B0503020102020204" pitchFamily="34" charset="0"/>
                <a:ea typeface="+mn-ea"/>
                <a:cs typeface="+mn-cs"/>
              </a:defRPr>
            </a:pPr>
            <a:endParaRPr lang="en-US"/>
          </a:p>
        </c:txPr>
        <c:crossAx val="734032063"/>
        <c:crosses val="autoZero"/>
        <c:auto val="1"/>
        <c:lblAlgn val="ctr"/>
        <c:lblOffset val="100"/>
        <c:noMultiLvlLbl val="0"/>
      </c:catAx>
      <c:valAx>
        <c:axId val="734032063"/>
        <c:scaling>
          <c:orientation val="minMax"/>
        </c:scaling>
        <c:delete val="1"/>
        <c:axPos val="t"/>
        <c:numFmt formatCode="0%" sourceLinked="1"/>
        <c:majorTickMark val="none"/>
        <c:minorTickMark val="none"/>
        <c:tickLblPos val="nextTo"/>
        <c:crossAx val="734032543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Franklin Gothic Book" panose="020B0503020102020204" pitchFamily="34" charset="0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400">
          <a:latin typeface="Franklin Gothic Book" panose="020B0503020102020204" pitchFamily="34" charset="0"/>
        </a:defRPr>
      </a:pPr>
      <a:endParaRPr lang="en-US"/>
    </a:p>
  </c:txPr>
  <c:externalData r:id="rId3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Sheet21!$A$8</c:f>
              <c:strCache>
                <c:ptCount val="1"/>
                <c:pt idx="0">
                  <c:v>Da</c:v>
                </c:pt>
              </c:strCache>
            </c:strRef>
          </c:tx>
          <c:spPr>
            <a:solidFill>
              <a:srgbClr val="9565AB"/>
            </a:solidFill>
            <a:ln>
              <a:noFill/>
            </a:ln>
            <a:effectLst>
              <a:outerShdw blurRad="50800" dist="38100" dir="18900000" algn="bl" rotWithShape="0">
                <a:prstClr val="black">
                  <a:alpha val="4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rgbClr val="FFFFFF"/>
                    </a:solidFill>
                    <a:latin typeface="Franklin Gothic Book" panose="020B05030201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Sheet21!$B$7:$E$7</c:f>
              <c:strCache>
                <c:ptCount val="4"/>
                <c:pt idx="0">
                  <c:v>Državni tužioci</c:v>
                </c:pt>
                <c:pt idx="1">
                  <c:v>Sudije</c:v>
                </c:pt>
                <c:pt idx="2">
                  <c:v>Advokati</c:v>
                </c:pt>
                <c:pt idx="3">
                  <c:v>Vještaci</c:v>
                </c:pt>
              </c:strCache>
            </c:strRef>
          </c:cat>
          <c:val>
            <c:numRef>
              <c:f>Sheet21!$B$8:$E$8</c:f>
              <c:numCache>
                <c:formatCode>0.0%</c:formatCode>
                <c:ptCount val="4"/>
                <c:pt idx="0">
                  <c:v>0.14599999999999999</c:v>
                </c:pt>
                <c:pt idx="1">
                  <c:v>0.23200000000000001</c:v>
                </c:pt>
                <c:pt idx="2">
                  <c:v>0.41299999999999998</c:v>
                </c:pt>
                <c:pt idx="3">
                  <c:v>0.19600000000000001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410-4C3C-94B0-CC6EB227FDDB}"/>
            </c:ext>
          </c:extLst>
        </c:ser>
        <c:ser>
          <c:idx val="1"/>
          <c:order val="1"/>
          <c:tx>
            <c:strRef>
              <c:f>Sheet21!$A$9</c:f>
              <c:strCache>
                <c:ptCount val="1"/>
                <c:pt idx="0">
                  <c:v>Ne</c:v>
                </c:pt>
              </c:strCache>
            </c:strRef>
          </c:tx>
          <c:spPr>
            <a:solidFill>
              <a:srgbClr val="2BAEAB"/>
            </a:solidFill>
            <a:ln>
              <a:noFill/>
            </a:ln>
            <a:effectLst>
              <a:outerShdw blurRad="50800" dist="38100" dir="18900000" algn="bl" rotWithShape="0">
                <a:prstClr val="black">
                  <a:alpha val="4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rgbClr val="FFFFFF"/>
                    </a:solidFill>
                    <a:latin typeface="Franklin Gothic Book" panose="020B05030201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Sheet21!$B$7:$E$7</c:f>
              <c:strCache>
                <c:ptCount val="4"/>
                <c:pt idx="0">
                  <c:v>Državni tužioci</c:v>
                </c:pt>
                <c:pt idx="1">
                  <c:v>Sudije</c:v>
                </c:pt>
                <c:pt idx="2">
                  <c:v>Advokati</c:v>
                </c:pt>
                <c:pt idx="3">
                  <c:v>Vještaci</c:v>
                </c:pt>
              </c:strCache>
            </c:strRef>
          </c:cat>
          <c:val>
            <c:numRef>
              <c:f>Sheet21!$B$9:$E$9</c:f>
              <c:numCache>
                <c:formatCode>0.0%</c:formatCode>
                <c:ptCount val="4"/>
                <c:pt idx="0">
                  <c:v>0.26800000000000002</c:v>
                </c:pt>
                <c:pt idx="1">
                  <c:v>0.76800000000000002</c:v>
                </c:pt>
                <c:pt idx="2">
                  <c:v>0.48599999999999999</c:v>
                </c:pt>
                <c:pt idx="3">
                  <c:v>0.17399999999999999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410-4C3C-94B0-CC6EB227FDDB}"/>
            </c:ext>
          </c:extLst>
        </c:ser>
        <c:ser>
          <c:idx val="2"/>
          <c:order val="2"/>
          <c:tx>
            <c:strRef>
              <c:f>Sheet21!$A$10</c:f>
              <c:strCache>
                <c:ptCount val="1"/>
                <c:pt idx="0">
                  <c:v>Ne znam/Ne mogu da procijenim</c:v>
                </c:pt>
              </c:strCache>
            </c:strRef>
          </c:tx>
          <c:spPr>
            <a:solidFill>
              <a:schemeClr val="bg1">
                <a:lumMod val="75000"/>
              </a:schemeClr>
            </a:solidFill>
            <a:ln>
              <a:noFill/>
            </a:ln>
            <a:effectLst>
              <a:outerShdw blurRad="50800" dist="38100" dir="18900000" algn="bl" rotWithShape="0">
                <a:prstClr val="black">
                  <a:alpha val="40000"/>
                </a:prstClr>
              </a:outerShdw>
            </a:effectLst>
          </c:spPr>
          <c:invertIfNegative val="0"/>
          <c:dLbls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C06D-45A7-BE70-6C9E5F3C596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Franklin Gothic Book" panose="020B05030201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Sheet21!$B$7:$E$7</c:f>
              <c:strCache>
                <c:ptCount val="4"/>
                <c:pt idx="0">
                  <c:v>Državni tužioci</c:v>
                </c:pt>
                <c:pt idx="1">
                  <c:v>Sudije</c:v>
                </c:pt>
                <c:pt idx="2">
                  <c:v>Advokati</c:v>
                </c:pt>
                <c:pt idx="3">
                  <c:v>Vještaci</c:v>
                </c:pt>
              </c:strCache>
            </c:strRef>
          </c:cat>
          <c:val>
            <c:numRef>
              <c:f>Sheet21!$B$10:$E$10</c:f>
              <c:numCache>
                <c:formatCode>0%</c:formatCode>
                <c:ptCount val="4"/>
                <c:pt idx="0" formatCode="0.0%">
                  <c:v>0.58499999999999996</c:v>
                </c:pt>
                <c:pt idx="1">
                  <c:v>0</c:v>
                </c:pt>
                <c:pt idx="2" formatCode="0.0%">
                  <c:v>0.10100000000000001</c:v>
                </c:pt>
                <c:pt idx="3" formatCode="0.0%">
                  <c:v>0.63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0410-4C3C-94B0-CC6EB227FDDB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82"/>
        <c:overlap val="100"/>
        <c:axId val="796796175"/>
        <c:axId val="796793295"/>
      </c:barChart>
      <c:catAx>
        <c:axId val="796796175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Franklin Gothic Book" panose="020B0503020102020204" pitchFamily="34" charset="0"/>
                <a:ea typeface="+mn-ea"/>
                <a:cs typeface="+mn-cs"/>
              </a:defRPr>
            </a:pPr>
            <a:endParaRPr lang="en-US"/>
          </a:p>
        </c:txPr>
        <c:crossAx val="796793295"/>
        <c:crosses val="autoZero"/>
        <c:auto val="1"/>
        <c:lblAlgn val="ctr"/>
        <c:lblOffset val="100"/>
        <c:noMultiLvlLbl val="0"/>
      </c:catAx>
      <c:valAx>
        <c:axId val="796793295"/>
        <c:scaling>
          <c:orientation val="minMax"/>
        </c:scaling>
        <c:delete val="1"/>
        <c:axPos val="t"/>
        <c:numFmt formatCode="0%" sourceLinked="1"/>
        <c:majorTickMark val="none"/>
        <c:minorTickMark val="none"/>
        <c:tickLblPos val="nextTo"/>
        <c:crossAx val="796796175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Franklin Gothic Book" panose="020B0503020102020204" pitchFamily="34" charset="0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200">
          <a:latin typeface="Franklin Gothic Book" panose="020B0503020102020204" pitchFamily="34" charset="0"/>
        </a:defRPr>
      </a:pPr>
      <a:endParaRPr lang="en-US"/>
    </a:p>
  </c:txPr>
  <c:externalData r:id="rId3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Sheet17!$A$10</c:f>
              <c:strCache>
                <c:ptCount val="1"/>
                <c:pt idx="0">
                  <c:v>U potpunosti se slažem</c:v>
                </c:pt>
              </c:strCache>
            </c:strRef>
          </c:tx>
          <c:spPr>
            <a:solidFill>
              <a:srgbClr val="9565AB"/>
            </a:solidFill>
            <a:ln>
              <a:noFill/>
            </a:ln>
            <a:effectLst>
              <a:outerShdw blurRad="50800" dist="38100" dir="18900000" algn="bl" rotWithShape="0">
                <a:prstClr val="black">
                  <a:alpha val="40000"/>
                </a:prstClr>
              </a:outerShdw>
            </a:effectLst>
          </c:spPr>
          <c:invertIfNegative val="0"/>
          <c:dLbls>
            <c:dLbl>
              <c:idx val="0"/>
              <c:layout>
                <c:manualLayout>
                  <c:x val="1.1259834761924842E-2"/>
                  <c:y val="-8.8205094961875188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FE40-4185-BE78-A37BBA89C6D3}"/>
                </c:ext>
              </c:extLst>
            </c:dLbl>
            <c:dLbl>
              <c:idx val="1"/>
              <c:layout>
                <c:manualLayout>
                  <c:x val="8.4448760714436518E-3"/>
                  <c:y val="5.3903905702312637E-17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FE40-4185-BE78-A37BBA89C6D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rgbClr val="FFFFFF"/>
                    </a:solidFill>
                    <a:latin typeface="Franklin Gothic Book" panose="020B05030201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Sheet17!$B$9:$E$9</c:f>
              <c:strCache>
                <c:ptCount val="4"/>
                <c:pt idx="0">
                  <c:v>Državni tužioci</c:v>
                </c:pt>
                <c:pt idx="1">
                  <c:v>Sudije</c:v>
                </c:pt>
                <c:pt idx="2">
                  <c:v>Advokati</c:v>
                </c:pt>
                <c:pt idx="3">
                  <c:v>Vještaci</c:v>
                </c:pt>
              </c:strCache>
            </c:strRef>
          </c:cat>
          <c:val>
            <c:numRef>
              <c:f>Sheet17!$B$10:$E$10</c:f>
              <c:numCache>
                <c:formatCode>0.0%</c:formatCode>
                <c:ptCount val="4"/>
                <c:pt idx="0">
                  <c:v>2.4E-2</c:v>
                </c:pt>
                <c:pt idx="1">
                  <c:v>3.2000000000000001E-2</c:v>
                </c:pt>
                <c:pt idx="2">
                  <c:v>0.183</c:v>
                </c:pt>
                <c:pt idx="3">
                  <c:v>6.5000000000000002E-2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E80-41E3-8808-9FBC05BC0347}"/>
            </c:ext>
          </c:extLst>
        </c:ser>
        <c:ser>
          <c:idx val="1"/>
          <c:order val="1"/>
          <c:tx>
            <c:strRef>
              <c:f>Sheet17!$A$11</c:f>
              <c:strCache>
                <c:ptCount val="1"/>
                <c:pt idx="0">
                  <c:v>Donekle se slažem</c:v>
                </c:pt>
              </c:strCache>
            </c:strRef>
          </c:tx>
          <c:spPr>
            <a:solidFill>
              <a:srgbClr val="AF8BBF"/>
            </a:solidFill>
            <a:ln>
              <a:noFill/>
            </a:ln>
            <a:effectLst>
              <a:outerShdw blurRad="50800" dist="38100" dir="18900000" algn="bl" rotWithShape="0">
                <a:prstClr val="black">
                  <a:alpha val="40000"/>
                </a:prstClr>
              </a:outerShdw>
            </a:effectLst>
          </c:spPr>
          <c:invertIfNegative val="0"/>
          <c:dLbls>
            <c:dLbl>
              <c:idx val="0"/>
              <c:layout>
                <c:manualLayout>
                  <c:x val="9.8523554166842341E-3"/>
                  <c:y val="2.0581960542811268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FE40-4185-BE78-A37BBA89C6D3}"/>
                </c:ext>
              </c:extLst>
            </c:dLbl>
            <c:dLbl>
              <c:idx val="1"/>
              <c:layout>
                <c:manualLayout>
                  <c:x val="4.2224380357218259E-3"/>
                  <c:y val="5.3903905702312637E-17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FE40-4185-BE78-A37BBA89C6D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rgbClr val="FFFFFF"/>
                    </a:solidFill>
                    <a:latin typeface="Franklin Gothic Book" panose="020B05030201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Sheet17!$B$9:$E$9</c:f>
              <c:strCache>
                <c:ptCount val="4"/>
                <c:pt idx="0">
                  <c:v>Državni tužioci</c:v>
                </c:pt>
                <c:pt idx="1">
                  <c:v>Sudije</c:v>
                </c:pt>
                <c:pt idx="2">
                  <c:v>Advokati</c:v>
                </c:pt>
                <c:pt idx="3">
                  <c:v>Vještaci</c:v>
                </c:pt>
              </c:strCache>
            </c:strRef>
          </c:cat>
          <c:val>
            <c:numRef>
              <c:f>Sheet17!$B$11:$E$11</c:f>
              <c:numCache>
                <c:formatCode>0.0%</c:formatCode>
                <c:ptCount val="4"/>
                <c:pt idx="0">
                  <c:v>4.9000000000000002E-2</c:v>
                </c:pt>
                <c:pt idx="1">
                  <c:v>7.3999999999999996E-2</c:v>
                </c:pt>
                <c:pt idx="2">
                  <c:v>0.193</c:v>
                </c:pt>
                <c:pt idx="3">
                  <c:v>0.13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E80-41E3-8808-9FBC05BC0347}"/>
            </c:ext>
          </c:extLst>
        </c:ser>
        <c:ser>
          <c:idx val="2"/>
          <c:order val="2"/>
          <c:tx>
            <c:strRef>
              <c:f>Sheet17!$A$12</c:f>
              <c:strCache>
                <c:ptCount val="1"/>
                <c:pt idx="0">
                  <c:v>Donekle se ne slažem</c:v>
                </c:pt>
              </c:strCache>
            </c:strRef>
          </c:tx>
          <c:spPr>
            <a:solidFill>
              <a:srgbClr val="7AE0D4"/>
            </a:solidFill>
            <a:ln>
              <a:noFill/>
            </a:ln>
            <a:effectLst>
              <a:outerShdw blurRad="50800" dist="38100" dir="18900000" algn="bl" rotWithShape="0">
                <a:prstClr val="black">
                  <a:alpha val="40000"/>
                </a:prstClr>
              </a:outerShdw>
            </a:effectLst>
          </c:spPr>
          <c:invertIfNegative val="0"/>
          <c:dLbls>
            <c:dLbl>
              <c:idx val="0"/>
              <c:layout>
                <c:manualLayout>
                  <c:x val="8.4448760714436518E-3"/>
                  <c:y val="0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FE40-4185-BE78-A37BBA89C6D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rgbClr val="FFFFFF"/>
                    </a:solidFill>
                    <a:latin typeface="Franklin Gothic Book" panose="020B05030201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Sheet17!$B$9:$E$9</c:f>
              <c:strCache>
                <c:ptCount val="4"/>
                <c:pt idx="0">
                  <c:v>Državni tužioci</c:v>
                </c:pt>
                <c:pt idx="1">
                  <c:v>Sudije</c:v>
                </c:pt>
                <c:pt idx="2">
                  <c:v>Advokati</c:v>
                </c:pt>
                <c:pt idx="3">
                  <c:v>Vještaci</c:v>
                </c:pt>
              </c:strCache>
            </c:strRef>
          </c:cat>
          <c:val>
            <c:numRef>
              <c:f>Sheet17!$B$12:$E$12</c:f>
              <c:numCache>
                <c:formatCode>0.0%</c:formatCode>
                <c:ptCount val="4"/>
                <c:pt idx="0">
                  <c:v>4.9000000000000002E-2</c:v>
                </c:pt>
                <c:pt idx="1">
                  <c:v>8.4000000000000005E-2</c:v>
                </c:pt>
                <c:pt idx="2">
                  <c:v>5.5E-2</c:v>
                </c:pt>
                <c:pt idx="3">
                  <c:v>9.8000000000000004E-2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2E80-41E3-8808-9FBC05BC0347}"/>
            </c:ext>
          </c:extLst>
        </c:ser>
        <c:ser>
          <c:idx val="3"/>
          <c:order val="3"/>
          <c:tx>
            <c:strRef>
              <c:f>Sheet17!$A$13</c:f>
              <c:strCache>
                <c:ptCount val="1"/>
                <c:pt idx="0">
                  <c:v>Uopšte se ne slažem</c:v>
                </c:pt>
              </c:strCache>
            </c:strRef>
          </c:tx>
          <c:spPr>
            <a:solidFill>
              <a:srgbClr val="2BAEAB"/>
            </a:solidFill>
            <a:ln>
              <a:noFill/>
            </a:ln>
            <a:effectLst>
              <a:outerShdw blurRad="50800" dist="38100" dir="18900000" algn="bl" rotWithShape="0">
                <a:prstClr val="black">
                  <a:alpha val="4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rgbClr val="FFFFFF"/>
                    </a:solidFill>
                    <a:latin typeface="Franklin Gothic Book" panose="020B05030201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Sheet17!$B$9:$E$9</c:f>
              <c:strCache>
                <c:ptCount val="4"/>
                <c:pt idx="0">
                  <c:v>Državni tužioci</c:v>
                </c:pt>
                <c:pt idx="1">
                  <c:v>Sudije</c:v>
                </c:pt>
                <c:pt idx="2">
                  <c:v>Advokati</c:v>
                </c:pt>
                <c:pt idx="3">
                  <c:v>Vještaci</c:v>
                </c:pt>
              </c:strCache>
            </c:strRef>
          </c:cat>
          <c:val>
            <c:numRef>
              <c:f>Sheet17!$B$13:$E$13</c:f>
              <c:numCache>
                <c:formatCode>0.0%</c:formatCode>
                <c:ptCount val="4"/>
                <c:pt idx="0">
                  <c:v>0.58499999999999996</c:v>
                </c:pt>
                <c:pt idx="1">
                  <c:v>0.17899999999999999</c:v>
                </c:pt>
                <c:pt idx="2">
                  <c:v>6.4000000000000001E-2</c:v>
                </c:pt>
                <c:pt idx="3">
                  <c:v>5.3999999999999999E-2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2E80-41E3-8808-9FBC05BC0347}"/>
            </c:ext>
          </c:extLst>
        </c:ser>
        <c:ser>
          <c:idx val="4"/>
          <c:order val="4"/>
          <c:tx>
            <c:strRef>
              <c:f>Sheet17!$A$14</c:f>
              <c:strCache>
                <c:ptCount val="1"/>
                <c:pt idx="0">
                  <c:v>Ne znam/Ne mogu da procijenim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>
              <a:outerShdw blurRad="50800" dist="38100" dir="18900000" algn="bl" rotWithShape="0">
                <a:prstClr val="black">
                  <a:alpha val="4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Franklin Gothic Book" panose="020B05030201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Sheet17!$B$9:$E$9</c:f>
              <c:strCache>
                <c:ptCount val="4"/>
                <c:pt idx="0">
                  <c:v>Državni tužioci</c:v>
                </c:pt>
                <c:pt idx="1">
                  <c:v>Sudije</c:v>
                </c:pt>
                <c:pt idx="2">
                  <c:v>Advokati</c:v>
                </c:pt>
                <c:pt idx="3">
                  <c:v>Vještaci</c:v>
                </c:pt>
              </c:strCache>
            </c:strRef>
          </c:cat>
          <c:val>
            <c:numRef>
              <c:f>Sheet17!$B$14:$E$14</c:f>
              <c:numCache>
                <c:formatCode>0.0%</c:formatCode>
                <c:ptCount val="4"/>
                <c:pt idx="0">
                  <c:v>0.29299999999999998</c:v>
                </c:pt>
                <c:pt idx="1">
                  <c:v>0.63200000000000001</c:v>
                </c:pt>
                <c:pt idx="2">
                  <c:v>0.505</c:v>
                </c:pt>
                <c:pt idx="3">
                  <c:v>0.65200000000000002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2E80-41E3-8808-9FBC05BC0347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82"/>
        <c:overlap val="100"/>
        <c:axId val="798786223"/>
        <c:axId val="846873567"/>
      </c:barChart>
      <c:catAx>
        <c:axId val="798786223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Franklin Gothic Book" panose="020B0503020102020204" pitchFamily="34" charset="0"/>
                <a:ea typeface="+mn-ea"/>
                <a:cs typeface="+mn-cs"/>
              </a:defRPr>
            </a:pPr>
            <a:endParaRPr lang="en-US"/>
          </a:p>
        </c:txPr>
        <c:crossAx val="846873567"/>
        <c:crosses val="autoZero"/>
        <c:auto val="1"/>
        <c:lblAlgn val="ctr"/>
        <c:lblOffset val="100"/>
        <c:noMultiLvlLbl val="0"/>
      </c:catAx>
      <c:valAx>
        <c:axId val="846873567"/>
        <c:scaling>
          <c:orientation val="minMax"/>
        </c:scaling>
        <c:delete val="1"/>
        <c:axPos val="t"/>
        <c:numFmt formatCode="0%" sourceLinked="1"/>
        <c:majorTickMark val="none"/>
        <c:minorTickMark val="none"/>
        <c:tickLblPos val="nextTo"/>
        <c:crossAx val="798786223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Franklin Gothic Book" panose="020B0503020102020204" pitchFamily="34" charset="0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200">
          <a:latin typeface="Franklin Gothic Book" panose="020B0503020102020204" pitchFamily="34" charset="0"/>
        </a:defRPr>
      </a:pPr>
      <a:endParaRPr lang="en-US"/>
    </a:p>
  </c:txPr>
  <c:externalData r:id="rId3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Sheet2!$A$3</c:f>
              <c:strCache>
                <c:ptCount val="1"/>
                <c:pt idx="0">
                  <c:v>Da, u potpunosti</c:v>
                </c:pt>
              </c:strCache>
            </c:strRef>
          </c:tx>
          <c:spPr>
            <a:solidFill>
              <a:srgbClr val="2BAEAB"/>
            </a:solidFill>
            <a:ln>
              <a:noFill/>
            </a:ln>
            <a:effectLst>
              <a:outerShdw blurRad="50800" dist="38100" dir="18900000" algn="bl" rotWithShape="0">
                <a:prstClr val="black">
                  <a:alpha val="4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rgbClr val="FFFFFF"/>
                    </a:solidFill>
                    <a:latin typeface="Franklin Gothic Book" panose="020B05030201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Sheet2!$B$2:$D$2</c:f>
              <c:strCache>
                <c:ptCount val="3"/>
                <c:pt idx="0">
                  <c:v>Državni tužioci</c:v>
                </c:pt>
                <c:pt idx="1">
                  <c:v>Sudije</c:v>
                </c:pt>
                <c:pt idx="2">
                  <c:v>Vještaci</c:v>
                </c:pt>
              </c:strCache>
            </c:strRef>
          </c:cat>
          <c:val>
            <c:numRef>
              <c:f>Sheet2!$B$3:$D$3</c:f>
              <c:numCache>
                <c:formatCode>0.0%</c:formatCode>
                <c:ptCount val="3"/>
                <c:pt idx="0">
                  <c:v>0.122</c:v>
                </c:pt>
                <c:pt idx="1">
                  <c:v>3.2000000000000001E-2</c:v>
                </c:pt>
                <c:pt idx="2">
                  <c:v>2.1999999999999999E-2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CD4-4106-B2CE-EB2D76AD52FD}"/>
            </c:ext>
          </c:extLst>
        </c:ser>
        <c:ser>
          <c:idx val="1"/>
          <c:order val="1"/>
          <c:tx>
            <c:strRef>
              <c:f>Sheet2!$A$4</c:f>
              <c:strCache>
                <c:ptCount val="1"/>
                <c:pt idx="0">
                  <c:v>Donekle jesam</c:v>
                </c:pt>
              </c:strCache>
            </c:strRef>
          </c:tx>
          <c:spPr>
            <a:solidFill>
              <a:srgbClr val="7AE0D4"/>
            </a:solidFill>
            <a:ln>
              <a:noFill/>
            </a:ln>
            <a:effectLst>
              <a:outerShdw blurRad="50800" dist="38100" dir="18900000" algn="bl" rotWithShape="0">
                <a:prstClr val="black">
                  <a:alpha val="4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rgbClr val="FFFFFF"/>
                    </a:solidFill>
                    <a:latin typeface="Franklin Gothic Book" panose="020B05030201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Sheet2!$B$2:$D$2</c:f>
              <c:strCache>
                <c:ptCount val="3"/>
                <c:pt idx="0">
                  <c:v>Državni tužioci</c:v>
                </c:pt>
                <c:pt idx="1">
                  <c:v>Sudije</c:v>
                </c:pt>
                <c:pt idx="2">
                  <c:v>Vještaci</c:v>
                </c:pt>
              </c:strCache>
            </c:strRef>
          </c:cat>
          <c:val>
            <c:numRef>
              <c:f>Sheet2!$B$4:$D$4</c:f>
              <c:numCache>
                <c:formatCode>0.0%</c:formatCode>
                <c:ptCount val="3"/>
                <c:pt idx="0">
                  <c:v>0.439</c:v>
                </c:pt>
                <c:pt idx="1">
                  <c:v>0.189</c:v>
                </c:pt>
                <c:pt idx="2">
                  <c:v>0.26100000000000001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CD4-4106-B2CE-EB2D76AD52FD}"/>
            </c:ext>
          </c:extLst>
        </c:ser>
        <c:ser>
          <c:idx val="2"/>
          <c:order val="2"/>
          <c:tx>
            <c:strRef>
              <c:f>Sheet2!$A$5</c:f>
              <c:strCache>
                <c:ptCount val="1"/>
                <c:pt idx="0">
                  <c:v>Uglavnom nisam</c:v>
                </c:pt>
              </c:strCache>
            </c:strRef>
          </c:tx>
          <c:spPr>
            <a:solidFill>
              <a:srgbClr val="AF8BBF"/>
            </a:solidFill>
            <a:ln>
              <a:noFill/>
            </a:ln>
            <a:effectLst>
              <a:outerShdw blurRad="50800" dist="38100" dir="18900000" algn="bl" rotWithShape="0">
                <a:prstClr val="black">
                  <a:alpha val="4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rgbClr val="FFFFFF"/>
                    </a:solidFill>
                    <a:latin typeface="Franklin Gothic Book" panose="020B05030201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Sheet2!$B$2:$D$2</c:f>
              <c:strCache>
                <c:ptCount val="3"/>
                <c:pt idx="0">
                  <c:v>Državni tužioci</c:v>
                </c:pt>
                <c:pt idx="1">
                  <c:v>Sudije</c:v>
                </c:pt>
                <c:pt idx="2">
                  <c:v>Vještaci</c:v>
                </c:pt>
              </c:strCache>
            </c:strRef>
          </c:cat>
          <c:val>
            <c:numRef>
              <c:f>Sheet2!$B$5:$D$5</c:f>
              <c:numCache>
                <c:formatCode>0.0%</c:formatCode>
                <c:ptCount val="3"/>
                <c:pt idx="0">
                  <c:v>0.17100000000000001</c:v>
                </c:pt>
                <c:pt idx="1">
                  <c:v>7.3999999999999996E-2</c:v>
                </c:pt>
                <c:pt idx="2">
                  <c:v>0.28299999999999997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CD4-4106-B2CE-EB2D76AD52FD}"/>
            </c:ext>
          </c:extLst>
        </c:ser>
        <c:ser>
          <c:idx val="3"/>
          <c:order val="3"/>
          <c:tx>
            <c:strRef>
              <c:f>Sheet2!$A$6</c:f>
              <c:strCache>
                <c:ptCount val="1"/>
                <c:pt idx="0">
                  <c:v>Uopšte nisam</c:v>
                </c:pt>
              </c:strCache>
            </c:strRef>
          </c:tx>
          <c:spPr>
            <a:solidFill>
              <a:srgbClr val="9565AB"/>
            </a:solidFill>
            <a:ln>
              <a:noFill/>
            </a:ln>
            <a:effectLst>
              <a:outerShdw blurRad="50800" dist="38100" dir="18900000" algn="bl" rotWithShape="0">
                <a:prstClr val="black">
                  <a:alpha val="4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rgbClr val="FFFFFF"/>
                    </a:solidFill>
                    <a:latin typeface="Franklin Gothic Book" panose="020B05030201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Sheet2!$B$2:$D$2</c:f>
              <c:strCache>
                <c:ptCount val="3"/>
                <c:pt idx="0">
                  <c:v>Državni tužioci</c:v>
                </c:pt>
                <c:pt idx="1">
                  <c:v>Sudije</c:v>
                </c:pt>
                <c:pt idx="2">
                  <c:v>Vještaci</c:v>
                </c:pt>
              </c:strCache>
            </c:strRef>
          </c:cat>
          <c:val>
            <c:numRef>
              <c:f>Sheet2!$B$6:$D$6</c:f>
              <c:numCache>
                <c:formatCode>0.0%</c:formatCode>
                <c:ptCount val="3"/>
                <c:pt idx="0">
                  <c:v>0.24399999999999999</c:v>
                </c:pt>
                <c:pt idx="1">
                  <c:v>0.68400000000000005</c:v>
                </c:pt>
                <c:pt idx="2">
                  <c:v>0.40200000000000002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DCD4-4106-B2CE-EB2D76AD52FD}"/>
            </c:ext>
          </c:extLst>
        </c:ser>
        <c:ser>
          <c:idx val="4"/>
          <c:order val="4"/>
          <c:tx>
            <c:strRef>
              <c:f>Sheet2!$A$7</c:f>
              <c:strCache>
                <c:ptCount val="1"/>
                <c:pt idx="0">
                  <c:v>Ne znam/Ne mogu da procijenim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>
              <a:outerShdw blurRad="50800" dist="38100" dir="18900000" algn="bl" rotWithShape="0">
                <a:prstClr val="black">
                  <a:alpha val="4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Franklin Gothic Book" panose="020B05030201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Sheet2!$B$2:$D$2</c:f>
              <c:strCache>
                <c:ptCount val="3"/>
                <c:pt idx="0">
                  <c:v>Državni tužioci</c:v>
                </c:pt>
                <c:pt idx="1">
                  <c:v>Sudije</c:v>
                </c:pt>
                <c:pt idx="2">
                  <c:v>Vještaci</c:v>
                </c:pt>
              </c:strCache>
            </c:strRef>
          </c:cat>
          <c:val>
            <c:numRef>
              <c:f>Sheet2!$B$7:$D$7</c:f>
              <c:numCache>
                <c:formatCode>0.0%</c:formatCode>
                <c:ptCount val="3"/>
                <c:pt idx="0">
                  <c:v>2.4E-2</c:v>
                </c:pt>
                <c:pt idx="1">
                  <c:v>2.1000000000000001E-2</c:v>
                </c:pt>
                <c:pt idx="2">
                  <c:v>3.3000000000000002E-2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DCD4-4106-B2CE-EB2D76AD52FD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255"/>
        <c:overlap val="100"/>
        <c:axId val="135870399"/>
        <c:axId val="135863679"/>
      </c:barChart>
      <c:catAx>
        <c:axId val="135870399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Franklin Gothic Book" panose="020B0503020102020204" pitchFamily="34" charset="0"/>
                <a:ea typeface="+mn-ea"/>
                <a:cs typeface="+mn-cs"/>
              </a:defRPr>
            </a:pPr>
            <a:endParaRPr lang="en-US"/>
          </a:p>
        </c:txPr>
        <c:crossAx val="135863679"/>
        <c:crosses val="autoZero"/>
        <c:auto val="1"/>
        <c:lblAlgn val="ctr"/>
        <c:lblOffset val="100"/>
        <c:noMultiLvlLbl val="0"/>
      </c:catAx>
      <c:valAx>
        <c:axId val="135863679"/>
        <c:scaling>
          <c:orientation val="minMax"/>
        </c:scaling>
        <c:delete val="1"/>
        <c:axPos val="t"/>
        <c:numFmt formatCode="0%" sourceLinked="1"/>
        <c:majorTickMark val="none"/>
        <c:minorTickMark val="none"/>
        <c:tickLblPos val="nextTo"/>
        <c:crossAx val="135870399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Franklin Gothic Book" panose="020B0503020102020204" pitchFamily="34" charset="0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400">
          <a:latin typeface="Franklin Gothic Book" panose="020B0503020102020204" pitchFamily="34" charset="0"/>
        </a:defRPr>
      </a:pPr>
      <a:endParaRPr lang="en-US"/>
    </a:p>
  </c:txPr>
  <c:externalData r:id="rId3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8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Franklin Gothic Book" panose="020B0503020102020204" pitchFamily="34" charset="0"/>
                <a:ea typeface="+mn-ea"/>
                <a:cs typeface="+mn-cs"/>
              </a:defRPr>
            </a:pPr>
            <a:r>
              <a:rPr lang="en-US" dirty="0" err="1"/>
              <a:t>Pove</a:t>
            </a:r>
            <a:r>
              <a:rPr lang="sr-Latn-ME" dirty="0"/>
              <a:t>ć</a:t>
            </a:r>
            <a:r>
              <a:rPr lang="en-US" dirty="0" err="1"/>
              <a:t>anje</a:t>
            </a:r>
            <a:r>
              <a:rPr lang="en-US" dirty="0"/>
              <a:t> </a:t>
            </a:r>
            <a:r>
              <a:rPr lang="en-US" dirty="0" err="1"/>
              <a:t>plata</a:t>
            </a:r>
            <a:r>
              <a:rPr lang="en-US" dirty="0"/>
              <a:t> </a:t>
            </a:r>
            <a:r>
              <a:rPr lang="sr-Latn-ME" dirty="0"/>
              <a:t>ć</a:t>
            </a:r>
            <a:r>
              <a:rPr lang="en-US" dirty="0"/>
              <a:t>e </a:t>
            </a:r>
            <a:r>
              <a:rPr lang="en-US" dirty="0" err="1"/>
              <a:t>smanjiti</a:t>
            </a:r>
            <a:r>
              <a:rPr lang="en-US" dirty="0"/>
              <a:t> </a:t>
            </a:r>
            <a:r>
              <a:rPr lang="en-US" dirty="0" err="1"/>
              <a:t>rizik</a:t>
            </a:r>
            <a:r>
              <a:rPr lang="en-US" dirty="0"/>
              <a:t> od </a:t>
            </a:r>
            <a:r>
              <a:rPr lang="en-US" dirty="0" err="1"/>
              <a:t>korupcije</a:t>
            </a:r>
            <a:r>
              <a:rPr lang="en-US" dirty="0"/>
              <a:t>.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8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Franklin Gothic Book" panose="020B0503020102020204" pitchFamily="34" charset="0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Sheet1!$O$24</c:f>
              <c:strCache>
                <c:ptCount val="1"/>
                <c:pt idx="0">
                  <c:v>5 - U potpunosti se slažem</c:v>
                </c:pt>
              </c:strCache>
            </c:strRef>
          </c:tx>
          <c:spPr>
            <a:solidFill>
              <a:srgbClr val="2BAEAB"/>
            </a:solidFill>
            <a:ln>
              <a:noFill/>
            </a:ln>
            <a:effectLst>
              <a:outerShdw blurRad="50800" dist="38100" dir="18900000" algn="bl" rotWithShape="0">
                <a:prstClr val="black">
                  <a:alpha val="4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rgbClr val="FFFFFF"/>
                    </a:solidFill>
                    <a:latin typeface="Franklin Gothic Book" panose="020B05030201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Sheet1!$N$25:$N$28</c:f>
              <c:strCache>
                <c:ptCount val="4"/>
                <c:pt idx="0">
                  <c:v>Državni tužioci</c:v>
                </c:pt>
                <c:pt idx="1">
                  <c:v>Sudije</c:v>
                </c:pt>
                <c:pt idx="2">
                  <c:v>Advokati</c:v>
                </c:pt>
                <c:pt idx="3">
                  <c:v>Vještaci</c:v>
                </c:pt>
              </c:strCache>
            </c:strRef>
          </c:cat>
          <c:val>
            <c:numRef>
              <c:f>Sheet1!$O$25:$O$28</c:f>
              <c:numCache>
                <c:formatCode>0.0%</c:formatCode>
                <c:ptCount val="4"/>
                <c:pt idx="0">
                  <c:v>0.41499999999999998</c:v>
                </c:pt>
                <c:pt idx="1">
                  <c:v>0.41099999999999998</c:v>
                </c:pt>
                <c:pt idx="2">
                  <c:v>0.43099999999999999</c:v>
                </c:pt>
                <c:pt idx="3">
                  <c:v>0.34799999999999998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E8E-482A-95A5-12E37F2C9EE9}"/>
            </c:ext>
          </c:extLst>
        </c:ser>
        <c:ser>
          <c:idx val="1"/>
          <c:order val="1"/>
          <c:tx>
            <c:strRef>
              <c:f>Sheet1!$P$24</c:f>
              <c:strCache>
                <c:ptCount val="1"/>
                <c:pt idx="0">
                  <c:v>4</c:v>
                </c:pt>
              </c:strCache>
            </c:strRef>
          </c:tx>
          <c:spPr>
            <a:solidFill>
              <a:srgbClr val="7AE0D4"/>
            </a:solidFill>
            <a:ln>
              <a:noFill/>
            </a:ln>
            <a:effectLst>
              <a:outerShdw blurRad="50800" dist="38100" dir="18900000" algn="bl" rotWithShape="0">
                <a:prstClr val="black">
                  <a:alpha val="4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rgbClr val="FFFFFF"/>
                    </a:solidFill>
                    <a:latin typeface="Franklin Gothic Book" panose="020B05030201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Sheet1!$N$25:$N$28</c:f>
              <c:strCache>
                <c:ptCount val="4"/>
                <c:pt idx="0">
                  <c:v>Državni tužioci</c:v>
                </c:pt>
                <c:pt idx="1">
                  <c:v>Sudije</c:v>
                </c:pt>
                <c:pt idx="2">
                  <c:v>Advokati</c:v>
                </c:pt>
                <c:pt idx="3">
                  <c:v>Vještaci</c:v>
                </c:pt>
              </c:strCache>
            </c:strRef>
          </c:cat>
          <c:val>
            <c:numRef>
              <c:f>Sheet1!$P$25:$P$28</c:f>
              <c:numCache>
                <c:formatCode>0.0%</c:formatCode>
                <c:ptCount val="4"/>
                <c:pt idx="0">
                  <c:v>0.26800000000000002</c:v>
                </c:pt>
                <c:pt idx="1">
                  <c:v>0.2</c:v>
                </c:pt>
                <c:pt idx="2">
                  <c:v>0.156</c:v>
                </c:pt>
                <c:pt idx="3">
                  <c:v>0.16300000000000001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E8E-482A-95A5-12E37F2C9EE9}"/>
            </c:ext>
          </c:extLst>
        </c:ser>
        <c:ser>
          <c:idx val="2"/>
          <c:order val="2"/>
          <c:tx>
            <c:strRef>
              <c:f>Sheet1!$Q$24</c:f>
              <c:strCache>
                <c:ptCount val="1"/>
                <c:pt idx="0">
                  <c:v>3</c:v>
                </c:pt>
              </c:strCache>
            </c:strRef>
          </c:tx>
          <c:spPr>
            <a:solidFill>
              <a:srgbClr val="F4B183"/>
            </a:solidFill>
            <a:ln>
              <a:noFill/>
            </a:ln>
            <a:effectLst>
              <a:outerShdw blurRad="50800" dist="38100" dir="18900000" algn="bl" rotWithShape="0">
                <a:prstClr val="black">
                  <a:alpha val="4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Franklin Gothic Book" panose="020B05030201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Sheet1!$N$25:$N$28</c:f>
              <c:strCache>
                <c:ptCount val="4"/>
                <c:pt idx="0">
                  <c:v>Državni tužioci</c:v>
                </c:pt>
                <c:pt idx="1">
                  <c:v>Sudije</c:v>
                </c:pt>
                <c:pt idx="2">
                  <c:v>Advokati</c:v>
                </c:pt>
                <c:pt idx="3">
                  <c:v>Vještaci</c:v>
                </c:pt>
              </c:strCache>
            </c:strRef>
          </c:cat>
          <c:val>
            <c:numRef>
              <c:f>Sheet1!$Q$25:$Q$28</c:f>
              <c:numCache>
                <c:formatCode>0.0%</c:formatCode>
                <c:ptCount val="4"/>
                <c:pt idx="0">
                  <c:v>0.14599999999999999</c:v>
                </c:pt>
                <c:pt idx="1">
                  <c:v>0.21099999999999999</c:v>
                </c:pt>
                <c:pt idx="2">
                  <c:v>0.21099999999999999</c:v>
                </c:pt>
                <c:pt idx="3">
                  <c:v>0.28299999999999997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2E8E-482A-95A5-12E37F2C9EE9}"/>
            </c:ext>
          </c:extLst>
        </c:ser>
        <c:ser>
          <c:idx val="3"/>
          <c:order val="3"/>
          <c:tx>
            <c:strRef>
              <c:f>Sheet1!$R$24</c:f>
              <c:strCache>
                <c:ptCount val="1"/>
                <c:pt idx="0">
                  <c:v>2</c:v>
                </c:pt>
              </c:strCache>
            </c:strRef>
          </c:tx>
          <c:spPr>
            <a:solidFill>
              <a:srgbClr val="AF8BBF"/>
            </a:solidFill>
            <a:ln>
              <a:noFill/>
            </a:ln>
            <a:effectLst>
              <a:outerShdw blurRad="50800" dist="38100" dir="18900000" algn="bl" rotWithShape="0">
                <a:prstClr val="black">
                  <a:alpha val="4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rgbClr val="FFFFFF"/>
                    </a:solidFill>
                    <a:latin typeface="Franklin Gothic Book" panose="020B05030201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Sheet1!$N$25:$N$28</c:f>
              <c:strCache>
                <c:ptCount val="4"/>
                <c:pt idx="0">
                  <c:v>Državni tužioci</c:v>
                </c:pt>
                <c:pt idx="1">
                  <c:v>Sudije</c:v>
                </c:pt>
                <c:pt idx="2">
                  <c:v>Advokati</c:v>
                </c:pt>
                <c:pt idx="3">
                  <c:v>Vještaci</c:v>
                </c:pt>
              </c:strCache>
            </c:strRef>
          </c:cat>
          <c:val>
            <c:numRef>
              <c:f>Sheet1!$R$25:$R$28</c:f>
              <c:numCache>
                <c:formatCode>0.0%</c:formatCode>
                <c:ptCount val="4"/>
                <c:pt idx="0">
                  <c:v>4.9000000000000002E-2</c:v>
                </c:pt>
                <c:pt idx="1">
                  <c:v>5.2999999999999999E-2</c:v>
                </c:pt>
                <c:pt idx="2">
                  <c:v>8.3000000000000004E-2</c:v>
                </c:pt>
                <c:pt idx="3">
                  <c:v>7.5999999999999998E-2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2E8E-482A-95A5-12E37F2C9EE9}"/>
            </c:ext>
          </c:extLst>
        </c:ser>
        <c:ser>
          <c:idx val="4"/>
          <c:order val="4"/>
          <c:tx>
            <c:strRef>
              <c:f>Sheet1!$S$24</c:f>
              <c:strCache>
                <c:ptCount val="1"/>
                <c:pt idx="0">
                  <c:v>1 - Uopšte se ne slažem</c:v>
                </c:pt>
              </c:strCache>
            </c:strRef>
          </c:tx>
          <c:spPr>
            <a:solidFill>
              <a:srgbClr val="9565AB"/>
            </a:solidFill>
            <a:ln>
              <a:noFill/>
            </a:ln>
            <a:effectLst>
              <a:outerShdw blurRad="50800" dist="38100" dir="18900000" algn="bl" rotWithShape="0">
                <a:prstClr val="black">
                  <a:alpha val="40000"/>
                </a:prstClr>
              </a:outerShdw>
            </a:effectLst>
          </c:spPr>
          <c:invertIfNegative val="0"/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2E8E-482A-95A5-12E37F2C9EE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rgbClr val="FFFFFF"/>
                    </a:solidFill>
                    <a:latin typeface="Franklin Gothic Book" panose="020B05030201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Sheet1!$N$25:$N$28</c:f>
              <c:strCache>
                <c:ptCount val="4"/>
                <c:pt idx="0">
                  <c:v>Državni tužioci</c:v>
                </c:pt>
                <c:pt idx="1">
                  <c:v>Sudije</c:v>
                </c:pt>
                <c:pt idx="2">
                  <c:v>Advokati</c:v>
                </c:pt>
                <c:pt idx="3">
                  <c:v>Vještaci</c:v>
                </c:pt>
              </c:strCache>
            </c:strRef>
          </c:cat>
          <c:val>
            <c:numRef>
              <c:f>Sheet1!$S$25:$S$28</c:f>
              <c:numCache>
                <c:formatCode>0.0%</c:formatCode>
                <c:ptCount val="4"/>
                <c:pt idx="0">
                  <c:v>0</c:v>
                </c:pt>
                <c:pt idx="1">
                  <c:v>6.3E-2</c:v>
                </c:pt>
                <c:pt idx="2">
                  <c:v>8.3000000000000004E-2</c:v>
                </c:pt>
                <c:pt idx="3">
                  <c:v>8.6999999999999994E-2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2E8E-482A-95A5-12E37F2C9EE9}"/>
            </c:ext>
          </c:extLst>
        </c:ser>
        <c:ser>
          <c:idx val="5"/>
          <c:order val="5"/>
          <c:tx>
            <c:strRef>
              <c:f>Sheet1!$T$24</c:f>
              <c:strCache>
                <c:ptCount val="1"/>
                <c:pt idx="0">
                  <c:v>Ne znam/Nemam mišljenje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>
              <a:outerShdw blurRad="50800" dist="38100" dir="18900000" algn="bl" rotWithShape="0">
                <a:prstClr val="black">
                  <a:alpha val="4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Franklin Gothic Book" panose="020B05030201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Sheet1!$N$25:$N$28</c:f>
              <c:strCache>
                <c:ptCount val="4"/>
                <c:pt idx="0">
                  <c:v>Državni tužioci</c:v>
                </c:pt>
                <c:pt idx="1">
                  <c:v>Sudije</c:v>
                </c:pt>
                <c:pt idx="2">
                  <c:v>Advokati</c:v>
                </c:pt>
                <c:pt idx="3">
                  <c:v>Vještaci</c:v>
                </c:pt>
              </c:strCache>
            </c:strRef>
          </c:cat>
          <c:val>
            <c:numRef>
              <c:f>Sheet1!$T$25:$T$28</c:f>
              <c:numCache>
                <c:formatCode>0.0%</c:formatCode>
                <c:ptCount val="4"/>
                <c:pt idx="0">
                  <c:v>0.122</c:v>
                </c:pt>
                <c:pt idx="1">
                  <c:v>6.3E-2</c:v>
                </c:pt>
                <c:pt idx="2">
                  <c:v>3.6999999999999998E-2</c:v>
                </c:pt>
                <c:pt idx="3">
                  <c:v>4.2999999999999997E-2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2E8E-482A-95A5-12E37F2C9EE9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82"/>
        <c:overlap val="100"/>
        <c:axId val="656418335"/>
        <c:axId val="656430335"/>
      </c:barChart>
      <c:catAx>
        <c:axId val="656418335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Franklin Gothic Book" panose="020B0503020102020204" pitchFamily="34" charset="0"/>
                <a:ea typeface="+mn-ea"/>
                <a:cs typeface="+mn-cs"/>
              </a:defRPr>
            </a:pPr>
            <a:endParaRPr lang="en-US"/>
          </a:p>
        </c:txPr>
        <c:crossAx val="656430335"/>
        <c:crosses val="autoZero"/>
        <c:auto val="1"/>
        <c:lblAlgn val="ctr"/>
        <c:lblOffset val="100"/>
        <c:noMultiLvlLbl val="0"/>
      </c:catAx>
      <c:valAx>
        <c:axId val="656430335"/>
        <c:scaling>
          <c:orientation val="minMax"/>
        </c:scaling>
        <c:delete val="1"/>
        <c:axPos val="t"/>
        <c:numFmt formatCode="0%" sourceLinked="1"/>
        <c:majorTickMark val="none"/>
        <c:minorTickMark val="none"/>
        <c:tickLblPos val="nextTo"/>
        <c:crossAx val="656418335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Franklin Gothic Book" panose="020B0503020102020204" pitchFamily="34" charset="0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>
          <a:latin typeface="Franklin Gothic Book" panose="020B0503020102020204" pitchFamily="34" charset="0"/>
        </a:defRPr>
      </a:pPr>
      <a:endParaRPr lang="en-US"/>
    </a:p>
  </c:txPr>
  <c:externalData r:id="rId3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Sheet4!$A$3</c:f>
              <c:strCache>
                <c:ptCount val="1"/>
                <c:pt idx="0">
                  <c:v>Da, u potpunosti</c:v>
                </c:pt>
              </c:strCache>
            </c:strRef>
          </c:tx>
          <c:spPr>
            <a:solidFill>
              <a:srgbClr val="2BAEAB"/>
            </a:solidFill>
            <a:ln>
              <a:noFill/>
            </a:ln>
            <a:effectLst>
              <a:outerShdw blurRad="50800" dist="38100" dir="18900000" algn="bl" rotWithShape="0">
                <a:prstClr val="black">
                  <a:alpha val="40000"/>
                </a:prstClr>
              </a:outerShdw>
            </a:effectLst>
          </c:spPr>
          <c:invertIfNegative val="0"/>
          <c:dLbls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2E02-40BF-B6BE-22790CC8068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rgbClr val="FFFFFF"/>
                    </a:solidFill>
                    <a:latin typeface="Franklin Gothic Book" panose="020B05030201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Sheet4!$B$2:$E$2</c:f>
              <c:strCache>
                <c:ptCount val="4"/>
                <c:pt idx="0">
                  <c:v>Državni tužioci</c:v>
                </c:pt>
                <c:pt idx="1">
                  <c:v>Sudije</c:v>
                </c:pt>
                <c:pt idx="2">
                  <c:v>Advokati</c:v>
                </c:pt>
                <c:pt idx="3">
                  <c:v>Vještaci</c:v>
                </c:pt>
              </c:strCache>
            </c:strRef>
          </c:cat>
          <c:val>
            <c:numRef>
              <c:f>Sheet4!$B$3:$E$3</c:f>
              <c:numCache>
                <c:formatCode>0%</c:formatCode>
                <c:ptCount val="4"/>
                <c:pt idx="0" formatCode="0.0%">
                  <c:v>4.9000000000000002E-2</c:v>
                </c:pt>
                <c:pt idx="1">
                  <c:v>0</c:v>
                </c:pt>
                <c:pt idx="2" formatCode="0.0%">
                  <c:v>5.5E-2</c:v>
                </c:pt>
                <c:pt idx="3" formatCode="0.0%">
                  <c:v>7.5999999999999998E-2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E02-40BF-B6BE-22790CC80689}"/>
            </c:ext>
          </c:extLst>
        </c:ser>
        <c:ser>
          <c:idx val="1"/>
          <c:order val="1"/>
          <c:tx>
            <c:strRef>
              <c:f>Sheet4!$A$4</c:f>
              <c:strCache>
                <c:ptCount val="1"/>
                <c:pt idx="0">
                  <c:v>Djelimično da</c:v>
                </c:pt>
              </c:strCache>
            </c:strRef>
          </c:tx>
          <c:spPr>
            <a:solidFill>
              <a:srgbClr val="7AE0D4"/>
            </a:solidFill>
            <a:ln>
              <a:noFill/>
            </a:ln>
            <a:effectLst>
              <a:outerShdw blurRad="50800" dist="38100" dir="18900000" algn="bl" rotWithShape="0">
                <a:prstClr val="black">
                  <a:alpha val="4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rgbClr val="FFFFFF"/>
                    </a:solidFill>
                    <a:latin typeface="Franklin Gothic Book" panose="020B05030201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Sheet4!$B$2:$E$2</c:f>
              <c:strCache>
                <c:ptCount val="4"/>
                <c:pt idx="0">
                  <c:v>Državni tužioci</c:v>
                </c:pt>
                <c:pt idx="1">
                  <c:v>Sudije</c:v>
                </c:pt>
                <c:pt idx="2">
                  <c:v>Advokati</c:v>
                </c:pt>
                <c:pt idx="3">
                  <c:v>Vještaci</c:v>
                </c:pt>
              </c:strCache>
            </c:strRef>
          </c:cat>
          <c:val>
            <c:numRef>
              <c:f>Sheet4!$B$4:$E$4</c:f>
              <c:numCache>
                <c:formatCode>0.0%</c:formatCode>
                <c:ptCount val="4"/>
                <c:pt idx="0">
                  <c:v>0.34100000000000003</c:v>
                </c:pt>
                <c:pt idx="1">
                  <c:v>0.253</c:v>
                </c:pt>
                <c:pt idx="2">
                  <c:v>0.23899999999999999</c:v>
                </c:pt>
                <c:pt idx="3">
                  <c:v>0.27200000000000002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E02-40BF-B6BE-22790CC80689}"/>
            </c:ext>
          </c:extLst>
        </c:ser>
        <c:ser>
          <c:idx val="2"/>
          <c:order val="2"/>
          <c:tx>
            <c:strRef>
              <c:f>Sheet4!$A$5</c:f>
              <c:strCache>
                <c:ptCount val="1"/>
                <c:pt idx="0">
                  <c:v>Uglavnom ne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>
              <a:outerShdw blurRad="50800" dist="38100" dir="18900000" algn="bl" rotWithShape="0">
                <a:prstClr val="black">
                  <a:alpha val="4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Franklin Gothic Book" panose="020B05030201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Sheet4!$B$2:$E$2</c:f>
              <c:strCache>
                <c:ptCount val="4"/>
                <c:pt idx="0">
                  <c:v>Državni tužioci</c:v>
                </c:pt>
                <c:pt idx="1">
                  <c:v>Sudije</c:v>
                </c:pt>
                <c:pt idx="2">
                  <c:v>Advokati</c:v>
                </c:pt>
                <c:pt idx="3">
                  <c:v>Vještaci</c:v>
                </c:pt>
              </c:strCache>
            </c:strRef>
          </c:cat>
          <c:val>
            <c:numRef>
              <c:f>Sheet4!$B$5:$E$5</c:f>
              <c:numCache>
                <c:formatCode>0.0%</c:formatCode>
                <c:ptCount val="4"/>
                <c:pt idx="0">
                  <c:v>0.34100000000000003</c:v>
                </c:pt>
                <c:pt idx="1">
                  <c:v>0.30499999999999999</c:v>
                </c:pt>
                <c:pt idx="2">
                  <c:v>0.43099999999999999</c:v>
                </c:pt>
                <c:pt idx="3">
                  <c:v>0.35899999999999999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2E02-40BF-B6BE-22790CC80689}"/>
            </c:ext>
          </c:extLst>
        </c:ser>
        <c:ser>
          <c:idx val="3"/>
          <c:order val="3"/>
          <c:tx>
            <c:strRef>
              <c:f>Sheet4!$A$6</c:f>
              <c:strCache>
                <c:ptCount val="1"/>
                <c:pt idx="0">
                  <c:v>Uopšte ne</c:v>
                </c:pt>
              </c:strCache>
            </c:strRef>
          </c:tx>
          <c:spPr>
            <a:solidFill>
              <a:srgbClr val="AF8BBF"/>
            </a:solidFill>
            <a:ln>
              <a:noFill/>
            </a:ln>
            <a:effectLst>
              <a:outerShdw blurRad="50800" dist="38100" dir="18900000" algn="bl" rotWithShape="0">
                <a:prstClr val="black">
                  <a:alpha val="4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rgbClr val="FFFFFF"/>
                    </a:solidFill>
                    <a:latin typeface="Franklin Gothic Book" panose="020B05030201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Sheet4!$B$2:$E$2</c:f>
              <c:strCache>
                <c:ptCount val="4"/>
                <c:pt idx="0">
                  <c:v>Državni tužioci</c:v>
                </c:pt>
                <c:pt idx="1">
                  <c:v>Sudije</c:v>
                </c:pt>
                <c:pt idx="2">
                  <c:v>Advokati</c:v>
                </c:pt>
                <c:pt idx="3">
                  <c:v>Vještaci</c:v>
                </c:pt>
              </c:strCache>
            </c:strRef>
          </c:cat>
          <c:val>
            <c:numRef>
              <c:f>Sheet4!$B$6:$E$6</c:f>
              <c:numCache>
                <c:formatCode>0.0%</c:formatCode>
                <c:ptCount val="4"/>
                <c:pt idx="0">
                  <c:v>0.19500000000000001</c:v>
                </c:pt>
                <c:pt idx="1">
                  <c:v>0.11600000000000001</c:v>
                </c:pt>
                <c:pt idx="2">
                  <c:v>0.23899999999999999</c:v>
                </c:pt>
                <c:pt idx="3">
                  <c:v>7.5999999999999998E-2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2E02-40BF-B6BE-22790CC80689}"/>
            </c:ext>
          </c:extLst>
        </c:ser>
        <c:ser>
          <c:idx val="4"/>
          <c:order val="4"/>
          <c:tx>
            <c:strRef>
              <c:f>Sheet4!$A$7</c:f>
              <c:strCache>
                <c:ptCount val="1"/>
                <c:pt idx="0">
                  <c:v>Ne znam/Ne mogu da procijenim</c:v>
                </c:pt>
              </c:strCache>
            </c:strRef>
          </c:tx>
          <c:spPr>
            <a:solidFill>
              <a:srgbClr val="9565AB"/>
            </a:solidFill>
            <a:ln>
              <a:noFill/>
            </a:ln>
            <a:effectLst>
              <a:outerShdw blurRad="50800" dist="38100" dir="18900000" algn="bl" rotWithShape="0">
                <a:prstClr val="black">
                  <a:alpha val="40000"/>
                </a:prstClr>
              </a:outerShdw>
            </a:effectLst>
          </c:spPr>
          <c:invertIfNegative val="0"/>
          <c:dLbls>
            <c:dLbl>
              <c:idx val="2"/>
              <c:layout>
                <c:manualLayout>
                  <c:x val="-5.7451986311952219E-3"/>
                  <c:y val="2.5363096694309777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B57C-40E1-A18C-9CE7489EA52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rgbClr val="FFFFFF"/>
                    </a:solidFill>
                    <a:latin typeface="Franklin Gothic Book" panose="020B05030201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Sheet4!$B$2:$E$2</c:f>
              <c:strCache>
                <c:ptCount val="4"/>
                <c:pt idx="0">
                  <c:v>Državni tužioci</c:v>
                </c:pt>
                <c:pt idx="1">
                  <c:v>Sudije</c:v>
                </c:pt>
                <c:pt idx="2">
                  <c:v>Advokati</c:v>
                </c:pt>
                <c:pt idx="3">
                  <c:v>Vještaci</c:v>
                </c:pt>
              </c:strCache>
            </c:strRef>
          </c:cat>
          <c:val>
            <c:numRef>
              <c:f>Sheet4!$B$7:$E$7</c:f>
              <c:numCache>
                <c:formatCode>0.0%</c:formatCode>
                <c:ptCount val="4"/>
                <c:pt idx="0">
                  <c:v>7.2999999999999995E-2</c:v>
                </c:pt>
                <c:pt idx="1">
                  <c:v>0.32600000000000001</c:v>
                </c:pt>
                <c:pt idx="2">
                  <c:v>3.6999999999999998E-2</c:v>
                </c:pt>
                <c:pt idx="3">
                  <c:v>0.217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2E02-40BF-B6BE-22790CC80689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212672095"/>
        <c:axId val="212649535"/>
      </c:barChart>
      <c:catAx>
        <c:axId val="212672095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Franklin Gothic Book" panose="020B0503020102020204" pitchFamily="34" charset="0"/>
                <a:ea typeface="+mn-ea"/>
                <a:cs typeface="+mn-cs"/>
              </a:defRPr>
            </a:pPr>
            <a:endParaRPr lang="en-US"/>
          </a:p>
        </c:txPr>
        <c:crossAx val="212649535"/>
        <c:crosses val="autoZero"/>
        <c:auto val="1"/>
        <c:lblAlgn val="ctr"/>
        <c:lblOffset val="100"/>
        <c:noMultiLvlLbl val="0"/>
      </c:catAx>
      <c:valAx>
        <c:axId val="212649535"/>
        <c:scaling>
          <c:orientation val="minMax"/>
          <c:max val="1"/>
        </c:scaling>
        <c:delete val="1"/>
        <c:axPos val="t"/>
        <c:numFmt formatCode="0.0%" sourceLinked="1"/>
        <c:majorTickMark val="none"/>
        <c:minorTickMark val="none"/>
        <c:tickLblPos val="nextTo"/>
        <c:crossAx val="212672095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Franklin Gothic Book" panose="020B0503020102020204" pitchFamily="34" charset="0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400">
          <a:latin typeface="Franklin Gothic Book" panose="020B0503020102020204" pitchFamily="34" charset="0"/>
        </a:defRPr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Sheet1!$B$2</c:f>
              <c:strCache>
                <c:ptCount val="1"/>
                <c:pt idx="0">
                  <c:v>Bilo je u velikoj mjeri</c:v>
                </c:pt>
              </c:strCache>
            </c:strRef>
          </c:tx>
          <c:spPr>
            <a:solidFill>
              <a:srgbClr val="9565AB"/>
            </a:solidFill>
            <a:ln>
              <a:noFill/>
            </a:ln>
            <a:effectLst/>
          </c:spPr>
          <c:invertIfNegative val="0"/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4A18-4261-9405-263D9A69D542}"/>
                </c:ext>
              </c:extLst>
            </c:dLbl>
            <c:dLbl>
              <c:idx val="1"/>
              <c:layout>
                <c:manualLayout>
                  <c:x val="2.9895366218236174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4A18-4261-9405-263D9A69D54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Franklin Gothic Book" panose="020B05030201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Sheet1!$A$3:$A$6</c:f>
              <c:strCache>
                <c:ptCount val="4"/>
                <c:pt idx="0">
                  <c:v>Državni tužioci</c:v>
                </c:pt>
                <c:pt idx="1">
                  <c:v>Sudije</c:v>
                </c:pt>
                <c:pt idx="2">
                  <c:v>Advokati</c:v>
                </c:pt>
                <c:pt idx="3">
                  <c:v>Vještaci</c:v>
                </c:pt>
              </c:strCache>
            </c:strRef>
          </c:cat>
          <c:val>
            <c:numRef>
              <c:f>Sheet1!$B$3:$B$6</c:f>
              <c:numCache>
                <c:formatCode>0.0%</c:formatCode>
                <c:ptCount val="4"/>
                <c:pt idx="0">
                  <c:v>0</c:v>
                </c:pt>
                <c:pt idx="1">
                  <c:v>5.2999999999999999E-2</c:v>
                </c:pt>
                <c:pt idx="2">
                  <c:v>0.23899999999999999</c:v>
                </c:pt>
                <c:pt idx="3">
                  <c:v>0.13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A18-4261-9405-263D9A69D542}"/>
            </c:ext>
          </c:extLst>
        </c:ser>
        <c:ser>
          <c:idx val="1"/>
          <c:order val="1"/>
          <c:tx>
            <c:strRef>
              <c:f>Sheet1!$C$2</c:f>
              <c:strCache>
                <c:ptCount val="1"/>
                <c:pt idx="0">
                  <c:v>Donekle je bilo korupcije</c:v>
                </c:pt>
              </c:strCache>
            </c:strRef>
          </c:tx>
          <c:spPr>
            <a:solidFill>
              <a:srgbClr val="AF8BBF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Franklin Gothic Book" panose="020B05030201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Sheet1!$A$3:$A$6</c:f>
              <c:strCache>
                <c:ptCount val="4"/>
                <c:pt idx="0">
                  <c:v>Državni tužioci</c:v>
                </c:pt>
                <c:pt idx="1">
                  <c:v>Sudije</c:v>
                </c:pt>
                <c:pt idx="2">
                  <c:v>Advokati</c:v>
                </c:pt>
                <c:pt idx="3">
                  <c:v>Vještaci</c:v>
                </c:pt>
              </c:strCache>
            </c:strRef>
          </c:cat>
          <c:val>
            <c:numRef>
              <c:f>Sheet1!$C$3:$C$6</c:f>
              <c:numCache>
                <c:formatCode>0.0%</c:formatCode>
                <c:ptCount val="4"/>
                <c:pt idx="0">
                  <c:v>0.25800000000000001</c:v>
                </c:pt>
                <c:pt idx="1">
                  <c:v>0.24199999999999999</c:v>
                </c:pt>
                <c:pt idx="2">
                  <c:v>0.45800000000000002</c:v>
                </c:pt>
                <c:pt idx="3">
                  <c:v>0.22800000000000001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A18-4261-9405-263D9A69D542}"/>
            </c:ext>
          </c:extLst>
        </c:ser>
        <c:ser>
          <c:idx val="2"/>
          <c:order val="2"/>
          <c:tx>
            <c:strRef>
              <c:f>Sheet1!$D$2</c:f>
              <c:strCache>
                <c:ptCount val="1"/>
                <c:pt idx="0">
                  <c:v>Uglavnom nije bilo korupcije</c:v>
                </c:pt>
              </c:strCache>
            </c:strRef>
          </c:tx>
          <c:spPr>
            <a:solidFill>
              <a:srgbClr val="7AE0D4"/>
            </a:solidFill>
            <a:ln>
              <a:noFill/>
            </a:ln>
            <a:effectLst/>
          </c:spPr>
          <c:invertIfNegative val="0"/>
          <c:dLbls>
            <c:dLbl>
              <c:idx val="2"/>
              <c:layout>
                <c:manualLayout>
                  <c:x val="-1.4947683109118086E-2"/>
                  <c:y val="-7.744432901196687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4A18-4261-9405-263D9A69D54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Franklin Gothic Book" panose="020B05030201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Sheet1!$A$3:$A$6</c:f>
              <c:strCache>
                <c:ptCount val="4"/>
                <c:pt idx="0">
                  <c:v>Državni tužioci</c:v>
                </c:pt>
                <c:pt idx="1">
                  <c:v>Sudije</c:v>
                </c:pt>
                <c:pt idx="2">
                  <c:v>Advokati</c:v>
                </c:pt>
                <c:pt idx="3">
                  <c:v>Vještaci</c:v>
                </c:pt>
              </c:strCache>
            </c:strRef>
          </c:cat>
          <c:val>
            <c:numRef>
              <c:f>Sheet1!$D$3:$D$6</c:f>
              <c:numCache>
                <c:formatCode>0.0%</c:formatCode>
                <c:ptCount val="4"/>
                <c:pt idx="0">
                  <c:v>0.14599999999999999</c:v>
                </c:pt>
                <c:pt idx="1">
                  <c:v>0.16800000000000001</c:v>
                </c:pt>
                <c:pt idx="2">
                  <c:v>2.8000000000000001E-2</c:v>
                </c:pt>
                <c:pt idx="3">
                  <c:v>6.5000000000000002E-2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4A18-4261-9405-263D9A69D542}"/>
            </c:ext>
          </c:extLst>
        </c:ser>
        <c:ser>
          <c:idx val="3"/>
          <c:order val="3"/>
          <c:tx>
            <c:strRef>
              <c:f>Sheet1!$E$2</c:f>
              <c:strCache>
                <c:ptCount val="1"/>
                <c:pt idx="0">
                  <c:v>Uopšte nije bilo korupcije</c:v>
                </c:pt>
              </c:strCache>
            </c:strRef>
          </c:tx>
          <c:spPr>
            <a:solidFill>
              <a:srgbClr val="2BAEAB"/>
            </a:solidFill>
            <a:ln>
              <a:noFill/>
            </a:ln>
            <a:effectLst/>
          </c:spPr>
          <c:invertIfNegative val="0"/>
          <c:dLbls>
            <c:dLbl>
              <c:idx val="2"/>
              <c:layout>
                <c:manualLayout>
                  <c:x val="7.4738415545589337E-3"/>
                  <c:y val="7.744636167152099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4A18-4261-9405-263D9A69D542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4A18-4261-9405-263D9A69D54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Franklin Gothic Book" panose="020B05030201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Sheet1!$A$3:$A$6</c:f>
              <c:strCache>
                <c:ptCount val="4"/>
                <c:pt idx="0">
                  <c:v>Državni tužioci</c:v>
                </c:pt>
                <c:pt idx="1">
                  <c:v>Sudije</c:v>
                </c:pt>
                <c:pt idx="2">
                  <c:v>Advokati</c:v>
                </c:pt>
                <c:pt idx="3">
                  <c:v>Vještaci</c:v>
                </c:pt>
              </c:strCache>
            </c:strRef>
          </c:cat>
          <c:val>
            <c:numRef>
              <c:f>Sheet1!$E$3:$E$6</c:f>
              <c:numCache>
                <c:formatCode>0.0%</c:formatCode>
                <c:ptCount val="4"/>
                <c:pt idx="0">
                  <c:v>9.8000000000000004E-2</c:v>
                </c:pt>
                <c:pt idx="1">
                  <c:v>7.3999999999999996E-2</c:v>
                </c:pt>
                <c:pt idx="2">
                  <c:v>1.7999999999999999E-2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4A18-4261-9405-263D9A69D542}"/>
            </c:ext>
          </c:extLst>
        </c:ser>
        <c:ser>
          <c:idx val="4"/>
          <c:order val="4"/>
          <c:tx>
            <c:strRef>
              <c:f>Sheet1!$F$2</c:f>
              <c:strCache>
                <c:ptCount val="1"/>
                <c:pt idx="0">
                  <c:v>Ne znam / Ne mogu da procijenim</c:v>
                </c:pt>
              </c:strCache>
            </c:strRef>
          </c:tx>
          <c:spPr>
            <a:solidFill>
              <a:srgbClr val="C9C9C9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Franklin Gothic Book" panose="020B05030201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Sheet1!$A$3:$A$6</c:f>
              <c:strCache>
                <c:ptCount val="4"/>
                <c:pt idx="0">
                  <c:v>Državni tužioci</c:v>
                </c:pt>
                <c:pt idx="1">
                  <c:v>Sudije</c:v>
                </c:pt>
                <c:pt idx="2">
                  <c:v>Advokati</c:v>
                </c:pt>
                <c:pt idx="3">
                  <c:v>Vještaci</c:v>
                </c:pt>
              </c:strCache>
            </c:strRef>
          </c:cat>
          <c:val>
            <c:numRef>
              <c:f>Sheet1!$F$3:$F$6</c:f>
              <c:numCache>
                <c:formatCode>0.0%</c:formatCode>
                <c:ptCount val="4"/>
                <c:pt idx="0">
                  <c:v>0.498</c:v>
                </c:pt>
                <c:pt idx="1">
                  <c:v>0.46300000000000002</c:v>
                </c:pt>
                <c:pt idx="2">
                  <c:v>0.25700000000000001</c:v>
                </c:pt>
                <c:pt idx="3">
                  <c:v>0.57699999999999996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4A18-4261-9405-263D9A69D54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752774911"/>
        <c:axId val="752772511"/>
      </c:barChart>
      <c:catAx>
        <c:axId val="752774911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Franklin Gothic Book" panose="020B0503020102020204" pitchFamily="34" charset="0"/>
                <a:ea typeface="+mn-ea"/>
                <a:cs typeface="+mn-cs"/>
              </a:defRPr>
            </a:pPr>
            <a:endParaRPr lang="en-US"/>
          </a:p>
        </c:txPr>
        <c:crossAx val="752772511"/>
        <c:crosses val="autoZero"/>
        <c:auto val="1"/>
        <c:lblAlgn val="ctr"/>
        <c:lblOffset val="100"/>
        <c:noMultiLvlLbl val="0"/>
      </c:catAx>
      <c:valAx>
        <c:axId val="752772511"/>
        <c:scaling>
          <c:orientation val="minMax"/>
        </c:scaling>
        <c:delete val="1"/>
        <c:axPos val="t"/>
        <c:numFmt formatCode="0%" sourceLinked="1"/>
        <c:majorTickMark val="none"/>
        <c:minorTickMark val="none"/>
        <c:tickLblPos val="nextTo"/>
        <c:crossAx val="752774911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Franklin Gothic Book" panose="020B0503020102020204" pitchFamily="34" charset="0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400">
          <a:latin typeface="Franklin Gothic Book" panose="020B0503020102020204" pitchFamily="34" charset="0"/>
        </a:defRPr>
      </a:pPr>
      <a:endParaRPr lang="en-US"/>
    </a:p>
  </c:txPr>
  <c:externalData r:id="rId3">
    <c:autoUpdate val="0"/>
  </c:externalData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8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Franklin Gothic Book" panose="020B0503020102020204" pitchFamily="34" charset="0"/>
                <a:ea typeface="+mn-ea"/>
                <a:cs typeface="+mn-cs"/>
              </a:defRPr>
            </a:pPr>
            <a:r>
              <a:rPr lang="en-US"/>
              <a:t>Audio-vizuelno snimanje saslušanja i suđenja će smanjiti pritužbe na rad</a:t>
            </a:r>
            <a:r>
              <a:rPr lang="sr-Latn-ME"/>
              <a:t>.</a:t>
            </a: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8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Franklin Gothic Book" panose="020B0503020102020204" pitchFamily="34" charset="0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Sheet1!$O$3</c:f>
              <c:strCache>
                <c:ptCount val="1"/>
                <c:pt idx="0">
                  <c:v>5 - U potpunosti se slažem</c:v>
                </c:pt>
              </c:strCache>
            </c:strRef>
          </c:tx>
          <c:spPr>
            <a:solidFill>
              <a:srgbClr val="2BAEAB"/>
            </a:solidFill>
            <a:ln>
              <a:noFill/>
            </a:ln>
            <a:effectLst>
              <a:outerShdw blurRad="50800" dist="38100" dir="18900000" algn="bl" rotWithShape="0">
                <a:prstClr val="black">
                  <a:alpha val="4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rgbClr val="FFFFFF"/>
                    </a:solidFill>
                    <a:latin typeface="Franklin Gothic Book" panose="020B05030201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Sheet1!$N$4:$N$7</c:f>
              <c:strCache>
                <c:ptCount val="4"/>
                <c:pt idx="0">
                  <c:v>Državni tužioci</c:v>
                </c:pt>
                <c:pt idx="1">
                  <c:v>Sudije</c:v>
                </c:pt>
                <c:pt idx="2">
                  <c:v>Advokati</c:v>
                </c:pt>
                <c:pt idx="3">
                  <c:v>Vještaci</c:v>
                </c:pt>
              </c:strCache>
            </c:strRef>
          </c:cat>
          <c:val>
            <c:numRef>
              <c:f>Sheet1!$O$4:$O$7</c:f>
              <c:numCache>
                <c:formatCode>0.0%</c:formatCode>
                <c:ptCount val="4"/>
                <c:pt idx="0">
                  <c:v>0.17100000000000001</c:v>
                </c:pt>
                <c:pt idx="1">
                  <c:v>0.221</c:v>
                </c:pt>
                <c:pt idx="2">
                  <c:v>0.53200000000000003</c:v>
                </c:pt>
                <c:pt idx="3">
                  <c:v>0.37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3B6-4710-986B-255F7D3CE87C}"/>
            </c:ext>
          </c:extLst>
        </c:ser>
        <c:ser>
          <c:idx val="1"/>
          <c:order val="1"/>
          <c:tx>
            <c:strRef>
              <c:f>Sheet1!$P$3</c:f>
              <c:strCache>
                <c:ptCount val="1"/>
                <c:pt idx="0">
                  <c:v>4</c:v>
                </c:pt>
              </c:strCache>
            </c:strRef>
          </c:tx>
          <c:spPr>
            <a:solidFill>
              <a:srgbClr val="7AE0D4"/>
            </a:solidFill>
            <a:ln>
              <a:noFill/>
            </a:ln>
            <a:effectLst>
              <a:outerShdw blurRad="50800" dist="38100" dir="18900000" algn="bl" rotWithShape="0">
                <a:prstClr val="black">
                  <a:alpha val="4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rgbClr val="FFFFFF"/>
                    </a:solidFill>
                    <a:latin typeface="Franklin Gothic Book" panose="020B05030201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Sheet1!$N$4:$N$7</c:f>
              <c:strCache>
                <c:ptCount val="4"/>
                <c:pt idx="0">
                  <c:v>Državni tužioci</c:v>
                </c:pt>
                <c:pt idx="1">
                  <c:v>Sudije</c:v>
                </c:pt>
                <c:pt idx="2">
                  <c:v>Advokati</c:v>
                </c:pt>
                <c:pt idx="3">
                  <c:v>Vještaci</c:v>
                </c:pt>
              </c:strCache>
            </c:strRef>
          </c:cat>
          <c:val>
            <c:numRef>
              <c:f>Sheet1!$P$4:$P$7</c:f>
              <c:numCache>
                <c:formatCode>0.0%</c:formatCode>
                <c:ptCount val="4"/>
                <c:pt idx="0">
                  <c:v>0.24399999999999999</c:v>
                </c:pt>
                <c:pt idx="1">
                  <c:v>0.23200000000000001</c:v>
                </c:pt>
                <c:pt idx="2">
                  <c:v>0.26600000000000001</c:v>
                </c:pt>
                <c:pt idx="3">
                  <c:v>0.37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3B6-4710-986B-255F7D3CE87C}"/>
            </c:ext>
          </c:extLst>
        </c:ser>
        <c:ser>
          <c:idx val="2"/>
          <c:order val="2"/>
          <c:tx>
            <c:strRef>
              <c:f>Sheet1!$Q$3</c:f>
              <c:strCache>
                <c:ptCount val="1"/>
                <c:pt idx="0">
                  <c:v>3</c:v>
                </c:pt>
              </c:strCache>
            </c:strRef>
          </c:tx>
          <c:spPr>
            <a:solidFill>
              <a:srgbClr val="F4B183"/>
            </a:solidFill>
            <a:ln>
              <a:noFill/>
            </a:ln>
            <a:effectLst>
              <a:outerShdw blurRad="50800" dist="38100" dir="18900000" algn="bl" rotWithShape="0">
                <a:prstClr val="black">
                  <a:alpha val="4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Franklin Gothic Book" panose="020B05030201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Sheet1!$N$4:$N$7</c:f>
              <c:strCache>
                <c:ptCount val="4"/>
                <c:pt idx="0">
                  <c:v>Državni tužioci</c:v>
                </c:pt>
                <c:pt idx="1">
                  <c:v>Sudije</c:v>
                </c:pt>
                <c:pt idx="2">
                  <c:v>Advokati</c:v>
                </c:pt>
                <c:pt idx="3">
                  <c:v>Vještaci</c:v>
                </c:pt>
              </c:strCache>
            </c:strRef>
          </c:cat>
          <c:val>
            <c:numRef>
              <c:f>Sheet1!$Q$4:$Q$7</c:f>
              <c:numCache>
                <c:formatCode>0.0%</c:formatCode>
                <c:ptCount val="4"/>
                <c:pt idx="0">
                  <c:v>0.29299999999999998</c:v>
                </c:pt>
                <c:pt idx="1">
                  <c:v>0.28399999999999997</c:v>
                </c:pt>
                <c:pt idx="2">
                  <c:v>0.13800000000000001</c:v>
                </c:pt>
                <c:pt idx="3">
                  <c:v>0.13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3B6-4710-986B-255F7D3CE87C}"/>
            </c:ext>
          </c:extLst>
        </c:ser>
        <c:ser>
          <c:idx val="3"/>
          <c:order val="3"/>
          <c:tx>
            <c:strRef>
              <c:f>Sheet1!$R$3</c:f>
              <c:strCache>
                <c:ptCount val="1"/>
                <c:pt idx="0">
                  <c:v>2</c:v>
                </c:pt>
              </c:strCache>
            </c:strRef>
          </c:tx>
          <c:spPr>
            <a:solidFill>
              <a:srgbClr val="AF8BBF"/>
            </a:solidFill>
            <a:ln>
              <a:noFill/>
            </a:ln>
            <a:effectLst>
              <a:outerShdw blurRad="50800" dist="38100" dir="18900000" algn="bl" rotWithShape="0">
                <a:prstClr val="black">
                  <a:alpha val="40000"/>
                </a:prstClr>
              </a:outerShdw>
            </a:effectLst>
          </c:spPr>
          <c:invertIfNegative val="0"/>
          <c:dLbls>
            <c:dLbl>
              <c:idx val="2"/>
              <c:layout>
                <c:manualLayout>
                  <c:x val="-2.1826345215014406E-2"/>
                  <c:y val="1.948462770039891E-7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5E9F-454C-A300-822823908C5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rgbClr val="FFFFFF"/>
                    </a:solidFill>
                    <a:latin typeface="Franklin Gothic Book" panose="020B05030201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Sheet1!$N$4:$N$7</c:f>
              <c:strCache>
                <c:ptCount val="4"/>
                <c:pt idx="0">
                  <c:v>Državni tužioci</c:v>
                </c:pt>
                <c:pt idx="1">
                  <c:v>Sudije</c:v>
                </c:pt>
                <c:pt idx="2">
                  <c:v>Advokati</c:v>
                </c:pt>
                <c:pt idx="3">
                  <c:v>Vještaci</c:v>
                </c:pt>
              </c:strCache>
            </c:strRef>
          </c:cat>
          <c:val>
            <c:numRef>
              <c:f>Sheet1!$R$4:$R$7</c:f>
              <c:numCache>
                <c:formatCode>0.0%</c:formatCode>
                <c:ptCount val="4"/>
                <c:pt idx="0">
                  <c:v>0.22</c:v>
                </c:pt>
                <c:pt idx="1">
                  <c:v>7.3999999999999996E-2</c:v>
                </c:pt>
                <c:pt idx="2">
                  <c:v>2.8000000000000001E-2</c:v>
                </c:pt>
                <c:pt idx="3">
                  <c:v>4.2999999999999997E-2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A3B6-4710-986B-255F7D3CE87C}"/>
            </c:ext>
          </c:extLst>
        </c:ser>
        <c:ser>
          <c:idx val="4"/>
          <c:order val="4"/>
          <c:tx>
            <c:strRef>
              <c:f>Sheet1!$S$3</c:f>
              <c:strCache>
                <c:ptCount val="1"/>
                <c:pt idx="0">
                  <c:v>1 - Uopšte se ne slažem</c:v>
                </c:pt>
              </c:strCache>
            </c:strRef>
          </c:tx>
          <c:spPr>
            <a:solidFill>
              <a:srgbClr val="9565AB"/>
            </a:solidFill>
            <a:ln>
              <a:noFill/>
            </a:ln>
            <a:effectLst>
              <a:outerShdw blurRad="50800" dist="38100" dir="18900000" algn="bl" rotWithShape="0">
                <a:prstClr val="black">
                  <a:alpha val="40000"/>
                </a:prstClr>
              </a:outerShdw>
            </a:effectLst>
          </c:spPr>
          <c:invertIfNegative val="0"/>
          <c:dLbls>
            <c:dLbl>
              <c:idx val="2"/>
              <c:layout>
                <c:manualLayout>
                  <c:x val="-1.227731918344549E-2"/>
                  <c:y val="1.9796576589882296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2709-4495-A8A2-0A65BD4CFF3F}"/>
                </c:ext>
              </c:extLst>
            </c:dLbl>
            <c:dLbl>
              <c:idx val="3"/>
              <c:layout>
                <c:manualLayout>
                  <c:x val="-2.0007251988280767E-16"/>
                  <c:y val="-1.2372738589753216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2709-4495-A8A2-0A65BD4CFF3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rgbClr val="FFFFFF"/>
                    </a:solidFill>
                    <a:latin typeface="Franklin Gothic Book" panose="020B05030201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Sheet1!$N$4:$N$7</c:f>
              <c:strCache>
                <c:ptCount val="4"/>
                <c:pt idx="0">
                  <c:v>Državni tužioci</c:v>
                </c:pt>
                <c:pt idx="1">
                  <c:v>Sudije</c:v>
                </c:pt>
                <c:pt idx="2">
                  <c:v>Advokati</c:v>
                </c:pt>
                <c:pt idx="3">
                  <c:v>Vještaci</c:v>
                </c:pt>
              </c:strCache>
            </c:strRef>
          </c:cat>
          <c:val>
            <c:numRef>
              <c:f>Sheet1!$S$4:$S$7</c:f>
              <c:numCache>
                <c:formatCode>0.0%</c:formatCode>
                <c:ptCount val="4"/>
                <c:pt idx="0">
                  <c:v>7.2999999999999995E-2</c:v>
                </c:pt>
                <c:pt idx="1">
                  <c:v>0.13700000000000001</c:v>
                </c:pt>
                <c:pt idx="2">
                  <c:v>2.8000000000000001E-2</c:v>
                </c:pt>
                <c:pt idx="3">
                  <c:v>6.5000000000000002E-2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A3B6-4710-986B-255F7D3CE87C}"/>
            </c:ext>
          </c:extLst>
        </c:ser>
        <c:ser>
          <c:idx val="5"/>
          <c:order val="5"/>
          <c:tx>
            <c:strRef>
              <c:f>Sheet1!$T$3</c:f>
              <c:strCache>
                <c:ptCount val="1"/>
                <c:pt idx="0">
                  <c:v>Ne znam/Nemam mišljenje</c:v>
                </c:pt>
              </c:strCache>
            </c:strRef>
          </c:tx>
          <c:spPr>
            <a:solidFill>
              <a:schemeClr val="bg1">
                <a:lumMod val="75000"/>
              </a:schemeClr>
            </a:solidFill>
            <a:ln>
              <a:noFill/>
            </a:ln>
            <a:effectLst>
              <a:outerShdw blurRad="50800" dist="38100" dir="18900000" algn="bl" rotWithShape="0">
                <a:prstClr val="black">
                  <a:alpha val="40000"/>
                </a:prstClr>
              </a:outerShdw>
            </a:effectLst>
          </c:spPr>
          <c:invertIfNegative val="0"/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A3B6-4710-986B-255F7D3CE87C}"/>
                </c:ext>
              </c:extLst>
            </c:dLbl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0" i="0" u="none" strike="noStrike" kern="1200" baseline="0">
                      <a:solidFill>
                        <a:schemeClr val="bg1"/>
                      </a:solidFill>
                      <a:latin typeface="Franklin Gothic Book" panose="020B0503020102020204" pitchFamily="34" charset="0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1-2709-4495-A8A2-0A65BD4CFF3F}"/>
                </c:ext>
              </c:extLst>
            </c:dLbl>
            <c:dLbl>
              <c:idx val="2"/>
              <c:layout>
                <c:manualLayout>
                  <c:x val="-6.8207328796921389E-3"/>
                  <c:y val="-1.2372348897199299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00" b="0" i="0" u="none" strike="noStrike" kern="1200" baseline="0">
                      <a:solidFill>
                        <a:schemeClr val="bg1"/>
                      </a:solidFill>
                      <a:latin typeface="Franklin Gothic Book" panose="020B0503020102020204" pitchFamily="34" charset="0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A3B6-4710-986B-255F7D3CE87C}"/>
                </c:ext>
              </c:extLst>
            </c:dLbl>
            <c:dLbl>
              <c:idx val="3"/>
              <c:layout>
                <c:manualLayout>
                  <c:x val="-1.0913172607507302E-2"/>
                  <c:y val="1.7322613410762737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00" b="0" i="0" u="none" strike="noStrike" kern="1200" baseline="0">
                      <a:solidFill>
                        <a:schemeClr val="bg1"/>
                      </a:solidFill>
                      <a:latin typeface="Franklin Gothic Book" panose="020B0503020102020204" pitchFamily="34" charset="0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A3B6-4710-986B-255F7D3CE87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Franklin Gothic Book" panose="020B05030201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Sheet1!$N$4:$N$7</c:f>
              <c:strCache>
                <c:ptCount val="4"/>
                <c:pt idx="0">
                  <c:v>Državni tužioci</c:v>
                </c:pt>
                <c:pt idx="1">
                  <c:v>Sudije</c:v>
                </c:pt>
                <c:pt idx="2">
                  <c:v>Advokati</c:v>
                </c:pt>
                <c:pt idx="3">
                  <c:v>Vještaci</c:v>
                </c:pt>
              </c:strCache>
            </c:strRef>
          </c:cat>
          <c:val>
            <c:numRef>
              <c:f>Sheet1!$T$4:$T$7</c:f>
              <c:numCache>
                <c:formatCode>0.0%</c:formatCode>
                <c:ptCount val="4"/>
                <c:pt idx="0">
                  <c:v>0</c:v>
                </c:pt>
                <c:pt idx="1">
                  <c:v>5.2999999999999999E-2</c:v>
                </c:pt>
                <c:pt idx="2">
                  <c:v>8.9999999999999993E-3</c:v>
                </c:pt>
                <c:pt idx="3">
                  <c:v>2.1999999999999999E-2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A3B6-4710-986B-255F7D3CE87C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82"/>
        <c:overlap val="100"/>
        <c:axId val="565564751"/>
        <c:axId val="565543151"/>
      </c:barChart>
      <c:catAx>
        <c:axId val="565564751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Franklin Gothic Book" panose="020B0503020102020204" pitchFamily="34" charset="0"/>
                <a:ea typeface="+mn-ea"/>
                <a:cs typeface="+mn-cs"/>
              </a:defRPr>
            </a:pPr>
            <a:endParaRPr lang="en-US"/>
          </a:p>
        </c:txPr>
        <c:crossAx val="565543151"/>
        <c:crosses val="autoZero"/>
        <c:auto val="1"/>
        <c:lblAlgn val="ctr"/>
        <c:lblOffset val="100"/>
        <c:noMultiLvlLbl val="0"/>
      </c:catAx>
      <c:valAx>
        <c:axId val="565543151"/>
        <c:scaling>
          <c:orientation val="minMax"/>
        </c:scaling>
        <c:delete val="1"/>
        <c:axPos val="t"/>
        <c:numFmt formatCode="0%" sourceLinked="1"/>
        <c:majorTickMark val="none"/>
        <c:minorTickMark val="none"/>
        <c:tickLblPos val="nextTo"/>
        <c:crossAx val="565564751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Franklin Gothic Book" panose="020B0503020102020204" pitchFamily="34" charset="0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>
          <a:latin typeface="Franklin Gothic Book" panose="020B0503020102020204" pitchFamily="34" charset="0"/>
        </a:defRPr>
      </a:pPr>
      <a:endParaRPr lang="en-US"/>
    </a:p>
  </c:txPr>
  <c:externalData r:id="rId3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8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Franklin Gothic Book" panose="020B0503020102020204" pitchFamily="34" charset="0"/>
                <a:ea typeface="+mn-ea"/>
                <a:cs typeface="+mn-cs"/>
              </a:defRPr>
            </a:pPr>
            <a:r>
              <a:rPr lang="en-US" dirty="0" err="1"/>
              <a:t>Digitalizacija</a:t>
            </a:r>
            <a:r>
              <a:rPr lang="en-US" dirty="0"/>
              <a:t> </a:t>
            </a:r>
            <a:r>
              <a:rPr lang="en-US" dirty="0" err="1"/>
              <a:t>pravosuđa</a:t>
            </a:r>
            <a:r>
              <a:rPr lang="en-US" dirty="0"/>
              <a:t> </a:t>
            </a:r>
            <a:r>
              <a:rPr lang="en-US" dirty="0" err="1"/>
              <a:t>će</a:t>
            </a:r>
            <a:r>
              <a:rPr lang="en-US" dirty="0"/>
              <a:t> </a:t>
            </a:r>
            <a:r>
              <a:rPr lang="en-US" dirty="0" err="1"/>
              <a:t>smanjiti</a:t>
            </a:r>
            <a:r>
              <a:rPr lang="en-US" dirty="0"/>
              <a:t> </a:t>
            </a:r>
            <a:r>
              <a:rPr lang="en-US" dirty="0" err="1"/>
              <a:t>rizik</a:t>
            </a:r>
            <a:r>
              <a:rPr lang="en-US" dirty="0"/>
              <a:t> od </a:t>
            </a:r>
            <a:r>
              <a:rPr lang="en-US" dirty="0" err="1"/>
              <a:t>korupcije</a:t>
            </a:r>
            <a:r>
              <a:rPr lang="sr-Latn-ME" dirty="0"/>
              <a:t>.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8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Franklin Gothic Book" panose="020B0503020102020204" pitchFamily="34" charset="0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Sheet1!$O$17</c:f>
              <c:strCache>
                <c:ptCount val="1"/>
                <c:pt idx="0">
                  <c:v>5 - U potpunosti se slažem</c:v>
                </c:pt>
              </c:strCache>
            </c:strRef>
          </c:tx>
          <c:spPr>
            <a:solidFill>
              <a:srgbClr val="2BAEAB"/>
            </a:solidFill>
            <a:ln>
              <a:noFill/>
            </a:ln>
            <a:effectLst>
              <a:outerShdw blurRad="50800" dist="38100" dir="18900000" algn="bl" rotWithShape="0">
                <a:prstClr val="black">
                  <a:alpha val="4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rgbClr val="FFFFFF"/>
                    </a:solidFill>
                    <a:latin typeface="Franklin Gothic Book" panose="020B05030201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Sheet1!$N$18:$N$21</c:f>
              <c:strCache>
                <c:ptCount val="4"/>
                <c:pt idx="0">
                  <c:v>Državni tužioci</c:v>
                </c:pt>
                <c:pt idx="1">
                  <c:v>Sudije</c:v>
                </c:pt>
                <c:pt idx="2">
                  <c:v>Advokati</c:v>
                </c:pt>
                <c:pt idx="3">
                  <c:v>Vještaci</c:v>
                </c:pt>
              </c:strCache>
            </c:strRef>
          </c:cat>
          <c:val>
            <c:numRef>
              <c:f>Sheet1!$O$18:$O$21</c:f>
              <c:numCache>
                <c:formatCode>0.0%</c:formatCode>
                <c:ptCount val="4"/>
                <c:pt idx="0">
                  <c:v>0.122</c:v>
                </c:pt>
                <c:pt idx="1">
                  <c:v>7.3999999999999996E-2</c:v>
                </c:pt>
                <c:pt idx="2">
                  <c:v>0.35799999999999998</c:v>
                </c:pt>
                <c:pt idx="3">
                  <c:v>0.32600000000000001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F6C-45E9-897A-D0CD526790C7}"/>
            </c:ext>
          </c:extLst>
        </c:ser>
        <c:ser>
          <c:idx val="1"/>
          <c:order val="1"/>
          <c:tx>
            <c:strRef>
              <c:f>Sheet1!$P$17</c:f>
              <c:strCache>
                <c:ptCount val="1"/>
                <c:pt idx="0">
                  <c:v>4</c:v>
                </c:pt>
              </c:strCache>
            </c:strRef>
          </c:tx>
          <c:spPr>
            <a:solidFill>
              <a:srgbClr val="7AE0D4"/>
            </a:solidFill>
            <a:ln>
              <a:noFill/>
            </a:ln>
            <a:effectLst>
              <a:outerShdw blurRad="50800" dist="38100" dir="18900000" algn="bl" rotWithShape="0">
                <a:prstClr val="black">
                  <a:alpha val="4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rgbClr val="FFFFFF"/>
                    </a:solidFill>
                    <a:latin typeface="Franklin Gothic Book" panose="020B05030201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Sheet1!$N$18:$N$21</c:f>
              <c:strCache>
                <c:ptCount val="4"/>
                <c:pt idx="0">
                  <c:v>Državni tužioci</c:v>
                </c:pt>
                <c:pt idx="1">
                  <c:v>Sudije</c:v>
                </c:pt>
                <c:pt idx="2">
                  <c:v>Advokati</c:v>
                </c:pt>
                <c:pt idx="3">
                  <c:v>Vještaci</c:v>
                </c:pt>
              </c:strCache>
            </c:strRef>
          </c:cat>
          <c:val>
            <c:numRef>
              <c:f>Sheet1!$P$18:$P$21</c:f>
              <c:numCache>
                <c:formatCode>0.0%</c:formatCode>
                <c:ptCount val="4"/>
                <c:pt idx="0">
                  <c:v>9.8000000000000004E-2</c:v>
                </c:pt>
                <c:pt idx="1">
                  <c:v>0.24199999999999999</c:v>
                </c:pt>
                <c:pt idx="2">
                  <c:v>0.23899999999999999</c:v>
                </c:pt>
                <c:pt idx="3">
                  <c:v>0.26100000000000001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F6C-45E9-897A-D0CD526790C7}"/>
            </c:ext>
          </c:extLst>
        </c:ser>
        <c:ser>
          <c:idx val="2"/>
          <c:order val="2"/>
          <c:tx>
            <c:strRef>
              <c:f>Sheet1!$Q$17</c:f>
              <c:strCache>
                <c:ptCount val="1"/>
                <c:pt idx="0">
                  <c:v>3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  <a:effectLst>
              <a:outerShdw blurRad="50800" dist="38100" dir="18900000" algn="bl" rotWithShape="0">
                <a:prstClr val="black">
                  <a:alpha val="4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Franklin Gothic Book" panose="020B05030201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Sheet1!$N$18:$N$21</c:f>
              <c:strCache>
                <c:ptCount val="4"/>
                <c:pt idx="0">
                  <c:v>Državni tužioci</c:v>
                </c:pt>
                <c:pt idx="1">
                  <c:v>Sudije</c:v>
                </c:pt>
                <c:pt idx="2">
                  <c:v>Advokati</c:v>
                </c:pt>
                <c:pt idx="3">
                  <c:v>Vještaci</c:v>
                </c:pt>
              </c:strCache>
            </c:strRef>
          </c:cat>
          <c:val>
            <c:numRef>
              <c:f>Sheet1!$Q$18:$Q$21</c:f>
              <c:numCache>
                <c:formatCode>0.0%</c:formatCode>
                <c:ptCount val="4"/>
                <c:pt idx="0">
                  <c:v>0.46300000000000002</c:v>
                </c:pt>
                <c:pt idx="1">
                  <c:v>0.33700000000000002</c:v>
                </c:pt>
                <c:pt idx="2">
                  <c:v>0.25700000000000001</c:v>
                </c:pt>
                <c:pt idx="3">
                  <c:v>0.22800000000000001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F6C-45E9-897A-D0CD526790C7}"/>
            </c:ext>
          </c:extLst>
        </c:ser>
        <c:ser>
          <c:idx val="3"/>
          <c:order val="3"/>
          <c:tx>
            <c:strRef>
              <c:f>Sheet1!$R$17</c:f>
              <c:strCache>
                <c:ptCount val="1"/>
                <c:pt idx="0">
                  <c:v>2</c:v>
                </c:pt>
              </c:strCache>
            </c:strRef>
          </c:tx>
          <c:spPr>
            <a:solidFill>
              <a:srgbClr val="AF8BBF"/>
            </a:solidFill>
            <a:ln>
              <a:noFill/>
            </a:ln>
            <a:effectLst>
              <a:outerShdw blurRad="50800" dist="38100" dir="18900000" algn="bl" rotWithShape="0">
                <a:prstClr val="black">
                  <a:alpha val="4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rgbClr val="FFFFFF"/>
                    </a:solidFill>
                    <a:latin typeface="Franklin Gothic Book" panose="020B05030201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Sheet1!$N$18:$N$21</c:f>
              <c:strCache>
                <c:ptCount val="4"/>
                <c:pt idx="0">
                  <c:v>Državni tužioci</c:v>
                </c:pt>
                <c:pt idx="1">
                  <c:v>Sudije</c:v>
                </c:pt>
                <c:pt idx="2">
                  <c:v>Advokati</c:v>
                </c:pt>
                <c:pt idx="3">
                  <c:v>Vještaci</c:v>
                </c:pt>
              </c:strCache>
            </c:strRef>
          </c:cat>
          <c:val>
            <c:numRef>
              <c:f>Sheet1!$R$18:$R$21</c:f>
              <c:numCache>
                <c:formatCode>0.0%</c:formatCode>
                <c:ptCount val="4"/>
                <c:pt idx="0">
                  <c:v>9.8000000000000004E-2</c:v>
                </c:pt>
                <c:pt idx="1">
                  <c:v>7.3999999999999996E-2</c:v>
                </c:pt>
                <c:pt idx="2">
                  <c:v>5.5E-2</c:v>
                </c:pt>
                <c:pt idx="3">
                  <c:v>7.5999999999999998E-2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8F6C-45E9-897A-D0CD526790C7}"/>
            </c:ext>
          </c:extLst>
        </c:ser>
        <c:ser>
          <c:idx val="4"/>
          <c:order val="4"/>
          <c:tx>
            <c:strRef>
              <c:f>Sheet1!$S$17</c:f>
              <c:strCache>
                <c:ptCount val="1"/>
                <c:pt idx="0">
                  <c:v>1 - Uopšte se ne slažem</c:v>
                </c:pt>
              </c:strCache>
            </c:strRef>
          </c:tx>
          <c:spPr>
            <a:solidFill>
              <a:srgbClr val="9565AB"/>
            </a:solidFill>
            <a:ln>
              <a:noFill/>
            </a:ln>
            <a:effectLst>
              <a:outerShdw blurRad="50800" dist="38100" dir="18900000" algn="bl" rotWithShape="0">
                <a:prstClr val="black">
                  <a:alpha val="4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rgbClr val="FFFFFF"/>
                    </a:solidFill>
                    <a:latin typeface="Franklin Gothic Book" panose="020B05030201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Sheet1!$N$18:$N$21</c:f>
              <c:strCache>
                <c:ptCount val="4"/>
                <c:pt idx="0">
                  <c:v>Državni tužioci</c:v>
                </c:pt>
                <c:pt idx="1">
                  <c:v>Sudije</c:v>
                </c:pt>
                <c:pt idx="2">
                  <c:v>Advokati</c:v>
                </c:pt>
                <c:pt idx="3">
                  <c:v>Vještaci</c:v>
                </c:pt>
              </c:strCache>
            </c:strRef>
          </c:cat>
          <c:val>
            <c:numRef>
              <c:f>Sheet1!$S$18:$S$21</c:f>
              <c:numCache>
                <c:formatCode>0.0%</c:formatCode>
                <c:ptCount val="4"/>
                <c:pt idx="0">
                  <c:v>4.9000000000000002E-2</c:v>
                </c:pt>
                <c:pt idx="1">
                  <c:v>0.13700000000000001</c:v>
                </c:pt>
                <c:pt idx="2">
                  <c:v>5.5E-2</c:v>
                </c:pt>
                <c:pt idx="3">
                  <c:v>4.2999999999999997E-2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8F6C-45E9-897A-D0CD526790C7}"/>
            </c:ext>
          </c:extLst>
        </c:ser>
        <c:ser>
          <c:idx val="5"/>
          <c:order val="5"/>
          <c:tx>
            <c:strRef>
              <c:f>Sheet1!$T$17</c:f>
              <c:strCache>
                <c:ptCount val="1"/>
                <c:pt idx="0">
                  <c:v>Ne znam/Nemam mišljenje</c:v>
                </c:pt>
              </c:strCache>
            </c:strRef>
          </c:tx>
          <c:spPr>
            <a:solidFill>
              <a:schemeClr val="bg1">
                <a:lumMod val="75000"/>
              </a:schemeClr>
            </a:solidFill>
            <a:ln>
              <a:noFill/>
            </a:ln>
            <a:effectLst>
              <a:outerShdw blurRad="50800" dist="38100" dir="18900000" algn="bl" rotWithShape="0">
                <a:prstClr val="black">
                  <a:alpha val="40000"/>
                </a:prstClr>
              </a:outerShdw>
            </a:effectLst>
          </c:spPr>
          <c:invertIfNegative val="0"/>
          <c:dLbls>
            <c:dLbl>
              <c:idx val="2"/>
              <c:layout>
                <c:manualLayout>
                  <c:x val="1.3628080455894702E-3"/>
                  <c:y val="1.9634002558310532E-7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41D7-47AF-95FB-2FCC21B0FD5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Franklin Gothic Book" panose="020B05030201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Sheet1!$N$18:$N$21</c:f>
              <c:strCache>
                <c:ptCount val="4"/>
                <c:pt idx="0">
                  <c:v>Državni tužioci</c:v>
                </c:pt>
                <c:pt idx="1">
                  <c:v>Sudije</c:v>
                </c:pt>
                <c:pt idx="2">
                  <c:v>Advokati</c:v>
                </c:pt>
                <c:pt idx="3">
                  <c:v>Vještaci</c:v>
                </c:pt>
              </c:strCache>
            </c:strRef>
          </c:cat>
          <c:val>
            <c:numRef>
              <c:f>Sheet1!$T$18:$T$21</c:f>
              <c:numCache>
                <c:formatCode>0.0%</c:formatCode>
                <c:ptCount val="4"/>
                <c:pt idx="0">
                  <c:v>0.17100000000000001</c:v>
                </c:pt>
                <c:pt idx="1">
                  <c:v>0.13700000000000001</c:v>
                </c:pt>
                <c:pt idx="2">
                  <c:v>3.6999999999999998E-2</c:v>
                </c:pt>
                <c:pt idx="3">
                  <c:v>6.5000000000000002E-2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8F6C-45E9-897A-D0CD526790C7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82"/>
        <c:overlap val="100"/>
        <c:axId val="656396255"/>
        <c:axId val="656390015"/>
      </c:barChart>
      <c:catAx>
        <c:axId val="656396255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Franklin Gothic Book" panose="020B0503020102020204" pitchFamily="34" charset="0"/>
                <a:ea typeface="+mn-ea"/>
                <a:cs typeface="+mn-cs"/>
              </a:defRPr>
            </a:pPr>
            <a:endParaRPr lang="en-US"/>
          </a:p>
        </c:txPr>
        <c:crossAx val="656390015"/>
        <c:crosses val="autoZero"/>
        <c:auto val="1"/>
        <c:lblAlgn val="ctr"/>
        <c:lblOffset val="100"/>
        <c:noMultiLvlLbl val="0"/>
      </c:catAx>
      <c:valAx>
        <c:axId val="656390015"/>
        <c:scaling>
          <c:orientation val="minMax"/>
        </c:scaling>
        <c:delete val="1"/>
        <c:axPos val="t"/>
        <c:numFmt formatCode="0%" sourceLinked="1"/>
        <c:majorTickMark val="none"/>
        <c:minorTickMark val="none"/>
        <c:tickLblPos val="nextTo"/>
        <c:crossAx val="656396255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Franklin Gothic Book" panose="020B0503020102020204" pitchFamily="34" charset="0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>
          <a:latin typeface="Franklin Gothic Book" panose="020B0503020102020204" pitchFamily="34" charset="0"/>
        </a:defRPr>
      </a:pPr>
      <a:endParaRPr lang="en-US"/>
    </a:p>
  </c:txPr>
  <c:externalData r:id="rId3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Sheet22!$A$10</c:f>
              <c:strCache>
                <c:ptCount val="1"/>
                <c:pt idx="0">
                  <c:v>Definitivno bi</c:v>
                </c:pt>
              </c:strCache>
            </c:strRef>
          </c:tx>
          <c:spPr>
            <a:solidFill>
              <a:srgbClr val="2BAEAB"/>
            </a:solidFill>
            <a:ln>
              <a:noFill/>
            </a:ln>
            <a:effectLst>
              <a:outerShdw blurRad="50800" dist="38100" dir="18900000" algn="bl" rotWithShape="0">
                <a:prstClr val="black">
                  <a:alpha val="4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rgbClr val="FFFFFF"/>
                    </a:solidFill>
                    <a:latin typeface="Franklin Gothic Book" panose="020B05030201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Sheet22!$B$9:$E$9</c:f>
              <c:strCache>
                <c:ptCount val="4"/>
                <c:pt idx="0">
                  <c:v>Državni tužioci</c:v>
                </c:pt>
                <c:pt idx="1">
                  <c:v>Sudije</c:v>
                </c:pt>
                <c:pt idx="2">
                  <c:v>Advokati</c:v>
                </c:pt>
                <c:pt idx="3">
                  <c:v>Vještaci</c:v>
                </c:pt>
              </c:strCache>
            </c:strRef>
          </c:cat>
          <c:val>
            <c:numRef>
              <c:f>Sheet22!$B$10:$E$10</c:f>
              <c:numCache>
                <c:formatCode>0.0%</c:formatCode>
                <c:ptCount val="4"/>
                <c:pt idx="0">
                  <c:v>9.8000000000000004E-2</c:v>
                </c:pt>
                <c:pt idx="1">
                  <c:v>5.2999999999999999E-2</c:v>
                </c:pt>
                <c:pt idx="2">
                  <c:v>0.312</c:v>
                </c:pt>
                <c:pt idx="3">
                  <c:v>0.19600000000000001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D63-4E3A-ABD3-A47AF26BB682}"/>
            </c:ext>
          </c:extLst>
        </c:ser>
        <c:ser>
          <c:idx val="1"/>
          <c:order val="1"/>
          <c:tx>
            <c:strRef>
              <c:f>Sheet22!$A$11</c:f>
              <c:strCache>
                <c:ptCount val="1"/>
                <c:pt idx="0">
                  <c:v>Donekle bi</c:v>
                </c:pt>
              </c:strCache>
            </c:strRef>
          </c:tx>
          <c:spPr>
            <a:solidFill>
              <a:srgbClr val="7AE0D4"/>
            </a:solidFill>
            <a:ln>
              <a:noFill/>
            </a:ln>
            <a:effectLst>
              <a:outerShdw blurRad="50800" dist="38100" dir="18900000" algn="bl" rotWithShape="0">
                <a:prstClr val="black">
                  <a:alpha val="4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rgbClr val="FFFFFF"/>
                    </a:solidFill>
                    <a:latin typeface="Franklin Gothic Book" panose="020B05030201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Sheet22!$B$9:$E$9</c:f>
              <c:strCache>
                <c:ptCount val="4"/>
                <c:pt idx="0">
                  <c:v>Državni tužioci</c:v>
                </c:pt>
                <c:pt idx="1">
                  <c:v>Sudije</c:v>
                </c:pt>
                <c:pt idx="2">
                  <c:v>Advokati</c:v>
                </c:pt>
                <c:pt idx="3">
                  <c:v>Vještaci</c:v>
                </c:pt>
              </c:strCache>
            </c:strRef>
          </c:cat>
          <c:val>
            <c:numRef>
              <c:f>Sheet22!$B$11:$E$11</c:f>
              <c:numCache>
                <c:formatCode>0.0%</c:formatCode>
                <c:ptCount val="4"/>
                <c:pt idx="0">
                  <c:v>0.24399999999999999</c:v>
                </c:pt>
                <c:pt idx="1">
                  <c:v>0.42099999999999999</c:v>
                </c:pt>
                <c:pt idx="2">
                  <c:v>0.35799999999999998</c:v>
                </c:pt>
                <c:pt idx="3">
                  <c:v>0.35899999999999999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D63-4E3A-ABD3-A47AF26BB682}"/>
            </c:ext>
          </c:extLst>
        </c:ser>
        <c:ser>
          <c:idx val="2"/>
          <c:order val="2"/>
          <c:tx>
            <c:strRef>
              <c:f>Sheet22!$A$12</c:f>
              <c:strCache>
                <c:ptCount val="1"/>
                <c:pt idx="0">
                  <c:v>Uglavnom ne bi</c:v>
                </c:pt>
              </c:strCache>
            </c:strRef>
          </c:tx>
          <c:spPr>
            <a:solidFill>
              <a:srgbClr val="AF8BBF"/>
            </a:solidFill>
            <a:ln>
              <a:noFill/>
            </a:ln>
            <a:effectLst>
              <a:outerShdw blurRad="50800" dist="38100" dir="18900000" algn="bl" rotWithShape="0">
                <a:prstClr val="black">
                  <a:alpha val="4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rgbClr val="FFFFFF"/>
                    </a:solidFill>
                    <a:latin typeface="Franklin Gothic Book" panose="020B05030201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Sheet22!$B$9:$E$9</c:f>
              <c:strCache>
                <c:ptCount val="4"/>
                <c:pt idx="0">
                  <c:v>Državni tužioci</c:v>
                </c:pt>
                <c:pt idx="1">
                  <c:v>Sudije</c:v>
                </c:pt>
                <c:pt idx="2">
                  <c:v>Advokati</c:v>
                </c:pt>
                <c:pt idx="3">
                  <c:v>Vještaci</c:v>
                </c:pt>
              </c:strCache>
            </c:strRef>
          </c:cat>
          <c:val>
            <c:numRef>
              <c:f>Sheet22!$B$12:$E$12</c:f>
              <c:numCache>
                <c:formatCode>0.0%</c:formatCode>
                <c:ptCount val="4"/>
                <c:pt idx="0">
                  <c:v>0.17100000000000001</c:v>
                </c:pt>
                <c:pt idx="1">
                  <c:v>0.23200000000000001</c:v>
                </c:pt>
                <c:pt idx="2">
                  <c:v>0.16500000000000001</c:v>
                </c:pt>
                <c:pt idx="3">
                  <c:v>7.5999999999999998E-2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CD63-4E3A-ABD3-A47AF26BB682}"/>
            </c:ext>
          </c:extLst>
        </c:ser>
        <c:ser>
          <c:idx val="3"/>
          <c:order val="3"/>
          <c:tx>
            <c:strRef>
              <c:f>Sheet22!$A$13</c:f>
              <c:strCache>
                <c:ptCount val="1"/>
                <c:pt idx="0">
                  <c:v>Uopšte ne bi</c:v>
                </c:pt>
              </c:strCache>
            </c:strRef>
          </c:tx>
          <c:spPr>
            <a:solidFill>
              <a:srgbClr val="9565AB"/>
            </a:solidFill>
            <a:ln>
              <a:noFill/>
            </a:ln>
            <a:effectLst>
              <a:outerShdw blurRad="50800" dist="38100" dir="18900000" algn="bl" rotWithShape="0">
                <a:prstClr val="black">
                  <a:alpha val="4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rgbClr val="FFFFFF"/>
                    </a:solidFill>
                    <a:latin typeface="Franklin Gothic Book" panose="020B05030201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Sheet22!$B$9:$E$9</c:f>
              <c:strCache>
                <c:ptCount val="4"/>
                <c:pt idx="0">
                  <c:v>Državni tužioci</c:v>
                </c:pt>
                <c:pt idx="1">
                  <c:v>Sudije</c:v>
                </c:pt>
                <c:pt idx="2">
                  <c:v>Advokati</c:v>
                </c:pt>
                <c:pt idx="3">
                  <c:v>Vještaci</c:v>
                </c:pt>
              </c:strCache>
            </c:strRef>
          </c:cat>
          <c:val>
            <c:numRef>
              <c:f>Sheet22!$B$13:$E$13</c:f>
              <c:numCache>
                <c:formatCode>0.0%</c:formatCode>
                <c:ptCount val="4"/>
                <c:pt idx="0">
                  <c:v>0.17100000000000001</c:v>
                </c:pt>
                <c:pt idx="1">
                  <c:v>0.105</c:v>
                </c:pt>
                <c:pt idx="2">
                  <c:v>7.2999999999999995E-2</c:v>
                </c:pt>
                <c:pt idx="3">
                  <c:v>4.2999999999999997E-2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CD63-4E3A-ABD3-A47AF26BB682}"/>
            </c:ext>
          </c:extLst>
        </c:ser>
        <c:ser>
          <c:idx val="4"/>
          <c:order val="4"/>
          <c:tx>
            <c:strRef>
              <c:f>Sheet22!$A$14</c:f>
              <c:strCache>
                <c:ptCount val="1"/>
                <c:pt idx="0">
                  <c:v>Ne znam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>
              <a:outerShdw blurRad="50800" dist="38100" dir="18900000" algn="bl" rotWithShape="0">
                <a:prstClr val="black">
                  <a:alpha val="4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Franklin Gothic Book" panose="020B05030201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Sheet22!$B$9:$E$9</c:f>
              <c:strCache>
                <c:ptCount val="4"/>
                <c:pt idx="0">
                  <c:v>Državni tužioci</c:v>
                </c:pt>
                <c:pt idx="1">
                  <c:v>Sudije</c:v>
                </c:pt>
                <c:pt idx="2">
                  <c:v>Advokati</c:v>
                </c:pt>
                <c:pt idx="3">
                  <c:v>Vještaci</c:v>
                </c:pt>
              </c:strCache>
            </c:strRef>
          </c:cat>
          <c:val>
            <c:numRef>
              <c:f>Sheet22!$B$14:$E$14</c:f>
              <c:numCache>
                <c:formatCode>0.0%</c:formatCode>
                <c:ptCount val="4"/>
                <c:pt idx="0">
                  <c:v>0.317</c:v>
                </c:pt>
                <c:pt idx="1">
                  <c:v>0.189</c:v>
                </c:pt>
                <c:pt idx="2">
                  <c:v>9.1999999999999998E-2</c:v>
                </c:pt>
                <c:pt idx="3">
                  <c:v>0.32600000000000001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CD63-4E3A-ABD3-A47AF26BB682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100"/>
        <c:axId val="663083935"/>
        <c:axId val="656573215"/>
      </c:barChart>
      <c:catAx>
        <c:axId val="663083935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Franklin Gothic Book" panose="020B0503020102020204" pitchFamily="34" charset="0"/>
                <a:ea typeface="+mn-ea"/>
                <a:cs typeface="+mn-cs"/>
              </a:defRPr>
            </a:pPr>
            <a:endParaRPr lang="en-US"/>
          </a:p>
        </c:txPr>
        <c:crossAx val="656573215"/>
        <c:crosses val="autoZero"/>
        <c:auto val="1"/>
        <c:lblAlgn val="ctr"/>
        <c:lblOffset val="100"/>
        <c:noMultiLvlLbl val="0"/>
      </c:catAx>
      <c:valAx>
        <c:axId val="656573215"/>
        <c:scaling>
          <c:orientation val="minMax"/>
        </c:scaling>
        <c:delete val="1"/>
        <c:axPos val="t"/>
        <c:numFmt formatCode="0%" sourceLinked="1"/>
        <c:majorTickMark val="none"/>
        <c:minorTickMark val="none"/>
        <c:tickLblPos val="nextTo"/>
        <c:crossAx val="663083935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Franklin Gothic Book" panose="020B0503020102020204" pitchFamily="34" charset="0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400">
          <a:latin typeface="Franklin Gothic Book" panose="020B0503020102020204" pitchFamily="34" charset="0"/>
        </a:defRPr>
      </a:pPr>
      <a:endParaRPr lang="en-US"/>
    </a:p>
  </c:txPr>
  <c:externalData r:id="rId3">
    <c:autoUpdate val="0"/>
  </c:externalData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8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Franklin Gothic Book" panose="020B0503020102020204" pitchFamily="34" charset="0"/>
                <a:ea typeface="+mn-ea"/>
                <a:cs typeface="+mn-cs"/>
              </a:defRPr>
            </a:pPr>
            <a:r>
              <a:rPr lang="en-US"/>
              <a:t>Veting bi smanjio rizik od korupcije</a:t>
            </a:r>
            <a:endParaRPr lang="sr-Latn-ME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8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Franklin Gothic Book" panose="020B0503020102020204" pitchFamily="34" charset="0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Sheet1!$O$10</c:f>
              <c:strCache>
                <c:ptCount val="1"/>
                <c:pt idx="0">
                  <c:v>5 - U potpunosti se slažem</c:v>
                </c:pt>
              </c:strCache>
            </c:strRef>
          </c:tx>
          <c:spPr>
            <a:solidFill>
              <a:srgbClr val="2BAEAB"/>
            </a:solidFill>
            <a:ln>
              <a:noFill/>
            </a:ln>
            <a:effectLst>
              <a:outerShdw blurRad="50800" dist="38100" dir="18900000" algn="bl" rotWithShape="0">
                <a:prstClr val="black">
                  <a:alpha val="4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rgbClr val="FFFFFF"/>
                    </a:solidFill>
                    <a:latin typeface="Franklin Gothic Book" panose="020B05030201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Sheet1!$N$11:$N$14</c:f>
              <c:strCache>
                <c:ptCount val="4"/>
                <c:pt idx="0">
                  <c:v>Državni tužioci</c:v>
                </c:pt>
                <c:pt idx="1">
                  <c:v>Sudije</c:v>
                </c:pt>
                <c:pt idx="2">
                  <c:v>Advokati</c:v>
                </c:pt>
                <c:pt idx="3">
                  <c:v>Vještaci</c:v>
                </c:pt>
              </c:strCache>
            </c:strRef>
          </c:cat>
          <c:val>
            <c:numRef>
              <c:f>Sheet1!$O$11:$O$14</c:f>
              <c:numCache>
                <c:formatCode>0.0%</c:formatCode>
                <c:ptCount val="4"/>
                <c:pt idx="0">
                  <c:v>9.8000000000000004E-2</c:v>
                </c:pt>
                <c:pt idx="1">
                  <c:v>0.17899999999999999</c:v>
                </c:pt>
                <c:pt idx="2">
                  <c:v>0.36699999999999999</c:v>
                </c:pt>
                <c:pt idx="3">
                  <c:v>0.26100000000000001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1C1-43E5-AEAE-0769EA765529}"/>
            </c:ext>
          </c:extLst>
        </c:ser>
        <c:ser>
          <c:idx val="1"/>
          <c:order val="1"/>
          <c:tx>
            <c:strRef>
              <c:f>Sheet1!$P$10</c:f>
              <c:strCache>
                <c:ptCount val="1"/>
                <c:pt idx="0">
                  <c:v>4</c:v>
                </c:pt>
              </c:strCache>
            </c:strRef>
          </c:tx>
          <c:spPr>
            <a:solidFill>
              <a:srgbClr val="7AE0D4"/>
            </a:solidFill>
            <a:ln>
              <a:noFill/>
            </a:ln>
            <a:effectLst>
              <a:outerShdw blurRad="50800" dist="38100" dir="18900000" algn="bl" rotWithShape="0">
                <a:prstClr val="black">
                  <a:alpha val="4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rgbClr val="FFFFFF"/>
                    </a:solidFill>
                    <a:latin typeface="Franklin Gothic Book" panose="020B05030201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Sheet1!$N$11:$N$14</c:f>
              <c:strCache>
                <c:ptCount val="4"/>
                <c:pt idx="0">
                  <c:v>Državni tužioci</c:v>
                </c:pt>
                <c:pt idx="1">
                  <c:v>Sudije</c:v>
                </c:pt>
                <c:pt idx="2">
                  <c:v>Advokati</c:v>
                </c:pt>
                <c:pt idx="3">
                  <c:v>Vještaci</c:v>
                </c:pt>
              </c:strCache>
            </c:strRef>
          </c:cat>
          <c:val>
            <c:numRef>
              <c:f>Sheet1!$P$11:$P$14</c:f>
              <c:numCache>
                <c:formatCode>0.0%</c:formatCode>
                <c:ptCount val="4"/>
                <c:pt idx="0">
                  <c:v>9.8000000000000004E-2</c:v>
                </c:pt>
                <c:pt idx="1">
                  <c:v>0.105</c:v>
                </c:pt>
                <c:pt idx="2">
                  <c:v>0.29399999999999998</c:v>
                </c:pt>
                <c:pt idx="3">
                  <c:v>0.26100000000000001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1C1-43E5-AEAE-0769EA765529}"/>
            </c:ext>
          </c:extLst>
        </c:ser>
        <c:ser>
          <c:idx val="2"/>
          <c:order val="2"/>
          <c:tx>
            <c:strRef>
              <c:f>Sheet1!$Q$10</c:f>
              <c:strCache>
                <c:ptCount val="1"/>
                <c:pt idx="0">
                  <c:v>3</c:v>
                </c:pt>
              </c:strCache>
            </c:strRef>
          </c:tx>
          <c:spPr>
            <a:solidFill>
              <a:srgbClr val="F4B183"/>
            </a:solidFill>
            <a:ln>
              <a:noFill/>
            </a:ln>
            <a:effectLst>
              <a:outerShdw blurRad="50800" dist="38100" dir="18900000" algn="bl" rotWithShape="0">
                <a:prstClr val="black">
                  <a:alpha val="4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Franklin Gothic Book" panose="020B05030201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Sheet1!$N$11:$N$14</c:f>
              <c:strCache>
                <c:ptCount val="4"/>
                <c:pt idx="0">
                  <c:v>Državni tužioci</c:v>
                </c:pt>
                <c:pt idx="1">
                  <c:v>Sudije</c:v>
                </c:pt>
                <c:pt idx="2">
                  <c:v>Advokati</c:v>
                </c:pt>
                <c:pt idx="3">
                  <c:v>Vještaci</c:v>
                </c:pt>
              </c:strCache>
            </c:strRef>
          </c:cat>
          <c:val>
            <c:numRef>
              <c:f>Sheet1!$Q$11:$Q$14</c:f>
              <c:numCache>
                <c:formatCode>0.0%</c:formatCode>
                <c:ptCount val="4"/>
                <c:pt idx="0">
                  <c:v>0.29299999999999998</c:v>
                </c:pt>
                <c:pt idx="1">
                  <c:v>0.24199999999999999</c:v>
                </c:pt>
                <c:pt idx="2">
                  <c:v>0.16500000000000001</c:v>
                </c:pt>
                <c:pt idx="3">
                  <c:v>0.22800000000000001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1C1-43E5-AEAE-0769EA765529}"/>
            </c:ext>
          </c:extLst>
        </c:ser>
        <c:ser>
          <c:idx val="3"/>
          <c:order val="3"/>
          <c:tx>
            <c:strRef>
              <c:f>Sheet1!$R$10</c:f>
              <c:strCache>
                <c:ptCount val="1"/>
                <c:pt idx="0">
                  <c:v>2</c:v>
                </c:pt>
              </c:strCache>
            </c:strRef>
          </c:tx>
          <c:spPr>
            <a:solidFill>
              <a:srgbClr val="AF8BBF"/>
            </a:solidFill>
            <a:ln>
              <a:noFill/>
            </a:ln>
            <a:effectLst>
              <a:outerShdw blurRad="50800" dist="38100" dir="18900000" algn="bl" rotWithShape="0">
                <a:prstClr val="black">
                  <a:alpha val="4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rgbClr val="FFFFFF"/>
                    </a:solidFill>
                    <a:latin typeface="Franklin Gothic Book" panose="020B05030201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Sheet1!$N$11:$N$14</c:f>
              <c:strCache>
                <c:ptCount val="4"/>
                <c:pt idx="0">
                  <c:v>Državni tužioci</c:v>
                </c:pt>
                <c:pt idx="1">
                  <c:v>Sudije</c:v>
                </c:pt>
                <c:pt idx="2">
                  <c:v>Advokati</c:v>
                </c:pt>
                <c:pt idx="3">
                  <c:v>Vještaci</c:v>
                </c:pt>
              </c:strCache>
            </c:strRef>
          </c:cat>
          <c:val>
            <c:numRef>
              <c:f>Sheet1!$R$11:$R$14</c:f>
              <c:numCache>
                <c:formatCode>0.0%</c:formatCode>
                <c:ptCount val="4"/>
                <c:pt idx="0">
                  <c:v>4.9000000000000002E-2</c:v>
                </c:pt>
                <c:pt idx="1">
                  <c:v>9.5000000000000001E-2</c:v>
                </c:pt>
                <c:pt idx="2">
                  <c:v>2.8000000000000001E-2</c:v>
                </c:pt>
                <c:pt idx="3">
                  <c:v>4.2999999999999997E-2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31C1-43E5-AEAE-0769EA765529}"/>
            </c:ext>
          </c:extLst>
        </c:ser>
        <c:ser>
          <c:idx val="4"/>
          <c:order val="4"/>
          <c:tx>
            <c:strRef>
              <c:f>Sheet1!$S$10</c:f>
              <c:strCache>
                <c:ptCount val="1"/>
                <c:pt idx="0">
                  <c:v>1 - Uopšte se ne slažem</c:v>
                </c:pt>
              </c:strCache>
            </c:strRef>
          </c:tx>
          <c:spPr>
            <a:solidFill>
              <a:srgbClr val="9565AB"/>
            </a:solidFill>
            <a:ln>
              <a:noFill/>
            </a:ln>
            <a:effectLst>
              <a:outerShdw blurRad="50800" dist="38100" dir="18900000" algn="bl" rotWithShape="0">
                <a:prstClr val="black">
                  <a:alpha val="40000"/>
                </a:prstClr>
              </a:outerShdw>
            </a:effectLst>
          </c:spPr>
          <c:invertIfNegative val="0"/>
          <c:dLbls>
            <c:dLbl>
              <c:idx val="3"/>
              <c:layout>
                <c:manualLayout>
                  <c:x val="6.5761784511784516E-3"/>
                  <c:y val="9.0845530115687798E-17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450C-4CAE-AACE-072A81C842D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rgbClr val="FFFFFF"/>
                    </a:solidFill>
                    <a:latin typeface="Franklin Gothic Book" panose="020B05030201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Sheet1!$N$11:$N$14</c:f>
              <c:strCache>
                <c:ptCount val="4"/>
                <c:pt idx="0">
                  <c:v>Državni tužioci</c:v>
                </c:pt>
                <c:pt idx="1">
                  <c:v>Sudije</c:v>
                </c:pt>
                <c:pt idx="2">
                  <c:v>Advokati</c:v>
                </c:pt>
                <c:pt idx="3">
                  <c:v>Vještaci</c:v>
                </c:pt>
              </c:strCache>
            </c:strRef>
          </c:cat>
          <c:val>
            <c:numRef>
              <c:f>Sheet1!$S$11:$S$14</c:f>
              <c:numCache>
                <c:formatCode>0.0%</c:formatCode>
                <c:ptCount val="4"/>
                <c:pt idx="0">
                  <c:v>0.26800000000000002</c:v>
                </c:pt>
                <c:pt idx="1">
                  <c:v>0.27400000000000002</c:v>
                </c:pt>
                <c:pt idx="2">
                  <c:v>8.3000000000000004E-2</c:v>
                </c:pt>
                <c:pt idx="3">
                  <c:v>4.2999999999999997E-2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31C1-43E5-AEAE-0769EA765529}"/>
            </c:ext>
          </c:extLst>
        </c:ser>
        <c:ser>
          <c:idx val="5"/>
          <c:order val="5"/>
          <c:tx>
            <c:strRef>
              <c:f>Sheet1!$T$10</c:f>
              <c:strCache>
                <c:ptCount val="1"/>
                <c:pt idx="0">
                  <c:v>Ne znam/Nemam mišljenje</c:v>
                </c:pt>
              </c:strCache>
            </c:strRef>
          </c:tx>
          <c:spPr>
            <a:solidFill>
              <a:schemeClr val="bg1">
                <a:lumMod val="75000"/>
              </a:schemeClr>
            </a:solidFill>
            <a:ln>
              <a:noFill/>
            </a:ln>
            <a:effectLst>
              <a:outerShdw blurRad="50800" dist="38100" dir="18900000" algn="bl" rotWithShape="0">
                <a:prstClr val="black">
                  <a:alpha val="4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Franklin Gothic Book" panose="020B05030201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Sheet1!$N$11:$N$14</c:f>
              <c:strCache>
                <c:ptCount val="4"/>
                <c:pt idx="0">
                  <c:v>Državni tužioci</c:v>
                </c:pt>
                <c:pt idx="1">
                  <c:v>Sudije</c:v>
                </c:pt>
                <c:pt idx="2">
                  <c:v>Advokati</c:v>
                </c:pt>
                <c:pt idx="3">
                  <c:v>Vještaci</c:v>
                </c:pt>
              </c:strCache>
            </c:strRef>
          </c:cat>
          <c:val>
            <c:numRef>
              <c:f>Sheet1!$T$11:$T$14</c:f>
              <c:numCache>
                <c:formatCode>0.0%</c:formatCode>
                <c:ptCount val="4"/>
                <c:pt idx="0">
                  <c:v>0.19500000000000001</c:v>
                </c:pt>
                <c:pt idx="1">
                  <c:v>0.105</c:v>
                </c:pt>
                <c:pt idx="2">
                  <c:v>6.4000000000000001E-2</c:v>
                </c:pt>
                <c:pt idx="3">
                  <c:v>0.16300000000000001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31C1-43E5-AEAE-0769EA765529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82"/>
        <c:overlap val="100"/>
        <c:axId val="656446655"/>
        <c:axId val="656448095"/>
      </c:barChart>
      <c:catAx>
        <c:axId val="656446655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Franklin Gothic Book" panose="020B0503020102020204" pitchFamily="34" charset="0"/>
                <a:ea typeface="+mn-ea"/>
                <a:cs typeface="+mn-cs"/>
              </a:defRPr>
            </a:pPr>
            <a:endParaRPr lang="en-US"/>
          </a:p>
        </c:txPr>
        <c:crossAx val="656448095"/>
        <c:crosses val="autoZero"/>
        <c:auto val="1"/>
        <c:lblAlgn val="ctr"/>
        <c:lblOffset val="100"/>
        <c:noMultiLvlLbl val="0"/>
      </c:catAx>
      <c:valAx>
        <c:axId val="656448095"/>
        <c:scaling>
          <c:orientation val="minMax"/>
        </c:scaling>
        <c:delete val="1"/>
        <c:axPos val="t"/>
        <c:numFmt formatCode="0%" sourceLinked="1"/>
        <c:majorTickMark val="none"/>
        <c:minorTickMark val="none"/>
        <c:tickLblPos val="nextTo"/>
        <c:crossAx val="656446655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Franklin Gothic Book" panose="020B0503020102020204" pitchFamily="34" charset="0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>
          <a:latin typeface="Franklin Gothic Book" panose="020B0503020102020204" pitchFamily="34" charset="0"/>
        </a:defRPr>
      </a:pPr>
      <a:endParaRPr lang="en-US"/>
    </a:p>
  </c:txPr>
  <c:externalData r:id="rId3">
    <c:autoUpdate val="0"/>
  </c:externalData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Sheet24!$A$22</c:f>
              <c:strCache>
                <c:ptCount val="1"/>
                <c:pt idx="0">
                  <c:v>U potpunosti sam saglasan/a</c:v>
                </c:pt>
              </c:strCache>
            </c:strRef>
          </c:tx>
          <c:spPr>
            <a:solidFill>
              <a:srgbClr val="2BAEAB"/>
            </a:solidFill>
            <a:ln>
              <a:noFill/>
            </a:ln>
            <a:effectLst>
              <a:outerShdw blurRad="50800" dist="38100" dir="18900000" algn="bl" rotWithShape="0">
                <a:prstClr val="black">
                  <a:alpha val="4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rgbClr val="FFFFFF"/>
                    </a:solidFill>
                    <a:latin typeface="Franklin Gothic Book" panose="020B05030201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Sheet24!$B$21:$E$21</c:f>
              <c:strCache>
                <c:ptCount val="4"/>
                <c:pt idx="0">
                  <c:v>Državni tužioci</c:v>
                </c:pt>
                <c:pt idx="1">
                  <c:v>Sudije</c:v>
                </c:pt>
                <c:pt idx="2">
                  <c:v>Advokati</c:v>
                </c:pt>
                <c:pt idx="3">
                  <c:v>Vještaci</c:v>
                </c:pt>
              </c:strCache>
            </c:strRef>
          </c:cat>
          <c:val>
            <c:numRef>
              <c:f>Sheet24!$B$22:$E$22</c:f>
              <c:numCache>
                <c:formatCode>0.0%</c:formatCode>
                <c:ptCount val="4"/>
                <c:pt idx="0">
                  <c:v>7.2999999999999995E-2</c:v>
                </c:pt>
                <c:pt idx="1">
                  <c:v>0.221</c:v>
                </c:pt>
                <c:pt idx="2">
                  <c:v>0.45900000000000002</c:v>
                </c:pt>
                <c:pt idx="3">
                  <c:v>0.41299999999999998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5D6-46F5-BA48-75E16DD5E042}"/>
            </c:ext>
          </c:extLst>
        </c:ser>
        <c:ser>
          <c:idx val="1"/>
          <c:order val="1"/>
          <c:tx>
            <c:strRef>
              <c:f>Sheet24!$A$23</c:f>
              <c:strCache>
                <c:ptCount val="1"/>
                <c:pt idx="0">
                  <c:v>Donekle sam saglasan/a</c:v>
                </c:pt>
              </c:strCache>
            </c:strRef>
          </c:tx>
          <c:spPr>
            <a:solidFill>
              <a:srgbClr val="7AE0D4"/>
            </a:solidFill>
            <a:ln>
              <a:noFill/>
            </a:ln>
            <a:effectLst>
              <a:outerShdw blurRad="50800" dist="38100" dir="18900000" algn="bl" rotWithShape="0">
                <a:prstClr val="black">
                  <a:alpha val="4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rgbClr val="FFFFFF"/>
                    </a:solidFill>
                    <a:latin typeface="Franklin Gothic Book" panose="020B05030201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Sheet24!$B$21:$E$21</c:f>
              <c:strCache>
                <c:ptCount val="4"/>
                <c:pt idx="0">
                  <c:v>Državni tužioci</c:v>
                </c:pt>
                <c:pt idx="1">
                  <c:v>Sudije</c:v>
                </c:pt>
                <c:pt idx="2">
                  <c:v>Advokati</c:v>
                </c:pt>
                <c:pt idx="3">
                  <c:v>Vještaci</c:v>
                </c:pt>
              </c:strCache>
            </c:strRef>
          </c:cat>
          <c:val>
            <c:numRef>
              <c:f>Sheet24!$B$23:$E$23</c:f>
              <c:numCache>
                <c:formatCode>0.0%</c:formatCode>
                <c:ptCount val="4"/>
                <c:pt idx="0">
                  <c:v>0.17100000000000001</c:v>
                </c:pt>
                <c:pt idx="1">
                  <c:v>0.2</c:v>
                </c:pt>
                <c:pt idx="2">
                  <c:v>0.26600000000000001</c:v>
                </c:pt>
                <c:pt idx="3">
                  <c:v>0.25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5D6-46F5-BA48-75E16DD5E042}"/>
            </c:ext>
          </c:extLst>
        </c:ser>
        <c:ser>
          <c:idx val="2"/>
          <c:order val="2"/>
          <c:tx>
            <c:strRef>
              <c:f>Sheet24!$A$24</c:f>
              <c:strCache>
                <c:ptCount val="1"/>
                <c:pt idx="0">
                  <c:v>Donekle nisam saglasan/a</c:v>
                </c:pt>
              </c:strCache>
            </c:strRef>
          </c:tx>
          <c:spPr>
            <a:solidFill>
              <a:srgbClr val="AF8BBF"/>
            </a:solidFill>
            <a:ln>
              <a:noFill/>
            </a:ln>
            <a:effectLst>
              <a:outerShdw blurRad="50800" dist="38100" dir="18900000" algn="bl" rotWithShape="0">
                <a:prstClr val="black">
                  <a:alpha val="4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rgbClr val="FFFFFF"/>
                    </a:solidFill>
                    <a:latin typeface="Franklin Gothic Book" panose="020B05030201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Sheet24!$B$21:$E$21</c:f>
              <c:strCache>
                <c:ptCount val="4"/>
                <c:pt idx="0">
                  <c:v>Državni tužioci</c:v>
                </c:pt>
                <c:pt idx="1">
                  <c:v>Sudije</c:v>
                </c:pt>
                <c:pt idx="2">
                  <c:v>Advokati</c:v>
                </c:pt>
                <c:pt idx="3">
                  <c:v>Vještaci</c:v>
                </c:pt>
              </c:strCache>
            </c:strRef>
          </c:cat>
          <c:val>
            <c:numRef>
              <c:f>Sheet24!$B$24:$E$24</c:f>
              <c:numCache>
                <c:formatCode>0.0%</c:formatCode>
                <c:ptCount val="4"/>
                <c:pt idx="0">
                  <c:v>9.8000000000000004E-2</c:v>
                </c:pt>
                <c:pt idx="1">
                  <c:v>2.1000000000000001E-2</c:v>
                </c:pt>
                <c:pt idx="2">
                  <c:v>9.1999999999999998E-2</c:v>
                </c:pt>
                <c:pt idx="3">
                  <c:v>5.3999999999999999E-2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5D6-46F5-BA48-75E16DD5E042}"/>
            </c:ext>
          </c:extLst>
        </c:ser>
        <c:ser>
          <c:idx val="3"/>
          <c:order val="3"/>
          <c:tx>
            <c:strRef>
              <c:f>Sheet24!$A$25</c:f>
              <c:strCache>
                <c:ptCount val="1"/>
                <c:pt idx="0">
                  <c:v>Ne, uopšte nisam saglasan/a</c:v>
                </c:pt>
              </c:strCache>
            </c:strRef>
          </c:tx>
          <c:spPr>
            <a:solidFill>
              <a:srgbClr val="9565AB"/>
            </a:solidFill>
            <a:ln>
              <a:noFill/>
            </a:ln>
            <a:effectLst>
              <a:outerShdw blurRad="50800" dist="38100" dir="18900000" algn="bl" rotWithShape="0">
                <a:prstClr val="black">
                  <a:alpha val="40000"/>
                </a:prstClr>
              </a:outerShdw>
            </a:effectLst>
          </c:spPr>
          <c:invertIfNegative val="0"/>
          <c:dLbls>
            <c:dLbl>
              <c:idx val="3"/>
              <c:layout>
                <c:manualLayout>
                  <c:x val="1.2639029322547925E-2"/>
                  <c:y val="9.4023904957036413E-17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84AA-41D8-BFDE-E603AFEE546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rgbClr val="FFFFFF"/>
                    </a:solidFill>
                    <a:latin typeface="Franklin Gothic Book" panose="020B05030201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Sheet24!$B$21:$E$21</c:f>
              <c:strCache>
                <c:ptCount val="4"/>
                <c:pt idx="0">
                  <c:v>Državni tužioci</c:v>
                </c:pt>
                <c:pt idx="1">
                  <c:v>Sudije</c:v>
                </c:pt>
                <c:pt idx="2">
                  <c:v>Advokati</c:v>
                </c:pt>
                <c:pt idx="3">
                  <c:v>Vještaci</c:v>
                </c:pt>
              </c:strCache>
            </c:strRef>
          </c:cat>
          <c:val>
            <c:numRef>
              <c:f>Sheet24!$B$25:$E$25</c:f>
              <c:numCache>
                <c:formatCode>0.0%</c:formatCode>
                <c:ptCount val="4"/>
                <c:pt idx="0">
                  <c:v>0.317</c:v>
                </c:pt>
                <c:pt idx="1">
                  <c:v>0.34699999999999998</c:v>
                </c:pt>
                <c:pt idx="2">
                  <c:v>9.1999999999999998E-2</c:v>
                </c:pt>
                <c:pt idx="3">
                  <c:v>2.1999999999999999E-2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15D6-46F5-BA48-75E16DD5E042}"/>
            </c:ext>
          </c:extLst>
        </c:ser>
        <c:ser>
          <c:idx val="4"/>
          <c:order val="4"/>
          <c:tx>
            <c:strRef>
              <c:f>Sheet24!$A$26</c:f>
              <c:strCache>
                <c:ptCount val="1"/>
                <c:pt idx="0">
                  <c:v>Ne znam/ne mogu da procijenim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>
              <a:outerShdw blurRad="50800" dist="38100" dir="18900000" algn="bl" rotWithShape="0">
                <a:prstClr val="black">
                  <a:alpha val="4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Franklin Gothic Book" panose="020B05030201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Sheet24!$B$21:$E$21</c:f>
              <c:strCache>
                <c:ptCount val="4"/>
                <c:pt idx="0">
                  <c:v>Državni tužioci</c:v>
                </c:pt>
                <c:pt idx="1">
                  <c:v>Sudije</c:v>
                </c:pt>
                <c:pt idx="2">
                  <c:v>Advokati</c:v>
                </c:pt>
                <c:pt idx="3">
                  <c:v>Vještaci</c:v>
                </c:pt>
              </c:strCache>
            </c:strRef>
          </c:cat>
          <c:val>
            <c:numRef>
              <c:f>Sheet24!$B$26:$E$26</c:f>
              <c:numCache>
                <c:formatCode>0.0%</c:formatCode>
                <c:ptCount val="4"/>
                <c:pt idx="0">
                  <c:v>0.34100000000000003</c:v>
                </c:pt>
                <c:pt idx="1">
                  <c:v>0.21099999999999999</c:v>
                </c:pt>
                <c:pt idx="2">
                  <c:v>9.1999999999999998E-2</c:v>
                </c:pt>
                <c:pt idx="3">
                  <c:v>0.26100000000000001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15D6-46F5-BA48-75E16DD5E042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82"/>
        <c:overlap val="100"/>
        <c:axId val="840377871"/>
        <c:axId val="840379311"/>
      </c:barChart>
      <c:catAx>
        <c:axId val="840377871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Franklin Gothic Book" panose="020B0503020102020204" pitchFamily="34" charset="0"/>
                <a:ea typeface="+mn-ea"/>
                <a:cs typeface="+mn-cs"/>
              </a:defRPr>
            </a:pPr>
            <a:endParaRPr lang="en-US"/>
          </a:p>
        </c:txPr>
        <c:crossAx val="840379311"/>
        <c:crosses val="autoZero"/>
        <c:auto val="1"/>
        <c:lblAlgn val="ctr"/>
        <c:lblOffset val="100"/>
        <c:noMultiLvlLbl val="0"/>
      </c:catAx>
      <c:valAx>
        <c:axId val="840379311"/>
        <c:scaling>
          <c:orientation val="minMax"/>
        </c:scaling>
        <c:delete val="1"/>
        <c:axPos val="t"/>
        <c:numFmt formatCode="0%" sourceLinked="1"/>
        <c:majorTickMark val="none"/>
        <c:minorTickMark val="none"/>
        <c:tickLblPos val="nextTo"/>
        <c:crossAx val="840377871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Franklin Gothic Book" panose="020B0503020102020204" pitchFamily="34" charset="0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400">
          <a:latin typeface="Franklin Gothic Book" panose="020B0503020102020204" pitchFamily="34" charset="0"/>
        </a:defRPr>
      </a:pPr>
      <a:endParaRPr lang="en-US"/>
    </a:p>
  </c:txPr>
  <c:externalData r:id="rId3">
    <c:autoUpdate val="0"/>
  </c:externalData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Sheet25!$A$4</c:f>
              <c:strCache>
                <c:ptCount val="1"/>
                <c:pt idx="0">
                  <c:v>Prihvatiću da budem dio postupka provjere (vetinga)</c:v>
                </c:pt>
              </c:strCache>
            </c:strRef>
          </c:tx>
          <c:spPr>
            <a:solidFill>
              <a:srgbClr val="9565AB"/>
            </a:solidFill>
            <a:ln>
              <a:noFill/>
            </a:ln>
            <a:effectLst>
              <a:outerShdw blurRad="50800" dist="38100" dir="18900000" algn="bl" rotWithShape="0">
                <a:prstClr val="black">
                  <a:alpha val="4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Franklin Gothic Book" panose="020B05030201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Sheet25!$B$3:$C$3</c:f>
              <c:strCache>
                <c:ptCount val="2"/>
                <c:pt idx="0">
                  <c:v>Državni tužioci</c:v>
                </c:pt>
                <c:pt idx="1">
                  <c:v>Sudije</c:v>
                </c:pt>
              </c:strCache>
            </c:strRef>
          </c:cat>
          <c:val>
            <c:numRef>
              <c:f>Sheet25!$B$4:$C$4</c:f>
              <c:numCache>
                <c:formatCode>0.0%</c:formatCode>
                <c:ptCount val="2"/>
                <c:pt idx="0">
                  <c:v>0.78</c:v>
                </c:pt>
                <c:pt idx="1">
                  <c:v>0.71599999999999997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BE0-4A67-907E-611EDFAECD5F}"/>
            </c:ext>
          </c:extLst>
        </c:ser>
        <c:ser>
          <c:idx val="1"/>
          <c:order val="1"/>
          <c:tx>
            <c:strRef>
              <c:f>Sheet25!$A$5</c:f>
              <c:strCache>
                <c:ptCount val="1"/>
                <c:pt idx="0">
                  <c:v>Podnijeću ostavku jer ne vjerujem u veting – proces je ponižavajući i nepravičan</c:v>
                </c:pt>
              </c:strCache>
            </c:strRef>
          </c:tx>
          <c:spPr>
            <a:solidFill>
              <a:srgbClr val="2BAEAB"/>
            </a:solidFill>
            <a:ln>
              <a:noFill/>
            </a:ln>
            <a:effectLst>
              <a:outerShdw blurRad="50800" dist="38100" dir="18900000" algn="bl" rotWithShape="0">
                <a:prstClr val="black">
                  <a:alpha val="4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Franklin Gothic Book" panose="020B05030201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Sheet25!$B$3:$C$3</c:f>
              <c:strCache>
                <c:ptCount val="2"/>
                <c:pt idx="0">
                  <c:v>Državni tužioci</c:v>
                </c:pt>
                <c:pt idx="1">
                  <c:v>Sudije</c:v>
                </c:pt>
              </c:strCache>
            </c:strRef>
          </c:cat>
          <c:val>
            <c:numRef>
              <c:f>Sheet25!$B$5:$C$5</c:f>
              <c:numCache>
                <c:formatCode>0.0%</c:formatCode>
                <c:ptCount val="2"/>
                <c:pt idx="0">
                  <c:v>7.2999999999999995E-2</c:v>
                </c:pt>
                <c:pt idx="1">
                  <c:v>3.2000000000000001E-2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BE0-4A67-907E-611EDFAECD5F}"/>
            </c:ext>
          </c:extLst>
        </c:ser>
        <c:ser>
          <c:idx val="2"/>
          <c:order val="2"/>
          <c:tx>
            <c:strRef>
              <c:f>Sheet25!$A$6</c:f>
              <c:strCache>
                <c:ptCount val="1"/>
                <c:pt idx="0">
                  <c:v>Ne znam/Ne mogu da procijenim</c:v>
                </c:pt>
              </c:strCache>
            </c:strRef>
          </c:tx>
          <c:spPr>
            <a:solidFill>
              <a:schemeClr val="bg1">
                <a:lumMod val="75000"/>
              </a:schemeClr>
            </a:solidFill>
            <a:ln>
              <a:noFill/>
            </a:ln>
            <a:effectLst>
              <a:outerShdw blurRad="50800" dist="38100" dir="18900000" algn="bl" rotWithShape="0">
                <a:prstClr val="black">
                  <a:alpha val="4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Franklin Gothic Book" panose="020B05030201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Sheet25!$B$3:$C$3</c:f>
              <c:strCache>
                <c:ptCount val="2"/>
                <c:pt idx="0">
                  <c:v>Državni tužioci</c:v>
                </c:pt>
                <c:pt idx="1">
                  <c:v>Sudije</c:v>
                </c:pt>
              </c:strCache>
            </c:strRef>
          </c:cat>
          <c:val>
            <c:numRef>
              <c:f>Sheet25!$B$6:$C$6</c:f>
              <c:numCache>
                <c:formatCode>0.0%</c:formatCode>
                <c:ptCount val="2"/>
                <c:pt idx="0">
                  <c:v>0.14599999999999999</c:v>
                </c:pt>
                <c:pt idx="1">
                  <c:v>0.253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BE0-4A67-907E-611EDFAECD5F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52"/>
        <c:axId val="1948198048"/>
        <c:axId val="1948207168"/>
      </c:barChart>
      <c:catAx>
        <c:axId val="194819804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Franklin Gothic Book" panose="020B0503020102020204" pitchFamily="34" charset="0"/>
                <a:ea typeface="+mn-ea"/>
                <a:cs typeface="+mn-cs"/>
              </a:defRPr>
            </a:pPr>
            <a:endParaRPr lang="en-US"/>
          </a:p>
        </c:txPr>
        <c:crossAx val="1948207168"/>
        <c:crosses val="autoZero"/>
        <c:auto val="1"/>
        <c:lblAlgn val="ctr"/>
        <c:lblOffset val="100"/>
        <c:noMultiLvlLbl val="0"/>
      </c:catAx>
      <c:valAx>
        <c:axId val="1948207168"/>
        <c:scaling>
          <c:orientation val="minMax"/>
        </c:scaling>
        <c:delete val="1"/>
        <c:axPos val="t"/>
        <c:numFmt formatCode="0.0%" sourceLinked="1"/>
        <c:majorTickMark val="none"/>
        <c:minorTickMark val="none"/>
        <c:tickLblPos val="nextTo"/>
        <c:crossAx val="194819804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Franklin Gothic Book" panose="020B0503020102020204" pitchFamily="34" charset="0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400">
          <a:latin typeface="Franklin Gothic Book" panose="020B0503020102020204" pitchFamily="34" charset="0"/>
        </a:defRPr>
      </a:pPr>
      <a:endParaRPr lang="en-US"/>
    </a:p>
  </c:txPr>
  <c:externalData r:id="rId3">
    <c:autoUpdate val="0"/>
  </c:externalData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Sheet7!$A$13</c:f>
              <c:strCache>
                <c:ptCount val="1"/>
                <c:pt idx="0">
                  <c:v>Sigurno bi</c:v>
                </c:pt>
              </c:strCache>
            </c:strRef>
          </c:tx>
          <c:spPr>
            <a:solidFill>
              <a:srgbClr val="2BAEAB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Franklin Gothic Book" panose="020B05030201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Sheet7!$B$12:$C$12</c:f>
              <c:strCache>
                <c:ptCount val="2"/>
                <c:pt idx="0">
                  <c:v>Državni tužioci</c:v>
                </c:pt>
                <c:pt idx="1">
                  <c:v>Sudije</c:v>
                </c:pt>
              </c:strCache>
            </c:strRef>
          </c:cat>
          <c:val>
            <c:numRef>
              <c:f>Sheet7!$B$13:$C$13</c:f>
              <c:numCache>
                <c:formatCode>0.0%</c:formatCode>
                <c:ptCount val="2"/>
                <c:pt idx="0">
                  <c:v>0.19500000000000001</c:v>
                </c:pt>
                <c:pt idx="1">
                  <c:v>0.221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124-40F5-A4F8-0E8D808DABE1}"/>
            </c:ext>
          </c:extLst>
        </c:ser>
        <c:ser>
          <c:idx val="1"/>
          <c:order val="1"/>
          <c:tx>
            <c:strRef>
              <c:f>Sheet7!$A$14</c:f>
              <c:strCache>
                <c:ptCount val="1"/>
                <c:pt idx="0">
                  <c:v>Vjerovatno bi</c:v>
                </c:pt>
              </c:strCache>
            </c:strRef>
          </c:tx>
          <c:spPr>
            <a:solidFill>
              <a:srgbClr val="7AE0D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Franklin Gothic Book" panose="020B05030201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Sheet7!$B$12:$C$12</c:f>
              <c:strCache>
                <c:ptCount val="2"/>
                <c:pt idx="0">
                  <c:v>Državni tužioci</c:v>
                </c:pt>
                <c:pt idx="1">
                  <c:v>Sudije</c:v>
                </c:pt>
              </c:strCache>
            </c:strRef>
          </c:cat>
          <c:val>
            <c:numRef>
              <c:f>Sheet7!$B$14:$C$14</c:f>
              <c:numCache>
                <c:formatCode>0.0%</c:formatCode>
                <c:ptCount val="2"/>
                <c:pt idx="0">
                  <c:v>0.56100000000000005</c:v>
                </c:pt>
                <c:pt idx="1">
                  <c:v>0.36799999999999999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124-40F5-A4F8-0E8D808DABE1}"/>
            </c:ext>
          </c:extLst>
        </c:ser>
        <c:ser>
          <c:idx val="2"/>
          <c:order val="2"/>
          <c:tx>
            <c:strRef>
              <c:f>Sheet7!$A$15</c:f>
              <c:strCache>
                <c:ptCount val="1"/>
                <c:pt idx="0">
                  <c:v>Vjerovatno ne bi</c:v>
                </c:pt>
              </c:strCache>
            </c:strRef>
          </c:tx>
          <c:spPr>
            <a:solidFill>
              <a:srgbClr val="AF8BBF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Franklin Gothic Book" panose="020B05030201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Sheet7!$B$12:$C$12</c:f>
              <c:strCache>
                <c:ptCount val="2"/>
                <c:pt idx="0">
                  <c:v>Državni tužioci</c:v>
                </c:pt>
                <c:pt idx="1">
                  <c:v>Sudije</c:v>
                </c:pt>
              </c:strCache>
            </c:strRef>
          </c:cat>
          <c:val>
            <c:numRef>
              <c:f>Sheet7!$B$15:$C$15</c:f>
              <c:numCache>
                <c:formatCode>0.0%</c:formatCode>
                <c:ptCount val="2"/>
                <c:pt idx="0">
                  <c:v>0.122</c:v>
                </c:pt>
                <c:pt idx="1">
                  <c:v>0.16800000000000001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C124-40F5-A4F8-0E8D808DABE1}"/>
            </c:ext>
          </c:extLst>
        </c:ser>
        <c:ser>
          <c:idx val="3"/>
          <c:order val="3"/>
          <c:tx>
            <c:strRef>
              <c:f>Sheet7!$A$16</c:f>
              <c:strCache>
                <c:ptCount val="1"/>
                <c:pt idx="0">
                  <c:v>Sigurno ne bi</c:v>
                </c:pt>
              </c:strCache>
            </c:strRef>
          </c:tx>
          <c:spPr>
            <a:solidFill>
              <a:srgbClr val="9565AB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Franklin Gothic Book" panose="020B05030201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Sheet7!$B$12:$C$12</c:f>
              <c:strCache>
                <c:ptCount val="2"/>
                <c:pt idx="0">
                  <c:v>Državni tužioci</c:v>
                </c:pt>
                <c:pt idx="1">
                  <c:v>Sudije</c:v>
                </c:pt>
              </c:strCache>
            </c:strRef>
          </c:cat>
          <c:val>
            <c:numRef>
              <c:f>Sheet7!$B$16:$C$16</c:f>
              <c:numCache>
                <c:formatCode>0.0%</c:formatCode>
                <c:ptCount val="2"/>
                <c:pt idx="0">
                  <c:v>4.9000000000000002E-2</c:v>
                </c:pt>
                <c:pt idx="1">
                  <c:v>5.2999999999999999E-2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C124-40F5-A4F8-0E8D808DABE1}"/>
            </c:ext>
          </c:extLst>
        </c:ser>
        <c:ser>
          <c:idx val="4"/>
          <c:order val="4"/>
          <c:tx>
            <c:strRef>
              <c:f>Sheet7!$A$17</c:f>
              <c:strCache>
                <c:ptCount val="1"/>
                <c:pt idx="0">
                  <c:v>Ne znam/Nemam mišljenje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Franklin Gothic Book" panose="020B05030201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Sheet7!$B$12:$C$12</c:f>
              <c:strCache>
                <c:ptCount val="2"/>
                <c:pt idx="0">
                  <c:v>Državni tužioci</c:v>
                </c:pt>
                <c:pt idx="1">
                  <c:v>Sudije</c:v>
                </c:pt>
              </c:strCache>
            </c:strRef>
          </c:cat>
          <c:val>
            <c:numRef>
              <c:f>Sheet7!$B$17:$C$17</c:f>
              <c:numCache>
                <c:formatCode>0.0%</c:formatCode>
                <c:ptCount val="2"/>
                <c:pt idx="0">
                  <c:v>7.2999999999999995E-2</c:v>
                </c:pt>
                <c:pt idx="1">
                  <c:v>0.189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C124-40F5-A4F8-0E8D808DABE1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302"/>
        <c:axId val="251413519"/>
        <c:axId val="251420719"/>
      </c:barChart>
      <c:catAx>
        <c:axId val="251413519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Franklin Gothic Book" panose="020B0503020102020204" pitchFamily="34" charset="0"/>
                <a:ea typeface="+mn-ea"/>
                <a:cs typeface="+mn-cs"/>
              </a:defRPr>
            </a:pPr>
            <a:endParaRPr lang="en-US"/>
          </a:p>
        </c:txPr>
        <c:crossAx val="251420719"/>
        <c:crosses val="autoZero"/>
        <c:auto val="1"/>
        <c:lblAlgn val="ctr"/>
        <c:lblOffset val="100"/>
        <c:noMultiLvlLbl val="0"/>
      </c:catAx>
      <c:valAx>
        <c:axId val="251420719"/>
        <c:scaling>
          <c:orientation val="minMax"/>
        </c:scaling>
        <c:delete val="1"/>
        <c:axPos val="t"/>
        <c:numFmt formatCode="0.0%" sourceLinked="1"/>
        <c:majorTickMark val="none"/>
        <c:minorTickMark val="none"/>
        <c:tickLblPos val="nextTo"/>
        <c:crossAx val="251413519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Franklin Gothic Book" panose="020B0503020102020204" pitchFamily="34" charset="0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400">
          <a:latin typeface="Franklin Gothic Book" panose="020B0503020102020204" pitchFamily="34" charset="0"/>
        </a:defRPr>
      </a:pPr>
      <a:endParaRPr lang="en-US"/>
    </a:p>
  </c:txPr>
  <c:externalData r:id="rId3">
    <c:autoUpdate val="0"/>
  </c:externalData>
</c:chartSpace>
</file>

<file path=ppt/charts/chart2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Sheet7!$A$4</c:f>
              <c:strCache>
                <c:ptCount val="1"/>
                <c:pt idx="0">
                  <c:v>Sigurno bi</c:v>
                </c:pt>
              </c:strCache>
            </c:strRef>
          </c:tx>
          <c:spPr>
            <a:solidFill>
              <a:srgbClr val="2BAEAB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Franklin Gothic Book" panose="020B05030201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Sheet7!$B$3:$C$3</c:f>
              <c:strCache>
                <c:ptCount val="2"/>
                <c:pt idx="0">
                  <c:v>Državni tužioci</c:v>
                </c:pt>
                <c:pt idx="1">
                  <c:v>Sudije</c:v>
                </c:pt>
              </c:strCache>
            </c:strRef>
          </c:cat>
          <c:val>
            <c:numRef>
              <c:f>Sheet7!$B$4:$C$4</c:f>
              <c:numCache>
                <c:formatCode>0.0%</c:formatCode>
                <c:ptCount val="2"/>
                <c:pt idx="0">
                  <c:v>0.19500000000000001</c:v>
                </c:pt>
                <c:pt idx="1">
                  <c:v>0.24199999999999999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9A1-4E5F-A11D-537D0DFE6814}"/>
            </c:ext>
          </c:extLst>
        </c:ser>
        <c:ser>
          <c:idx val="1"/>
          <c:order val="1"/>
          <c:tx>
            <c:strRef>
              <c:f>Sheet7!$A$5</c:f>
              <c:strCache>
                <c:ptCount val="1"/>
                <c:pt idx="0">
                  <c:v>Vjerovatno bi</c:v>
                </c:pt>
              </c:strCache>
            </c:strRef>
          </c:tx>
          <c:spPr>
            <a:solidFill>
              <a:srgbClr val="7AE0D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Franklin Gothic Book" panose="020B05030201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Sheet7!$B$3:$C$3</c:f>
              <c:strCache>
                <c:ptCount val="2"/>
                <c:pt idx="0">
                  <c:v>Državni tužioci</c:v>
                </c:pt>
                <c:pt idx="1">
                  <c:v>Sudije</c:v>
                </c:pt>
              </c:strCache>
            </c:strRef>
          </c:cat>
          <c:val>
            <c:numRef>
              <c:f>Sheet7!$B$5:$C$5</c:f>
              <c:numCache>
                <c:formatCode>0.0%</c:formatCode>
                <c:ptCount val="2"/>
                <c:pt idx="0">
                  <c:v>0.56100000000000005</c:v>
                </c:pt>
                <c:pt idx="1">
                  <c:v>0.38900000000000001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9A1-4E5F-A11D-537D0DFE6814}"/>
            </c:ext>
          </c:extLst>
        </c:ser>
        <c:ser>
          <c:idx val="2"/>
          <c:order val="2"/>
          <c:tx>
            <c:strRef>
              <c:f>Sheet7!$A$6</c:f>
              <c:strCache>
                <c:ptCount val="1"/>
                <c:pt idx="0">
                  <c:v>Vjerovatno ne bi</c:v>
                </c:pt>
              </c:strCache>
            </c:strRef>
          </c:tx>
          <c:spPr>
            <a:solidFill>
              <a:srgbClr val="AF8BBF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Franklin Gothic Book" panose="020B05030201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Sheet7!$B$3:$C$3</c:f>
              <c:strCache>
                <c:ptCount val="2"/>
                <c:pt idx="0">
                  <c:v>Državni tužioci</c:v>
                </c:pt>
                <c:pt idx="1">
                  <c:v>Sudije</c:v>
                </c:pt>
              </c:strCache>
            </c:strRef>
          </c:cat>
          <c:val>
            <c:numRef>
              <c:f>Sheet7!$B$6:$C$6</c:f>
              <c:numCache>
                <c:formatCode>0.0%</c:formatCode>
                <c:ptCount val="2"/>
                <c:pt idx="0">
                  <c:v>0.14599999999999999</c:v>
                </c:pt>
                <c:pt idx="1">
                  <c:v>0.2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79A1-4E5F-A11D-537D0DFE6814}"/>
            </c:ext>
          </c:extLst>
        </c:ser>
        <c:ser>
          <c:idx val="3"/>
          <c:order val="3"/>
          <c:tx>
            <c:strRef>
              <c:f>Sheet7!$A$7</c:f>
              <c:strCache>
                <c:ptCount val="1"/>
                <c:pt idx="0">
                  <c:v>Sigurno ne bi</c:v>
                </c:pt>
              </c:strCache>
            </c:strRef>
          </c:tx>
          <c:spPr>
            <a:solidFill>
              <a:srgbClr val="9565AB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Franklin Gothic Book" panose="020B05030201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Sheet7!$B$3:$C$3</c:f>
              <c:strCache>
                <c:ptCount val="2"/>
                <c:pt idx="0">
                  <c:v>Državni tužioci</c:v>
                </c:pt>
                <c:pt idx="1">
                  <c:v>Sudije</c:v>
                </c:pt>
              </c:strCache>
            </c:strRef>
          </c:cat>
          <c:val>
            <c:numRef>
              <c:f>Sheet7!$B$7:$C$7</c:f>
              <c:numCache>
                <c:formatCode>0.0%</c:formatCode>
                <c:ptCount val="2"/>
                <c:pt idx="0">
                  <c:v>4.9000000000000002E-2</c:v>
                </c:pt>
                <c:pt idx="1">
                  <c:v>4.2000000000000003E-2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79A1-4E5F-A11D-537D0DFE6814}"/>
            </c:ext>
          </c:extLst>
        </c:ser>
        <c:ser>
          <c:idx val="4"/>
          <c:order val="4"/>
          <c:tx>
            <c:strRef>
              <c:f>Sheet7!$A$8</c:f>
              <c:strCache>
                <c:ptCount val="1"/>
                <c:pt idx="0">
                  <c:v>Ne znam/Nemam mišljenje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Franklin Gothic Book" panose="020B05030201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Sheet7!$B$3:$C$3</c:f>
              <c:strCache>
                <c:ptCount val="2"/>
                <c:pt idx="0">
                  <c:v>Državni tužioci</c:v>
                </c:pt>
                <c:pt idx="1">
                  <c:v>Sudije</c:v>
                </c:pt>
              </c:strCache>
            </c:strRef>
          </c:cat>
          <c:val>
            <c:numRef>
              <c:f>Sheet7!$B$8:$C$8</c:f>
              <c:numCache>
                <c:formatCode>0.0%</c:formatCode>
                <c:ptCount val="2"/>
                <c:pt idx="0">
                  <c:v>4.9000000000000002E-2</c:v>
                </c:pt>
                <c:pt idx="1">
                  <c:v>0.126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79A1-4E5F-A11D-537D0DFE6814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82"/>
        <c:axId val="251422159"/>
        <c:axId val="251398639"/>
      </c:barChart>
      <c:catAx>
        <c:axId val="251422159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Franklin Gothic Book" panose="020B0503020102020204" pitchFamily="34" charset="0"/>
                <a:ea typeface="+mn-ea"/>
                <a:cs typeface="+mn-cs"/>
              </a:defRPr>
            </a:pPr>
            <a:endParaRPr lang="en-US"/>
          </a:p>
        </c:txPr>
        <c:crossAx val="251398639"/>
        <c:crosses val="autoZero"/>
        <c:auto val="1"/>
        <c:lblAlgn val="ctr"/>
        <c:lblOffset val="100"/>
        <c:noMultiLvlLbl val="0"/>
      </c:catAx>
      <c:valAx>
        <c:axId val="251398639"/>
        <c:scaling>
          <c:orientation val="minMax"/>
        </c:scaling>
        <c:delete val="1"/>
        <c:axPos val="t"/>
        <c:numFmt formatCode="0.0%" sourceLinked="1"/>
        <c:majorTickMark val="none"/>
        <c:minorTickMark val="none"/>
        <c:tickLblPos val="nextTo"/>
        <c:crossAx val="251422159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Franklin Gothic Book" panose="020B0503020102020204" pitchFamily="34" charset="0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400">
          <a:latin typeface="Franklin Gothic Book" panose="020B0503020102020204" pitchFamily="34" charset="0"/>
        </a:defRPr>
      </a:pPr>
      <a:endParaRPr lang="en-US"/>
    </a:p>
  </c:txPr>
  <c:externalData r:id="rId3">
    <c:autoUpdate val="0"/>
  </c:externalData>
</c:chartSpace>
</file>

<file path=ppt/charts/chart2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Sheet6!$A$3</c:f>
              <c:strCache>
                <c:ptCount val="1"/>
                <c:pt idx="0">
                  <c:v>U potpunosti se slažem</c:v>
                </c:pt>
              </c:strCache>
            </c:strRef>
          </c:tx>
          <c:spPr>
            <a:solidFill>
              <a:srgbClr val="2BAEAB"/>
            </a:solidFill>
            <a:ln>
              <a:noFill/>
            </a:ln>
            <a:effectLst>
              <a:outerShdw blurRad="50800" dist="38100" dir="18900000" algn="bl" rotWithShape="0">
                <a:prstClr val="black">
                  <a:alpha val="4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bg1"/>
                    </a:solidFill>
                    <a:latin typeface="Franklin Gothic Book" panose="020B05030201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Sheet6!$B$2:$E$2</c:f>
              <c:strCache>
                <c:ptCount val="4"/>
                <c:pt idx="0">
                  <c:v>Državni tužioci</c:v>
                </c:pt>
                <c:pt idx="1">
                  <c:v>Sudije</c:v>
                </c:pt>
                <c:pt idx="2">
                  <c:v>Advokati</c:v>
                </c:pt>
                <c:pt idx="3">
                  <c:v>Vještaci</c:v>
                </c:pt>
              </c:strCache>
            </c:strRef>
          </c:cat>
          <c:val>
            <c:numRef>
              <c:f>Sheet6!$B$3:$E$3</c:f>
              <c:numCache>
                <c:formatCode>0.0%</c:formatCode>
                <c:ptCount val="4"/>
                <c:pt idx="0">
                  <c:v>0.51200000000000001</c:v>
                </c:pt>
                <c:pt idx="1">
                  <c:v>0.4</c:v>
                </c:pt>
                <c:pt idx="2">
                  <c:v>0.48599999999999999</c:v>
                </c:pt>
                <c:pt idx="3">
                  <c:v>0.46700000000000003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4C3-479C-9CD3-02F40233E251}"/>
            </c:ext>
          </c:extLst>
        </c:ser>
        <c:ser>
          <c:idx val="1"/>
          <c:order val="1"/>
          <c:tx>
            <c:strRef>
              <c:f>Sheet6!$A$4</c:f>
              <c:strCache>
                <c:ptCount val="1"/>
                <c:pt idx="0">
                  <c:v>Donekle se slažem</c:v>
                </c:pt>
              </c:strCache>
            </c:strRef>
          </c:tx>
          <c:spPr>
            <a:solidFill>
              <a:srgbClr val="7AE0D4"/>
            </a:solidFill>
            <a:ln>
              <a:noFill/>
            </a:ln>
            <a:effectLst>
              <a:outerShdw blurRad="50800" dist="38100" dir="18900000" algn="bl" rotWithShape="0">
                <a:prstClr val="black">
                  <a:alpha val="4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bg1"/>
                    </a:solidFill>
                    <a:latin typeface="Franklin Gothic Book" panose="020B05030201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Sheet6!$B$2:$E$2</c:f>
              <c:strCache>
                <c:ptCount val="4"/>
                <c:pt idx="0">
                  <c:v>Državni tužioci</c:v>
                </c:pt>
                <c:pt idx="1">
                  <c:v>Sudije</c:v>
                </c:pt>
                <c:pt idx="2">
                  <c:v>Advokati</c:v>
                </c:pt>
                <c:pt idx="3">
                  <c:v>Vještaci</c:v>
                </c:pt>
              </c:strCache>
            </c:strRef>
          </c:cat>
          <c:val>
            <c:numRef>
              <c:f>Sheet6!$B$4:$E$4</c:f>
              <c:numCache>
                <c:formatCode>0.0%</c:formatCode>
                <c:ptCount val="4"/>
                <c:pt idx="0">
                  <c:v>0.317</c:v>
                </c:pt>
                <c:pt idx="1">
                  <c:v>0.35799999999999998</c:v>
                </c:pt>
                <c:pt idx="2">
                  <c:v>0.22900000000000001</c:v>
                </c:pt>
                <c:pt idx="3">
                  <c:v>0.22800000000000001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4C3-479C-9CD3-02F40233E251}"/>
            </c:ext>
          </c:extLst>
        </c:ser>
        <c:ser>
          <c:idx val="2"/>
          <c:order val="2"/>
          <c:tx>
            <c:strRef>
              <c:f>Sheet6!$A$5</c:f>
              <c:strCache>
                <c:ptCount val="1"/>
                <c:pt idx="0">
                  <c:v>Uglavnom se ne slažem</c:v>
                </c:pt>
              </c:strCache>
            </c:strRef>
          </c:tx>
          <c:spPr>
            <a:solidFill>
              <a:srgbClr val="AF8BBF"/>
            </a:solidFill>
            <a:ln>
              <a:noFill/>
            </a:ln>
            <a:effectLst>
              <a:outerShdw blurRad="50800" dist="38100" dir="18900000" algn="bl" rotWithShape="0">
                <a:prstClr val="black">
                  <a:alpha val="40000"/>
                </a:prstClr>
              </a:outerShdw>
            </a:effectLst>
          </c:spPr>
          <c:invertIfNegative val="0"/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04C3-479C-9CD3-02F40233E25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bg1"/>
                    </a:solidFill>
                    <a:latin typeface="Franklin Gothic Book" panose="020B05030201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Sheet6!$B$2:$E$2</c:f>
              <c:strCache>
                <c:ptCount val="4"/>
                <c:pt idx="0">
                  <c:v>Državni tužioci</c:v>
                </c:pt>
                <c:pt idx="1">
                  <c:v>Sudije</c:v>
                </c:pt>
                <c:pt idx="2">
                  <c:v>Advokati</c:v>
                </c:pt>
                <c:pt idx="3">
                  <c:v>Vještaci</c:v>
                </c:pt>
              </c:strCache>
            </c:strRef>
          </c:cat>
          <c:val>
            <c:numRef>
              <c:f>Sheet6!$B$5:$E$5</c:f>
              <c:numCache>
                <c:formatCode>0.0%</c:formatCode>
                <c:ptCount val="4"/>
                <c:pt idx="0" formatCode="0%">
                  <c:v>0</c:v>
                </c:pt>
                <c:pt idx="1">
                  <c:v>6.3E-2</c:v>
                </c:pt>
                <c:pt idx="2">
                  <c:v>0.11899999999999999</c:v>
                </c:pt>
                <c:pt idx="3">
                  <c:v>4.2999999999999997E-2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04C3-479C-9CD3-02F40233E251}"/>
            </c:ext>
          </c:extLst>
        </c:ser>
        <c:ser>
          <c:idx val="3"/>
          <c:order val="3"/>
          <c:tx>
            <c:strRef>
              <c:f>Sheet6!$A$6</c:f>
              <c:strCache>
                <c:ptCount val="1"/>
                <c:pt idx="0">
                  <c:v>Uopšte se ne slažem</c:v>
                </c:pt>
              </c:strCache>
            </c:strRef>
          </c:tx>
          <c:spPr>
            <a:solidFill>
              <a:srgbClr val="9565AB"/>
            </a:solidFill>
            <a:ln>
              <a:noFill/>
            </a:ln>
            <a:effectLst>
              <a:outerShdw blurRad="50800" dist="38100" dir="18900000" algn="bl" rotWithShape="0">
                <a:prstClr val="black">
                  <a:alpha val="40000"/>
                </a:prstClr>
              </a:outerShdw>
            </a:effectLst>
          </c:spPr>
          <c:invertIfNegative val="0"/>
          <c:dLbls>
            <c:dLbl>
              <c:idx val="3"/>
              <c:layout>
                <c:manualLayout>
                  <c:x val="1.2134603004200717E-2"/>
                  <c:y val="0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5BD0-4035-BE55-C97957CF2C3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bg1"/>
                    </a:solidFill>
                    <a:latin typeface="Franklin Gothic Book" panose="020B05030201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Sheet6!$B$2:$E$2</c:f>
              <c:strCache>
                <c:ptCount val="4"/>
                <c:pt idx="0">
                  <c:v>Državni tužioci</c:v>
                </c:pt>
                <c:pt idx="1">
                  <c:v>Sudije</c:v>
                </c:pt>
                <c:pt idx="2">
                  <c:v>Advokati</c:v>
                </c:pt>
                <c:pt idx="3">
                  <c:v>Vještaci</c:v>
                </c:pt>
              </c:strCache>
            </c:strRef>
          </c:cat>
          <c:val>
            <c:numRef>
              <c:f>Sheet6!$B$6:$E$6</c:f>
              <c:numCache>
                <c:formatCode>0.0%</c:formatCode>
                <c:ptCount val="4"/>
                <c:pt idx="0">
                  <c:v>7.2999999999999995E-2</c:v>
                </c:pt>
                <c:pt idx="1">
                  <c:v>6.3E-2</c:v>
                </c:pt>
                <c:pt idx="2">
                  <c:v>0.10100000000000001</c:v>
                </c:pt>
                <c:pt idx="3">
                  <c:v>2.1999999999999999E-2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04C3-479C-9CD3-02F40233E251}"/>
            </c:ext>
          </c:extLst>
        </c:ser>
        <c:ser>
          <c:idx val="4"/>
          <c:order val="4"/>
          <c:tx>
            <c:strRef>
              <c:f>Sheet6!$A$7</c:f>
              <c:strCache>
                <c:ptCount val="1"/>
                <c:pt idx="0">
                  <c:v>Ne znam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>
              <a:outerShdw blurRad="50800" dist="38100" dir="18900000" algn="bl" rotWithShape="0">
                <a:prstClr val="black">
                  <a:alpha val="4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Franklin Gothic Book" panose="020B05030201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Sheet6!$B$2:$E$2</c:f>
              <c:strCache>
                <c:ptCount val="4"/>
                <c:pt idx="0">
                  <c:v>Državni tužioci</c:v>
                </c:pt>
                <c:pt idx="1">
                  <c:v>Sudije</c:v>
                </c:pt>
                <c:pt idx="2">
                  <c:v>Advokati</c:v>
                </c:pt>
                <c:pt idx="3">
                  <c:v>Vještaci</c:v>
                </c:pt>
              </c:strCache>
            </c:strRef>
          </c:cat>
          <c:val>
            <c:numRef>
              <c:f>Sheet6!$B$7:$E$7</c:f>
              <c:numCache>
                <c:formatCode>0.0%</c:formatCode>
                <c:ptCount val="4"/>
                <c:pt idx="0">
                  <c:v>9.8000000000000004E-2</c:v>
                </c:pt>
                <c:pt idx="1">
                  <c:v>0.11600000000000001</c:v>
                </c:pt>
                <c:pt idx="2">
                  <c:v>6.4000000000000001E-2</c:v>
                </c:pt>
                <c:pt idx="3">
                  <c:v>0.23899999999999999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04C3-479C-9CD3-02F40233E251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251395279"/>
        <c:axId val="251419759"/>
      </c:barChart>
      <c:catAx>
        <c:axId val="251395279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Franklin Gothic Book" panose="020B0503020102020204" pitchFamily="34" charset="0"/>
                <a:ea typeface="+mn-ea"/>
                <a:cs typeface="+mn-cs"/>
              </a:defRPr>
            </a:pPr>
            <a:endParaRPr lang="en-US"/>
          </a:p>
        </c:txPr>
        <c:crossAx val="251419759"/>
        <c:crosses val="autoZero"/>
        <c:auto val="1"/>
        <c:lblAlgn val="ctr"/>
        <c:lblOffset val="100"/>
        <c:noMultiLvlLbl val="0"/>
      </c:catAx>
      <c:valAx>
        <c:axId val="251419759"/>
        <c:scaling>
          <c:orientation val="minMax"/>
          <c:max val="1"/>
        </c:scaling>
        <c:delete val="1"/>
        <c:axPos val="t"/>
        <c:numFmt formatCode="0.0%" sourceLinked="1"/>
        <c:majorTickMark val="none"/>
        <c:minorTickMark val="none"/>
        <c:tickLblPos val="nextTo"/>
        <c:crossAx val="251395279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Franklin Gothic Book" panose="020B0503020102020204" pitchFamily="34" charset="0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400">
          <a:latin typeface="Franklin Gothic Book" panose="020B0503020102020204" pitchFamily="34" charset="0"/>
        </a:defRPr>
      </a:pPr>
      <a:endParaRPr lang="en-US"/>
    </a:p>
  </c:txPr>
  <c:externalData r:id="rId3">
    <c:autoUpdate val="0"/>
  </c:externalData>
</c:chartSpace>
</file>

<file path=ppt/charts/chart2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Sheet26!$B$12</c:f>
              <c:strCache>
                <c:ptCount val="1"/>
                <c:pt idx="0">
                  <c:v>5 - Izvrsno</c:v>
                </c:pt>
              </c:strCache>
            </c:strRef>
          </c:tx>
          <c:spPr>
            <a:solidFill>
              <a:srgbClr val="2BAEAB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bg1"/>
                    </a:solidFill>
                    <a:latin typeface="Franklin Gothic Book" panose="020B05030201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Sheet26!$A$13:$A$16</c:f>
              <c:strCache>
                <c:ptCount val="4"/>
                <c:pt idx="0">
                  <c:v>Tužilaca</c:v>
                </c:pt>
                <c:pt idx="1">
                  <c:v>Sudija</c:v>
                </c:pt>
                <c:pt idx="2">
                  <c:v>Advokata</c:v>
                </c:pt>
                <c:pt idx="3">
                  <c:v>Vještaka</c:v>
                </c:pt>
              </c:strCache>
            </c:strRef>
          </c:cat>
          <c:val>
            <c:numRef>
              <c:f>Sheet26!$B$13:$B$16</c:f>
              <c:numCache>
                <c:formatCode>0.0%</c:formatCode>
                <c:ptCount val="4"/>
                <c:pt idx="0">
                  <c:v>0.317</c:v>
                </c:pt>
                <c:pt idx="1">
                  <c:v>0.17100000000000001</c:v>
                </c:pt>
                <c:pt idx="2">
                  <c:v>7.2999999999999995E-2</c:v>
                </c:pt>
                <c:pt idx="3">
                  <c:v>0.17100000000000001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E29-44C6-99CF-F725A28F36A6}"/>
            </c:ext>
          </c:extLst>
        </c:ser>
        <c:ser>
          <c:idx val="1"/>
          <c:order val="1"/>
          <c:tx>
            <c:strRef>
              <c:f>Sheet26!$C$12</c:f>
              <c:strCache>
                <c:ptCount val="1"/>
                <c:pt idx="0">
                  <c:v>4</c:v>
                </c:pt>
              </c:strCache>
            </c:strRef>
          </c:tx>
          <c:spPr>
            <a:solidFill>
              <a:srgbClr val="7AE0D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bg1"/>
                    </a:solidFill>
                    <a:latin typeface="Franklin Gothic Book" panose="020B05030201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Sheet26!$A$13:$A$16</c:f>
              <c:strCache>
                <c:ptCount val="4"/>
                <c:pt idx="0">
                  <c:v>Tužilaca</c:v>
                </c:pt>
                <c:pt idx="1">
                  <c:v>Sudija</c:v>
                </c:pt>
                <c:pt idx="2">
                  <c:v>Advokata</c:v>
                </c:pt>
                <c:pt idx="3">
                  <c:v>Vještaka</c:v>
                </c:pt>
              </c:strCache>
            </c:strRef>
          </c:cat>
          <c:val>
            <c:numRef>
              <c:f>Sheet26!$C$13:$C$16</c:f>
              <c:numCache>
                <c:formatCode>0.0%</c:formatCode>
                <c:ptCount val="4"/>
                <c:pt idx="0">
                  <c:v>0.41499999999999998</c:v>
                </c:pt>
                <c:pt idx="1">
                  <c:v>0.36599999999999999</c:v>
                </c:pt>
                <c:pt idx="2">
                  <c:v>0.122</c:v>
                </c:pt>
                <c:pt idx="3">
                  <c:v>0.317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E29-44C6-99CF-F725A28F36A6}"/>
            </c:ext>
          </c:extLst>
        </c:ser>
        <c:ser>
          <c:idx val="2"/>
          <c:order val="2"/>
          <c:tx>
            <c:strRef>
              <c:f>Sheet26!$D$12</c:f>
              <c:strCache>
                <c:ptCount val="1"/>
                <c:pt idx="0">
                  <c:v>3</c:v>
                </c:pt>
              </c:strCache>
            </c:strRef>
          </c:tx>
          <c:spPr>
            <a:solidFill>
              <a:srgbClr val="F4B18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Franklin Gothic Book" panose="020B05030201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Sheet26!$A$13:$A$16</c:f>
              <c:strCache>
                <c:ptCount val="4"/>
                <c:pt idx="0">
                  <c:v>Tužilaca</c:v>
                </c:pt>
                <c:pt idx="1">
                  <c:v>Sudija</c:v>
                </c:pt>
                <c:pt idx="2">
                  <c:v>Advokata</c:v>
                </c:pt>
                <c:pt idx="3">
                  <c:v>Vještaka</c:v>
                </c:pt>
              </c:strCache>
            </c:strRef>
          </c:cat>
          <c:val>
            <c:numRef>
              <c:f>Sheet26!$D$13:$D$16</c:f>
              <c:numCache>
                <c:formatCode>0.0%</c:formatCode>
                <c:ptCount val="4"/>
                <c:pt idx="0">
                  <c:v>0.24399999999999999</c:v>
                </c:pt>
                <c:pt idx="1">
                  <c:v>0.41499999999999998</c:v>
                </c:pt>
                <c:pt idx="2">
                  <c:v>0.53700000000000003</c:v>
                </c:pt>
                <c:pt idx="3">
                  <c:v>0.29299999999999998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E29-44C6-99CF-F725A28F36A6}"/>
            </c:ext>
          </c:extLst>
        </c:ser>
        <c:ser>
          <c:idx val="3"/>
          <c:order val="3"/>
          <c:tx>
            <c:strRef>
              <c:f>Sheet26!$E$12</c:f>
              <c:strCache>
                <c:ptCount val="1"/>
                <c:pt idx="0">
                  <c:v>2</c:v>
                </c:pt>
              </c:strCache>
            </c:strRef>
          </c:tx>
          <c:spPr>
            <a:solidFill>
              <a:srgbClr val="AF8BBF"/>
            </a:solidFill>
            <a:ln>
              <a:noFill/>
            </a:ln>
            <a:effectLst/>
          </c:spPr>
          <c:invertIfNegative val="0"/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6E29-44C6-99CF-F725A28F36A6}"/>
                </c:ext>
              </c:extLst>
            </c:dLbl>
            <c:dLbl>
              <c:idx val="1"/>
              <c:layout>
                <c:manualLayout>
                  <c:x val="-1.1468531973725533E-2"/>
                  <c:y val="2.52407198397137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D005-418E-B6B7-BF3697ED142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bg1"/>
                    </a:solidFill>
                    <a:latin typeface="Franklin Gothic Book" panose="020B05030201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Sheet26!$A$13:$A$16</c:f>
              <c:strCache>
                <c:ptCount val="4"/>
                <c:pt idx="0">
                  <c:v>Tužilaca</c:v>
                </c:pt>
                <c:pt idx="1">
                  <c:v>Sudija</c:v>
                </c:pt>
                <c:pt idx="2">
                  <c:v>Advokata</c:v>
                </c:pt>
                <c:pt idx="3">
                  <c:v>Vještaka</c:v>
                </c:pt>
              </c:strCache>
            </c:strRef>
          </c:cat>
          <c:val>
            <c:numRef>
              <c:f>Sheet26!$E$13:$E$16</c:f>
              <c:numCache>
                <c:formatCode>0.0%</c:formatCode>
                <c:ptCount val="4"/>
                <c:pt idx="0">
                  <c:v>0</c:v>
                </c:pt>
                <c:pt idx="1">
                  <c:v>2.4E-2</c:v>
                </c:pt>
                <c:pt idx="2">
                  <c:v>0.19500000000000001</c:v>
                </c:pt>
                <c:pt idx="3">
                  <c:v>0.14599999999999999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6E29-44C6-99CF-F725A28F36A6}"/>
            </c:ext>
          </c:extLst>
        </c:ser>
        <c:ser>
          <c:idx val="4"/>
          <c:order val="4"/>
          <c:tx>
            <c:strRef>
              <c:f>Sheet26!$F$12</c:f>
              <c:strCache>
                <c:ptCount val="1"/>
                <c:pt idx="0">
                  <c:v>1 - Veoma loše</c:v>
                </c:pt>
              </c:strCache>
            </c:strRef>
          </c:tx>
          <c:spPr>
            <a:solidFill>
              <a:srgbClr val="9565AB"/>
            </a:solidFill>
            <a:ln>
              <a:noFill/>
            </a:ln>
            <a:effectLst/>
          </c:spPr>
          <c:invertIfNegative val="0"/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6E29-44C6-99CF-F725A28F36A6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6E29-44C6-99CF-F725A28F36A6}"/>
                </c:ext>
              </c:extLst>
            </c:dLbl>
            <c:dLbl>
              <c:idx val="2"/>
              <c:layout>
                <c:manualLayout>
                  <c:x val="-8.6013989802939915E-3"/>
                  <c:y val="1.9631891815139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65BC-4930-B02B-A414EBB8DBDF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6E29-44C6-99CF-F725A28F36A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bg1"/>
                    </a:solidFill>
                    <a:latin typeface="Franklin Gothic Book" panose="020B05030201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Sheet26!$A$13:$A$16</c:f>
              <c:strCache>
                <c:ptCount val="4"/>
                <c:pt idx="0">
                  <c:v>Tužilaca</c:v>
                </c:pt>
                <c:pt idx="1">
                  <c:v>Sudija</c:v>
                </c:pt>
                <c:pt idx="2">
                  <c:v>Advokata</c:v>
                </c:pt>
                <c:pt idx="3">
                  <c:v>Vještaka</c:v>
                </c:pt>
              </c:strCache>
            </c:strRef>
          </c:cat>
          <c:val>
            <c:numRef>
              <c:f>Sheet26!$F$13:$F$16</c:f>
              <c:numCache>
                <c:formatCode>0.0%</c:formatCode>
                <c:ptCount val="4"/>
                <c:pt idx="0">
                  <c:v>0</c:v>
                </c:pt>
                <c:pt idx="1">
                  <c:v>0</c:v>
                </c:pt>
                <c:pt idx="2">
                  <c:v>2.4E-2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6E29-44C6-99CF-F725A28F36A6}"/>
            </c:ext>
          </c:extLst>
        </c:ser>
        <c:ser>
          <c:idx val="5"/>
          <c:order val="5"/>
          <c:tx>
            <c:strRef>
              <c:f>Sheet26!$G$12</c:f>
              <c:strCache>
                <c:ptCount val="1"/>
                <c:pt idx="0">
                  <c:v>Ne znam/Nemam mišljenje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1"/>
              <c:layout>
                <c:manualLayout>
                  <c:x val="0"/>
                  <c:y val="-8.4135732799045671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6E29-44C6-99CF-F725A28F36A6}"/>
                </c:ext>
              </c:extLst>
            </c:dLbl>
            <c:dLbl>
              <c:idx val="2"/>
              <c:layout>
                <c:manualLayout>
                  <c:x val="-4.3006994901469957E-3"/>
                  <c:y val="-1.1217876877844412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D005-418E-B6B7-BF3697ED142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Franklin Gothic Book" panose="020B05030201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Sheet26!$A$13:$A$16</c:f>
              <c:strCache>
                <c:ptCount val="4"/>
                <c:pt idx="0">
                  <c:v>Tužilaca</c:v>
                </c:pt>
                <c:pt idx="1">
                  <c:v>Sudija</c:v>
                </c:pt>
                <c:pt idx="2">
                  <c:v>Advokata</c:v>
                </c:pt>
                <c:pt idx="3">
                  <c:v>Vještaka</c:v>
                </c:pt>
              </c:strCache>
            </c:strRef>
          </c:cat>
          <c:val>
            <c:numRef>
              <c:f>Sheet26!$G$13:$G$16</c:f>
              <c:numCache>
                <c:formatCode>0.0%</c:formatCode>
                <c:ptCount val="4"/>
                <c:pt idx="0">
                  <c:v>2.4E-2</c:v>
                </c:pt>
                <c:pt idx="1">
                  <c:v>2.4E-2</c:v>
                </c:pt>
                <c:pt idx="2">
                  <c:v>4.9000000000000002E-2</c:v>
                </c:pt>
                <c:pt idx="3">
                  <c:v>7.2999999999999995E-2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6E29-44C6-99CF-F725A28F36A6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82"/>
        <c:overlap val="100"/>
        <c:axId val="498579935"/>
        <c:axId val="498587615"/>
      </c:barChart>
      <c:catAx>
        <c:axId val="498579935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Franklin Gothic Book" panose="020B0503020102020204" pitchFamily="34" charset="0"/>
                <a:ea typeface="+mn-ea"/>
                <a:cs typeface="+mn-cs"/>
              </a:defRPr>
            </a:pPr>
            <a:endParaRPr lang="en-US"/>
          </a:p>
        </c:txPr>
        <c:crossAx val="498587615"/>
        <c:crosses val="autoZero"/>
        <c:auto val="1"/>
        <c:lblAlgn val="ctr"/>
        <c:lblOffset val="100"/>
        <c:noMultiLvlLbl val="0"/>
      </c:catAx>
      <c:valAx>
        <c:axId val="498587615"/>
        <c:scaling>
          <c:orientation val="minMax"/>
        </c:scaling>
        <c:delete val="1"/>
        <c:axPos val="t"/>
        <c:numFmt formatCode="0%" sourceLinked="1"/>
        <c:majorTickMark val="none"/>
        <c:minorTickMark val="none"/>
        <c:tickLblPos val="nextTo"/>
        <c:crossAx val="498579935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Franklin Gothic Book" panose="020B0503020102020204" pitchFamily="34" charset="0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>
          <a:latin typeface="Franklin Gothic Book" panose="020B0503020102020204" pitchFamily="34" charset="0"/>
        </a:defRPr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algn="ctr" rtl="0">
              <a:defRPr sz="168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Franklin Gothic Book" panose="020B0503020102020204" pitchFamily="34" charset="0"/>
                <a:ea typeface="+mn-ea"/>
                <a:cs typeface="+mn-cs"/>
              </a:defRPr>
            </a:pPr>
            <a:r>
              <a:rPr lang="en-US"/>
              <a:t>Tokom posljednje tri godine (2021, 2022, 2023. i do sad) bio/la sam pod neprimjerenim pritiskom da u predmetu ili dijelu predmeta odlučim ili postupim na određeni način.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ctr" rtl="0">
            <a:defRPr sz="168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Franklin Gothic Book" panose="020B0503020102020204" pitchFamily="34" charset="0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Sheet11!$A$14</c:f>
              <c:strCache>
                <c:ptCount val="1"/>
                <c:pt idx="0">
                  <c:v>U potpunosti se slažem</c:v>
                </c:pt>
              </c:strCache>
            </c:strRef>
          </c:tx>
          <c:spPr>
            <a:solidFill>
              <a:srgbClr val="9565AB"/>
            </a:solidFill>
            <a:ln>
              <a:noFill/>
            </a:ln>
            <a:effectLst>
              <a:outerShdw blurRad="50800" dist="38100" dir="18900000" algn="bl" rotWithShape="0">
                <a:prstClr val="black">
                  <a:alpha val="4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Franklin Gothic Book" panose="020B05030201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Sheet11!$B$13:$E$13</c:f>
              <c:strCache>
                <c:ptCount val="4"/>
                <c:pt idx="0">
                  <c:v>Državni tužioci</c:v>
                </c:pt>
                <c:pt idx="1">
                  <c:v>Sudije</c:v>
                </c:pt>
                <c:pt idx="2">
                  <c:v>Advokati</c:v>
                </c:pt>
                <c:pt idx="3">
                  <c:v>Vještaci</c:v>
                </c:pt>
              </c:strCache>
            </c:strRef>
          </c:cat>
          <c:val>
            <c:numRef>
              <c:f>Sheet11!$B$14:$E$14</c:f>
              <c:numCache>
                <c:formatCode>0.0%</c:formatCode>
                <c:ptCount val="4"/>
                <c:pt idx="0" formatCode="0%">
                  <c:v>0</c:v>
                </c:pt>
                <c:pt idx="1">
                  <c:v>1.0999999999999999E-2</c:v>
                </c:pt>
                <c:pt idx="2">
                  <c:v>5.5E-2</c:v>
                </c:pt>
                <c:pt idx="3" formatCode="0%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760-48E4-B760-50EFD902E098}"/>
            </c:ext>
          </c:extLst>
        </c:ser>
        <c:ser>
          <c:idx val="1"/>
          <c:order val="1"/>
          <c:tx>
            <c:strRef>
              <c:f>Sheet11!$A$15</c:f>
              <c:strCache>
                <c:ptCount val="1"/>
                <c:pt idx="0">
                  <c:v>Donekle se slažem</c:v>
                </c:pt>
              </c:strCache>
            </c:strRef>
          </c:tx>
          <c:spPr>
            <a:solidFill>
              <a:srgbClr val="AF8BBF"/>
            </a:solidFill>
            <a:ln>
              <a:noFill/>
            </a:ln>
            <a:effectLst>
              <a:outerShdw blurRad="50800" dist="38100" dir="18900000" algn="bl" rotWithShape="0">
                <a:prstClr val="black">
                  <a:alpha val="4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Franklin Gothic Book" panose="020B05030201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Sheet11!$B$13:$E$13</c:f>
              <c:strCache>
                <c:ptCount val="4"/>
                <c:pt idx="0">
                  <c:v>Državni tužioci</c:v>
                </c:pt>
                <c:pt idx="1">
                  <c:v>Sudije</c:v>
                </c:pt>
                <c:pt idx="2">
                  <c:v>Advokati</c:v>
                </c:pt>
                <c:pt idx="3">
                  <c:v>Vještaci</c:v>
                </c:pt>
              </c:strCache>
            </c:strRef>
          </c:cat>
          <c:val>
            <c:numRef>
              <c:f>Sheet11!$B$15:$E$15</c:f>
              <c:numCache>
                <c:formatCode>0.0%</c:formatCode>
                <c:ptCount val="4"/>
                <c:pt idx="0">
                  <c:v>2.4E-2</c:v>
                </c:pt>
                <c:pt idx="1">
                  <c:v>4.2000000000000003E-2</c:v>
                </c:pt>
                <c:pt idx="2">
                  <c:v>6.4000000000000001E-2</c:v>
                </c:pt>
                <c:pt idx="3">
                  <c:v>8.6999999999999994E-2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760-48E4-B760-50EFD902E098}"/>
            </c:ext>
          </c:extLst>
        </c:ser>
        <c:ser>
          <c:idx val="2"/>
          <c:order val="2"/>
          <c:tx>
            <c:strRef>
              <c:f>Sheet11!$A$16</c:f>
              <c:strCache>
                <c:ptCount val="1"/>
                <c:pt idx="0">
                  <c:v>Donekle se ne slažem</c:v>
                </c:pt>
              </c:strCache>
            </c:strRef>
          </c:tx>
          <c:spPr>
            <a:solidFill>
              <a:srgbClr val="7AE0D4"/>
            </a:solidFill>
            <a:ln>
              <a:noFill/>
            </a:ln>
            <a:effectLst>
              <a:outerShdw blurRad="50800" dist="38100" dir="18900000" algn="bl" rotWithShape="0">
                <a:prstClr val="black">
                  <a:alpha val="4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Franklin Gothic Book" panose="020B05030201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Sheet11!$B$13:$E$13</c:f>
              <c:strCache>
                <c:ptCount val="4"/>
                <c:pt idx="0">
                  <c:v>Državni tužioci</c:v>
                </c:pt>
                <c:pt idx="1">
                  <c:v>Sudije</c:v>
                </c:pt>
                <c:pt idx="2">
                  <c:v>Advokati</c:v>
                </c:pt>
                <c:pt idx="3">
                  <c:v>Vještaci</c:v>
                </c:pt>
              </c:strCache>
            </c:strRef>
          </c:cat>
          <c:val>
            <c:numRef>
              <c:f>Sheet11!$B$16:$E$16</c:f>
              <c:numCache>
                <c:formatCode>0.0%</c:formatCode>
                <c:ptCount val="4"/>
                <c:pt idx="0">
                  <c:v>2.4E-2</c:v>
                </c:pt>
                <c:pt idx="1">
                  <c:v>1.0999999999999999E-2</c:v>
                </c:pt>
                <c:pt idx="2">
                  <c:v>5.5E-2</c:v>
                </c:pt>
                <c:pt idx="3">
                  <c:v>7.5999999999999998E-2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760-48E4-B760-50EFD902E098}"/>
            </c:ext>
          </c:extLst>
        </c:ser>
        <c:ser>
          <c:idx val="3"/>
          <c:order val="3"/>
          <c:tx>
            <c:strRef>
              <c:f>Sheet11!$A$17</c:f>
              <c:strCache>
                <c:ptCount val="1"/>
                <c:pt idx="0">
                  <c:v>Uopšte se ne slažem</c:v>
                </c:pt>
              </c:strCache>
            </c:strRef>
          </c:tx>
          <c:spPr>
            <a:solidFill>
              <a:srgbClr val="2BAEAB"/>
            </a:solidFill>
            <a:ln>
              <a:noFill/>
            </a:ln>
            <a:effectLst>
              <a:outerShdw blurRad="50800" dist="38100" dir="18900000" algn="bl" rotWithShape="0">
                <a:prstClr val="black">
                  <a:alpha val="4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Franklin Gothic Book" panose="020B05030201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Sheet11!$B$13:$E$13</c:f>
              <c:strCache>
                <c:ptCount val="4"/>
                <c:pt idx="0">
                  <c:v>Državni tužioci</c:v>
                </c:pt>
                <c:pt idx="1">
                  <c:v>Sudije</c:v>
                </c:pt>
                <c:pt idx="2">
                  <c:v>Advokati</c:v>
                </c:pt>
                <c:pt idx="3">
                  <c:v>Vještaci</c:v>
                </c:pt>
              </c:strCache>
            </c:strRef>
          </c:cat>
          <c:val>
            <c:numRef>
              <c:f>Sheet11!$B$17:$E$17</c:f>
              <c:numCache>
                <c:formatCode>0.0%</c:formatCode>
                <c:ptCount val="4"/>
                <c:pt idx="0">
                  <c:v>0.82899999999999996</c:v>
                </c:pt>
                <c:pt idx="1">
                  <c:v>0.8</c:v>
                </c:pt>
                <c:pt idx="2">
                  <c:v>0.63300000000000001</c:v>
                </c:pt>
                <c:pt idx="3">
                  <c:v>0.73899999999999999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F760-48E4-B760-50EFD902E098}"/>
            </c:ext>
          </c:extLst>
        </c:ser>
        <c:ser>
          <c:idx val="4"/>
          <c:order val="4"/>
          <c:tx>
            <c:strRef>
              <c:f>Sheet11!$A$18</c:f>
              <c:strCache>
                <c:ptCount val="1"/>
                <c:pt idx="0">
                  <c:v>Ne znam/Ne mogu da procijenim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>
              <a:outerShdw blurRad="50800" dist="38100" dir="18900000" algn="bl" rotWithShape="0">
                <a:prstClr val="black">
                  <a:alpha val="4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Franklin Gothic Book" panose="020B05030201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Sheet11!$B$13:$E$13</c:f>
              <c:strCache>
                <c:ptCount val="4"/>
                <c:pt idx="0">
                  <c:v>Državni tužioci</c:v>
                </c:pt>
                <c:pt idx="1">
                  <c:v>Sudije</c:v>
                </c:pt>
                <c:pt idx="2">
                  <c:v>Advokati</c:v>
                </c:pt>
                <c:pt idx="3">
                  <c:v>Vještaci</c:v>
                </c:pt>
              </c:strCache>
            </c:strRef>
          </c:cat>
          <c:val>
            <c:numRef>
              <c:f>Sheet11!$B$18:$E$18</c:f>
              <c:numCache>
                <c:formatCode>0.0%</c:formatCode>
                <c:ptCount val="4"/>
                <c:pt idx="0">
                  <c:v>0.122</c:v>
                </c:pt>
                <c:pt idx="1">
                  <c:v>0.13700000000000001</c:v>
                </c:pt>
                <c:pt idx="2">
                  <c:v>0.193</c:v>
                </c:pt>
                <c:pt idx="3">
                  <c:v>9.8000000000000004E-2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F760-48E4-B760-50EFD902E098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565557551"/>
        <c:axId val="565540751"/>
      </c:barChart>
      <c:catAx>
        <c:axId val="56555755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Franklin Gothic Book" panose="020B0503020102020204" pitchFamily="34" charset="0"/>
                <a:ea typeface="+mn-ea"/>
                <a:cs typeface="+mn-cs"/>
              </a:defRPr>
            </a:pPr>
            <a:endParaRPr lang="en-US"/>
          </a:p>
        </c:txPr>
        <c:crossAx val="565540751"/>
        <c:crosses val="autoZero"/>
        <c:auto val="1"/>
        <c:lblAlgn val="ctr"/>
        <c:lblOffset val="100"/>
        <c:noMultiLvlLbl val="0"/>
      </c:catAx>
      <c:valAx>
        <c:axId val="565540751"/>
        <c:scaling>
          <c:orientation val="minMax"/>
        </c:scaling>
        <c:delete val="1"/>
        <c:axPos val="l"/>
        <c:numFmt formatCode="0%" sourceLinked="1"/>
        <c:majorTickMark val="none"/>
        <c:minorTickMark val="none"/>
        <c:tickLblPos val="nextTo"/>
        <c:crossAx val="565557551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Franklin Gothic Book" panose="020B0503020102020204" pitchFamily="34" charset="0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>
          <a:latin typeface="Franklin Gothic Book" panose="020B0503020102020204" pitchFamily="34" charset="0"/>
        </a:defRPr>
      </a:pPr>
      <a:endParaRPr lang="en-US"/>
    </a:p>
  </c:txPr>
  <c:externalData r:id="rId3">
    <c:autoUpdate val="0"/>
  </c:externalData>
</c:chartSpace>
</file>

<file path=ppt/charts/chart3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793351099106486"/>
          <c:y val="4.2020185978136268E-2"/>
          <c:w val="0.79820445108986182"/>
          <c:h val="0.84656523792944072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Sheet25!$B$2</c:f>
              <c:strCache>
                <c:ptCount val="1"/>
                <c:pt idx="0">
                  <c:v>5 - Izvrsno</c:v>
                </c:pt>
              </c:strCache>
            </c:strRef>
          </c:tx>
          <c:spPr>
            <a:solidFill>
              <a:srgbClr val="2BAEAB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bg1"/>
                    </a:solidFill>
                    <a:latin typeface="Franklin Gothic Book" panose="020B05030201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Sheet25!$A$3:$A$6</c:f>
              <c:strCache>
                <c:ptCount val="4"/>
                <c:pt idx="0">
                  <c:v>Tužilaca</c:v>
                </c:pt>
                <c:pt idx="1">
                  <c:v>Sudija</c:v>
                </c:pt>
                <c:pt idx="2">
                  <c:v>Advokata</c:v>
                </c:pt>
                <c:pt idx="3">
                  <c:v>Vještaka</c:v>
                </c:pt>
              </c:strCache>
            </c:strRef>
          </c:cat>
          <c:val>
            <c:numRef>
              <c:f>Sheet25!$B$3:$B$6</c:f>
              <c:numCache>
                <c:formatCode>0.0%</c:formatCode>
                <c:ptCount val="4"/>
                <c:pt idx="0">
                  <c:v>7.3999999999999996E-2</c:v>
                </c:pt>
                <c:pt idx="1">
                  <c:v>0.13700000000000001</c:v>
                </c:pt>
                <c:pt idx="2">
                  <c:v>1.0999999999999999E-2</c:v>
                </c:pt>
                <c:pt idx="3">
                  <c:v>5.2999999999999999E-2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B06-4DC2-A8CB-026C5090495B}"/>
            </c:ext>
          </c:extLst>
        </c:ser>
        <c:ser>
          <c:idx val="1"/>
          <c:order val="1"/>
          <c:tx>
            <c:strRef>
              <c:f>Sheet25!$C$2</c:f>
              <c:strCache>
                <c:ptCount val="1"/>
                <c:pt idx="0">
                  <c:v>4</c:v>
                </c:pt>
              </c:strCache>
            </c:strRef>
          </c:tx>
          <c:spPr>
            <a:solidFill>
              <a:srgbClr val="7AE0D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bg1"/>
                    </a:solidFill>
                    <a:latin typeface="Franklin Gothic Book" panose="020B05030201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Sheet25!$A$3:$A$6</c:f>
              <c:strCache>
                <c:ptCount val="4"/>
                <c:pt idx="0">
                  <c:v>Tužilaca</c:v>
                </c:pt>
                <c:pt idx="1">
                  <c:v>Sudija</c:v>
                </c:pt>
                <c:pt idx="2">
                  <c:v>Advokata</c:v>
                </c:pt>
                <c:pt idx="3">
                  <c:v>Vještaka</c:v>
                </c:pt>
              </c:strCache>
            </c:strRef>
          </c:cat>
          <c:val>
            <c:numRef>
              <c:f>Sheet25!$C$3:$C$6</c:f>
              <c:numCache>
                <c:formatCode>0.0%</c:formatCode>
                <c:ptCount val="4"/>
                <c:pt idx="0">
                  <c:v>0.30499999999999999</c:v>
                </c:pt>
                <c:pt idx="1">
                  <c:v>0.495</c:v>
                </c:pt>
                <c:pt idx="2">
                  <c:v>0.17899999999999999</c:v>
                </c:pt>
                <c:pt idx="3">
                  <c:v>0.42099999999999999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B06-4DC2-A8CB-026C5090495B}"/>
            </c:ext>
          </c:extLst>
        </c:ser>
        <c:ser>
          <c:idx val="2"/>
          <c:order val="2"/>
          <c:tx>
            <c:strRef>
              <c:f>Sheet25!$D$2</c:f>
              <c:strCache>
                <c:ptCount val="1"/>
                <c:pt idx="0">
                  <c:v>3</c:v>
                </c:pt>
              </c:strCache>
            </c:strRef>
          </c:tx>
          <c:spPr>
            <a:solidFill>
              <a:srgbClr val="F4B18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Franklin Gothic Book" panose="020B05030201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Sheet25!$A$3:$A$6</c:f>
              <c:strCache>
                <c:ptCount val="4"/>
                <c:pt idx="0">
                  <c:v>Tužilaca</c:v>
                </c:pt>
                <c:pt idx="1">
                  <c:v>Sudija</c:v>
                </c:pt>
                <c:pt idx="2">
                  <c:v>Advokata</c:v>
                </c:pt>
                <c:pt idx="3">
                  <c:v>Vještaka</c:v>
                </c:pt>
              </c:strCache>
            </c:strRef>
          </c:cat>
          <c:val>
            <c:numRef>
              <c:f>Sheet25!$D$3:$D$6</c:f>
              <c:numCache>
                <c:formatCode>0.0%</c:formatCode>
                <c:ptCount val="4"/>
                <c:pt idx="0">
                  <c:v>0.28399999999999997</c:v>
                </c:pt>
                <c:pt idx="1">
                  <c:v>0.28399999999999997</c:v>
                </c:pt>
                <c:pt idx="2">
                  <c:v>0.54700000000000004</c:v>
                </c:pt>
                <c:pt idx="3">
                  <c:v>0.42099999999999999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B06-4DC2-A8CB-026C5090495B}"/>
            </c:ext>
          </c:extLst>
        </c:ser>
        <c:ser>
          <c:idx val="3"/>
          <c:order val="3"/>
          <c:tx>
            <c:strRef>
              <c:f>Sheet25!$E$2</c:f>
              <c:strCache>
                <c:ptCount val="1"/>
                <c:pt idx="0">
                  <c:v>2</c:v>
                </c:pt>
              </c:strCache>
            </c:strRef>
          </c:tx>
          <c:spPr>
            <a:solidFill>
              <a:srgbClr val="AF8BBF"/>
            </a:solidFill>
            <a:ln>
              <a:noFill/>
            </a:ln>
            <a:effectLst/>
          </c:spPr>
          <c:invertIfNegative val="0"/>
          <c:dLbls>
            <c:dLbl>
              <c:idx val="1"/>
              <c:layout>
                <c:manualLayout>
                  <c:x val="-1.3602520429218529E-2"/>
                  <c:y val="5.038560860062502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7411-4FDC-B507-15710952FFF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bg1"/>
                    </a:solidFill>
                    <a:latin typeface="Franklin Gothic Book" panose="020B05030201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Sheet25!$A$3:$A$6</c:f>
              <c:strCache>
                <c:ptCount val="4"/>
                <c:pt idx="0">
                  <c:v>Tužilaca</c:v>
                </c:pt>
                <c:pt idx="1">
                  <c:v>Sudija</c:v>
                </c:pt>
                <c:pt idx="2">
                  <c:v>Advokata</c:v>
                </c:pt>
                <c:pt idx="3">
                  <c:v>Vještaka</c:v>
                </c:pt>
              </c:strCache>
            </c:strRef>
          </c:cat>
          <c:val>
            <c:numRef>
              <c:f>Sheet25!$E$3:$E$6</c:f>
              <c:numCache>
                <c:formatCode>0.0%</c:formatCode>
                <c:ptCount val="4"/>
                <c:pt idx="0">
                  <c:v>0.158</c:v>
                </c:pt>
                <c:pt idx="1">
                  <c:v>2.1000000000000001E-2</c:v>
                </c:pt>
                <c:pt idx="2">
                  <c:v>0.2</c:v>
                </c:pt>
                <c:pt idx="3">
                  <c:v>7.3999999999999996E-2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BB06-4DC2-A8CB-026C5090495B}"/>
            </c:ext>
          </c:extLst>
        </c:ser>
        <c:ser>
          <c:idx val="4"/>
          <c:order val="4"/>
          <c:tx>
            <c:strRef>
              <c:f>Sheet25!$F$2</c:f>
              <c:strCache>
                <c:ptCount val="1"/>
                <c:pt idx="0">
                  <c:v>1 - Veoma loše</c:v>
                </c:pt>
              </c:strCache>
            </c:strRef>
          </c:tx>
          <c:spPr>
            <a:solidFill>
              <a:srgbClr val="9565AB"/>
            </a:solidFill>
            <a:ln>
              <a:noFill/>
            </a:ln>
            <a:effectLst/>
          </c:spPr>
          <c:invertIfNegative val="0"/>
          <c:dLbls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BB06-4DC2-A8CB-026C5090495B}"/>
                </c:ext>
              </c:extLst>
            </c:dLbl>
            <c:dLbl>
              <c:idx val="2"/>
              <c:layout>
                <c:manualLayout>
                  <c:x val="-1.6323024515062113E-2"/>
                  <c:y val="9.2372548672247818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7411-4FDC-B507-15710952FFFD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BB06-4DC2-A8CB-026C5090495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bg1"/>
                    </a:solidFill>
                    <a:latin typeface="Franklin Gothic Book" panose="020B05030201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Sheet25!$A$3:$A$6</c:f>
              <c:strCache>
                <c:ptCount val="4"/>
                <c:pt idx="0">
                  <c:v>Tužilaca</c:v>
                </c:pt>
                <c:pt idx="1">
                  <c:v>Sudija</c:v>
                </c:pt>
                <c:pt idx="2">
                  <c:v>Advokata</c:v>
                </c:pt>
                <c:pt idx="3">
                  <c:v>Vještaka</c:v>
                </c:pt>
              </c:strCache>
            </c:strRef>
          </c:cat>
          <c:val>
            <c:numRef>
              <c:f>Sheet25!$F$3:$F$6</c:f>
              <c:numCache>
                <c:formatCode>0.0%</c:formatCode>
                <c:ptCount val="4"/>
                <c:pt idx="0">
                  <c:v>2.1000000000000001E-2</c:v>
                </c:pt>
                <c:pt idx="1">
                  <c:v>0</c:v>
                </c:pt>
                <c:pt idx="2">
                  <c:v>1.0999999999999999E-2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BB06-4DC2-A8CB-026C5090495B}"/>
            </c:ext>
          </c:extLst>
        </c:ser>
        <c:ser>
          <c:idx val="5"/>
          <c:order val="5"/>
          <c:tx>
            <c:strRef>
              <c:f>Sheet25!$G$2</c:f>
              <c:strCache>
                <c:ptCount val="1"/>
                <c:pt idx="0">
                  <c:v>Ne znam/Nemam mišljenje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Franklin Gothic Book" panose="020B05030201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Sheet25!$A$3:$A$6</c:f>
              <c:strCache>
                <c:ptCount val="4"/>
                <c:pt idx="0">
                  <c:v>Tužilaca</c:v>
                </c:pt>
                <c:pt idx="1">
                  <c:v>Sudija</c:v>
                </c:pt>
                <c:pt idx="2">
                  <c:v>Advokata</c:v>
                </c:pt>
                <c:pt idx="3">
                  <c:v>Vještaka</c:v>
                </c:pt>
              </c:strCache>
            </c:strRef>
          </c:cat>
          <c:val>
            <c:numRef>
              <c:f>Sheet25!$G$3:$G$6</c:f>
              <c:numCache>
                <c:formatCode>0.0%</c:formatCode>
                <c:ptCount val="4"/>
                <c:pt idx="0">
                  <c:v>0.158</c:v>
                </c:pt>
                <c:pt idx="1">
                  <c:v>6.3E-2</c:v>
                </c:pt>
                <c:pt idx="2">
                  <c:v>5.2999999999999999E-2</c:v>
                </c:pt>
                <c:pt idx="3">
                  <c:v>3.2000000000000001E-2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BB06-4DC2-A8CB-026C5090495B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82"/>
        <c:overlap val="100"/>
        <c:axId val="1496909055"/>
        <c:axId val="1496897055"/>
      </c:barChart>
      <c:catAx>
        <c:axId val="1496909055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Franklin Gothic Book" panose="020B0503020102020204" pitchFamily="34" charset="0"/>
                <a:ea typeface="+mn-ea"/>
                <a:cs typeface="+mn-cs"/>
              </a:defRPr>
            </a:pPr>
            <a:endParaRPr lang="en-US"/>
          </a:p>
        </c:txPr>
        <c:crossAx val="1496897055"/>
        <c:crosses val="autoZero"/>
        <c:auto val="1"/>
        <c:lblAlgn val="ctr"/>
        <c:lblOffset val="100"/>
        <c:noMultiLvlLbl val="0"/>
      </c:catAx>
      <c:valAx>
        <c:axId val="1496897055"/>
        <c:scaling>
          <c:orientation val="minMax"/>
        </c:scaling>
        <c:delete val="1"/>
        <c:axPos val="t"/>
        <c:numFmt formatCode="0%" sourceLinked="1"/>
        <c:majorTickMark val="none"/>
        <c:minorTickMark val="none"/>
        <c:tickLblPos val="nextTo"/>
        <c:crossAx val="1496909055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Franklin Gothic Book" panose="020B0503020102020204" pitchFamily="34" charset="0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400">
          <a:latin typeface="Franklin Gothic Book" panose="020B0503020102020204" pitchFamily="34" charset="0"/>
        </a:defRPr>
      </a:pPr>
      <a:endParaRPr lang="en-US"/>
    </a:p>
  </c:txPr>
  <c:externalData r:id="rId3">
    <c:autoUpdate val="0"/>
  </c:externalData>
</c:chartSpace>
</file>

<file path=ppt/charts/chart3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Sheet20!$B$3</c:f>
              <c:strCache>
                <c:ptCount val="1"/>
                <c:pt idx="0">
                  <c:v>5- Izvrsno</c:v>
                </c:pt>
              </c:strCache>
            </c:strRef>
          </c:tx>
          <c:spPr>
            <a:solidFill>
              <a:srgbClr val="2BAEAB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8.1514945636912417E-3"/>
                  <c:y val="0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7DEB-4090-8691-EB97F118290D}"/>
                </c:ext>
              </c:extLst>
            </c:dLbl>
            <c:dLbl>
              <c:idx val="1"/>
              <c:layout>
                <c:manualLayout>
                  <c:x val="8.1514945636912538E-3"/>
                  <c:y val="0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7DEB-4090-8691-EB97F118290D}"/>
                </c:ext>
              </c:extLst>
            </c:dLbl>
            <c:dLbl>
              <c:idx val="3"/>
              <c:layout>
                <c:manualLayout>
                  <c:x val="1.3585824272818743E-2"/>
                  <c:y val="0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7DEB-4090-8691-EB97F118290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bg1"/>
                    </a:solidFill>
                    <a:latin typeface="Franklin Gothic Book" panose="020B05030201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Sheet20!$A$4:$A$7</c:f>
              <c:strCache>
                <c:ptCount val="4"/>
                <c:pt idx="0">
                  <c:v>Tužilaca</c:v>
                </c:pt>
                <c:pt idx="1">
                  <c:v>Sudija</c:v>
                </c:pt>
                <c:pt idx="2">
                  <c:v>Advokata</c:v>
                </c:pt>
                <c:pt idx="3">
                  <c:v>Vještaka</c:v>
                </c:pt>
              </c:strCache>
            </c:strRef>
          </c:cat>
          <c:val>
            <c:numRef>
              <c:f>Sheet20!$B$4:$B$7</c:f>
              <c:numCache>
                <c:formatCode>0.0%</c:formatCode>
                <c:ptCount val="4"/>
                <c:pt idx="0">
                  <c:v>2.8000000000000001E-2</c:v>
                </c:pt>
                <c:pt idx="1">
                  <c:v>2.8000000000000001E-2</c:v>
                </c:pt>
                <c:pt idx="2">
                  <c:v>4.5999999999999999E-2</c:v>
                </c:pt>
                <c:pt idx="3">
                  <c:v>1.7999999999999999E-2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CA7-4B65-94DA-B83F3A253FD6}"/>
            </c:ext>
          </c:extLst>
        </c:ser>
        <c:ser>
          <c:idx val="1"/>
          <c:order val="1"/>
          <c:tx>
            <c:strRef>
              <c:f>Sheet20!$C$3</c:f>
              <c:strCache>
                <c:ptCount val="1"/>
                <c:pt idx="0">
                  <c:v>4</c:v>
                </c:pt>
              </c:strCache>
            </c:strRef>
          </c:tx>
          <c:spPr>
            <a:solidFill>
              <a:srgbClr val="7AE0D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bg1"/>
                    </a:solidFill>
                    <a:latin typeface="Franklin Gothic Book" panose="020B05030201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Sheet20!$A$4:$A$7</c:f>
              <c:strCache>
                <c:ptCount val="4"/>
                <c:pt idx="0">
                  <c:v>Tužilaca</c:v>
                </c:pt>
                <c:pt idx="1">
                  <c:v>Sudija</c:v>
                </c:pt>
                <c:pt idx="2">
                  <c:v>Advokata</c:v>
                </c:pt>
                <c:pt idx="3">
                  <c:v>Vještaka</c:v>
                </c:pt>
              </c:strCache>
            </c:strRef>
          </c:cat>
          <c:val>
            <c:numRef>
              <c:f>Sheet20!$C$4:$C$7</c:f>
              <c:numCache>
                <c:formatCode>0.0%</c:formatCode>
                <c:ptCount val="4"/>
                <c:pt idx="0">
                  <c:v>0.156</c:v>
                </c:pt>
                <c:pt idx="1">
                  <c:v>0.248</c:v>
                </c:pt>
                <c:pt idx="2">
                  <c:v>0.22</c:v>
                </c:pt>
                <c:pt idx="3">
                  <c:v>0.248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CA7-4B65-94DA-B83F3A253FD6}"/>
            </c:ext>
          </c:extLst>
        </c:ser>
        <c:ser>
          <c:idx val="2"/>
          <c:order val="2"/>
          <c:tx>
            <c:strRef>
              <c:f>Sheet20!$D$3</c:f>
              <c:strCache>
                <c:ptCount val="1"/>
                <c:pt idx="0">
                  <c:v>3</c:v>
                </c:pt>
              </c:strCache>
            </c:strRef>
          </c:tx>
          <c:spPr>
            <a:solidFill>
              <a:srgbClr val="F4B18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Franklin Gothic Book" panose="020B05030201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Sheet20!$A$4:$A$7</c:f>
              <c:strCache>
                <c:ptCount val="4"/>
                <c:pt idx="0">
                  <c:v>Tužilaca</c:v>
                </c:pt>
                <c:pt idx="1">
                  <c:v>Sudija</c:v>
                </c:pt>
                <c:pt idx="2">
                  <c:v>Advokata</c:v>
                </c:pt>
                <c:pt idx="3">
                  <c:v>Vještaka</c:v>
                </c:pt>
              </c:strCache>
            </c:strRef>
          </c:cat>
          <c:val>
            <c:numRef>
              <c:f>Sheet20!$D$4:$D$7</c:f>
              <c:numCache>
                <c:formatCode>0.0%</c:formatCode>
                <c:ptCount val="4"/>
                <c:pt idx="0">
                  <c:v>0.45</c:v>
                </c:pt>
                <c:pt idx="1">
                  <c:v>0.505</c:v>
                </c:pt>
                <c:pt idx="2">
                  <c:v>0.505</c:v>
                </c:pt>
                <c:pt idx="3">
                  <c:v>0.44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2CA7-4B65-94DA-B83F3A253FD6}"/>
            </c:ext>
          </c:extLst>
        </c:ser>
        <c:ser>
          <c:idx val="3"/>
          <c:order val="3"/>
          <c:tx>
            <c:strRef>
              <c:f>Sheet20!$E$3</c:f>
              <c:strCache>
                <c:ptCount val="1"/>
                <c:pt idx="0">
                  <c:v>2</c:v>
                </c:pt>
              </c:strCache>
            </c:strRef>
          </c:tx>
          <c:spPr>
            <a:solidFill>
              <a:srgbClr val="AF8BBF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bg1"/>
                    </a:solidFill>
                    <a:latin typeface="Franklin Gothic Book" panose="020B05030201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Sheet20!$A$4:$A$7</c:f>
              <c:strCache>
                <c:ptCount val="4"/>
                <c:pt idx="0">
                  <c:v>Tužilaca</c:v>
                </c:pt>
                <c:pt idx="1">
                  <c:v>Sudija</c:v>
                </c:pt>
                <c:pt idx="2">
                  <c:v>Advokata</c:v>
                </c:pt>
                <c:pt idx="3">
                  <c:v>Vještaka</c:v>
                </c:pt>
              </c:strCache>
            </c:strRef>
          </c:cat>
          <c:val>
            <c:numRef>
              <c:f>Sheet20!$E$4:$E$7</c:f>
              <c:numCache>
                <c:formatCode>0.0%</c:formatCode>
                <c:ptCount val="4"/>
                <c:pt idx="0">
                  <c:v>0.30299999999999999</c:v>
                </c:pt>
                <c:pt idx="1">
                  <c:v>0.183</c:v>
                </c:pt>
                <c:pt idx="2">
                  <c:v>0.16500000000000001</c:v>
                </c:pt>
                <c:pt idx="3">
                  <c:v>0.21099999999999999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2CA7-4B65-94DA-B83F3A253FD6}"/>
            </c:ext>
          </c:extLst>
        </c:ser>
        <c:ser>
          <c:idx val="4"/>
          <c:order val="4"/>
          <c:tx>
            <c:strRef>
              <c:f>Sheet20!$F$3</c:f>
              <c:strCache>
                <c:ptCount val="1"/>
                <c:pt idx="0">
                  <c:v>1 - Veoma loše</c:v>
                </c:pt>
              </c:strCache>
            </c:strRef>
          </c:tx>
          <c:spPr>
            <a:solidFill>
              <a:srgbClr val="9565AB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6.7929121364095771E-3"/>
                  <c:y val="2.0478449958710516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7DEB-4090-8691-EB97F118290D}"/>
                </c:ext>
              </c:extLst>
            </c:dLbl>
            <c:dLbl>
              <c:idx val="1"/>
              <c:layout>
                <c:manualLayout>
                  <c:x val="0"/>
                  <c:y val="2.815786869322702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7DEB-4090-8691-EB97F118290D}"/>
                </c:ext>
              </c:extLst>
            </c:dLbl>
            <c:dLbl>
              <c:idx val="2"/>
              <c:layout>
                <c:manualLayout>
                  <c:x val="-1.9925645417377993E-16"/>
                  <c:y val="7.6794187345165417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7DEB-4090-8691-EB97F118290D}"/>
                </c:ext>
              </c:extLst>
            </c:dLbl>
            <c:dLbl>
              <c:idx val="3"/>
              <c:layout>
                <c:manualLayout>
                  <c:x val="-1.0868659418255103E-2"/>
                  <c:y val="2.0155954693156052E-7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7DEB-4090-8691-EB97F118290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bg1"/>
                    </a:solidFill>
                    <a:latin typeface="Franklin Gothic Book" panose="020B05030201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Sheet20!$A$4:$A$7</c:f>
              <c:strCache>
                <c:ptCount val="4"/>
                <c:pt idx="0">
                  <c:v>Tužilaca</c:v>
                </c:pt>
                <c:pt idx="1">
                  <c:v>Sudija</c:v>
                </c:pt>
                <c:pt idx="2">
                  <c:v>Advokata</c:v>
                </c:pt>
                <c:pt idx="3">
                  <c:v>Vještaka</c:v>
                </c:pt>
              </c:strCache>
            </c:strRef>
          </c:cat>
          <c:val>
            <c:numRef>
              <c:f>Sheet20!$F$4:$F$7</c:f>
              <c:numCache>
                <c:formatCode>0.0%</c:formatCode>
                <c:ptCount val="4"/>
                <c:pt idx="0">
                  <c:v>3.6999999999999998E-2</c:v>
                </c:pt>
                <c:pt idx="1">
                  <c:v>2.8000000000000001E-2</c:v>
                </c:pt>
                <c:pt idx="2">
                  <c:v>2.8000000000000001E-2</c:v>
                </c:pt>
                <c:pt idx="3">
                  <c:v>4.5999999999999999E-2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2CA7-4B65-94DA-B83F3A253FD6}"/>
            </c:ext>
          </c:extLst>
        </c:ser>
        <c:ser>
          <c:idx val="5"/>
          <c:order val="5"/>
          <c:tx>
            <c:strRef>
              <c:f>Sheet20!$G$3</c:f>
              <c:strCache>
                <c:ptCount val="1"/>
                <c:pt idx="0">
                  <c:v>Ne znam/Nemam mišljenje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2.7171648545639506E-3"/>
                  <c:y val="-1.0239224979355263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Franklin Gothic Book" panose="020B0503020102020204" pitchFamily="34" charset="0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7DEB-4090-8691-EB97F118290D}"/>
                </c:ext>
              </c:extLst>
            </c:dLbl>
            <c:dLbl>
              <c:idx val="1"/>
              <c:layout>
                <c:manualLayout>
                  <c:x val="-1.3585824272818756E-3"/>
                  <c:y val="-2.0478449958710478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5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Franklin Gothic Book" panose="020B0503020102020204" pitchFamily="34" charset="0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7DEB-4090-8691-EB97F118290D}"/>
                </c:ext>
              </c:extLst>
            </c:dLbl>
            <c:dLbl>
              <c:idx val="2"/>
              <c:layout>
                <c:manualLayout>
                  <c:x val="-1.9925645417377993E-16"/>
                  <c:y val="-1.5358837469032801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5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Franklin Gothic Book" panose="020B0503020102020204" pitchFamily="34" charset="0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7DEB-4090-8691-EB97F118290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Franklin Gothic Book" panose="020B05030201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Sheet20!$A$4:$A$7</c:f>
              <c:strCache>
                <c:ptCount val="4"/>
                <c:pt idx="0">
                  <c:v>Tužilaca</c:v>
                </c:pt>
                <c:pt idx="1">
                  <c:v>Sudija</c:v>
                </c:pt>
                <c:pt idx="2">
                  <c:v>Advokata</c:v>
                </c:pt>
                <c:pt idx="3">
                  <c:v>Vještaka</c:v>
                </c:pt>
              </c:strCache>
            </c:strRef>
          </c:cat>
          <c:val>
            <c:numRef>
              <c:f>Sheet20!$G$4:$G$7</c:f>
              <c:numCache>
                <c:formatCode>0.0%</c:formatCode>
                <c:ptCount val="4"/>
                <c:pt idx="0">
                  <c:v>2.8000000000000001E-2</c:v>
                </c:pt>
                <c:pt idx="1">
                  <c:v>8.9999999999999993E-3</c:v>
                </c:pt>
                <c:pt idx="2">
                  <c:v>3.6999999999999998E-2</c:v>
                </c:pt>
                <c:pt idx="3">
                  <c:v>3.6999999999999998E-2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2CA7-4B65-94DA-B83F3A253FD6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82"/>
        <c:overlap val="100"/>
        <c:axId val="147573408"/>
        <c:axId val="147584928"/>
      </c:barChart>
      <c:catAx>
        <c:axId val="14757340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Franklin Gothic Book" panose="020B0503020102020204" pitchFamily="34" charset="0"/>
                <a:ea typeface="+mn-ea"/>
                <a:cs typeface="+mn-cs"/>
              </a:defRPr>
            </a:pPr>
            <a:endParaRPr lang="en-US"/>
          </a:p>
        </c:txPr>
        <c:crossAx val="147584928"/>
        <c:crosses val="autoZero"/>
        <c:auto val="1"/>
        <c:lblAlgn val="ctr"/>
        <c:lblOffset val="100"/>
        <c:noMultiLvlLbl val="0"/>
      </c:catAx>
      <c:valAx>
        <c:axId val="147584928"/>
        <c:scaling>
          <c:orientation val="minMax"/>
        </c:scaling>
        <c:delete val="1"/>
        <c:axPos val="t"/>
        <c:numFmt formatCode="0%" sourceLinked="1"/>
        <c:majorTickMark val="none"/>
        <c:minorTickMark val="none"/>
        <c:tickLblPos val="nextTo"/>
        <c:crossAx val="14757340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Franklin Gothic Book" panose="020B0503020102020204" pitchFamily="34" charset="0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400">
          <a:latin typeface="Franklin Gothic Book" panose="020B0503020102020204" pitchFamily="34" charset="0"/>
        </a:defRPr>
      </a:pPr>
      <a:endParaRPr lang="en-US"/>
    </a:p>
  </c:txPr>
  <c:externalData r:id="rId3">
    <c:autoUpdate val="0"/>
  </c:externalData>
</c:chartSpace>
</file>

<file path=ppt/charts/chart3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Sheet17!$B$1</c:f>
              <c:strCache>
                <c:ptCount val="1"/>
                <c:pt idx="0">
                  <c:v>5 - Izvrsno</c:v>
                </c:pt>
              </c:strCache>
            </c:strRef>
          </c:tx>
          <c:spPr>
            <a:solidFill>
              <a:srgbClr val="2BAEAB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bg1"/>
                    </a:solidFill>
                    <a:latin typeface="Franklin Gothic Book" panose="020B05030201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Sheet17!$A$2:$A$5</c:f>
              <c:strCache>
                <c:ptCount val="4"/>
                <c:pt idx="0">
                  <c:v>Tužilac</c:v>
                </c:pt>
                <c:pt idx="1">
                  <c:v>Sudija</c:v>
                </c:pt>
                <c:pt idx="2">
                  <c:v>Advokat</c:v>
                </c:pt>
                <c:pt idx="3">
                  <c:v>Vještaka</c:v>
                </c:pt>
              </c:strCache>
            </c:strRef>
          </c:cat>
          <c:val>
            <c:numRef>
              <c:f>Sheet17!$B$2:$B$5</c:f>
              <c:numCache>
                <c:formatCode>0.0%</c:formatCode>
                <c:ptCount val="4"/>
                <c:pt idx="0">
                  <c:v>7.5999999999999998E-2</c:v>
                </c:pt>
                <c:pt idx="1">
                  <c:v>0.109</c:v>
                </c:pt>
                <c:pt idx="2">
                  <c:v>5.3999999999999999E-2</c:v>
                </c:pt>
                <c:pt idx="3">
                  <c:v>0.12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27D-42EB-BB89-1682C67DF505}"/>
            </c:ext>
          </c:extLst>
        </c:ser>
        <c:ser>
          <c:idx val="1"/>
          <c:order val="1"/>
          <c:tx>
            <c:strRef>
              <c:f>Sheet17!$C$1</c:f>
              <c:strCache>
                <c:ptCount val="1"/>
                <c:pt idx="0">
                  <c:v>4</c:v>
                </c:pt>
              </c:strCache>
            </c:strRef>
          </c:tx>
          <c:spPr>
            <a:solidFill>
              <a:srgbClr val="7AE0D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bg1"/>
                    </a:solidFill>
                    <a:latin typeface="Franklin Gothic Book" panose="020B05030201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Sheet17!$A$2:$A$5</c:f>
              <c:strCache>
                <c:ptCount val="4"/>
                <c:pt idx="0">
                  <c:v>Tužilac</c:v>
                </c:pt>
                <c:pt idx="1">
                  <c:v>Sudija</c:v>
                </c:pt>
                <c:pt idx="2">
                  <c:v>Advokat</c:v>
                </c:pt>
                <c:pt idx="3">
                  <c:v>Vještaka</c:v>
                </c:pt>
              </c:strCache>
            </c:strRef>
          </c:cat>
          <c:val>
            <c:numRef>
              <c:f>Sheet17!$C$2:$C$5</c:f>
              <c:numCache>
                <c:formatCode>0.0%</c:formatCode>
                <c:ptCount val="4"/>
                <c:pt idx="0">
                  <c:v>0.22800000000000001</c:v>
                </c:pt>
                <c:pt idx="1">
                  <c:v>0.28299999999999997</c:v>
                </c:pt>
                <c:pt idx="2">
                  <c:v>0.26100000000000001</c:v>
                </c:pt>
                <c:pt idx="3">
                  <c:v>0.38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27D-42EB-BB89-1682C67DF505}"/>
            </c:ext>
          </c:extLst>
        </c:ser>
        <c:ser>
          <c:idx val="2"/>
          <c:order val="2"/>
          <c:tx>
            <c:strRef>
              <c:f>Sheet17!$D$1</c:f>
              <c:strCache>
                <c:ptCount val="1"/>
                <c:pt idx="0">
                  <c:v>3</c:v>
                </c:pt>
              </c:strCache>
            </c:strRef>
          </c:tx>
          <c:spPr>
            <a:solidFill>
              <a:srgbClr val="F4B18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Franklin Gothic Book" panose="020B05030201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Sheet17!$A$2:$A$5</c:f>
              <c:strCache>
                <c:ptCount val="4"/>
                <c:pt idx="0">
                  <c:v>Tužilac</c:v>
                </c:pt>
                <c:pt idx="1">
                  <c:v>Sudija</c:v>
                </c:pt>
                <c:pt idx="2">
                  <c:v>Advokat</c:v>
                </c:pt>
                <c:pt idx="3">
                  <c:v>Vještaka</c:v>
                </c:pt>
              </c:strCache>
            </c:strRef>
          </c:cat>
          <c:val>
            <c:numRef>
              <c:f>Sheet17!$D$2:$D$5</c:f>
              <c:numCache>
                <c:formatCode>0.0%</c:formatCode>
                <c:ptCount val="4"/>
                <c:pt idx="0">
                  <c:v>0.38</c:v>
                </c:pt>
                <c:pt idx="1">
                  <c:v>0.38</c:v>
                </c:pt>
                <c:pt idx="2">
                  <c:v>0.39100000000000001</c:v>
                </c:pt>
                <c:pt idx="3">
                  <c:v>0.38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27D-42EB-BB89-1682C67DF505}"/>
            </c:ext>
          </c:extLst>
        </c:ser>
        <c:ser>
          <c:idx val="3"/>
          <c:order val="3"/>
          <c:tx>
            <c:strRef>
              <c:f>Sheet17!$E$1</c:f>
              <c:strCache>
                <c:ptCount val="1"/>
                <c:pt idx="0">
                  <c:v>2</c:v>
                </c:pt>
              </c:strCache>
            </c:strRef>
          </c:tx>
          <c:spPr>
            <a:solidFill>
              <a:srgbClr val="AF8BBF"/>
            </a:solidFill>
            <a:ln>
              <a:noFill/>
            </a:ln>
            <a:effectLst/>
          </c:spPr>
          <c:invertIfNegative val="0"/>
          <c:dLbls>
            <c:dLbl>
              <c:idx val="3"/>
              <c:layout>
                <c:manualLayout>
                  <c:x val="-3.102832006078619E-2"/>
                  <c:y val="1.968712434505859E-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F3AD-4602-A47E-9570C5AC12E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bg1"/>
                    </a:solidFill>
                    <a:latin typeface="Franklin Gothic Book" panose="020B05030201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Sheet17!$A$2:$A$5</c:f>
              <c:strCache>
                <c:ptCount val="4"/>
                <c:pt idx="0">
                  <c:v>Tužilac</c:v>
                </c:pt>
                <c:pt idx="1">
                  <c:v>Sudija</c:v>
                </c:pt>
                <c:pt idx="2">
                  <c:v>Advokat</c:v>
                </c:pt>
                <c:pt idx="3">
                  <c:v>Vještaka</c:v>
                </c:pt>
              </c:strCache>
            </c:strRef>
          </c:cat>
          <c:val>
            <c:numRef>
              <c:f>Sheet17!$E$2:$E$5</c:f>
              <c:numCache>
                <c:formatCode>0.0%</c:formatCode>
                <c:ptCount val="4"/>
                <c:pt idx="0">
                  <c:v>0.109</c:v>
                </c:pt>
                <c:pt idx="1">
                  <c:v>6.5000000000000002E-2</c:v>
                </c:pt>
                <c:pt idx="2">
                  <c:v>0.16300000000000001</c:v>
                </c:pt>
                <c:pt idx="3">
                  <c:v>4.2999999999999997E-2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327D-42EB-BB89-1682C67DF505}"/>
            </c:ext>
          </c:extLst>
        </c:ser>
        <c:ser>
          <c:idx val="4"/>
          <c:order val="4"/>
          <c:tx>
            <c:strRef>
              <c:f>Sheet17!$F$1</c:f>
              <c:strCache>
                <c:ptCount val="1"/>
                <c:pt idx="0">
                  <c:v>1 - Veoma loše</c:v>
                </c:pt>
              </c:strCache>
            </c:strRef>
          </c:tx>
          <c:spPr>
            <a:solidFill>
              <a:srgbClr val="9565AB"/>
            </a:solidFill>
            <a:ln>
              <a:noFill/>
            </a:ln>
            <a:effectLst/>
          </c:spPr>
          <c:invertIfNegative val="0"/>
          <c:dLbls>
            <c:dLbl>
              <c:idx val="3"/>
              <c:layout>
                <c:manualLayout>
                  <c:x val="-7.0518909229059521E-3"/>
                  <c:y val="1.968712434505859E-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F3AD-4602-A47E-9570C5AC12E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bg1"/>
                    </a:solidFill>
                    <a:latin typeface="Franklin Gothic Book" panose="020B05030201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Sheet17!$A$2:$A$5</c:f>
              <c:strCache>
                <c:ptCount val="4"/>
                <c:pt idx="0">
                  <c:v>Tužilac</c:v>
                </c:pt>
                <c:pt idx="1">
                  <c:v>Sudija</c:v>
                </c:pt>
                <c:pt idx="2">
                  <c:v>Advokat</c:v>
                </c:pt>
                <c:pt idx="3">
                  <c:v>Vještaka</c:v>
                </c:pt>
              </c:strCache>
            </c:strRef>
          </c:cat>
          <c:val>
            <c:numRef>
              <c:f>Sheet17!$F$2:$F$5</c:f>
              <c:numCache>
                <c:formatCode>0.0%</c:formatCode>
                <c:ptCount val="4"/>
                <c:pt idx="0">
                  <c:v>3.3000000000000002E-2</c:v>
                </c:pt>
                <c:pt idx="1">
                  <c:v>4.2999999999999997E-2</c:v>
                </c:pt>
                <c:pt idx="2">
                  <c:v>5.3999999999999999E-2</c:v>
                </c:pt>
                <c:pt idx="3">
                  <c:v>1.0999999999999999E-2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327D-42EB-BB89-1682C67DF505}"/>
            </c:ext>
          </c:extLst>
        </c:ser>
        <c:ser>
          <c:idx val="5"/>
          <c:order val="5"/>
          <c:tx>
            <c:strRef>
              <c:f>Sheet17!$G$1</c:f>
              <c:strCache>
                <c:ptCount val="1"/>
                <c:pt idx="0">
                  <c:v>Ne znam/Ne mogu da procijenim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3"/>
              <c:layout>
                <c:manualLayout>
                  <c:x val="9.8726472920681266E-3"/>
                  <c:y val="9.167531665907516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F3AD-4602-A47E-9570C5AC12E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Franklin Gothic Book" panose="020B05030201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Sheet17!$A$2:$A$5</c:f>
              <c:strCache>
                <c:ptCount val="4"/>
                <c:pt idx="0">
                  <c:v>Tužilac</c:v>
                </c:pt>
                <c:pt idx="1">
                  <c:v>Sudija</c:v>
                </c:pt>
                <c:pt idx="2">
                  <c:v>Advokat</c:v>
                </c:pt>
                <c:pt idx="3">
                  <c:v>Vještaka</c:v>
                </c:pt>
              </c:strCache>
            </c:strRef>
          </c:cat>
          <c:val>
            <c:numRef>
              <c:f>Sheet17!$G$2:$G$5</c:f>
              <c:numCache>
                <c:formatCode>0.0%</c:formatCode>
                <c:ptCount val="4"/>
                <c:pt idx="0">
                  <c:v>0.17399999999999999</c:v>
                </c:pt>
                <c:pt idx="1">
                  <c:v>0.12</c:v>
                </c:pt>
                <c:pt idx="2">
                  <c:v>7.5999999999999998E-2</c:v>
                </c:pt>
                <c:pt idx="3">
                  <c:v>6.5000000000000002E-2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327D-42EB-BB89-1682C67DF505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100"/>
        <c:axId val="742254207"/>
        <c:axId val="742234527"/>
      </c:barChart>
      <c:catAx>
        <c:axId val="742254207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Franklin Gothic Book" panose="020B0503020102020204" pitchFamily="34" charset="0"/>
                <a:ea typeface="+mn-ea"/>
                <a:cs typeface="+mn-cs"/>
              </a:defRPr>
            </a:pPr>
            <a:endParaRPr lang="en-US"/>
          </a:p>
        </c:txPr>
        <c:crossAx val="742234527"/>
        <c:crosses val="autoZero"/>
        <c:auto val="1"/>
        <c:lblAlgn val="ctr"/>
        <c:lblOffset val="100"/>
        <c:noMultiLvlLbl val="0"/>
      </c:catAx>
      <c:valAx>
        <c:axId val="742234527"/>
        <c:scaling>
          <c:orientation val="minMax"/>
        </c:scaling>
        <c:delete val="1"/>
        <c:axPos val="t"/>
        <c:numFmt formatCode="0%" sourceLinked="1"/>
        <c:majorTickMark val="none"/>
        <c:minorTickMark val="none"/>
        <c:tickLblPos val="nextTo"/>
        <c:crossAx val="74225420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Franklin Gothic Book" panose="020B0503020102020204" pitchFamily="34" charset="0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400">
          <a:latin typeface="Franklin Gothic Book" panose="020B0503020102020204" pitchFamily="34" charset="0"/>
        </a:defRPr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Sheet12!$A$10</c:f>
              <c:strCache>
                <c:ptCount val="1"/>
                <c:pt idx="0">
                  <c:v>U potpunosti se slažem</c:v>
                </c:pt>
              </c:strCache>
            </c:strRef>
          </c:tx>
          <c:spPr>
            <a:solidFill>
              <a:srgbClr val="9565AB"/>
            </a:solidFill>
            <a:ln>
              <a:noFill/>
            </a:ln>
            <a:effectLst>
              <a:outerShdw blurRad="50800" dist="38100" dir="18900000" algn="bl" rotWithShape="0">
                <a:prstClr val="black">
                  <a:alpha val="40000"/>
                </a:prstClr>
              </a:outerShdw>
            </a:effectLst>
          </c:spPr>
          <c:invertIfNegative val="0"/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A2D9-48D9-89E0-C597667A080D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A2D9-48D9-89E0-C597667A080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rgbClr val="FFFFFF"/>
                    </a:solidFill>
                    <a:latin typeface="Franklin Gothic Book" panose="020B05030201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Sheet12!$B$9:$E$9</c:f>
              <c:strCache>
                <c:ptCount val="4"/>
                <c:pt idx="0">
                  <c:v>Državni tužioci</c:v>
                </c:pt>
                <c:pt idx="1">
                  <c:v>Sudije</c:v>
                </c:pt>
                <c:pt idx="2">
                  <c:v>Advokati</c:v>
                </c:pt>
                <c:pt idx="3">
                  <c:v>Vještaci</c:v>
                </c:pt>
              </c:strCache>
            </c:strRef>
          </c:cat>
          <c:val>
            <c:numRef>
              <c:f>Sheet12!$B$10:$E$10</c:f>
              <c:numCache>
                <c:formatCode>0.0%</c:formatCode>
                <c:ptCount val="4"/>
                <c:pt idx="0" formatCode="0%">
                  <c:v>0</c:v>
                </c:pt>
                <c:pt idx="1">
                  <c:v>0</c:v>
                </c:pt>
                <c:pt idx="2">
                  <c:v>0.248</c:v>
                </c:pt>
                <c:pt idx="3">
                  <c:v>8.6999999999999994E-2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2D9-48D9-89E0-C597667A080D}"/>
            </c:ext>
          </c:extLst>
        </c:ser>
        <c:ser>
          <c:idx val="1"/>
          <c:order val="1"/>
          <c:tx>
            <c:strRef>
              <c:f>Sheet12!$A$11</c:f>
              <c:strCache>
                <c:ptCount val="1"/>
                <c:pt idx="0">
                  <c:v>Donekle se slažem</c:v>
                </c:pt>
              </c:strCache>
            </c:strRef>
          </c:tx>
          <c:spPr>
            <a:solidFill>
              <a:srgbClr val="AF8BBF"/>
            </a:solidFill>
            <a:ln>
              <a:noFill/>
            </a:ln>
            <a:effectLst>
              <a:outerShdw blurRad="50800" dist="38100" dir="18900000" algn="bl" rotWithShape="0">
                <a:prstClr val="black">
                  <a:alpha val="4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rgbClr val="FFFFFF"/>
                    </a:solidFill>
                    <a:latin typeface="Franklin Gothic Book" panose="020B05030201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Sheet12!$B$9:$E$9</c:f>
              <c:strCache>
                <c:ptCount val="4"/>
                <c:pt idx="0">
                  <c:v>Državni tužioci</c:v>
                </c:pt>
                <c:pt idx="1">
                  <c:v>Sudije</c:v>
                </c:pt>
                <c:pt idx="2">
                  <c:v>Advokati</c:v>
                </c:pt>
                <c:pt idx="3">
                  <c:v>Vještaci</c:v>
                </c:pt>
              </c:strCache>
            </c:strRef>
          </c:cat>
          <c:val>
            <c:numRef>
              <c:f>Sheet12!$B$11:$E$11</c:f>
              <c:numCache>
                <c:formatCode>0.0%</c:formatCode>
                <c:ptCount val="4"/>
                <c:pt idx="0">
                  <c:v>7.2999999999999995E-2</c:v>
                </c:pt>
                <c:pt idx="1">
                  <c:v>9.5000000000000001E-2</c:v>
                </c:pt>
                <c:pt idx="2">
                  <c:v>0.36699999999999999</c:v>
                </c:pt>
                <c:pt idx="3">
                  <c:v>8.6999999999999994E-2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2D9-48D9-89E0-C597667A080D}"/>
            </c:ext>
          </c:extLst>
        </c:ser>
        <c:ser>
          <c:idx val="2"/>
          <c:order val="2"/>
          <c:tx>
            <c:strRef>
              <c:f>Sheet12!$A$12</c:f>
              <c:strCache>
                <c:ptCount val="1"/>
                <c:pt idx="0">
                  <c:v>Donekle se ne slažem</c:v>
                </c:pt>
              </c:strCache>
            </c:strRef>
          </c:tx>
          <c:spPr>
            <a:solidFill>
              <a:srgbClr val="7AE0D4"/>
            </a:solidFill>
            <a:ln>
              <a:noFill/>
            </a:ln>
            <a:effectLst>
              <a:outerShdw blurRad="50800" dist="38100" dir="18900000" algn="bl" rotWithShape="0">
                <a:prstClr val="black">
                  <a:alpha val="40000"/>
                </a:prstClr>
              </a:outerShdw>
            </a:effectLst>
          </c:spPr>
          <c:invertIfNegative val="0"/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A2D9-48D9-89E0-C597667A080D}"/>
                </c:ext>
              </c:extLst>
            </c:dLbl>
            <c:dLbl>
              <c:idx val="2"/>
              <c:layout>
                <c:manualLayout>
                  <c:x val="-1.7367409923786419E-2"/>
                  <c:y val="2.7573252034938569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8075-46C7-808C-9248948CA56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rgbClr val="FFFFFF"/>
                    </a:solidFill>
                    <a:latin typeface="Franklin Gothic Book" panose="020B05030201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Sheet12!$B$9:$E$9</c:f>
              <c:strCache>
                <c:ptCount val="4"/>
                <c:pt idx="0">
                  <c:v>Državni tužioci</c:v>
                </c:pt>
                <c:pt idx="1">
                  <c:v>Sudije</c:v>
                </c:pt>
                <c:pt idx="2">
                  <c:v>Advokati</c:v>
                </c:pt>
                <c:pt idx="3">
                  <c:v>Vještaci</c:v>
                </c:pt>
              </c:strCache>
            </c:strRef>
          </c:cat>
          <c:val>
            <c:numRef>
              <c:f>Sheet12!$B$12:$E$12</c:f>
              <c:numCache>
                <c:formatCode>0.0%</c:formatCode>
                <c:ptCount val="4"/>
                <c:pt idx="0">
                  <c:v>0</c:v>
                </c:pt>
                <c:pt idx="1">
                  <c:v>2.1000000000000001E-2</c:v>
                </c:pt>
                <c:pt idx="2">
                  <c:v>8.9999999999999993E-3</c:v>
                </c:pt>
                <c:pt idx="3">
                  <c:v>8.6999999999999994E-2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2D9-48D9-89E0-C597667A080D}"/>
            </c:ext>
          </c:extLst>
        </c:ser>
        <c:ser>
          <c:idx val="3"/>
          <c:order val="3"/>
          <c:tx>
            <c:strRef>
              <c:f>Sheet12!$A$13</c:f>
              <c:strCache>
                <c:ptCount val="1"/>
                <c:pt idx="0">
                  <c:v>Uopšte se ne slažem</c:v>
                </c:pt>
              </c:strCache>
            </c:strRef>
          </c:tx>
          <c:spPr>
            <a:solidFill>
              <a:srgbClr val="2BAEAB"/>
            </a:solidFill>
            <a:ln>
              <a:noFill/>
            </a:ln>
            <a:effectLst>
              <a:outerShdw blurRad="50800" dist="38100" dir="18900000" algn="bl" rotWithShape="0">
                <a:prstClr val="black">
                  <a:alpha val="4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rgbClr val="FFFFFF"/>
                    </a:solidFill>
                    <a:latin typeface="Franklin Gothic Book" panose="020B05030201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Sheet12!$B$9:$E$9</c:f>
              <c:strCache>
                <c:ptCount val="4"/>
                <c:pt idx="0">
                  <c:v>Državni tužioci</c:v>
                </c:pt>
                <c:pt idx="1">
                  <c:v>Sudije</c:v>
                </c:pt>
                <c:pt idx="2">
                  <c:v>Advokati</c:v>
                </c:pt>
                <c:pt idx="3">
                  <c:v>Vještaci</c:v>
                </c:pt>
              </c:strCache>
            </c:strRef>
          </c:cat>
          <c:val>
            <c:numRef>
              <c:f>Sheet12!$B$13:$E$13</c:f>
              <c:numCache>
                <c:formatCode>0.0%</c:formatCode>
                <c:ptCount val="4"/>
                <c:pt idx="0">
                  <c:v>0.48799999999999999</c:v>
                </c:pt>
                <c:pt idx="1">
                  <c:v>0.32600000000000001</c:v>
                </c:pt>
                <c:pt idx="2">
                  <c:v>5.5E-2</c:v>
                </c:pt>
                <c:pt idx="3">
                  <c:v>0.16300000000000001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A2D9-48D9-89E0-C597667A080D}"/>
            </c:ext>
          </c:extLst>
        </c:ser>
        <c:ser>
          <c:idx val="4"/>
          <c:order val="4"/>
          <c:tx>
            <c:strRef>
              <c:f>Sheet12!$A$14</c:f>
              <c:strCache>
                <c:ptCount val="1"/>
                <c:pt idx="0">
                  <c:v>Ne znam/Ne mogu da procijenim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>
              <a:outerShdw blurRad="50800" dist="38100" dir="18900000" algn="bl" rotWithShape="0">
                <a:prstClr val="black">
                  <a:alpha val="4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Franklin Gothic Book" panose="020B05030201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Sheet12!$B$9:$E$9</c:f>
              <c:strCache>
                <c:ptCount val="4"/>
                <c:pt idx="0">
                  <c:v>Državni tužioci</c:v>
                </c:pt>
                <c:pt idx="1">
                  <c:v>Sudije</c:v>
                </c:pt>
                <c:pt idx="2">
                  <c:v>Advokati</c:v>
                </c:pt>
                <c:pt idx="3">
                  <c:v>Vještaci</c:v>
                </c:pt>
              </c:strCache>
            </c:strRef>
          </c:cat>
          <c:val>
            <c:numRef>
              <c:f>Sheet12!$B$14:$E$14</c:f>
              <c:numCache>
                <c:formatCode>0.0%</c:formatCode>
                <c:ptCount val="4"/>
                <c:pt idx="0">
                  <c:v>0.439</c:v>
                </c:pt>
                <c:pt idx="1">
                  <c:v>0.55800000000000005</c:v>
                </c:pt>
                <c:pt idx="2">
                  <c:v>0.32100000000000001</c:v>
                </c:pt>
                <c:pt idx="3">
                  <c:v>0.57599999999999996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A2D9-48D9-89E0-C597667A080D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82"/>
        <c:overlap val="100"/>
        <c:axId val="656389535"/>
        <c:axId val="656393855"/>
      </c:barChart>
      <c:catAx>
        <c:axId val="656389535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Franklin Gothic Book" panose="020B0503020102020204" pitchFamily="34" charset="0"/>
                <a:ea typeface="+mn-ea"/>
                <a:cs typeface="+mn-cs"/>
              </a:defRPr>
            </a:pPr>
            <a:endParaRPr lang="en-US"/>
          </a:p>
        </c:txPr>
        <c:crossAx val="656393855"/>
        <c:crosses val="autoZero"/>
        <c:auto val="1"/>
        <c:lblAlgn val="ctr"/>
        <c:lblOffset val="100"/>
        <c:noMultiLvlLbl val="0"/>
      </c:catAx>
      <c:valAx>
        <c:axId val="656393855"/>
        <c:scaling>
          <c:orientation val="minMax"/>
        </c:scaling>
        <c:delete val="1"/>
        <c:axPos val="t"/>
        <c:numFmt formatCode="0%" sourceLinked="1"/>
        <c:majorTickMark val="none"/>
        <c:minorTickMark val="none"/>
        <c:tickLblPos val="nextTo"/>
        <c:crossAx val="656389535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Franklin Gothic Book" panose="020B0503020102020204" pitchFamily="34" charset="0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200">
          <a:latin typeface="Franklin Gothic Book" panose="020B0503020102020204" pitchFamily="34" charset="0"/>
        </a:defRPr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Sheet13!$A$10</c:f>
              <c:strCache>
                <c:ptCount val="1"/>
                <c:pt idx="0">
                  <c:v>U potpunosti se slažem</c:v>
                </c:pt>
              </c:strCache>
            </c:strRef>
          </c:tx>
          <c:spPr>
            <a:solidFill>
              <a:srgbClr val="9565AB"/>
            </a:solidFill>
            <a:ln>
              <a:noFill/>
            </a:ln>
            <a:effectLst>
              <a:outerShdw blurRad="50800" dist="38100" dir="18900000" algn="bl" rotWithShape="0">
                <a:prstClr val="black">
                  <a:alpha val="40000"/>
                </a:prstClr>
              </a:outerShdw>
            </a:effectLst>
          </c:spPr>
          <c:invertIfNegative val="0"/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CDFA-45F6-9E9E-8E13C481D639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CDFA-45F6-9E9E-8E13C481D63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rgbClr val="FFFFFF"/>
                    </a:solidFill>
                    <a:latin typeface="Franklin Gothic Book" panose="020B05030201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Sheet13!$B$9:$E$9</c:f>
              <c:strCache>
                <c:ptCount val="4"/>
                <c:pt idx="0">
                  <c:v>Državni tužioci</c:v>
                </c:pt>
                <c:pt idx="1">
                  <c:v>Sudije</c:v>
                </c:pt>
                <c:pt idx="2">
                  <c:v>Advokati</c:v>
                </c:pt>
                <c:pt idx="3">
                  <c:v>Vještaci</c:v>
                </c:pt>
              </c:strCache>
            </c:strRef>
          </c:cat>
          <c:val>
            <c:numRef>
              <c:f>Sheet13!$B$10:$E$10</c:f>
              <c:numCache>
                <c:formatCode>0.0%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0.22900000000000001</c:v>
                </c:pt>
                <c:pt idx="3">
                  <c:v>7.5999999999999998E-2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DFA-45F6-9E9E-8E13C481D639}"/>
            </c:ext>
          </c:extLst>
        </c:ser>
        <c:ser>
          <c:idx val="1"/>
          <c:order val="1"/>
          <c:tx>
            <c:strRef>
              <c:f>Sheet13!$A$11</c:f>
              <c:strCache>
                <c:ptCount val="1"/>
                <c:pt idx="0">
                  <c:v>Donekle se slažem</c:v>
                </c:pt>
              </c:strCache>
            </c:strRef>
          </c:tx>
          <c:spPr>
            <a:solidFill>
              <a:srgbClr val="AF8BBF"/>
            </a:solidFill>
            <a:ln>
              <a:noFill/>
            </a:ln>
            <a:effectLst>
              <a:outerShdw blurRad="50800" dist="38100" dir="18900000" algn="bl" rotWithShape="0">
                <a:prstClr val="black">
                  <a:alpha val="40000"/>
                </a:prstClr>
              </a:outerShdw>
            </a:effectLst>
          </c:spPr>
          <c:invertIfNegative val="0"/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CDFA-45F6-9E9E-8E13C481D63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rgbClr val="FFFFFF"/>
                    </a:solidFill>
                    <a:latin typeface="Franklin Gothic Book" panose="020B05030201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Sheet13!$B$9:$E$9</c:f>
              <c:strCache>
                <c:ptCount val="4"/>
                <c:pt idx="0">
                  <c:v>Državni tužioci</c:v>
                </c:pt>
                <c:pt idx="1">
                  <c:v>Sudije</c:v>
                </c:pt>
                <c:pt idx="2">
                  <c:v>Advokati</c:v>
                </c:pt>
                <c:pt idx="3">
                  <c:v>Vještaci</c:v>
                </c:pt>
              </c:strCache>
            </c:strRef>
          </c:cat>
          <c:val>
            <c:numRef>
              <c:f>Sheet13!$B$11:$E$11</c:f>
              <c:numCache>
                <c:formatCode>0.0%</c:formatCode>
                <c:ptCount val="4"/>
                <c:pt idx="0">
                  <c:v>0</c:v>
                </c:pt>
                <c:pt idx="1">
                  <c:v>7.3999999999999996E-2</c:v>
                </c:pt>
                <c:pt idx="2">
                  <c:v>0.248</c:v>
                </c:pt>
                <c:pt idx="3">
                  <c:v>6.5000000000000002E-2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DFA-45F6-9E9E-8E13C481D639}"/>
            </c:ext>
          </c:extLst>
        </c:ser>
        <c:ser>
          <c:idx val="2"/>
          <c:order val="2"/>
          <c:tx>
            <c:strRef>
              <c:f>Sheet13!$A$12</c:f>
              <c:strCache>
                <c:ptCount val="1"/>
                <c:pt idx="0">
                  <c:v>Donekle se ne slažem</c:v>
                </c:pt>
              </c:strCache>
            </c:strRef>
          </c:tx>
          <c:spPr>
            <a:solidFill>
              <a:srgbClr val="7AE0D4"/>
            </a:solidFill>
            <a:ln>
              <a:noFill/>
            </a:ln>
            <a:effectLst>
              <a:outerShdw blurRad="50800" dist="38100" dir="18900000" algn="bl" rotWithShape="0">
                <a:prstClr val="black">
                  <a:alpha val="40000"/>
                </a:prstClr>
              </a:outerShdw>
            </a:effectLst>
          </c:spPr>
          <c:invertIfNegative val="0"/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CDFA-45F6-9E9E-8E13C481D63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rgbClr val="FFFFFF"/>
                    </a:solidFill>
                    <a:latin typeface="Franklin Gothic Book" panose="020B05030201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Sheet13!$B$9:$E$9</c:f>
              <c:strCache>
                <c:ptCount val="4"/>
                <c:pt idx="0">
                  <c:v>Državni tužioci</c:v>
                </c:pt>
                <c:pt idx="1">
                  <c:v>Sudije</c:v>
                </c:pt>
                <c:pt idx="2">
                  <c:v>Advokati</c:v>
                </c:pt>
                <c:pt idx="3">
                  <c:v>Vještaci</c:v>
                </c:pt>
              </c:strCache>
            </c:strRef>
          </c:cat>
          <c:val>
            <c:numRef>
              <c:f>Sheet13!$B$12:$E$12</c:f>
              <c:numCache>
                <c:formatCode>0.0%</c:formatCode>
                <c:ptCount val="4"/>
                <c:pt idx="0">
                  <c:v>0</c:v>
                </c:pt>
                <c:pt idx="1">
                  <c:v>3.2000000000000001E-2</c:v>
                </c:pt>
                <c:pt idx="2">
                  <c:v>9.1999999999999998E-2</c:v>
                </c:pt>
                <c:pt idx="3">
                  <c:v>6.5000000000000002E-2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CDFA-45F6-9E9E-8E13C481D639}"/>
            </c:ext>
          </c:extLst>
        </c:ser>
        <c:ser>
          <c:idx val="3"/>
          <c:order val="3"/>
          <c:tx>
            <c:strRef>
              <c:f>Sheet13!$A$13</c:f>
              <c:strCache>
                <c:ptCount val="1"/>
                <c:pt idx="0">
                  <c:v>Uopšte se ne slažem</c:v>
                </c:pt>
              </c:strCache>
            </c:strRef>
          </c:tx>
          <c:spPr>
            <a:solidFill>
              <a:srgbClr val="2BAEAB"/>
            </a:solidFill>
            <a:ln>
              <a:noFill/>
            </a:ln>
            <a:effectLst>
              <a:outerShdw blurRad="50800" dist="38100" dir="18900000" algn="bl" rotWithShape="0">
                <a:prstClr val="black">
                  <a:alpha val="4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rgbClr val="FFFFFF"/>
                    </a:solidFill>
                    <a:latin typeface="Franklin Gothic Book" panose="020B05030201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Sheet13!$B$9:$E$9</c:f>
              <c:strCache>
                <c:ptCount val="4"/>
                <c:pt idx="0">
                  <c:v>Državni tužioci</c:v>
                </c:pt>
                <c:pt idx="1">
                  <c:v>Sudije</c:v>
                </c:pt>
                <c:pt idx="2">
                  <c:v>Advokati</c:v>
                </c:pt>
                <c:pt idx="3">
                  <c:v>Vještaci</c:v>
                </c:pt>
              </c:strCache>
            </c:strRef>
          </c:cat>
          <c:val>
            <c:numRef>
              <c:f>Sheet13!$B$13:$E$13</c:f>
              <c:numCache>
                <c:formatCode>0.0%</c:formatCode>
                <c:ptCount val="4"/>
                <c:pt idx="0">
                  <c:v>0.56100000000000005</c:v>
                </c:pt>
                <c:pt idx="1">
                  <c:v>0.24199999999999999</c:v>
                </c:pt>
                <c:pt idx="2">
                  <c:v>4.5999999999999999E-2</c:v>
                </c:pt>
                <c:pt idx="3">
                  <c:v>0.152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CDFA-45F6-9E9E-8E13C481D639}"/>
            </c:ext>
          </c:extLst>
        </c:ser>
        <c:ser>
          <c:idx val="4"/>
          <c:order val="4"/>
          <c:tx>
            <c:strRef>
              <c:f>Sheet13!$A$14</c:f>
              <c:strCache>
                <c:ptCount val="1"/>
                <c:pt idx="0">
                  <c:v>Ne znam/Ne mogu da procijenim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>
              <a:outerShdw blurRad="50800" dist="38100" dir="18900000" algn="bl" rotWithShape="0">
                <a:prstClr val="black">
                  <a:alpha val="4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Franklin Gothic Book" panose="020B05030201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Sheet13!$B$9:$E$9</c:f>
              <c:strCache>
                <c:ptCount val="4"/>
                <c:pt idx="0">
                  <c:v>Državni tužioci</c:v>
                </c:pt>
                <c:pt idx="1">
                  <c:v>Sudije</c:v>
                </c:pt>
                <c:pt idx="2">
                  <c:v>Advokati</c:v>
                </c:pt>
                <c:pt idx="3">
                  <c:v>Vještaci</c:v>
                </c:pt>
              </c:strCache>
            </c:strRef>
          </c:cat>
          <c:val>
            <c:numRef>
              <c:f>Sheet13!$B$14:$E$14</c:f>
              <c:numCache>
                <c:formatCode>0.0%</c:formatCode>
                <c:ptCount val="4"/>
                <c:pt idx="0">
                  <c:v>0.439</c:v>
                </c:pt>
                <c:pt idx="1">
                  <c:v>0.65300000000000002</c:v>
                </c:pt>
                <c:pt idx="2">
                  <c:v>0.38500000000000001</c:v>
                </c:pt>
                <c:pt idx="3">
                  <c:v>0.64100000000000001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CDFA-45F6-9E9E-8E13C481D639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82"/>
        <c:overlap val="100"/>
        <c:axId val="565565231"/>
        <c:axId val="565555151"/>
      </c:barChart>
      <c:catAx>
        <c:axId val="565565231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Franklin Gothic Book" panose="020B0503020102020204" pitchFamily="34" charset="0"/>
                <a:ea typeface="+mn-ea"/>
                <a:cs typeface="+mn-cs"/>
              </a:defRPr>
            </a:pPr>
            <a:endParaRPr lang="en-US"/>
          </a:p>
        </c:txPr>
        <c:crossAx val="565555151"/>
        <c:crosses val="autoZero"/>
        <c:auto val="1"/>
        <c:lblAlgn val="ctr"/>
        <c:lblOffset val="100"/>
        <c:noMultiLvlLbl val="0"/>
      </c:catAx>
      <c:valAx>
        <c:axId val="565555151"/>
        <c:scaling>
          <c:orientation val="minMax"/>
        </c:scaling>
        <c:delete val="1"/>
        <c:axPos val="t"/>
        <c:numFmt formatCode="0%" sourceLinked="1"/>
        <c:majorTickMark val="none"/>
        <c:minorTickMark val="none"/>
        <c:tickLblPos val="nextTo"/>
        <c:crossAx val="565565231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Franklin Gothic Book" panose="020B0503020102020204" pitchFamily="34" charset="0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400">
          <a:latin typeface="Franklin Gothic Book" panose="020B0503020102020204" pitchFamily="34" charset="0"/>
        </a:defRPr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Sheet14!$A$10</c:f>
              <c:strCache>
                <c:ptCount val="1"/>
                <c:pt idx="0">
                  <c:v>U potpunosti se slažem</c:v>
                </c:pt>
              </c:strCache>
            </c:strRef>
          </c:tx>
          <c:spPr>
            <a:solidFill>
              <a:srgbClr val="9565AB"/>
            </a:solidFill>
            <a:ln>
              <a:noFill/>
            </a:ln>
            <a:effectLst>
              <a:outerShdw blurRad="50800" dist="38100" dir="18900000" algn="bl" rotWithShape="0">
                <a:prstClr val="black">
                  <a:alpha val="40000"/>
                </a:prstClr>
              </a:outerShdw>
            </a:effectLst>
          </c:spPr>
          <c:invertIfNegative val="0"/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872C-4F68-9564-2C7FADF9ADE6}"/>
                </c:ext>
              </c:extLst>
            </c:dLbl>
            <c:dLbl>
              <c:idx val="1"/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872C-4F68-9564-2C7FADF9ADE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rgbClr val="FFFFFF"/>
                    </a:solidFill>
                    <a:latin typeface="Franklin Gothic Book" panose="020B05030201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Sheet14!$B$9:$E$9</c:f>
              <c:strCache>
                <c:ptCount val="4"/>
                <c:pt idx="0">
                  <c:v>Državni tužioci</c:v>
                </c:pt>
                <c:pt idx="1">
                  <c:v>Sudije</c:v>
                </c:pt>
                <c:pt idx="2">
                  <c:v>Advokati</c:v>
                </c:pt>
                <c:pt idx="3">
                  <c:v>Vještaci</c:v>
                </c:pt>
              </c:strCache>
            </c:strRef>
          </c:cat>
          <c:val>
            <c:numRef>
              <c:f>Sheet14!$B$10:$E$10</c:f>
              <c:numCache>
                <c:formatCode>0.0%</c:formatCode>
                <c:ptCount val="4"/>
                <c:pt idx="0" formatCode="0%">
                  <c:v>0</c:v>
                </c:pt>
                <c:pt idx="1">
                  <c:v>3.2000000000000001E-2</c:v>
                </c:pt>
                <c:pt idx="2">
                  <c:v>0.27500000000000002</c:v>
                </c:pt>
                <c:pt idx="3">
                  <c:v>4.2999999999999997E-2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72C-4F68-9564-2C7FADF9ADE6}"/>
            </c:ext>
          </c:extLst>
        </c:ser>
        <c:ser>
          <c:idx val="1"/>
          <c:order val="1"/>
          <c:tx>
            <c:strRef>
              <c:f>Sheet14!$A$11</c:f>
              <c:strCache>
                <c:ptCount val="1"/>
                <c:pt idx="0">
                  <c:v>Donekle se slažem</c:v>
                </c:pt>
              </c:strCache>
            </c:strRef>
          </c:tx>
          <c:spPr>
            <a:solidFill>
              <a:srgbClr val="AF8BBF"/>
            </a:solidFill>
            <a:ln>
              <a:noFill/>
            </a:ln>
            <a:effectLst>
              <a:outerShdw blurRad="50800" dist="38100" dir="18900000" algn="bl" rotWithShape="0">
                <a:prstClr val="black">
                  <a:alpha val="40000"/>
                </a:prstClr>
              </a:outerShdw>
            </a:effectLst>
          </c:spPr>
          <c:invertIfNegative val="0"/>
          <c:dLbls>
            <c:dLbl>
              <c:idx val="0"/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872C-4F68-9564-2C7FADF9ADE6}"/>
                </c:ext>
              </c:extLst>
            </c:dLbl>
            <c:dLbl>
              <c:idx val="1"/>
              <c:layout>
                <c:manualLayout>
                  <c:x val="7.346033753924684E-3"/>
                  <c:y val="2.689749660551475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1115-4079-938D-36E7A5E73D6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rgbClr val="FFFFFF"/>
                    </a:solidFill>
                    <a:latin typeface="Franklin Gothic Book" panose="020B05030201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Sheet14!$B$9:$E$9</c:f>
              <c:strCache>
                <c:ptCount val="4"/>
                <c:pt idx="0">
                  <c:v>Državni tužioci</c:v>
                </c:pt>
                <c:pt idx="1">
                  <c:v>Sudije</c:v>
                </c:pt>
                <c:pt idx="2">
                  <c:v>Advokati</c:v>
                </c:pt>
                <c:pt idx="3">
                  <c:v>Vještaci</c:v>
                </c:pt>
              </c:strCache>
            </c:strRef>
          </c:cat>
          <c:val>
            <c:numRef>
              <c:f>Sheet14!$B$11:$E$11</c:f>
              <c:numCache>
                <c:formatCode>0.0%</c:formatCode>
                <c:ptCount val="4"/>
                <c:pt idx="0">
                  <c:v>0.14599999999999999</c:v>
                </c:pt>
                <c:pt idx="1">
                  <c:v>0.11600000000000001</c:v>
                </c:pt>
                <c:pt idx="2">
                  <c:v>0.33900000000000002</c:v>
                </c:pt>
                <c:pt idx="3">
                  <c:v>0.12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72C-4F68-9564-2C7FADF9ADE6}"/>
            </c:ext>
          </c:extLst>
        </c:ser>
        <c:ser>
          <c:idx val="2"/>
          <c:order val="2"/>
          <c:tx>
            <c:strRef>
              <c:f>Sheet14!$A$12</c:f>
              <c:strCache>
                <c:ptCount val="1"/>
                <c:pt idx="0">
                  <c:v>Donekle se ne slažem</c:v>
                </c:pt>
              </c:strCache>
            </c:strRef>
          </c:tx>
          <c:spPr>
            <a:solidFill>
              <a:srgbClr val="7AE0D4"/>
            </a:solidFill>
            <a:ln>
              <a:noFill/>
            </a:ln>
            <a:effectLst>
              <a:outerShdw blurRad="50800" dist="38100" dir="18900000" algn="bl" rotWithShape="0">
                <a:prstClr val="black">
                  <a:alpha val="40000"/>
                </a:prstClr>
              </a:outerShdw>
            </a:effectLst>
          </c:spPr>
          <c:invertIfNegative val="0"/>
          <c:dLbls>
            <c:dLbl>
              <c:idx val="1"/>
              <c:layout>
                <c:manualLayout>
                  <c:x val="2.6900789675858195E-3"/>
                  <c:y val="4.9311507459368289E-17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1115-4079-938D-36E7A5E73D6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rgbClr val="FFFFFF"/>
                    </a:solidFill>
                    <a:latin typeface="Franklin Gothic Book" panose="020B05030201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Sheet14!$B$9:$E$9</c:f>
              <c:strCache>
                <c:ptCount val="4"/>
                <c:pt idx="0">
                  <c:v>Državni tužioci</c:v>
                </c:pt>
                <c:pt idx="1">
                  <c:v>Sudije</c:v>
                </c:pt>
                <c:pt idx="2">
                  <c:v>Advokati</c:v>
                </c:pt>
                <c:pt idx="3">
                  <c:v>Vještaci</c:v>
                </c:pt>
              </c:strCache>
            </c:strRef>
          </c:cat>
          <c:val>
            <c:numRef>
              <c:f>Sheet14!$B$12:$E$12</c:f>
              <c:numCache>
                <c:formatCode>0.0%</c:formatCode>
                <c:ptCount val="4"/>
                <c:pt idx="0">
                  <c:v>2.4E-2</c:v>
                </c:pt>
                <c:pt idx="1">
                  <c:v>3.2000000000000001E-2</c:v>
                </c:pt>
                <c:pt idx="2">
                  <c:v>8.3000000000000004E-2</c:v>
                </c:pt>
                <c:pt idx="3">
                  <c:v>8.6999999999999994E-2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72C-4F68-9564-2C7FADF9ADE6}"/>
            </c:ext>
          </c:extLst>
        </c:ser>
        <c:ser>
          <c:idx val="3"/>
          <c:order val="3"/>
          <c:tx>
            <c:strRef>
              <c:f>Sheet14!$A$13</c:f>
              <c:strCache>
                <c:ptCount val="1"/>
                <c:pt idx="0">
                  <c:v>Uopšte se ne slažem</c:v>
                </c:pt>
              </c:strCache>
            </c:strRef>
          </c:tx>
          <c:spPr>
            <a:solidFill>
              <a:srgbClr val="2BAEAB"/>
            </a:solidFill>
            <a:ln>
              <a:noFill/>
            </a:ln>
            <a:effectLst>
              <a:outerShdw blurRad="50800" dist="38100" dir="18900000" algn="bl" rotWithShape="0">
                <a:prstClr val="black">
                  <a:alpha val="4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rgbClr val="FFFFFF"/>
                    </a:solidFill>
                    <a:latin typeface="Franklin Gothic Book" panose="020B05030201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Sheet14!$B$9:$E$9</c:f>
              <c:strCache>
                <c:ptCount val="4"/>
                <c:pt idx="0">
                  <c:v>Državni tužioci</c:v>
                </c:pt>
                <c:pt idx="1">
                  <c:v>Sudije</c:v>
                </c:pt>
                <c:pt idx="2">
                  <c:v>Advokati</c:v>
                </c:pt>
                <c:pt idx="3">
                  <c:v>Vještaci</c:v>
                </c:pt>
              </c:strCache>
            </c:strRef>
          </c:cat>
          <c:val>
            <c:numRef>
              <c:f>Sheet14!$B$13:$E$13</c:f>
              <c:numCache>
                <c:formatCode>0.0%</c:formatCode>
                <c:ptCount val="4"/>
                <c:pt idx="0">
                  <c:v>0.24399999999999999</c:v>
                </c:pt>
                <c:pt idx="1">
                  <c:v>0.17899999999999999</c:v>
                </c:pt>
                <c:pt idx="2">
                  <c:v>2.8000000000000001E-2</c:v>
                </c:pt>
                <c:pt idx="3">
                  <c:v>0.22800000000000001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872C-4F68-9564-2C7FADF9ADE6}"/>
            </c:ext>
          </c:extLst>
        </c:ser>
        <c:ser>
          <c:idx val="4"/>
          <c:order val="4"/>
          <c:tx>
            <c:strRef>
              <c:f>Sheet14!$A$14</c:f>
              <c:strCache>
                <c:ptCount val="1"/>
                <c:pt idx="0">
                  <c:v>Ne znam/Ne mogu da procijenim</c:v>
                </c:pt>
              </c:strCache>
            </c:strRef>
          </c:tx>
          <c:spPr>
            <a:solidFill>
              <a:schemeClr val="bg1">
                <a:lumMod val="75000"/>
              </a:schemeClr>
            </a:solidFill>
            <a:ln>
              <a:noFill/>
            </a:ln>
            <a:effectLst>
              <a:outerShdw blurRad="50800" dist="38100" dir="18900000" algn="bl" rotWithShape="0">
                <a:prstClr val="black">
                  <a:alpha val="4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Franklin Gothic Book" panose="020B05030201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Sheet14!$B$9:$E$9</c:f>
              <c:strCache>
                <c:ptCount val="4"/>
                <c:pt idx="0">
                  <c:v>Državni tužioci</c:v>
                </c:pt>
                <c:pt idx="1">
                  <c:v>Sudije</c:v>
                </c:pt>
                <c:pt idx="2">
                  <c:v>Advokati</c:v>
                </c:pt>
                <c:pt idx="3">
                  <c:v>Vještaci</c:v>
                </c:pt>
              </c:strCache>
            </c:strRef>
          </c:cat>
          <c:val>
            <c:numRef>
              <c:f>Sheet14!$B$14:$E$14</c:f>
              <c:numCache>
                <c:formatCode>0.0%</c:formatCode>
                <c:ptCount val="4"/>
                <c:pt idx="0">
                  <c:v>0.58499999999999996</c:v>
                </c:pt>
                <c:pt idx="1">
                  <c:v>0.64200000000000002</c:v>
                </c:pt>
                <c:pt idx="2">
                  <c:v>0.27500000000000002</c:v>
                </c:pt>
                <c:pt idx="3">
                  <c:v>0.52200000000000002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872C-4F68-9564-2C7FADF9ADE6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82"/>
        <c:overlap val="100"/>
        <c:axId val="790571359"/>
        <c:axId val="790571839"/>
      </c:barChart>
      <c:catAx>
        <c:axId val="790571359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Franklin Gothic Book" panose="020B0503020102020204" pitchFamily="34" charset="0"/>
                <a:ea typeface="+mn-ea"/>
                <a:cs typeface="+mn-cs"/>
              </a:defRPr>
            </a:pPr>
            <a:endParaRPr lang="en-US"/>
          </a:p>
        </c:txPr>
        <c:crossAx val="790571839"/>
        <c:crosses val="autoZero"/>
        <c:auto val="1"/>
        <c:lblAlgn val="ctr"/>
        <c:lblOffset val="100"/>
        <c:noMultiLvlLbl val="0"/>
      </c:catAx>
      <c:valAx>
        <c:axId val="790571839"/>
        <c:scaling>
          <c:orientation val="minMax"/>
        </c:scaling>
        <c:delete val="1"/>
        <c:axPos val="t"/>
        <c:numFmt formatCode="0%" sourceLinked="1"/>
        <c:majorTickMark val="none"/>
        <c:minorTickMark val="none"/>
        <c:tickLblPos val="nextTo"/>
        <c:crossAx val="790571359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Franklin Gothic Book" panose="020B0503020102020204" pitchFamily="34" charset="0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400">
          <a:latin typeface="Franklin Gothic Book" panose="020B0503020102020204" pitchFamily="34" charset="0"/>
        </a:defRPr>
      </a:pPr>
      <a:endParaRPr lang="en-US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Sheet15!$A$10</c:f>
              <c:strCache>
                <c:ptCount val="1"/>
                <c:pt idx="0">
                  <c:v>U potpunosti se slažem</c:v>
                </c:pt>
              </c:strCache>
            </c:strRef>
          </c:tx>
          <c:spPr>
            <a:solidFill>
              <a:srgbClr val="9565AB"/>
            </a:solidFill>
            <a:ln>
              <a:noFill/>
            </a:ln>
            <a:effectLst>
              <a:outerShdw blurRad="50800" dist="38100" dir="18900000" algn="bl" rotWithShape="0">
                <a:prstClr val="black">
                  <a:alpha val="40000"/>
                </a:prstClr>
              </a:outerShdw>
            </a:effectLst>
          </c:spPr>
          <c:invertIfNegative val="0"/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3FE9-49DB-A31B-99C5FE248C25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3FE9-49DB-A31B-99C5FE248C2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rgbClr val="FFFFFF"/>
                    </a:solidFill>
                    <a:latin typeface="Franklin Gothic Book" panose="020B05030201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Sheet15!$B$9:$E$9</c:f>
              <c:strCache>
                <c:ptCount val="4"/>
                <c:pt idx="0">
                  <c:v>Državni tužioci</c:v>
                </c:pt>
                <c:pt idx="1">
                  <c:v>Sudije</c:v>
                </c:pt>
                <c:pt idx="2">
                  <c:v>Advokati</c:v>
                </c:pt>
                <c:pt idx="3">
                  <c:v>Vještaci</c:v>
                </c:pt>
              </c:strCache>
            </c:strRef>
          </c:cat>
          <c:val>
            <c:numRef>
              <c:f>Sheet15!$B$10:$E$10</c:f>
              <c:numCache>
                <c:formatCode>0.0%</c:formatCode>
                <c:ptCount val="4"/>
                <c:pt idx="0" formatCode="0%">
                  <c:v>0</c:v>
                </c:pt>
                <c:pt idx="1">
                  <c:v>0</c:v>
                </c:pt>
                <c:pt idx="2">
                  <c:v>0.13800000000000001</c:v>
                </c:pt>
                <c:pt idx="3">
                  <c:v>7.5999999999999998E-2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FE9-49DB-A31B-99C5FE248C25}"/>
            </c:ext>
          </c:extLst>
        </c:ser>
        <c:ser>
          <c:idx val="1"/>
          <c:order val="1"/>
          <c:tx>
            <c:strRef>
              <c:f>Sheet15!$A$11</c:f>
              <c:strCache>
                <c:ptCount val="1"/>
                <c:pt idx="0">
                  <c:v>Donekle se slažem</c:v>
                </c:pt>
              </c:strCache>
            </c:strRef>
          </c:tx>
          <c:spPr>
            <a:solidFill>
              <a:srgbClr val="AF8BBF"/>
            </a:solidFill>
            <a:ln>
              <a:noFill/>
            </a:ln>
            <a:effectLst>
              <a:outerShdw blurRad="50800" dist="38100" dir="18900000" algn="bl" rotWithShape="0">
                <a:prstClr val="black">
                  <a:alpha val="4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rgbClr val="FFFFFF"/>
                    </a:solidFill>
                    <a:latin typeface="Franklin Gothic Book" panose="020B05030201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Sheet15!$B$9:$E$9</c:f>
              <c:strCache>
                <c:ptCount val="4"/>
                <c:pt idx="0">
                  <c:v>Državni tužioci</c:v>
                </c:pt>
                <c:pt idx="1">
                  <c:v>Sudije</c:v>
                </c:pt>
                <c:pt idx="2">
                  <c:v>Advokati</c:v>
                </c:pt>
                <c:pt idx="3">
                  <c:v>Vještaci</c:v>
                </c:pt>
              </c:strCache>
            </c:strRef>
          </c:cat>
          <c:val>
            <c:numRef>
              <c:f>Sheet15!$B$11:$E$11</c:f>
              <c:numCache>
                <c:formatCode>0.0%</c:formatCode>
                <c:ptCount val="4"/>
                <c:pt idx="0">
                  <c:v>4.9000000000000002E-2</c:v>
                </c:pt>
                <c:pt idx="1">
                  <c:v>9.5000000000000001E-2</c:v>
                </c:pt>
                <c:pt idx="2">
                  <c:v>0.22900000000000001</c:v>
                </c:pt>
                <c:pt idx="3">
                  <c:v>7.5999999999999998E-2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3FE9-49DB-A31B-99C5FE248C25}"/>
            </c:ext>
          </c:extLst>
        </c:ser>
        <c:ser>
          <c:idx val="2"/>
          <c:order val="2"/>
          <c:tx>
            <c:strRef>
              <c:f>Sheet15!$A$12</c:f>
              <c:strCache>
                <c:ptCount val="1"/>
                <c:pt idx="0">
                  <c:v>Donekle se ne slažem</c:v>
                </c:pt>
              </c:strCache>
            </c:strRef>
          </c:tx>
          <c:spPr>
            <a:solidFill>
              <a:srgbClr val="7AE0D4"/>
            </a:solidFill>
            <a:ln>
              <a:noFill/>
            </a:ln>
            <a:effectLst>
              <a:outerShdw blurRad="50800" dist="38100" dir="18900000" algn="bl" rotWithShape="0">
                <a:prstClr val="black">
                  <a:alpha val="40000"/>
                </a:prstClr>
              </a:outerShdw>
            </a:effectLst>
          </c:spPr>
          <c:invertIfNegative val="0"/>
          <c:dLbls>
            <c:dLbl>
              <c:idx val="0"/>
              <c:layout>
                <c:manualLayout>
                  <c:x val="8.5975267555709334E-3"/>
                  <c:y val="1.2266151608112087E-17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0C1B-448F-8CFF-2CBFE6BCFD7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rgbClr val="FFFFFF"/>
                    </a:solidFill>
                    <a:latin typeface="Franklin Gothic Book" panose="020B05030201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Sheet15!$B$9:$E$9</c:f>
              <c:strCache>
                <c:ptCount val="4"/>
                <c:pt idx="0">
                  <c:v>Državni tužioci</c:v>
                </c:pt>
                <c:pt idx="1">
                  <c:v>Sudije</c:v>
                </c:pt>
                <c:pt idx="2">
                  <c:v>Advokati</c:v>
                </c:pt>
                <c:pt idx="3">
                  <c:v>Vještaci</c:v>
                </c:pt>
              </c:strCache>
            </c:strRef>
          </c:cat>
          <c:val>
            <c:numRef>
              <c:f>Sheet15!$B$12:$E$12</c:f>
              <c:numCache>
                <c:formatCode>0.0%</c:formatCode>
                <c:ptCount val="4"/>
                <c:pt idx="0">
                  <c:v>2.4E-2</c:v>
                </c:pt>
                <c:pt idx="1">
                  <c:v>5.2999999999999999E-2</c:v>
                </c:pt>
                <c:pt idx="2">
                  <c:v>9.1999999999999998E-2</c:v>
                </c:pt>
                <c:pt idx="3">
                  <c:v>9.8000000000000004E-2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3FE9-49DB-A31B-99C5FE248C25}"/>
            </c:ext>
          </c:extLst>
        </c:ser>
        <c:ser>
          <c:idx val="3"/>
          <c:order val="3"/>
          <c:tx>
            <c:strRef>
              <c:f>Sheet15!$A$13</c:f>
              <c:strCache>
                <c:ptCount val="1"/>
                <c:pt idx="0">
                  <c:v>Uopšte se ne slažem</c:v>
                </c:pt>
              </c:strCache>
            </c:strRef>
          </c:tx>
          <c:spPr>
            <a:solidFill>
              <a:srgbClr val="2BAEAB"/>
            </a:solidFill>
            <a:ln>
              <a:noFill/>
            </a:ln>
            <a:effectLst>
              <a:outerShdw blurRad="50800" dist="38100" dir="18900000" algn="bl" rotWithShape="0">
                <a:prstClr val="black">
                  <a:alpha val="4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rgbClr val="FFFFFF"/>
                    </a:solidFill>
                    <a:latin typeface="Franklin Gothic Book" panose="020B05030201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Sheet15!$B$9:$E$9</c:f>
              <c:strCache>
                <c:ptCount val="4"/>
                <c:pt idx="0">
                  <c:v>Državni tužioci</c:v>
                </c:pt>
                <c:pt idx="1">
                  <c:v>Sudije</c:v>
                </c:pt>
                <c:pt idx="2">
                  <c:v>Advokati</c:v>
                </c:pt>
                <c:pt idx="3">
                  <c:v>Vještaci</c:v>
                </c:pt>
              </c:strCache>
            </c:strRef>
          </c:cat>
          <c:val>
            <c:numRef>
              <c:f>Sheet15!$B$13:$E$13</c:f>
              <c:numCache>
                <c:formatCode>0.0%</c:formatCode>
                <c:ptCount val="4"/>
                <c:pt idx="0">
                  <c:v>0.29299999999999998</c:v>
                </c:pt>
                <c:pt idx="1">
                  <c:v>0.30499999999999999</c:v>
                </c:pt>
                <c:pt idx="2">
                  <c:v>9.1999999999999998E-2</c:v>
                </c:pt>
                <c:pt idx="3">
                  <c:v>0.14099999999999999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3FE9-49DB-A31B-99C5FE248C25}"/>
            </c:ext>
          </c:extLst>
        </c:ser>
        <c:ser>
          <c:idx val="4"/>
          <c:order val="4"/>
          <c:tx>
            <c:strRef>
              <c:f>Sheet15!$A$14</c:f>
              <c:strCache>
                <c:ptCount val="1"/>
                <c:pt idx="0">
                  <c:v>Ne znam/Ne mogu da procijenim</c:v>
                </c:pt>
              </c:strCache>
            </c:strRef>
          </c:tx>
          <c:spPr>
            <a:solidFill>
              <a:schemeClr val="bg1">
                <a:lumMod val="75000"/>
              </a:schemeClr>
            </a:solidFill>
            <a:ln>
              <a:noFill/>
            </a:ln>
            <a:effectLst>
              <a:outerShdw blurRad="50800" dist="38100" dir="18900000" algn="bl" rotWithShape="0">
                <a:prstClr val="black">
                  <a:alpha val="4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Franklin Gothic Book" panose="020B05030201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Sheet15!$B$9:$E$9</c:f>
              <c:strCache>
                <c:ptCount val="4"/>
                <c:pt idx="0">
                  <c:v>Državni tužioci</c:v>
                </c:pt>
                <c:pt idx="1">
                  <c:v>Sudije</c:v>
                </c:pt>
                <c:pt idx="2">
                  <c:v>Advokati</c:v>
                </c:pt>
                <c:pt idx="3">
                  <c:v>Vještaci</c:v>
                </c:pt>
              </c:strCache>
            </c:strRef>
          </c:cat>
          <c:val>
            <c:numRef>
              <c:f>Sheet15!$B$14:$E$14</c:f>
              <c:numCache>
                <c:formatCode>0.0%</c:formatCode>
                <c:ptCount val="4"/>
                <c:pt idx="0">
                  <c:v>0.63400000000000001</c:v>
                </c:pt>
                <c:pt idx="1">
                  <c:v>0.54700000000000004</c:v>
                </c:pt>
                <c:pt idx="2">
                  <c:v>0.45</c:v>
                </c:pt>
                <c:pt idx="3">
                  <c:v>0.60899999999999999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3FE9-49DB-A31B-99C5FE248C25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82"/>
        <c:overlap val="100"/>
        <c:axId val="213030671"/>
        <c:axId val="213031631"/>
      </c:barChart>
      <c:catAx>
        <c:axId val="213030671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Franklin Gothic Book" panose="020B0503020102020204" pitchFamily="34" charset="0"/>
                <a:ea typeface="+mn-ea"/>
                <a:cs typeface="+mn-cs"/>
              </a:defRPr>
            </a:pPr>
            <a:endParaRPr lang="en-US"/>
          </a:p>
        </c:txPr>
        <c:crossAx val="213031631"/>
        <c:crosses val="autoZero"/>
        <c:auto val="1"/>
        <c:lblAlgn val="ctr"/>
        <c:lblOffset val="100"/>
        <c:noMultiLvlLbl val="0"/>
      </c:catAx>
      <c:valAx>
        <c:axId val="213031631"/>
        <c:scaling>
          <c:orientation val="minMax"/>
        </c:scaling>
        <c:delete val="1"/>
        <c:axPos val="t"/>
        <c:numFmt formatCode="0%" sourceLinked="1"/>
        <c:majorTickMark val="none"/>
        <c:minorTickMark val="none"/>
        <c:tickLblPos val="nextTo"/>
        <c:crossAx val="213030671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Franklin Gothic Book" panose="020B0503020102020204" pitchFamily="34" charset="0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200">
          <a:latin typeface="Franklin Gothic Book" panose="020B0503020102020204" pitchFamily="34" charset="0"/>
        </a:defRPr>
      </a:pPr>
      <a:endParaRPr lang="en-US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Sheet16!$A$10</c:f>
              <c:strCache>
                <c:ptCount val="1"/>
                <c:pt idx="0">
                  <c:v>U potpunosti se slažem</c:v>
                </c:pt>
              </c:strCache>
            </c:strRef>
          </c:tx>
          <c:spPr>
            <a:solidFill>
              <a:srgbClr val="9565AB"/>
            </a:solidFill>
            <a:ln>
              <a:noFill/>
            </a:ln>
            <a:effectLst>
              <a:outerShdw blurRad="50800" dist="38100" dir="18900000" algn="bl" rotWithShape="0">
                <a:prstClr val="black">
                  <a:alpha val="40000"/>
                </a:prstClr>
              </a:outerShdw>
            </a:effectLst>
          </c:spPr>
          <c:invertIfNegative val="0"/>
          <c:dLbls>
            <c:dLbl>
              <c:idx val="0"/>
              <c:layout>
                <c:manualLayout>
                  <c:x val="8.4516565246788369E-3"/>
                  <c:y val="2.0149127724111697E-7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0C14-4CE7-B374-5DAA617E287E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4F03-4BE0-8005-73F5833573B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rgbClr val="FFFFFF"/>
                    </a:solidFill>
                    <a:latin typeface="Franklin Gothic Book" panose="020B05030201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Sheet16!$B$9:$E$9</c:f>
              <c:strCache>
                <c:ptCount val="4"/>
                <c:pt idx="0">
                  <c:v>Državni tužioci</c:v>
                </c:pt>
                <c:pt idx="1">
                  <c:v>Sudije</c:v>
                </c:pt>
                <c:pt idx="2">
                  <c:v>Advokati</c:v>
                </c:pt>
                <c:pt idx="3">
                  <c:v>Vještaci</c:v>
                </c:pt>
              </c:strCache>
            </c:strRef>
          </c:cat>
          <c:val>
            <c:numRef>
              <c:f>Sheet16!$B$10:$E$10</c:f>
              <c:numCache>
                <c:formatCode>0%</c:formatCode>
                <c:ptCount val="4"/>
                <c:pt idx="0" formatCode="0.0%">
                  <c:v>2.4E-2</c:v>
                </c:pt>
                <c:pt idx="1">
                  <c:v>0</c:v>
                </c:pt>
                <c:pt idx="2" formatCode="0.0%">
                  <c:v>0.39400000000000002</c:v>
                </c:pt>
                <c:pt idx="3" formatCode="0.0%">
                  <c:v>0.13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F03-4BE0-8005-73F5833573BC}"/>
            </c:ext>
          </c:extLst>
        </c:ser>
        <c:ser>
          <c:idx val="1"/>
          <c:order val="1"/>
          <c:tx>
            <c:strRef>
              <c:f>Sheet16!$A$11</c:f>
              <c:strCache>
                <c:ptCount val="1"/>
                <c:pt idx="0">
                  <c:v>Donekle se slažem</c:v>
                </c:pt>
              </c:strCache>
            </c:strRef>
          </c:tx>
          <c:spPr>
            <a:solidFill>
              <a:srgbClr val="AF8BBF"/>
            </a:solidFill>
            <a:ln>
              <a:noFill/>
            </a:ln>
            <a:effectLst>
              <a:outerShdw blurRad="50800" dist="38100" dir="18900000" algn="bl" rotWithShape="0">
                <a:prstClr val="black">
                  <a:alpha val="40000"/>
                </a:prstClr>
              </a:outerShdw>
            </a:effectLst>
          </c:spPr>
          <c:invertIfNegative val="0"/>
          <c:dLbls>
            <c:dLbl>
              <c:idx val="0"/>
              <c:layout>
                <c:manualLayout>
                  <c:x val="2.3946360153256678E-2"/>
                  <c:y val="4.0298255448223394E-7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0C14-4CE7-B374-5DAA617E287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rgbClr val="FFFFFF"/>
                    </a:solidFill>
                    <a:latin typeface="Franklin Gothic Book" panose="020B05030201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Sheet16!$B$9:$E$9</c:f>
              <c:strCache>
                <c:ptCount val="4"/>
                <c:pt idx="0">
                  <c:v>Državni tužioci</c:v>
                </c:pt>
                <c:pt idx="1">
                  <c:v>Sudije</c:v>
                </c:pt>
                <c:pt idx="2">
                  <c:v>Advokati</c:v>
                </c:pt>
                <c:pt idx="3">
                  <c:v>Vještaci</c:v>
                </c:pt>
              </c:strCache>
            </c:strRef>
          </c:cat>
          <c:val>
            <c:numRef>
              <c:f>Sheet16!$B$11:$E$11</c:f>
              <c:numCache>
                <c:formatCode>0.0%</c:formatCode>
                <c:ptCount val="4"/>
                <c:pt idx="0">
                  <c:v>4.9000000000000002E-2</c:v>
                </c:pt>
                <c:pt idx="1">
                  <c:v>0.11600000000000001</c:v>
                </c:pt>
                <c:pt idx="2">
                  <c:v>0.25700000000000001</c:v>
                </c:pt>
                <c:pt idx="3">
                  <c:v>0.185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F03-4BE0-8005-73F5833573BC}"/>
            </c:ext>
          </c:extLst>
        </c:ser>
        <c:ser>
          <c:idx val="2"/>
          <c:order val="2"/>
          <c:tx>
            <c:strRef>
              <c:f>Sheet16!$A$12</c:f>
              <c:strCache>
                <c:ptCount val="1"/>
                <c:pt idx="0">
                  <c:v>Donekle se ne slažem</c:v>
                </c:pt>
              </c:strCache>
            </c:strRef>
          </c:tx>
          <c:spPr>
            <a:solidFill>
              <a:srgbClr val="7AE0D4"/>
            </a:solidFill>
            <a:ln>
              <a:noFill/>
            </a:ln>
            <a:effectLst>
              <a:outerShdw blurRad="50800" dist="38100" dir="18900000" algn="bl" rotWithShape="0">
                <a:prstClr val="black">
                  <a:alpha val="40000"/>
                </a:prstClr>
              </a:outerShdw>
            </a:effectLst>
          </c:spPr>
          <c:invertIfNegative val="0"/>
          <c:dLbls>
            <c:dLbl>
              <c:idx val="0"/>
              <c:layout>
                <c:manualLayout>
                  <c:x val="3.0989407257155734E-2"/>
                  <c:y val="2.0149127724111697E-7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0C14-4CE7-B374-5DAA617E287E}"/>
                </c:ext>
              </c:extLst>
            </c:dLbl>
            <c:dLbl>
              <c:idx val="2"/>
              <c:layout>
                <c:manualLayout>
                  <c:x val="-1.8311922470137479E-2"/>
                  <c:y val="2.5589392209621853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0C14-4CE7-B374-5DAA617E287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rgbClr val="FFFFFF"/>
                    </a:solidFill>
                    <a:latin typeface="Franklin Gothic Book" panose="020B05030201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Sheet16!$B$9:$E$9</c:f>
              <c:strCache>
                <c:ptCount val="4"/>
                <c:pt idx="0">
                  <c:v>Državni tužioci</c:v>
                </c:pt>
                <c:pt idx="1">
                  <c:v>Sudije</c:v>
                </c:pt>
                <c:pt idx="2">
                  <c:v>Advokati</c:v>
                </c:pt>
                <c:pt idx="3">
                  <c:v>Vještaci</c:v>
                </c:pt>
              </c:strCache>
            </c:strRef>
          </c:cat>
          <c:val>
            <c:numRef>
              <c:f>Sheet16!$B$12:$E$12</c:f>
              <c:numCache>
                <c:formatCode>0.0%</c:formatCode>
                <c:ptCount val="4"/>
                <c:pt idx="0">
                  <c:v>4.9000000000000002E-2</c:v>
                </c:pt>
                <c:pt idx="1">
                  <c:v>0.105</c:v>
                </c:pt>
                <c:pt idx="2">
                  <c:v>3.6999999999999998E-2</c:v>
                </c:pt>
                <c:pt idx="3">
                  <c:v>7.5999999999999998E-2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4F03-4BE0-8005-73F5833573BC}"/>
            </c:ext>
          </c:extLst>
        </c:ser>
        <c:ser>
          <c:idx val="3"/>
          <c:order val="3"/>
          <c:tx>
            <c:strRef>
              <c:f>Sheet16!$A$13</c:f>
              <c:strCache>
                <c:ptCount val="1"/>
                <c:pt idx="0">
                  <c:v>Uopšte se ne slažem</c:v>
                </c:pt>
              </c:strCache>
            </c:strRef>
          </c:tx>
          <c:spPr>
            <a:solidFill>
              <a:srgbClr val="2BAEAB"/>
            </a:solidFill>
            <a:ln>
              <a:noFill/>
            </a:ln>
            <a:effectLst>
              <a:outerShdw blurRad="50800" dist="38100" dir="18900000" algn="bl" rotWithShape="0">
                <a:prstClr val="black">
                  <a:alpha val="4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rgbClr val="FFFFFF"/>
                    </a:solidFill>
                    <a:latin typeface="Franklin Gothic Book" panose="020B05030201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Sheet16!$B$9:$E$9</c:f>
              <c:strCache>
                <c:ptCount val="4"/>
                <c:pt idx="0">
                  <c:v>Državni tužioci</c:v>
                </c:pt>
                <c:pt idx="1">
                  <c:v>Sudije</c:v>
                </c:pt>
                <c:pt idx="2">
                  <c:v>Advokati</c:v>
                </c:pt>
                <c:pt idx="3">
                  <c:v>Vještaci</c:v>
                </c:pt>
              </c:strCache>
            </c:strRef>
          </c:cat>
          <c:val>
            <c:numRef>
              <c:f>Sheet16!$B$13:$E$13</c:f>
              <c:numCache>
                <c:formatCode>0.0%</c:formatCode>
                <c:ptCount val="4"/>
                <c:pt idx="0">
                  <c:v>0.317</c:v>
                </c:pt>
                <c:pt idx="1">
                  <c:v>0.4</c:v>
                </c:pt>
                <c:pt idx="2">
                  <c:v>3.6999999999999998E-2</c:v>
                </c:pt>
                <c:pt idx="3">
                  <c:v>7.5999999999999998E-2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4F03-4BE0-8005-73F5833573BC}"/>
            </c:ext>
          </c:extLst>
        </c:ser>
        <c:ser>
          <c:idx val="4"/>
          <c:order val="4"/>
          <c:tx>
            <c:strRef>
              <c:f>Sheet16!$A$14</c:f>
              <c:strCache>
                <c:ptCount val="1"/>
                <c:pt idx="0">
                  <c:v>Ne znam/Ne mogu da procijenim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>
              <a:outerShdw blurRad="50800" dist="38100" dir="18900000" algn="bl" rotWithShape="0">
                <a:prstClr val="black">
                  <a:alpha val="4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Franklin Gothic Book" panose="020B05030201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Sheet16!$B$9:$E$9</c:f>
              <c:strCache>
                <c:ptCount val="4"/>
                <c:pt idx="0">
                  <c:v>Državni tužioci</c:v>
                </c:pt>
                <c:pt idx="1">
                  <c:v>Sudije</c:v>
                </c:pt>
                <c:pt idx="2">
                  <c:v>Advokati</c:v>
                </c:pt>
                <c:pt idx="3">
                  <c:v>Vještaci</c:v>
                </c:pt>
              </c:strCache>
            </c:strRef>
          </c:cat>
          <c:val>
            <c:numRef>
              <c:f>Sheet16!$B$14:$E$14</c:f>
              <c:numCache>
                <c:formatCode>0.0%</c:formatCode>
                <c:ptCount val="4"/>
                <c:pt idx="0">
                  <c:v>0.56100000000000005</c:v>
                </c:pt>
                <c:pt idx="1">
                  <c:v>0.379</c:v>
                </c:pt>
                <c:pt idx="2">
                  <c:v>0.27500000000000002</c:v>
                </c:pt>
                <c:pt idx="3">
                  <c:v>0.53300000000000003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4F03-4BE0-8005-73F5833573BC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82"/>
        <c:overlap val="100"/>
        <c:axId val="839748223"/>
        <c:axId val="839748703"/>
      </c:barChart>
      <c:catAx>
        <c:axId val="839748223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Franklin Gothic Book" panose="020B0503020102020204" pitchFamily="34" charset="0"/>
                <a:ea typeface="+mn-ea"/>
                <a:cs typeface="+mn-cs"/>
              </a:defRPr>
            </a:pPr>
            <a:endParaRPr lang="en-US"/>
          </a:p>
        </c:txPr>
        <c:crossAx val="839748703"/>
        <c:crosses val="autoZero"/>
        <c:auto val="1"/>
        <c:lblAlgn val="ctr"/>
        <c:lblOffset val="100"/>
        <c:noMultiLvlLbl val="0"/>
      </c:catAx>
      <c:valAx>
        <c:axId val="839748703"/>
        <c:scaling>
          <c:orientation val="minMax"/>
        </c:scaling>
        <c:delete val="1"/>
        <c:axPos val="t"/>
        <c:numFmt formatCode="0%" sourceLinked="1"/>
        <c:majorTickMark val="none"/>
        <c:minorTickMark val="none"/>
        <c:tickLblPos val="nextTo"/>
        <c:crossAx val="839748223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Franklin Gothic Book" panose="020B0503020102020204" pitchFamily="34" charset="0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400">
          <a:latin typeface="Franklin Gothic Book" panose="020B0503020102020204" pitchFamily="34" charset="0"/>
        </a:defRPr>
      </a:pPr>
      <a:endParaRPr lang="en-US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1692832377434298"/>
          <c:y val="3.3939014202172095E-2"/>
          <c:w val="0.76082720953674576"/>
          <c:h val="0.8174537393352147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Sheet5!$A$3</c:f>
              <c:strCache>
                <c:ptCount val="1"/>
                <c:pt idx="0">
                  <c:v>U potpunosti ostavlja</c:v>
                </c:pt>
              </c:strCache>
            </c:strRef>
          </c:tx>
          <c:spPr>
            <a:solidFill>
              <a:srgbClr val="9565AB"/>
            </a:solidFill>
            <a:ln>
              <a:noFill/>
            </a:ln>
            <a:effectLst>
              <a:outerShdw blurRad="50800" dist="38100" dir="18900000" algn="bl" rotWithShape="0">
                <a:prstClr val="black">
                  <a:alpha val="4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Franklin Gothic Book" panose="020B05030201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Sheet5!$B$2:$C$2</c:f>
              <c:strCache>
                <c:ptCount val="2"/>
                <c:pt idx="0">
                  <c:v>Državni tužioci</c:v>
                </c:pt>
                <c:pt idx="1">
                  <c:v>Sudije</c:v>
                </c:pt>
              </c:strCache>
            </c:strRef>
          </c:cat>
          <c:val>
            <c:numRef>
              <c:f>Sheet5!$B$3:$C$3</c:f>
              <c:numCache>
                <c:formatCode>0.0%</c:formatCode>
                <c:ptCount val="2"/>
                <c:pt idx="0">
                  <c:v>0.17100000000000001</c:v>
                </c:pt>
                <c:pt idx="1">
                  <c:v>0.17899999999999999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E90-4182-94CB-F96C68BB28DC}"/>
            </c:ext>
          </c:extLst>
        </c:ser>
        <c:ser>
          <c:idx val="1"/>
          <c:order val="1"/>
          <c:tx>
            <c:strRef>
              <c:f>Sheet5!$A$4</c:f>
              <c:strCache>
                <c:ptCount val="1"/>
                <c:pt idx="0">
                  <c:v>Donekle ostavlja</c:v>
                </c:pt>
              </c:strCache>
            </c:strRef>
          </c:tx>
          <c:spPr>
            <a:solidFill>
              <a:srgbClr val="AF8BBF"/>
            </a:solidFill>
            <a:ln>
              <a:noFill/>
            </a:ln>
            <a:effectLst>
              <a:outerShdw blurRad="50800" dist="38100" dir="18900000" algn="bl" rotWithShape="0">
                <a:prstClr val="black">
                  <a:alpha val="4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Franklin Gothic Book" panose="020B05030201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Sheet5!$B$2:$C$2</c:f>
              <c:strCache>
                <c:ptCount val="2"/>
                <c:pt idx="0">
                  <c:v>Državni tužioci</c:v>
                </c:pt>
                <c:pt idx="1">
                  <c:v>Sudije</c:v>
                </c:pt>
              </c:strCache>
            </c:strRef>
          </c:cat>
          <c:val>
            <c:numRef>
              <c:f>Sheet5!$B$4:$C$4</c:f>
              <c:numCache>
                <c:formatCode>0.0%</c:formatCode>
                <c:ptCount val="2"/>
                <c:pt idx="0">
                  <c:v>0.19500000000000001</c:v>
                </c:pt>
                <c:pt idx="1">
                  <c:v>0.21099999999999999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E90-4182-94CB-F96C68BB28DC}"/>
            </c:ext>
          </c:extLst>
        </c:ser>
        <c:ser>
          <c:idx val="2"/>
          <c:order val="2"/>
          <c:tx>
            <c:strRef>
              <c:f>Sheet5!$A$5</c:f>
              <c:strCache>
                <c:ptCount val="1"/>
                <c:pt idx="0">
                  <c:v>Uglavnom ne ostavlja</c:v>
                </c:pt>
              </c:strCache>
            </c:strRef>
          </c:tx>
          <c:spPr>
            <a:solidFill>
              <a:srgbClr val="7AE0D4"/>
            </a:solidFill>
            <a:ln>
              <a:noFill/>
            </a:ln>
            <a:effectLst>
              <a:outerShdw blurRad="50800" dist="38100" dir="18900000" algn="bl" rotWithShape="0">
                <a:prstClr val="black">
                  <a:alpha val="4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Franklin Gothic Book" panose="020B05030201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Sheet5!$B$2:$C$2</c:f>
              <c:strCache>
                <c:ptCount val="2"/>
                <c:pt idx="0">
                  <c:v>Državni tužioci</c:v>
                </c:pt>
                <c:pt idx="1">
                  <c:v>Sudije</c:v>
                </c:pt>
              </c:strCache>
            </c:strRef>
          </c:cat>
          <c:val>
            <c:numRef>
              <c:f>Sheet5!$B$5:$C$5</c:f>
              <c:numCache>
                <c:formatCode>0.0%</c:formatCode>
                <c:ptCount val="2"/>
                <c:pt idx="0">
                  <c:v>0.17100000000000001</c:v>
                </c:pt>
                <c:pt idx="1">
                  <c:v>0.189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E90-4182-94CB-F96C68BB28DC}"/>
            </c:ext>
          </c:extLst>
        </c:ser>
        <c:ser>
          <c:idx val="3"/>
          <c:order val="3"/>
          <c:tx>
            <c:strRef>
              <c:f>Sheet5!$A$6</c:f>
              <c:strCache>
                <c:ptCount val="1"/>
                <c:pt idx="0">
                  <c:v>Uopšte ne ostavlja</c:v>
                </c:pt>
              </c:strCache>
            </c:strRef>
          </c:tx>
          <c:spPr>
            <a:solidFill>
              <a:srgbClr val="2BAEAB"/>
            </a:solidFill>
            <a:ln>
              <a:noFill/>
            </a:ln>
            <a:effectLst>
              <a:outerShdw blurRad="50800" dist="38100" dir="18900000" algn="bl" rotWithShape="0">
                <a:prstClr val="black">
                  <a:alpha val="4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Franklin Gothic Book" panose="020B05030201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Sheet5!$B$2:$C$2</c:f>
              <c:strCache>
                <c:ptCount val="2"/>
                <c:pt idx="0">
                  <c:v>Državni tužioci</c:v>
                </c:pt>
                <c:pt idx="1">
                  <c:v>Sudije</c:v>
                </c:pt>
              </c:strCache>
            </c:strRef>
          </c:cat>
          <c:val>
            <c:numRef>
              <c:f>Sheet5!$B$6:$C$6</c:f>
              <c:numCache>
                <c:formatCode>0.0%</c:formatCode>
                <c:ptCount val="2"/>
                <c:pt idx="0">
                  <c:v>0.122</c:v>
                </c:pt>
                <c:pt idx="1">
                  <c:v>0.158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6E90-4182-94CB-F96C68BB28DC}"/>
            </c:ext>
          </c:extLst>
        </c:ser>
        <c:ser>
          <c:idx val="4"/>
          <c:order val="4"/>
          <c:tx>
            <c:strRef>
              <c:f>Sheet5!$A$7</c:f>
              <c:strCache>
                <c:ptCount val="1"/>
                <c:pt idx="0">
                  <c:v>Ne znam/Nemam mišljenje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>
              <a:outerShdw blurRad="50800" dist="38100" dir="18900000" algn="bl" rotWithShape="0">
                <a:prstClr val="black">
                  <a:alpha val="4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Franklin Gothic Book" panose="020B05030201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Sheet5!$B$2:$C$2</c:f>
              <c:strCache>
                <c:ptCount val="2"/>
                <c:pt idx="0">
                  <c:v>Državni tužioci</c:v>
                </c:pt>
                <c:pt idx="1">
                  <c:v>Sudije</c:v>
                </c:pt>
              </c:strCache>
            </c:strRef>
          </c:cat>
          <c:val>
            <c:numRef>
              <c:f>Sheet5!$B$7:$C$7</c:f>
              <c:numCache>
                <c:formatCode>0.0%</c:formatCode>
                <c:ptCount val="2"/>
                <c:pt idx="0">
                  <c:v>0.34100000000000003</c:v>
                </c:pt>
                <c:pt idx="1">
                  <c:v>0.26300000000000001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6E90-4182-94CB-F96C68BB28DC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92"/>
        <c:axId val="251394799"/>
        <c:axId val="251400079"/>
      </c:barChart>
      <c:catAx>
        <c:axId val="251394799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Franklin Gothic Book" panose="020B0503020102020204" pitchFamily="34" charset="0"/>
                <a:ea typeface="+mn-ea"/>
                <a:cs typeface="+mn-cs"/>
              </a:defRPr>
            </a:pPr>
            <a:endParaRPr lang="en-US"/>
          </a:p>
        </c:txPr>
        <c:crossAx val="251400079"/>
        <c:crosses val="autoZero"/>
        <c:auto val="1"/>
        <c:lblAlgn val="ctr"/>
        <c:lblOffset val="100"/>
        <c:noMultiLvlLbl val="0"/>
      </c:catAx>
      <c:valAx>
        <c:axId val="251400079"/>
        <c:scaling>
          <c:orientation val="minMax"/>
        </c:scaling>
        <c:delete val="1"/>
        <c:axPos val="t"/>
        <c:numFmt formatCode="0.0%" sourceLinked="1"/>
        <c:majorTickMark val="none"/>
        <c:minorTickMark val="none"/>
        <c:tickLblPos val="nextTo"/>
        <c:crossAx val="251394799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Franklin Gothic Book" panose="020B0503020102020204" pitchFamily="34" charset="0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400">
          <a:latin typeface="Franklin Gothic Book" panose="020B0503020102020204" pitchFamily="34" charset="0"/>
        </a:defRPr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3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4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5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6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7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8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9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0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3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4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5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6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7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8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9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0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86" name="Google Shape;86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p5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46" name="Google Shape;146;p5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47" name="Google Shape;147;p54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10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60070230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p5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46" name="Google Shape;146;p5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47" name="Google Shape;147;p54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11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91191814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5">
          <a:extLst>
            <a:ext uri="{FF2B5EF4-FFF2-40B4-BE49-F238E27FC236}">
              <a16:creationId xmlns:a16="http://schemas.microsoft.com/office/drawing/2014/main" id="{A4A65B5C-4FF6-675B-D1D3-7A3ED54626F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5:notes">
            <a:extLst>
              <a:ext uri="{FF2B5EF4-FFF2-40B4-BE49-F238E27FC236}">
                <a16:creationId xmlns:a16="http://schemas.microsoft.com/office/drawing/2014/main" id="{2C4D44A8-91A7-D777-369A-2D6FB22123AC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37" name="Google Shape;137;p5:notes">
            <a:extLst>
              <a:ext uri="{FF2B5EF4-FFF2-40B4-BE49-F238E27FC236}">
                <a16:creationId xmlns:a16="http://schemas.microsoft.com/office/drawing/2014/main" id="{BE15CB3F-648E-F1F8-46B3-0EAE23117E76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321119196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p5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46" name="Google Shape;146;p5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47" name="Google Shape;147;p54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13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92826550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p5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46" name="Google Shape;146;p5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47" name="Google Shape;147;p54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14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75541280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p5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46" name="Google Shape;146;p5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dirty="0"/>
          </a:p>
        </p:txBody>
      </p:sp>
      <p:sp>
        <p:nvSpPr>
          <p:cNvPr id="147" name="Google Shape;147;p54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15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89943039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p5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46" name="Google Shape;146;p5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47" name="Google Shape;147;p54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16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18760392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p5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46" name="Google Shape;146;p5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47" name="Google Shape;147;p54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17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87548703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p5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46" name="Google Shape;146;p5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47" name="Google Shape;147;p54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18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82423697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p5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46" name="Google Shape;146;p5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47" name="Google Shape;147;p54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19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0825600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dirty="0"/>
          </a:p>
        </p:txBody>
      </p:sp>
      <p:sp>
        <p:nvSpPr>
          <p:cNvPr id="107" name="Google Shape;107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p5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46" name="Google Shape;146;p5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47" name="Google Shape;147;p54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20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61530330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5">
          <a:extLst>
            <a:ext uri="{FF2B5EF4-FFF2-40B4-BE49-F238E27FC236}">
              <a16:creationId xmlns:a16="http://schemas.microsoft.com/office/drawing/2014/main" id="{05C9C6D3-85F5-76A6-3DB8-D61F7EA2376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5:notes">
            <a:extLst>
              <a:ext uri="{FF2B5EF4-FFF2-40B4-BE49-F238E27FC236}">
                <a16:creationId xmlns:a16="http://schemas.microsoft.com/office/drawing/2014/main" id="{877D26D4-8F0A-707F-8939-1989491A7524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37" name="Google Shape;137;p5:notes">
            <a:extLst>
              <a:ext uri="{FF2B5EF4-FFF2-40B4-BE49-F238E27FC236}">
                <a16:creationId xmlns:a16="http://schemas.microsoft.com/office/drawing/2014/main" id="{66922887-0858-C6E1-46D5-24F5F076E86A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3825334335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p5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46" name="Google Shape;146;p5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47" name="Google Shape;147;p54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22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947416252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5">
          <a:extLst>
            <a:ext uri="{FF2B5EF4-FFF2-40B4-BE49-F238E27FC236}">
              <a16:creationId xmlns:a16="http://schemas.microsoft.com/office/drawing/2014/main" id="{C7217B3A-73C9-7F7E-A330-B2C548C099F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p56:notes">
            <a:extLst>
              <a:ext uri="{FF2B5EF4-FFF2-40B4-BE49-F238E27FC236}">
                <a16:creationId xmlns:a16="http://schemas.microsoft.com/office/drawing/2014/main" id="{B14FA292-E3E4-4BB3-0A9F-85A47B7850FC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77" name="Google Shape;177;p56:notes">
            <a:extLst>
              <a:ext uri="{FF2B5EF4-FFF2-40B4-BE49-F238E27FC236}">
                <a16:creationId xmlns:a16="http://schemas.microsoft.com/office/drawing/2014/main" id="{5FE6DE87-2795-65CD-3C86-028F5DE516F4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78" name="Google Shape;178;p56:notes">
            <a:extLst>
              <a:ext uri="{FF2B5EF4-FFF2-40B4-BE49-F238E27FC236}">
                <a16:creationId xmlns:a16="http://schemas.microsoft.com/office/drawing/2014/main" id="{CC41531D-49E0-642F-4644-997171B64CF2}"/>
              </a:ext>
            </a:extLst>
          </p:cNvPr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23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176564822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p5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46" name="Google Shape;146;p5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47" name="Google Shape;147;p54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24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990868339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5">
          <a:extLst>
            <a:ext uri="{FF2B5EF4-FFF2-40B4-BE49-F238E27FC236}">
              <a16:creationId xmlns:a16="http://schemas.microsoft.com/office/drawing/2014/main" id="{AA9716F4-AF93-89C4-352E-F5CA241F494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p56:notes">
            <a:extLst>
              <a:ext uri="{FF2B5EF4-FFF2-40B4-BE49-F238E27FC236}">
                <a16:creationId xmlns:a16="http://schemas.microsoft.com/office/drawing/2014/main" id="{FD10EFDE-DEC1-C38A-A061-DF5BD3C2D7D0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77" name="Google Shape;177;p56:notes">
            <a:extLst>
              <a:ext uri="{FF2B5EF4-FFF2-40B4-BE49-F238E27FC236}">
                <a16:creationId xmlns:a16="http://schemas.microsoft.com/office/drawing/2014/main" id="{8FF6CED0-074E-592F-36B9-4203A6EB996E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78" name="Google Shape;178;p56:notes">
            <a:extLst>
              <a:ext uri="{FF2B5EF4-FFF2-40B4-BE49-F238E27FC236}">
                <a16:creationId xmlns:a16="http://schemas.microsoft.com/office/drawing/2014/main" id="{3D9229D0-A62F-E628-0D55-CDC21B6DEAE0}"/>
              </a:ext>
            </a:extLst>
          </p:cNvPr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25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196971438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5">
          <a:extLst>
            <a:ext uri="{FF2B5EF4-FFF2-40B4-BE49-F238E27FC236}">
              <a16:creationId xmlns:a16="http://schemas.microsoft.com/office/drawing/2014/main" id="{6508DA65-BF17-85F0-3AB0-3A45FEE4F4F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p56:notes">
            <a:extLst>
              <a:ext uri="{FF2B5EF4-FFF2-40B4-BE49-F238E27FC236}">
                <a16:creationId xmlns:a16="http://schemas.microsoft.com/office/drawing/2014/main" id="{8A165A9C-6704-9ABD-39C4-4262D1A6B7DB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77" name="Google Shape;177;p56:notes">
            <a:extLst>
              <a:ext uri="{FF2B5EF4-FFF2-40B4-BE49-F238E27FC236}">
                <a16:creationId xmlns:a16="http://schemas.microsoft.com/office/drawing/2014/main" id="{EC87F314-7AB9-601C-F9D2-E8DCFD50200F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78" name="Google Shape;178;p56:notes">
            <a:extLst>
              <a:ext uri="{FF2B5EF4-FFF2-40B4-BE49-F238E27FC236}">
                <a16:creationId xmlns:a16="http://schemas.microsoft.com/office/drawing/2014/main" id="{9E188671-7700-BA53-3813-97371556E204}"/>
              </a:ext>
            </a:extLst>
          </p:cNvPr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26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752914303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p5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46" name="Google Shape;146;p5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47" name="Google Shape;147;p54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27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648926793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5">
          <a:extLst>
            <a:ext uri="{FF2B5EF4-FFF2-40B4-BE49-F238E27FC236}">
              <a16:creationId xmlns:a16="http://schemas.microsoft.com/office/drawing/2014/main" id="{3F89B712-B978-D4C0-4C8E-43E7C47EC16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p56:notes">
            <a:extLst>
              <a:ext uri="{FF2B5EF4-FFF2-40B4-BE49-F238E27FC236}">
                <a16:creationId xmlns:a16="http://schemas.microsoft.com/office/drawing/2014/main" id="{1EC6EF17-8944-02E2-30AD-D179A3B3C944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77" name="Google Shape;177;p56:notes">
            <a:extLst>
              <a:ext uri="{FF2B5EF4-FFF2-40B4-BE49-F238E27FC236}">
                <a16:creationId xmlns:a16="http://schemas.microsoft.com/office/drawing/2014/main" id="{CC761037-CE7B-CC5A-2B65-89ABC196D6FB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78" name="Google Shape;178;p56:notes">
            <a:extLst>
              <a:ext uri="{FF2B5EF4-FFF2-40B4-BE49-F238E27FC236}">
                <a16:creationId xmlns:a16="http://schemas.microsoft.com/office/drawing/2014/main" id="{06D3AF11-0BA0-3DCD-48F9-468ADA8E7D41}"/>
              </a:ext>
            </a:extLst>
          </p:cNvPr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28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770020048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" name="Google Shape;254;p6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55" name="Google Shape;255;p6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56" name="Google Shape;256;p61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29</a:t>
            </a:fld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5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37" name="Google Shape;137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1522624315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" name="Google Shape;267;p6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68" name="Google Shape;268;p6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69" name="Google Shape;269;p62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30</a:t>
            </a:fld>
            <a:endParaRPr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p5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46" name="Google Shape;146;p5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47" name="Google Shape;147;p54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31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26627448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p5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46" name="Google Shape;146;p5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47" name="Google Shape;147;p54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32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889563864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p5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46" name="Google Shape;146;p5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47" name="Google Shape;147;p54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33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547737105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5">
          <a:extLst>
            <a:ext uri="{FF2B5EF4-FFF2-40B4-BE49-F238E27FC236}">
              <a16:creationId xmlns:a16="http://schemas.microsoft.com/office/drawing/2014/main" id="{F0B6A8CF-9FAD-22CC-4553-F7FE56B1861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5:notes">
            <a:extLst>
              <a:ext uri="{FF2B5EF4-FFF2-40B4-BE49-F238E27FC236}">
                <a16:creationId xmlns:a16="http://schemas.microsoft.com/office/drawing/2014/main" id="{D503D9FE-F268-A9BD-BB9B-E3302D5EC01A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37" name="Google Shape;137;p5:notes">
            <a:extLst>
              <a:ext uri="{FF2B5EF4-FFF2-40B4-BE49-F238E27FC236}">
                <a16:creationId xmlns:a16="http://schemas.microsoft.com/office/drawing/2014/main" id="{2E91A28B-2F4B-F781-978F-7FF955B2CBB0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2768147169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p5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46" name="Google Shape;146;p5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47" name="Google Shape;147;p54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35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358913283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p5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46" name="Google Shape;146;p5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47" name="Google Shape;147;p54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36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461271550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p5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46" name="Google Shape;146;p5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47" name="Google Shape;147;p54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37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917665161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p5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46" name="Google Shape;146;p5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47" name="Google Shape;147;p54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38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10261708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5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29" name="Google Shape;129;p5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p5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46" name="Google Shape;146;p5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47" name="Google Shape;147;p54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4</a:t>
            </a:fld>
            <a:endParaRPr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7">
          <a:extLst>
            <a:ext uri="{FF2B5EF4-FFF2-40B4-BE49-F238E27FC236}">
              <a16:creationId xmlns:a16="http://schemas.microsoft.com/office/drawing/2014/main" id="{C7AC8C52-1609-746B-2EA1-05D104082EF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53:notes">
            <a:extLst>
              <a:ext uri="{FF2B5EF4-FFF2-40B4-BE49-F238E27FC236}">
                <a16:creationId xmlns:a16="http://schemas.microsoft.com/office/drawing/2014/main" id="{A8D36D99-895F-55ED-FA67-DD32390A1553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29" name="Google Shape;129;p53:notes">
            <a:extLst>
              <a:ext uri="{FF2B5EF4-FFF2-40B4-BE49-F238E27FC236}">
                <a16:creationId xmlns:a16="http://schemas.microsoft.com/office/drawing/2014/main" id="{CA6A1C61-6A15-A331-D772-E99FBF4FF7CA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1664030024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7">
          <a:extLst>
            <a:ext uri="{FF2B5EF4-FFF2-40B4-BE49-F238E27FC236}">
              <a16:creationId xmlns:a16="http://schemas.microsoft.com/office/drawing/2014/main" id="{39CF2B3F-269F-E667-9C6B-9F4051134A1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53:notes">
            <a:extLst>
              <a:ext uri="{FF2B5EF4-FFF2-40B4-BE49-F238E27FC236}">
                <a16:creationId xmlns:a16="http://schemas.microsoft.com/office/drawing/2014/main" id="{E6FF37AA-0967-DDEA-7729-6D8F3E8C5189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29" name="Google Shape;129;p53:notes">
            <a:extLst>
              <a:ext uri="{FF2B5EF4-FFF2-40B4-BE49-F238E27FC236}">
                <a16:creationId xmlns:a16="http://schemas.microsoft.com/office/drawing/2014/main" id="{5B73A65E-0222-E511-7518-D65AC5997C74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4099618849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9" name="Google Shape;279;p6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80" name="Google Shape;280;p6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p55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64" name="Google Shape;164;p55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65" name="Google Shape;165;p55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5</a:t>
            </a:fld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p5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46" name="Google Shape;146;p5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dirty="0"/>
          </a:p>
        </p:txBody>
      </p:sp>
      <p:sp>
        <p:nvSpPr>
          <p:cNvPr id="147" name="Google Shape;147;p54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6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27807179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p5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46" name="Google Shape;146;p5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47" name="Google Shape;147;p54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7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65293254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p5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46" name="Google Shape;146;p5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47" name="Google Shape;147;p54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8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42741228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p5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46" name="Google Shape;146;p5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47" name="Google Shape;147;p54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9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7512647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42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42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8" name="Google Shape;18;p4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4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4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5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51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5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5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5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52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52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5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5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5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43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43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4" name="Google Shape;24;p4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4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4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44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44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0" name="Google Shape;30;p4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4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4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4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45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6" name="Google Shape;36;p45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7" name="Google Shape;37;p4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4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4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46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46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3" name="Google Shape;43;p46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4" name="Google Shape;44;p46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5" name="Google Shape;45;p46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6" name="Google Shape;46;p4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4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4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4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4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4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4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4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4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4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49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49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1" name="Google Shape;61;p49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2" name="Google Shape;62;p4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4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4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50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50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50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9" name="Google Shape;69;p5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5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5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4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" name="Google Shape;11;p4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4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4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4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8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9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0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4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6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8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9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20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21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2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23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2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25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26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27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28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29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30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31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3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image" Target="../media/image2.png"/><Relationship Id="rId4" Type="http://schemas.openxmlformats.org/officeDocument/2006/relationships/hyperlink" Target="https://www.defacto.me/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9565AB"/>
            </a:gs>
            <a:gs pos="33000">
              <a:srgbClr val="AF8BBF"/>
            </a:gs>
            <a:gs pos="69000">
              <a:srgbClr val="F3F3F3"/>
            </a:gs>
            <a:gs pos="81000">
              <a:srgbClr val="F2F2F2"/>
            </a:gs>
            <a:gs pos="92000">
              <a:schemeClr val="lt1"/>
            </a:gs>
            <a:gs pos="100000">
              <a:schemeClr val="lt1"/>
            </a:gs>
          </a:gsLst>
          <a:path path="circle">
            <a:fillToRect r="100000" b="100000"/>
          </a:path>
          <a:tileRect l="-100000" t="-100000"/>
        </a:gradFill>
        <a:effectLst/>
      </p:bgPr>
    </p:bg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"/>
          <p:cNvSpPr txBox="1">
            <a:spLocks noGrp="1"/>
          </p:cNvSpPr>
          <p:nvPr>
            <p:ph type="ctrTitle"/>
          </p:nvPr>
        </p:nvSpPr>
        <p:spPr>
          <a:xfrm>
            <a:off x="1421829" y="1734423"/>
            <a:ext cx="6964790" cy="16945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EBEBEB"/>
              </a:buClr>
              <a:buSzPts val="3500"/>
              <a:buFont typeface="Arial"/>
              <a:buNone/>
            </a:pPr>
            <a:r>
              <a:rPr lang="en-US" sz="3500" b="1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Percepc</a:t>
            </a:r>
            <a:r>
              <a:rPr lang="sr-Latn-ME" sz="3500" b="1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i</a:t>
            </a:r>
            <a:r>
              <a:rPr lang="en-US" sz="3500" b="1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ja </a:t>
            </a:r>
            <a:r>
              <a:rPr lang="en-US" sz="3500" b="1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korupcije</a:t>
            </a:r>
            <a:r>
              <a:rPr lang="en-US" sz="3500" b="1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500" b="1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kod</a:t>
            </a:r>
            <a:r>
              <a:rPr lang="en-US" sz="3500" b="1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500" b="1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aktera</a:t>
            </a:r>
            <a:r>
              <a:rPr lang="en-US" sz="3500" b="1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u </a:t>
            </a:r>
            <a:r>
              <a:rPr lang="en-US" sz="3500" b="1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pravosuđu</a:t>
            </a:r>
            <a:endParaRPr sz="3500" b="1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9" name="Google Shape;89;p1"/>
          <p:cNvSpPr txBox="1">
            <a:spLocks noGrp="1"/>
          </p:cNvSpPr>
          <p:nvPr>
            <p:ph type="subTitle" idx="1"/>
          </p:nvPr>
        </p:nvSpPr>
        <p:spPr>
          <a:xfrm>
            <a:off x="1421829" y="3688137"/>
            <a:ext cx="6447129" cy="7392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EBEBEB"/>
              </a:buClr>
              <a:buSzPts val="2000"/>
              <a:buNone/>
            </a:pPr>
            <a:r>
              <a:rPr lang="en-US" sz="20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Rezultati kvantitativnog istraživanja</a:t>
            </a:r>
            <a:endParaRPr>
              <a:solidFill>
                <a:schemeClr val="lt1"/>
              </a:solidFill>
            </a:endParaRPr>
          </a:p>
        </p:txBody>
      </p:sp>
      <p:cxnSp>
        <p:nvCxnSpPr>
          <p:cNvPr id="90" name="Google Shape;90;p1"/>
          <p:cNvCxnSpPr/>
          <p:nvPr/>
        </p:nvCxnSpPr>
        <p:spPr>
          <a:xfrm>
            <a:off x="1506607" y="3558568"/>
            <a:ext cx="5485320" cy="0"/>
          </a:xfrm>
          <a:prstGeom prst="straightConnector1">
            <a:avLst/>
          </a:prstGeom>
          <a:noFill/>
          <a:ln w="28575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91" name="Google Shape;91;p1"/>
          <p:cNvSpPr/>
          <p:nvPr/>
        </p:nvSpPr>
        <p:spPr>
          <a:xfrm>
            <a:off x="385683" y="476408"/>
            <a:ext cx="942109" cy="5244751"/>
          </a:xfrm>
          <a:prstGeom prst="roundRect">
            <a:avLst>
              <a:gd name="adj" fmla="val 16667"/>
            </a:avLst>
          </a:prstGeom>
          <a:gradFill>
            <a:gsLst>
              <a:gs pos="0">
                <a:srgbClr val="F5F7FC"/>
              </a:gs>
              <a:gs pos="52999">
                <a:srgbClr val="D8D8D8"/>
              </a:gs>
              <a:gs pos="80000">
                <a:srgbClr val="AF8BBF"/>
              </a:gs>
              <a:gs pos="100000">
                <a:srgbClr val="9565AB"/>
              </a:gs>
            </a:gsLst>
            <a:lin ang="5400000" scaled="0"/>
          </a:gradFill>
          <a:ln>
            <a:noFill/>
          </a:ln>
          <a:effectLst>
            <a:outerShdw blurRad="50800" dist="38100" dir="8100000" algn="tr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92" name="Google Shape;92;p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068195" y="138387"/>
            <a:ext cx="1883923" cy="574597"/>
          </a:xfrm>
          <a:prstGeom prst="rect">
            <a:avLst/>
          </a:prstGeom>
          <a:noFill/>
          <a:ln>
            <a:noFill/>
          </a:ln>
        </p:spPr>
      </p:pic>
      <p:sp>
        <p:nvSpPr>
          <p:cNvPr id="93" name="Google Shape;93;p1"/>
          <p:cNvSpPr/>
          <p:nvPr/>
        </p:nvSpPr>
        <p:spPr>
          <a:xfrm>
            <a:off x="8934450" y="476408"/>
            <a:ext cx="561742" cy="1824182"/>
          </a:xfrm>
          <a:prstGeom prst="roundRect">
            <a:avLst>
              <a:gd name="adj" fmla="val 16667"/>
            </a:avLst>
          </a:prstGeom>
          <a:noFill/>
          <a:ln w="12700" cap="flat" cmpd="sng">
            <a:solidFill>
              <a:srgbClr val="9565AB">
                <a:alpha val="29803"/>
              </a:srgbClr>
            </a:solidFill>
            <a:prstDash val="solid"/>
            <a:round/>
            <a:headEnd type="none" w="sm" len="sm"/>
            <a:tailEnd type="none" w="sm" len="sm"/>
          </a:ln>
          <a:effectLst>
            <a:outerShdw blurRad="50800" dist="38100" dir="18900000" algn="bl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4" name="Google Shape;94;p1"/>
          <p:cNvSpPr/>
          <p:nvPr/>
        </p:nvSpPr>
        <p:spPr>
          <a:xfrm>
            <a:off x="8501779" y="1734423"/>
            <a:ext cx="3195494" cy="739274"/>
          </a:xfrm>
          <a:prstGeom prst="roundRect">
            <a:avLst>
              <a:gd name="adj" fmla="val 16667"/>
            </a:avLst>
          </a:prstGeom>
          <a:noFill/>
          <a:ln w="12700" cap="flat" cmpd="sng">
            <a:solidFill>
              <a:srgbClr val="9565AB">
                <a:alpha val="29803"/>
              </a:srgbClr>
            </a:solidFill>
            <a:prstDash val="solid"/>
            <a:round/>
            <a:headEnd type="none" w="sm" len="sm"/>
            <a:tailEnd type="none" w="sm" len="sm"/>
          </a:ln>
          <a:effectLst>
            <a:outerShdw blurRad="50800" dist="38100" dir="18900000" algn="bl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5" name="Google Shape;95;p1"/>
          <p:cNvSpPr/>
          <p:nvPr/>
        </p:nvSpPr>
        <p:spPr>
          <a:xfrm>
            <a:off x="10221784" y="2198575"/>
            <a:ext cx="1096774" cy="1304052"/>
          </a:xfrm>
          <a:prstGeom prst="roundRect">
            <a:avLst>
              <a:gd name="adj" fmla="val 16667"/>
            </a:avLst>
          </a:prstGeom>
          <a:noFill/>
          <a:ln w="12700" cap="flat" cmpd="sng">
            <a:solidFill>
              <a:srgbClr val="9565AB">
                <a:alpha val="29803"/>
              </a:srgbClr>
            </a:solidFill>
            <a:prstDash val="solid"/>
            <a:round/>
            <a:headEnd type="none" w="sm" len="sm"/>
            <a:tailEnd type="none" w="sm" len="sm"/>
          </a:ln>
          <a:effectLst>
            <a:outerShdw blurRad="50800" dist="38100" dir="18900000" algn="bl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6" name="Google Shape;96;p1"/>
          <p:cNvSpPr/>
          <p:nvPr/>
        </p:nvSpPr>
        <p:spPr>
          <a:xfrm>
            <a:off x="8762856" y="3318675"/>
            <a:ext cx="2276474" cy="739274"/>
          </a:xfrm>
          <a:prstGeom prst="roundRect">
            <a:avLst>
              <a:gd name="adj" fmla="val 16667"/>
            </a:avLst>
          </a:prstGeom>
          <a:noFill/>
          <a:ln w="12700" cap="flat" cmpd="sng">
            <a:solidFill>
              <a:srgbClr val="9565AB">
                <a:alpha val="29803"/>
              </a:srgbClr>
            </a:solidFill>
            <a:prstDash val="solid"/>
            <a:round/>
            <a:headEnd type="none" w="sm" len="sm"/>
            <a:tailEnd type="none" w="sm" len="sm"/>
          </a:ln>
          <a:effectLst>
            <a:outerShdw blurRad="50800" dist="38100" dir="18900000" algn="bl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7" name="Google Shape;97;p1"/>
          <p:cNvSpPr/>
          <p:nvPr/>
        </p:nvSpPr>
        <p:spPr>
          <a:xfrm>
            <a:off x="9195914" y="3639524"/>
            <a:ext cx="633885" cy="2150688"/>
          </a:xfrm>
          <a:prstGeom prst="roundRect">
            <a:avLst>
              <a:gd name="adj" fmla="val 16667"/>
            </a:avLst>
          </a:prstGeom>
          <a:noFill/>
          <a:ln w="12700" cap="flat" cmpd="sng">
            <a:solidFill>
              <a:srgbClr val="9565AB">
                <a:alpha val="29803"/>
              </a:srgbClr>
            </a:solidFill>
            <a:prstDash val="solid"/>
            <a:round/>
            <a:headEnd type="none" w="sm" len="sm"/>
            <a:tailEnd type="none" w="sm" len="sm"/>
          </a:ln>
          <a:effectLst>
            <a:outerShdw blurRad="50800" dist="38100" dir="18900000" algn="bl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8" name="Google Shape;98;p1"/>
          <p:cNvSpPr/>
          <p:nvPr/>
        </p:nvSpPr>
        <p:spPr>
          <a:xfrm>
            <a:off x="9475143" y="4902927"/>
            <a:ext cx="709314" cy="739274"/>
          </a:xfrm>
          <a:prstGeom prst="roundRect">
            <a:avLst>
              <a:gd name="adj" fmla="val 16667"/>
            </a:avLst>
          </a:prstGeom>
          <a:noFill/>
          <a:ln w="12700" cap="flat" cmpd="sng">
            <a:solidFill>
              <a:srgbClr val="9565AB">
                <a:alpha val="29803"/>
              </a:srgbClr>
            </a:solidFill>
            <a:prstDash val="solid"/>
            <a:round/>
            <a:headEnd type="none" w="sm" len="sm"/>
            <a:tailEnd type="none" w="sm" len="sm"/>
          </a:ln>
          <a:effectLst>
            <a:outerShdw blurRad="50800" dist="38100" dir="18900000" algn="bl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9" name="Google Shape;99;p1"/>
          <p:cNvSpPr/>
          <p:nvPr/>
        </p:nvSpPr>
        <p:spPr>
          <a:xfrm>
            <a:off x="9553458" y="4981885"/>
            <a:ext cx="709314" cy="739274"/>
          </a:xfrm>
          <a:prstGeom prst="roundRect">
            <a:avLst>
              <a:gd name="adj" fmla="val 16667"/>
            </a:avLst>
          </a:prstGeom>
          <a:noFill/>
          <a:ln w="12700" cap="flat" cmpd="sng">
            <a:solidFill>
              <a:srgbClr val="9565AB">
                <a:alpha val="29803"/>
              </a:srgbClr>
            </a:solidFill>
            <a:prstDash val="solid"/>
            <a:round/>
            <a:headEnd type="none" w="sm" len="sm"/>
            <a:tailEnd type="none" w="sm" len="sm"/>
          </a:ln>
          <a:effectLst>
            <a:outerShdw blurRad="50800" dist="38100" dir="18900000" algn="bl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0" name="Google Shape;100;p1"/>
          <p:cNvSpPr/>
          <p:nvPr/>
        </p:nvSpPr>
        <p:spPr>
          <a:xfrm>
            <a:off x="10336944" y="2317804"/>
            <a:ext cx="1096774" cy="1304052"/>
          </a:xfrm>
          <a:prstGeom prst="roundRect">
            <a:avLst>
              <a:gd name="adj" fmla="val 16667"/>
            </a:avLst>
          </a:prstGeom>
          <a:noFill/>
          <a:ln w="12700" cap="flat" cmpd="sng">
            <a:solidFill>
              <a:srgbClr val="9565AB">
                <a:alpha val="29803"/>
              </a:srgbClr>
            </a:solidFill>
            <a:prstDash val="solid"/>
            <a:round/>
            <a:headEnd type="none" w="sm" len="sm"/>
            <a:tailEnd type="none" w="sm" len="sm"/>
          </a:ln>
          <a:effectLst>
            <a:outerShdw blurRad="50800" dist="38100" dir="18900000" algn="bl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1" name="Google Shape;101;p1"/>
          <p:cNvSpPr/>
          <p:nvPr/>
        </p:nvSpPr>
        <p:spPr>
          <a:xfrm>
            <a:off x="9264485" y="872282"/>
            <a:ext cx="1112573" cy="402357"/>
          </a:xfrm>
          <a:prstGeom prst="roundRect">
            <a:avLst>
              <a:gd name="adj" fmla="val 16667"/>
            </a:avLst>
          </a:prstGeom>
          <a:noFill/>
          <a:ln w="12700" cap="flat" cmpd="sng">
            <a:solidFill>
              <a:srgbClr val="9565AB">
                <a:alpha val="29803"/>
              </a:srgbClr>
            </a:solidFill>
            <a:prstDash val="solid"/>
            <a:round/>
            <a:headEnd type="none" w="sm" len="sm"/>
            <a:tailEnd type="none" w="sm" len="sm"/>
          </a:ln>
          <a:effectLst>
            <a:outerShdw blurRad="50800" dist="38100" dir="18900000" algn="bl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2" name="Google Shape;102;p1"/>
          <p:cNvSpPr/>
          <p:nvPr/>
        </p:nvSpPr>
        <p:spPr>
          <a:xfrm>
            <a:off x="9928862" y="229234"/>
            <a:ext cx="1389695" cy="843862"/>
          </a:xfrm>
          <a:prstGeom prst="roundRect">
            <a:avLst>
              <a:gd name="adj" fmla="val 16667"/>
            </a:avLst>
          </a:prstGeom>
          <a:noFill/>
          <a:ln w="12700" cap="flat" cmpd="sng">
            <a:solidFill>
              <a:srgbClr val="9565AB">
                <a:alpha val="29803"/>
              </a:srgbClr>
            </a:solidFill>
            <a:prstDash val="solid"/>
            <a:round/>
            <a:headEnd type="none" w="sm" len="sm"/>
            <a:tailEnd type="none" w="sm" len="sm"/>
          </a:ln>
          <a:effectLst>
            <a:outerShdw blurRad="50800" dist="38100" dir="18900000" algn="bl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03" name="Google Shape;103;p1"/>
          <p:cNvPicPr preferRelativeResize="0"/>
          <p:nvPr/>
        </p:nvPicPr>
        <p:blipFill rotWithShape="1">
          <a:blip r:embed="rId4">
            <a:alphaModFix/>
          </a:blip>
          <a:srcRect l="10586" t="74816" r="10198" b="9420"/>
          <a:stretch/>
        </p:blipFill>
        <p:spPr>
          <a:xfrm>
            <a:off x="-90528" y="6628766"/>
            <a:ext cx="12453216" cy="24852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4" name="Google Shape;104;p1"/>
          <p:cNvPicPr preferRelativeResize="0"/>
          <p:nvPr/>
        </p:nvPicPr>
        <p:blipFill rotWithShape="1">
          <a:blip r:embed="rId4">
            <a:alphaModFix/>
          </a:blip>
          <a:srcRect l="11632" r="10920" b="25301"/>
          <a:stretch/>
        </p:blipFill>
        <p:spPr>
          <a:xfrm>
            <a:off x="1106880" y="5406516"/>
            <a:ext cx="10058400" cy="134052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49" name="Google Shape;149;p54"/>
          <p:cNvCxnSpPr/>
          <p:nvPr/>
        </p:nvCxnSpPr>
        <p:spPr>
          <a:xfrm>
            <a:off x="0" y="616525"/>
            <a:ext cx="729673" cy="0"/>
          </a:xfrm>
          <a:prstGeom prst="straightConnector1">
            <a:avLst/>
          </a:prstGeom>
          <a:noFill/>
          <a:ln w="76200" cap="flat" cmpd="sng">
            <a:solidFill>
              <a:srgbClr val="F2F2F2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150" name="Google Shape;150;p54"/>
          <p:cNvSpPr txBox="1"/>
          <p:nvPr/>
        </p:nvSpPr>
        <p:spPr>
          <a:xfrm>
            <a:off x="729672" y="398050"/>
            <a:ext cx="11119428" cy="8058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sr-Latn-ME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Pojedini/e </a:t>
            </a:r>
            <a:r>
              <a:rPr lang="sr-Latn-ME" sz="2800" u="sng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advokati </a:t>
            </a:r>
            <a:r>
              <a:rPr lang="sr-Latn-ME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daju mito pojedinim sudijama</a:t>
            </a:r>
            <a:r>
              <a:rPr lang="en-US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sr-Latn-ME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i državnim tužiocima.</a:t>
            </a:r>
          </a:p>
        </p:txBody>
      </p:sp>
      <p:cxnSp>
        <p:nvCxnSpPr>
          <p:cNvPr id="151" name="Google Shape;151;p54"/>
          <p:cNvCxnSpPr/>
          <p:nvPr/>
        </p:nvCxnSpPr>
        <p:spPr>
          <a:xfrm>
            <a:off x="0" y="6302035"/>
            <a:ext cx="11131515" cy="0"/>
          </a:xfrm>
          <a:prstGeom prst="straightConnector1">
            <a:avLst/>
          </a:prstGeom>
          <a:noFill/>
          <a:ln w="76200" cap="flat" cmpd="sng">
            <a:solidFill>
              <a:srgbClr val="F2F2F2"/>
            </a:solidFill>
            <a:prstDash val="solid"/>
            <a:miter lim="800000"/>
            <a:headEnd type="none" w="sm" len="sm"/>
            <a:tailEnd type="none" w="sm" len="sm"/>
          </a:ln>
        </p:spPr>
      </p:cxnSp>
      <p:pic>
        <p:nvPicPr>
          <p:cNvPr id="152" name="Google Shape;152;p54"/>
          <p:cNvPicPr preferRelativeResize="0"/>
          <p:nvPr/>
        </p:nvPicPr>
        <p:blipFill rotWithShape="1">
          <a:blip r:embed="rId3">
            <a:alphaModFix/>
          </a:blip>
          <a:srcRect r="70503"/>
          <a:stretch/>
        </p:blipFill>
        <p:spPr>
          <a:xfrm>
            <a:off x="11159212" y="5899098"/>
            <a:ext cx="689888" cy="805873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5" name="Google Shape;171;p55">
            <a:extLst>
              <a:ext uri="{FF2B5EF4-FFF2-40B4-BE49-F238E27FC236}">
                <a16:creationId xmlns:a16="http://schemas.microsoft.com/office/drawing/2014/main" id="{B081D641-2F00-3137-86B7-A57D543F7C5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157911185"/>
              </p:ext>
            </p:extLst>
          </p:nvPr>
        </p:nvGraphicFramePr>
        <p:xfrm>
          <a:off x="9808243" y="1137768"/>
          <a:ext cx="1950722" cy="3970212"/>
        </p:xfrm>
        <a:graphic>
          <a:graphicData uri="http://schemas.openxmlformats.org/drawingml/2006/table">
            <a:tbl>
              <a:tblPr firstRow="1" bandRow="1">
                <a:noFill/>
                <a:tableStyleId>{9477955C-A1E1-4A4C-BD3D-66FEA38ACCEF}</a:tableStyleId>
              </a:tblPr>
              <a:tblGrid>
                <a:gridCol w="10282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2243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99255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4,9%</a:t>
                      </a:r>
                    </a:p>
                  </a:txBody>
                  <a:tcPr marL="9525" marR="9525" marT="9525" marB="0" anchor="b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31,7%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9255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9,5%</a:t>
                      </a:r>
                    </a:p>
                  </a:txBody>
                  <a:tcPr marL="9525" marR="9525" marT="9525" marB="0" anchor="b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35,8%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9255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36,7%</a:t>
                      </a:r>
                    </a:p>
                  </a:txBody>
                  <a:tcPr marL="9525" marR="9525" marT="9525" marB="0" anchor="b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18,4%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9255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15,2%</a:t>
                      </a:r>
                    </a:p>
                  </a:txBody>
                  <a:tcPr marL="9525" marR="9525" marT="9525" marB="0" anchor="b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23,9%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13312401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6C130D69-0C41-2811-326E-B528C0F3159B}"/>
              </a:ext>
            </a:extLst>
          </p:cNvPr>
          <p:cNvSpPr txBox="1"/>
          <p:nvPr/>
        </p:nvSpPr>
        <p:spPr>
          <a:xfrm>
            <a:off x="9880473" y="1189788"/>
            <a:ext cx="10607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Latn-ME" b="1" dirty="0">
                <a:latin typeface="Franklin Gothic Book" panose="020B0503020102020204" pitchFamily="34" charset="0"/>
              </a:rPr>
              <a:t>Saglasno:</a:t>
            </a:r>
            <a:endParaRPr lang="en-US" b="1" dirty="0">
              <a:latin typeface="Franklin Gothic Book" panose="020B05030201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9D87175-65BF-2D20-F56C-64F086CE2833}"/>
              </a:ext>
            </a:extLst>
          </p:cNvPr>
          <p:cNvSpPr txBox="1"/>
          <p:nvPr/>
        </p:nvSpPr>
        <p:spPr>
          <a:xfrm>
            <a:off x="10698261" y="1137768"/>
            <a:ext cx="10607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Latn-ME" b="1" dirty="0">
                <a:latin typeface="Franklin Gothic Book" panose="020B0503020102020204" pitchFamily="34" charset="0"/>
              </a:rPr>
              <a:t>Nije saglasno:</a:t>
            </a:r>
            <a:endParaRPr lang="en-US" b="1" dirty="0">
              <a:latin typeface="Franklin Gothic Book" panose="020B0503020102020204" pitchFamily="34" charset="0"/>
            </a:endParaRPr>
          </a:p>
        </p:txBody>
      </p:sp>
      <p:sp>
        <p:nvSpPr>
          <p:cNvPr id="8" name="Google Shape;161;p54">
            <a:extLst>
              <a:ext uri="{FF2B5EF4-FFF2-40B4-BE49-F238E27FC236}">
                <a16:creationId xmlns:a16="http://schemas.microsoft.com/office/drawing/2014/main" id="{9A3337F1-74A4-FED0-BF0A-D2BE1EABDAA1}"/>
              </a:ext>
            </a:extLst>
          </p:cNvPr>
          <p:cNvSpPr txBox="1"/>
          <p:nvPr/>
        </p:nvSpPr>
        <p:spPr>
          <a:xfrm>
            <a:off x="0" y="6384179"/>
            <a:ext cx="10410825" cy="2461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sr-Latn-ME" sz="1000" dirty="0">
                <a:solidFill>
                  <a:srgbClr val="9565AB"/>
                </a:solidFill>
                <a:latin typeface="Libre Franklin"/>
                <a:sym typeface="Libre Franklin"/>
              </a:rPr>
              <a:t>*U kojoj mjeri se slažete sa sljedećim konstatacijama:</a:t>
            </a:r>
            <a:endParaRPr lang="sr-Latn-ME" dirty="0"/>
          </a:p>
        </p:txBody>
      </p:sp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77C15435-5961-59E9-FA88-88E02D7A5E2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50542321"/>
              </p:ext>
            </p:extLst>
          </p:nvPr>
        </p:nvGraphicFramePr>
        <p:xfrm>
          <a:off x="1103946" y="1415616"/>
          <a:ext cx="8863014" cy="474538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62473909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49" name="Google Shape;149;p54"/>
          <p:cNvCxnSpPr/>
          <p:nvPr/>
        </p:nvCxnSpPr>
        <p:spPr>
          <a:xfrm>
            <a:off x="0" y="616525"/>
            <a:ext cx="729673" cy="0"/>
          </a:xfrm>
          <a:prstGeom prst="straightConnector1">
            <a:avLst/>
          </a:prstGeom>
          <a:noFill/>
          <a:ln w="76200" cap="flat" cmpd="sng">
            <a:solidFill>
              <a:srgbClr val="F2F2F2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150" name="Google Shape;150;p54"/>
          <p:cNvSpPr txBox="1"/>
          <p:nvPr/>
        </p:nvSpPr>
        <p:spPr>
          <a:xfrm>
            <a:off x="729673" y="253173"/>
            <a:ext cx="11119428" cy="8058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sr-Latn-ME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Pojedini predmeti se dodjeljuju </a:t>
            </a:r>
            <a:r>
              <a:rPr lang="sr-Latn-ME" sz="2800" u="sng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sudijama </a:t>
            </a:r>
            <a:r>
              <a:rPr lang="sr-Latn-ME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u rad mimo slučajne dodjele da bi se uticalo na ishod konkretnog predmeta</a:t>
            </a:r>
            <a:r>
              <a:rPr lang="en-US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</a:t>
            </a:r>
            <a:endParaRPr lang="sr-Latn-ME" sz="2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cxnSp>
        <p:nvCxnSpPr>
          <p:cNvPr id="151" name="Google Shape;151;p54"/>
          <p:cNvCxnSpPr/>
          <p:nvPr/>
        </p:nvCxnSpPr>
        <p:spPr>
          <a:xfrm>
            <a:off x="0" y="6302035"/>
            <a:ext cx="11131515" cy="0"/>
          </a:xfrm>
          <a:prstGeom prst="straightConnector1">
            <a:avLst/>
          </a:prstGeom>
          <a:noFill/>
          <a:ln w="76200" cap="flat" cmpd="sng">
            <a:solidFill>
              <a:srgbClr val="F2F2F2"/>
            </a:solidFill>
            <a:prstDash val="solid"/>
            <a:miter lim="800000"/>
            <a:headEnd type="none" w="sm" len="sm"/>
            <a:tailEnd type="none" w="sm" len="sm"/>
          </a:ln>
        </p:spPr>
      </p:cxnSp>
      <p:pic>
        <p:nvPicPr>
          <p:cNvPr id="152" name="Google Shape;152;p54"/>
          <p:cNvPicPr preferRelativeResize="0"/>
          <p:nvPr/>
        </p:nvPicPr>
        <p:blipFill rotWithShape="1">
          <a:blip r:embed="rId3">
            <a:alphaModFix/>
          </a:blip>
          <a:srcRect r="70503"/>
          <a:stretch/>
        </p:blipFill>
        <p:spPr>
          <a:xfrm>
            <a:off x="11159212" y="5899098"/>
            <a:ext cx="689888" cy="805873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5" name="Google Shape;171;p55">
            <a:extLst>
              <a:ext uri="{FF2B5EF4-FFF2-40B4-BE49-F238E27FC236}">
                <a16:creationId xmlns:a16="http://schemas.microsoft.com/office/drawing/2014/main" id="{B081D641-2F00-3137-86B7-A57D543F7C5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029663301"/>
              </p:ext>
            </p:extLst>
          </p:nvPr>
        </p:nvGraphicFramePr>
        <p:xfrm>
          <a:off x="9808243" y="1127065"/>
          <a:ext cx="2040857" cy="4107368"/>
        </p:xfrm>
        <a:graphic>
          <a:graphicData uri="http://schemas.openxmlformats.org/drawingml/2006/table">
            <a:tbl>
              <a:tblPr firstRow="1" bandRow="1">
                <a:noFill/>
                <a:tableStyleId>{9477955C-A1E1-4A4C-BD3D-66FEA38ACCEF}</a:tableStyleId>
              </a:tblPr>
              <a:tblGrid>
                <a:gridCol w="1075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6505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02684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7,3%</a:t>
                      </a:r>
                    </a:p>
                  </a:txBody>
                  <a:tcPr marL="9525" marR="9525" marT="9525" marB="0" anchor="b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36,6%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2684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11,6%</a:t>
                      </a:r>
                    </a:p>
                  </a:txBody>
                  <a:tcPr marL="9525" marR="9525" marT="9525" marB="0" anchor="b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50,5%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2684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65,1%</a:t>
                      </a:r>
                    </a:p>
                  </a:txBody>
                  <a:tcPr marL="9525" marR="9525" marT="9525" marB="0" anchor="b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7,4%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2684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31,5%</a:t>
                      </a:r>
                    </a:p>
                  </a:txBody>
                  <a:tcPr marL="9525" marR="9525" marT="9525" marB="0" anchor="b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15,2%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13312401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6C130D69-0C41-2811-326E-B528C0F3159B}"/>
              </a:ext>
            </a:extLst>
          </p:cNvPr>
          <p:cNvSpPr txBox="1"/>
          <p:nvPr/>
        </p:nvSpPr>
        <p:spPr>
          <a:xfrm>
            <a:off x="9880473" y="1189788"/>
            <a:ext cx="10607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Latn-ME" b="1" dirty="0">
                <a:latin typeface="Franklin Gothic Book" panose="020B0503020102020204" pitchFamily="34" charset="0"/>
              </a:rPr>
              <a:t>Saglasno:</a:t>
            </a:r>
            <a:endParaRPr lang="en-US" b="1" dirty="0">
              <a:latin typeface="Franklin Gothic Book" panose="020B05030201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9D87175-65BF-2D20-F56C-64F086CE2833}"/>
              </a:ext>
            </a:extLst>
          </p:cNvPr>
          <p:cNvSpPr txBox="1"/>
          <p:nvPr/>
        </p:nvSpPr>
        <p:spPr>
          <a:xfrm>
            <a:off x="10698261" y="1137768"/>
            <a:ext cx="10607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Latn-ME" b="1" dirty="0">
                <a:latin typeface="Franklin Gothic Book" panose="020B0503020102020204" pitchFamily="34" charset="0"/>
              </a:rPr>
              <a:t>Nije saglasno:</a:t>
            </a:r>
            <a:endParaRPr lang="en-US" b="1" dirty="0">
              <a:latin typeface="Franklin Gothic Book" panose="020B0503020102020204" pitchFamily="34" charset="0"/>
            </a:endParaRPr>
          </a:p>
        </p:txBody>
      </p:sp>
      <p:sp>
        <p:nvSpPr>
          <p:cNvPr id="8" name="Google Shape;161;p54">
            <a:extLst>
              <a:ext uri="{FF2B5EF4-FFF2-40B4-BE49-F238E27FC236}">
                <a16:creationId xmlns:a16="http://schemas.microsoft.com/office/drawing/2014/main" id="{2B76E498-1454-1353-6FCA-81C8608CF9A3}"/>
              </a:ext>
            </a:extLst>
          </p:cNvPr>
          <p:cNvSpPr txBox="1"/>
          <p:nvPr/>
        </p:nvSpPr>
        <p:spPr>
          <a:xfrm>
            <a:off x="0" y="6384179"/>
            <a:ext cx="10410825" cy="2461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sr-Latn-ME" sz="1000" dirty="0">
                <a:solidFill>
                  <a:srgbClr val="9565AB"/>
                </a:solidFill>
                <a:latin typeface="Libre Franklin"/>
                <a:sym typeface="Libre Franklin"/>
              </a:rPr>
              <a:t>*U kojoj mjeri se slažete sa sljedećim konstatacijama:</a:t>
            </a:r>
            <a:endParaRPr lang="sr-Latn-ME" dirty="0"/>
          </a:p>
        </p:txBody>
      </p:sp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DD40A7B6-705E-8156-5207-F992A08E9E6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35325329"/>
              </p:ext>
            </p:extLst>
          </p:nvPr>
        </p:nvGraphicFramePr>
        <p:xfrm>
          <a:off x="979170" y="1353166"/>
          <a:ext cx="9015984" cy="49629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72256384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9565AB"/>
            </a:gs>
            <a:gs pos="54000">
              <a:srgbClr val="AF8BBF"/>
            </a:gs>
            <a:gs pos="100000">
              <a:schemeClr val="lt1"/>
            </a:gs>
            <a:gs pos="90000">
              <a:schemeClr val="lt1"/>
            </a:gs>
            <a:gs pos="100000">
              <a:srgbClr val="F2F2F2"/>
            </a:gs>
          </a:gsLst>
          <a:path path="circle">
            <a:fillToRect l="100000" b="100000"/>
          </a:path>
          <a:tileRect t="-100000" r="-100000"/>
        </a:gradFill>
        <a:effectLst/>
      </p:bgPr>
    </p:bg>
    <p:spTree>
      <p:nvGrpSpPr>
        <p:cNvPr id="1" name="Shape 138">
          <a:extLst>
            <a:ext uri="{FF2B5EF4-FFF2-40B4-BE49-F238E27FC236}">
              <a16:creationId xmlns:a16="http://schemas.microsoft.com/office/drawing/2014/main" id="{5B7F4622-8B68-94CF-BC69-2670E066CA1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5">
            <a:extLst>
              <a:ext uri="{FF2B5EF4-FFF2-40B4-BE49-F238E27FC236}">
                <a16:creationId xmlns:a16="http://schemas.microsoft.com/office/drawing/2014/main" id="{A87042F1-2FAF-9955-641B-6B480D358F8C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5291386" y="2445116"/>
            <a:ext cx="6964790" cy="8058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EBEBEB"/>
              </a:buClr>
              <a:buSzPts val="3600"/>
              <a:buFont typeface="Arial"/>
              <a:buNone/>
            </a:pPr>
            <a:r>
              <a:rPr lang="en-US" sz="3600" dirty="0" err="1">
                <a:solidFill>
                  <a:srgbClr val="EBEBEB"/>
                </a:solidFill>
                <a:latin typeface="Arial"/>
                <a:ea typeface="Arial"/>
                <a:cs typeface="Arial"/>
                <a:sym typeface="Arial"/>
              </a:rPr>
              <a:t>Percepcija</a:t>
            </a:r>
            <a:r>
              <a:rPr lang="en-US" sz="3600" dirty="0">
                <a:solidFill>
                  <a:srgbClr val="EBEBEB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600" dirty="0" err="1">
                <a:solidFill>
                  <a:srgbClr val="EBEBEB"/>
                </a:solidFill>
                <a:latin typeface="Arial"/>
                <a:ea typeface="Arial"/>
                <a:cs typeface="Arial"/>
                <a:sym typeface="Arial"/>
              </a:rPr>
              <a:t>rizika</a:t>
            </a:r>
            <a:r>
              <a:rPr lang="en-US" sz="3600" dirty="0">
                <a:solidFill>
                  <a:srgbClr val="EBEBEB"/>
                </a:solidFill>
                <a:latin typeface="Arial"/>
                <a:ea typeface="Arial"/>
                <a:cs typeface="Arial"/>
                <a:sym typeface="Arial"/>
              </a:rPr>
              <a:t> od </a:t>
            </a:r>
            <a:r>
              <a:rPr lang="en-US" sz="3600" dirty="0" err="1">
                <a:solidFill>
                  <a:srgbClr val="EBEBEB"/>
                </a:solidFill>
                <a:latin typeface="Arial"/>
                <a:ea typeface="Arial"/>
                <a:cs typeface="Arial"/>
                <a:sym typeface="Arial"/>
              </a:rPr>
              <a:t>korupcije</a:t>
            </a:r>
            <a:endParaRPr sz="3600" dirty="0">
              <a:solidFill>
                <a:srgbClr val="EBEBEB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0" name="Google Shape;140;p5">
            <a:extLst>
              <a:ext uri="{FF2B5EF4-FFF2-40B4-BE49-F238E27FC236}">
                <a16:creationId xmlns:a16="http://schemas.microsoft.com/office/drawing/2014/main" id="{78BF0711-819A-2984-949A-5C2942D5077D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6159446" y="3668629"/>
            <a:ext cx="6447129" cy="2900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EBEBEB"/>
              </a:buClr>
              <a:buSzPts val="2000"/>
              <a:buNone/>
            </a:pPr>
            <a:r>
              <a:rPr lang="sr-Latn-ME" sz="2000" dirty="0">
                <a:solidFill>
                  <a:srgbClr val="EAEAEA"/>
                </a:solidFill>
                <a:latin typeface="Arial"/>
                <a:cs typeface="Arial"/>
                <a:sym typeface="Arial"/>
              </a:rPr>
              <a:t>PREGLED REZULTATA MEĐU GRUPAMA</a:t>
            </a:r>
            <a:endParaRPr lang="en-US" dirty="0"/>
          </a:p>
        </p:txBody>
      </p:sp>
      <p:sp>
        <p:nvSpPr>
          <p:cNvPr id="141" name="Google Shape;141;p5">
            <a:extLst>
              <a:ext uri="{FF2B5EF4-FFF2-40B4-BE49-F238E27FC236}">
                <a16:creationId xmlns:a16="http://schemas.microsoft.com/office/drawing/2014/main" id="{716E1C20-EFDE-5FDC-F965-9161D6A13F17}"/>
              </a:ext>
            </a:extLst>
          </p:cNvPr>
          <p:cNvSpPr/>
          <p:nvPr/>
        </p:nvSpPr>
        <p:spPr>
          <a:xfrm>
            <a:off x="3621024" y="3283950"/>
            <a:ext cx="7882317" cy="290099"/>
          </a:xfrm>
          <a:prstGeom prst="roundRect">
            <a:avLst>
              <a:gd name="adj" fmla="val 16667"/>
            </a:avLst>
          </a:prstGeom>
          <a:gradFill flip="none" rotWithShape="1">
            <a:gsLst>
              <a:gs pos="0">
                <a:srgbClr val="9565AB"/>
              </a:gs>
              <a:gs pos="11000">
                <a:srgbClr val="9565AB"/>
              </a:gs>
              <a:gs pos="34000">
                <a:srgbClr val="AF8BBF"/>
              </a:gs>
              <a:gs pos="81000">
                <a:srgbClr val="D8D8D8"/>
              </a:gs>
              <a:gs pos="100000">
                <a:schemeClr val="lt1"/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  <a:effectLst>
            <a:outerShdw blurRad="50800" dist="38100" dir="8100000" algn="tr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42" name="Google Shape;142;p5">
            <a:extLst>
              <a:ext uri="{FF2B5EF4-FFF2-40B4-BE49-F238E27FC236}">
                <a16:creationId xmlns:a16="http://schemas.microsoft.com/office/drawing/2014/main" id="{DEB93704-4700-4636-7ED1-B762A7952A5B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791198" y="3124198"/>
            <a:ext cx="609604" cy="609604"/>
          </a:xfrm>
          <a:prstGeom prst="rect">
            <a:avLst/>
          </a:prstGeom>
          <a:noFill/>
          <a:ln>
            <a:noFill/>
          </a:ln>
        </p:spPr>
      </p:pic>
      <p:pic>
        <p:nvPicPr>
          <p:cNvPr id="143" name="Google Shape;143;p5">
            <a:extLst>
              <a:ext uri="{FF2B5EF4-FFF2-40B4-BE49-F238E27FC236}">
                <a16:creationId xmlns:a16="http://schemas.microsoft.com/office/drawing/2014/main" id="{5ADE0B9C-FE7E-9C7A-F05B-2779E9374BEE}"/>
              </a:ext>
            </a:extLst>
          </p:cNvPr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0006687" y="6175674"/>
            <a:ext cx="2071417" cy="60691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32506741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49" name="Google Shape;149;p54"/>
          <p:cNvCxnSpPr/>
          <p:nvPr/>
        </p:nvCxnSpPr>
        <p:spPr>
          <a:xfrm>
            <a:off x="0" y="616525"/>
            <a:ext cx="729673" cy="0"/>
          </a:xfrm>
          <a:prstGeom prst="straightConnector1">
            <a:avLst/>
          </a:prstGeom>
          <a:noFill/>
          <a:ln w="76200" cap="flat" cmpd="sng">
            <a:solidFill>
              <a:srgbClr val="F2F2F2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150" name="Google Shape;150;p54"/>
          <p:cNvSpPr txBox="1"/>
          <p:nvPr/>
        </p:nvSpPr>
        <p:spPr>
          <a:xfrm>
            <a:off x="729672" y="321438"/>
            <a:ext cx="11119428" cy="8058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sr-Latn-ME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Libre Franklin"/>
                <a:sym typeface="Libre Franklin"/>
              </a:rPr>
              <a:t>Da li postojeća procedura za rješavanje stambenih pitanja u pravosuđu ostavlja prostor za sumnju u korupciju?</a:t>
            </a:r>
            <a:endParaRPr sz="2800" b="0" i="0" u="none" strike="noStrike" cap="none" dirty="0">
              <a:solidFill>
                <a:schemeClr val="tx1">
                  <a:lumMod val="75000"/>
                  <a:lumOff val="25000"/>
                </a:schemeClr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51" name="Google Shape;151;p54"/>
          <p:cNvCxnSpPr/>
          <p:nvPr/>
        </p:nvCxnSpPr>
        <p:spPr>
          <a:xfrm>
            <a:off x="0" y="6302035"/>
            <a:ext cx="11131515" cy="0"/>
          </a:xfrm>
          <a:prstGeom prst="straightConnector1">
            <a:avLst/>
          </a:prstGeom>
          <a:noFill/>
          <a:ln w="76200" cap="flat" cmpd="sng">
            <a:solidFill>
              <a:srgbClr val="F2F2F2"/>
            </a:solidFill>
            <a:prstDash val="solid"/>
            <a:miter lim="800000"/>
            <a:headEnd type="none" w="sm" len="sm"/>
            <a:tailEnd type="none" w="sm" len="sm"/>
          </a:ln>
        </p:spPr>
      </p:cxnSp>
      <p:pic>
        <p:nvPicPr>
          <p:cNvPr id="152" name="Google Shape;152;p54"/>
          <p:cNvPicPr preferRelativeResize="0"/>
          <p:nvPr/>
        </p:nvPicPr>
        <p:blipFill rotWithShape="1">
          <a:blip r:embed="rId3">
            <a:alphaModFix/>
          </a:blip>
          <a:srcRect r="70503"/>
          <a:stretch/>
        </p:blipFill>
        <p:spPr>
          <a:xfrm>
            <a:off x="11159212" y="5899098"/>
            <a:ext cx="689888" cy="805873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6AC88E0B-CB93-FDB6-C22D-B60897F7688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38450374"/>
              </p:ext>
            </p:extLst>
          </p:nvPr>
        </p:nvGraphicFramePr>
        <p:xfrm>
          <a:off x="1281684" y="1197865"/>
          <a:ext cx="9134856" cy="48646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AA1DA0A5-8AB9-C283-5D35-956DDF70AD4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8264922"/>
              </p:ext>
            </p:extLst>
          </p:nvPr>
        </p:nvGraphicFramePr>
        <p:xfrm>
          <a:off x="9984866" y="1533046"/>
          <a:ext cx="1572768" cy="1364232"/>
        </p:xfrm>
        <a:graphic>
          <a:graphicData uri="http://schemas.openxmlformats.org/drawingml/2006/table">
            <a:tbl>
              <a:tblPr firstRow="1" bandRow="1">
                <a:tableStyleId>{9477955C-A1E1-4A4C-BD3D-66FEA38ACCEF}</a:tableStyleId>
              </a:tblPr>
              <a:tblGrid>
                <a:gridCol w="1572768">
                  <a:extLst>
                    <a:ext uri="{9D8B030D-6E8A-4147-A177-3AD203B41FA5}">
                      <a16:colId xmlns:a16="http://schemas.microsoft.com/office/drawing/2014/main" val="1292491488"/>
                    </a:ext>
                  </a:extLst>
                </a:gridCol>
              </a:tblGrid>
              <a:tr h="682116">
                <a:tc>
                  <a:txBody>
                    <a:bodyPr/>
                    <a:lstStyle/>
                    <a:p>
                      <a:pPr algn="ctr"/>
                      <a:r>
                        <a:rPr lang="sr-Latn-ME" sz="1600" b="0" dirty="0">
                          <a:solidFill>
                            <a:srgbClr val="9565AB"/>
                          </a:solidFill>
                          <a:latin typeface="Franklin Gothic Book" panose="020B0503020102020204" pitchFamily="34" charset="0"/>
                        </a:rPr>
                        <a:t>Ostavlja: </a:t>
                      </a:r>
                    </a:p>
                    <a:p>
                      <a:pPr algn="ctr"/>
                      <a:r>
                        <a:rPr lang="sr-Latn-ME" sz="1600" b="1" dirty="0">
                          <a:solidFill>
                            <a:srgbClr val="9565AB"/>
                          </a:solidFill>
                          <a:latin typeface="Franklin Gothic Book" panose="020B0503020102020204" pitchFamily="34" charset="0"/>
                        </a:rPr>
                        <a:t>36,6%</a:t>
                      </a:r>
                      <a:endParaRPr lang="en-US" sz="1600" b="1" dirty="0">
                        <a:solidFill>
                          <a:srgbClr val="9565AB"/>
                        </a:solidFill>
                        <a:latin typeface="Franklin Gothic Book" panose="020B05030201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9565AB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565AB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565AB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65AB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31257078"/>
                  </a:ext>
                </a:extLst>
              </a:tr>
              <a:tr h="682116">
                <a:tc>
                  <a:txBody>
                    <a:bodyPr/>
                    <a:lstStyle/>
                    <a:p>
                      <a:pPr algn="ctr"/>
                      <a:r>
                        <a:rPr lang="sr-Latn-ME" sz="1600" b="0" dirty="0">
                          <a:solidFill>
                            <a:srgbClr val="9565AB"/>
                          </a:solidFill>
                          <a:latin typeface="Franklin Gothic Book" panose="020B0503020102020204" pitchFamily="34" charset="0"/>
                        </a:rPr>
                        <a:t>Ne ostavlja: </a:t>
                      </a:r>
                      <a:endParaRPr lang="sr-Latn-ME" sz="1600" b="1" dirty="0">
                        <a:solidFill>
                          <a:srgbClr val="9565AB"/>
                        </a:solidFill>
                        <a:latin typeface="Franklin Gothic Book" panose="020B0503020102020204" pitchFamily="34" charset="0"/>
                      </a:endParaRPr>
                    </a:p>
                    <a:p>
                      <a:pPr algn="ctr"/>
                      <a:r>
                        <a:rPr lang="sr-Latn-ME" sz="1600" b="1" dirty="0">
                          <a:solidFill>
                            <a:srgbClr val="9565AB"/>
                          </a:solidFill>
                          <a:latin typeface="Franklin Gothic Book" panose="020B0503020102020204" pitchFamily="34" charset="0"/>
                        </a:rPr>
                        <a:t>29,3%</a:t>
                      </a:r>
                      <a:endParaRPr lang="en-US" sz="1600" b="1" dirty="0">
                        <a:solidFill>
                          <a:srgbClr val="9565AB"/>
                        </a:solidFill>
                        <a:latin typeface="Franklin Gothic Book" panose="020B05030201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9565AB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565AB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565AB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65AB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27078167"/>
                  </a:ext>
                </a:extLst>
              </a:tr>
            </a:tbl>
          </a:graphicData>
        </a:graphic>
      </p:graphicFrame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16FA9A41-AAE9-2C63-8275-41C5FE3580D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2019406"/>
              </p:ext>
            </p:extLst>
          </p:nvPr>
        </p:nvGraphicFramePr>
        <p:xfrm>
          <a:off x="9984866" y="3732969"/>
          <a:ext cx="1572768" cy="1364232"/>
        </p:xfrm>
        <a:graphic>
          <a:graphicData uri="http://schemas.openxmlformats.org/drawingml/2006/table">
            <a:tbl>
              <a:tblPr firstRow="1" bandRow="1">
                <a:tableStyleId>{9477955C-A1E1-4A4C-BD3D-66FEA38ACCEF}</a:tableStyleId>
              </a:tblPr>
              <a:tblGrid>
                <a:gridCol w="1572768">
                  <a:extLst>
                    <a:ext uri="{9D8B030D-6E8A-4147-A177-3AD203B41FA5}">
                      <a16:colId xmlns:a16="http://schemas.microsoft.com/office/drawing/2014/main" val="1292491488"/>
                    </a:ext>
                  </a:extLst>
                </a:gridCol>
              </a:tblGrid>
              <a:tr h="682116">
                <a:tc>
                  <a:txBody>
                    <a:bodyPr/>
                    <a:lstStyle/>
                    <a:p>
                      <a:pPr algn="ctr"/>
                      <a:r>
                        <a:rPr lang="sr-Latn-ME" sz="1600" b="0" dirty="0">
                          <a:solidFill>
                            <a:srgbClr val="9565AB"/>
                          </a:solidFill>
                          <a:latin typeface="Franklin Gothic Book" panose="020B0503020102020204" pitchFamily="34" charset="0"/>
                        </a:rPr>
                        <a:t>Ostavlja: </a:t>
                      </a:r>
                    </a:p>
                    <a:p>
                      <a:pPr algn="ctr"/>
                      <a:r>
                        <a:rPr lang="sr-Latn-ME" sz="1600" b="1" dirty="0">
                          <a:solidFill>
                            <a:srgbClr val="9565AB"/>
                          </a:solidFill>
                          <a:latin typeface="Franklin Gothic Book" panose="020B0503020102020204" pitchFamily="34" charset="0"/>
                        </a:rPr>
                        <a:t>39%</a:t>
                      </a:r>
                      <a:endParaRPr lang="en-US" sz="1600" b="1" dirty="0">
                        <a:solidFill>
                          <a:srgbClr val="9565AB"/>
                        </a:solidFill>
                        <a:latin typeface="Franklin Gothic Book" panose="020B05030201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9565AB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565AB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565AB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65AB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31257078"/>
                  </a:ext>
                </a:extLst>
              </a:tr>
              <a:tr h="682116">
                <a:tc>
                  <a:txBody>
                    <a:bodyPr/>
                    <a:lstStyle/>
                    <a:p>
                      <a:pPr algn="ctr"/>
                      <a:r>
                        <a:rPr lang="sr-Latn-ME" sz="1600" b="0" dirty="0">
                          <a:solidFill>
                            <a:srgbClr val="9565AB"/>
                          </a:solidFill>
                          <a:latin typeface="Franklin Gothic Book" panose="020B0503020102020204" pitchFamily="34" charset="0"/>
                        </a:rPr>
                        <a:t>Ne ostavlja: </a:t>
                      </a:r>
                      <a:r>
                        <a:rPr lang="sr-Latn-ME" sz="1600" b="1" dirty="0">
                          <a:solidFill>
                            <a:srgbClr val="9565AB"/>
                          </a:solidFill>
                          <a:latin typeface="Franklin Gothic Book" panose="020B0503020102020204" pitchFamily="34" charset="0"/>
                        </a:rPr>
                        <a:t>34,7%</a:t>
                      </a:r>
                      <a:endParaRPr lang="en-US" sz="1600" b="1" dirty="0">
                        <a:solidFill>
                          <a:srgbClr val="9565AB"/>
                        </a:solidFill>
                        <a:latin typeface="Franklin Gothic Book" panose="020B05030201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9565AB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565AB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565AB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65AB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2707816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2035090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49" name="Google Shape;149;p54"/>
          <p:cNvCxnSpPr/>
          <p:nvPr/>
        </p:nvCxnSpPr>
        <p:spPr>
          <a:xfrm>
            <a:off x="0" y="616525"/>
            <a:ext cx="729673" cy="0"/>
          </a:xfrm>
          <a:prstGeom prst="straightConnector1">
            <a:avLst/>
          </a:prstGeom>
          <a:noFill/>
          <a:ln w="76200" cap="flat" cmpd="sng">
            <a:solidFill>
              <a:srgbClr val="F2F2F2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150" name="Google Shape;150;p54"/>
          <p:cNvSpPr txBox="1"/>
          <p:nvPr/>
        </p:nvSpPr>
        <p:spPr>
          <a:xfrm>
            <a:off x="729673" y="184074"/>
            <a:ext cx="11119428" cy="8058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0" i="0" u="none" strike="noStrike" cap="none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Vidite</a:t>
            </a:r>
            <a:r>
              <a:rPr lang="en-US" sz="2800" b="0" i="0" u="none" strike="noStrike" cap="none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 li u </a:t>
            </a:r>
            <a:r>
              <a:rPr lang="en-US" sz="2800" b="0" i="0" u="none" strike="noStrike" cap="none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sistemu</a:t>
            </a:r>
            <a:r>
              <a:rPr lang="en-US" sz="2800" b="0" i="0" u="none" strike="noStrike" cap="none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800" b="0" i="0" u="none" strike="noStrike" cap="none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napredovanja</a:t>
            </a:r>
            <a:r>
              <a:rPr lang="en-US" sz="2800" b="0" i="0" u="none" strike="noStrike" cap="none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 u </a:t>
            </a:r>
            <a:r>
              <a:rPr lang="en-US" sz="2800" b="0" i="0" u="none" strike="noStrike" cap="none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okviru</a:t>
            </a:r>
            <a:r>
              <a:rPr lang="en-US" sz="2800" b="0" i="0" u="none" strike="noStrike" cap="none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800" b="0" i="0" u="none" strike="noStrike" cap="none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sudijske</a:t>
            </a:r>
            <a:r>
              <a:rPr lang="en-US" sz="2800" b="0" i="0" u="none" strike="noStrike" cap="none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/</a:t>
            </a:r>
            <a:r>
              <a:rPr lang="en-US" sz="2800" b="0" i="0" u="none" strike="noStrike" cap="none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tužilačke</a:t>
            </a:r>
            <a:r>
              <a:rPr lang="en-US" sz="2800" b="0" i="0" u="none" strike="noStrike" cap="none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800" b="0" i="0" u="none" strike="noStrike" cap="none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profesije</a:t>
            </a:r>
            <a:r>
              <a:rPr lang="en-US" sz="2800" b="0" i="0" u="none" strike="noStrike" cap="none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 u </a:t>
            </a:r>
            <a:r>
              <a:rPr lang="en-US" sz="2800" b="0" i="0" u="none" strike="noStrike" cap="none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Crnoj</a:t>
            </a:r>
            <a:r>
              <a:rPr lang="en-US" sz="2800" b="0" i="0" u="none" strike="noStrike" cap="none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 Gori </a:t>
            </a:r>
            <a:r>
              <a:rPr lang="en-US" sz="2800" b="0" i="0" u="none" strike="noStrike" cap="none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rizik</a:t>
            </a:r>
            <a:r>
              <a:rPr lang="en-US" sz="2800" b="0" i="0" u="none" strike="noStrike" cap="none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 od </a:t>
            </a:r>
            <a:r>
              <a:rPr lang="en-US" sz="2800" b="0" i="0" u="none" strike="noStrike" cap="none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korupcije</a:t>
            </a:r>
            <a:r>
              <a:rPr lang="sr-Latn-ME" sz="2800" b="0" i="0" u="none" strike="noStrike" cap="none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?</a:t>
            </a:r>
            <a:endParaRPr sz="2800" b="0" i="0" u="none" strike="noStrike" cap="none" dirty="0">
              <a:solidFill>
                <a:schemeClr val="tx1">
                  <a:lumMod val="75000"/>
                  <a:lumOff val="25000"/>
                </a:schemeClr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51" name="Google Shape;151;p54"/>
          <p:cNvCxnSpPr/>
          <p:nvPr/>
        </p:nvCxnSpPr>
        <p:spPr>
          <a:xfrm>
            <a:off x="0" y="6302035"/>
            <a:ext cx="11131515" cy="0"/>
          </a:xfrm>
          <a:prstGeom prst="straightConnector1">
            <a:avLst/>
          </a:prstGeom>
          <a:noFill/>
          <a:ln w="76200" cap="flat" cmpd="sng">
            <a:solidFill>
              <a:srgbClr val="F2F2F2"/>
            </a:solidFill>
            <a:prstDash val="solid"/>
            <a:miter lim="800000"/>
            <a:headEnd type="none" w="sm" len="sm"/>
            <a:tailEnd type="none" w="sm" len="sm"/>
          </a:ln>
        </p:spPr>
      </p:cxnSp>
      <p:pic>
        <p:nvPicPr>
          <p:cNvPr id="152" name="Google Shape;152;p54"/>
          <p:cNvPicPr preferRelativeResize="0"/>
          <p:nvPr/>
        </p:nvPicPr>
        <p:blipFill rotWithShape="1">
          <a:blip r:embed="rId3">
            <a:alphaModFix/>
          </a:blip>
          <a:srcRect r="70503"/>
          <a:stretch/>
        </p:blipFill>
        <p:spPr>
          <a:xfrm>
            <a:off x="11159212" y="5899098"/>
            <a:ext cx="689888" cy="805873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6A5B427E-0968-7D48-772D-3948D6AA183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64769472"/>
              </p:ext>
            </p:extLst>
          </p:nvPr>
        </p:nvGraphicFramePr>
        <p:xfrm>
          <a:off x="1222357" y="1039750"/>
          <a:ext cx="8686800" cy="51441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757467F5-B984-95F9-8E71-30C0FB9B465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54410429"/>
              </p:ext>
            </p:extLst>
          </p:nvPr>
        </p:nvGraphicFramePr>
        <p:xfrm>
          <a:off x="9984866" y="1533046"/>
          <a:ext cx="1572768" cy="1364232"/>
        </p:xfrm>
        <a:graphic>
          <a:graphicData uri="http://schemas.openxmlformats.org/drawingml/2006/table">
            <a:tbl>
              <a:tblPr firstRow="1" bandRow="1">
                <a:tableStyleId>{9477955C-A1E1-4A4C-BD3D-66FEA38ACCEF}</a:tableStyleId>
              </a:tblPr>
              <a:tblGrid>
                <a:gridCol w="1572768">
                  <a:extLst>
                    <a:ext uri="{9D8B030D-6E8A-4147-A177-3AD203B41FA5}">
                      <a16:colId xmlns:a16="http://schemas.microsoft.com/office/drawing/2014/main" val="1292491488"/>
                    </a:ext>
                  </a:extLst>
                </a:gridCol>
              </a:tblGrid>
              <a:tr h="682116">
                <a:tc>
                  <a:txBody>
                    <a:bodyPr/>
                    <a:lstStyle/>
                    <a:p>
                      <a:pPr algn="ctr"/>
                      <a:r>
                        <a:rPr lang="sr-Latn-ME" sz="1600" b="0" dirty="0">
                          <a:solidFill>
                            <a:srgbClr val="9565AB"/>
                          </a:solidFill>
                          <a:latin typeface="Franklin Gothic Book" panose="020B0503020102020204" pitchFamily="34" charset="0"/>
                        </a:rPr>
                        <a:t>Vidi: </a:t>
                      </a:r>
                    </a:p>
                    <a:p>
                      <a:pPr algn="ctr"/>
                      <a:r>
                        <a:rPr lang="sr-Latn-ME" sz="1600" b="1" dirty="0">
                          <a:solidFill>
                            <a:srgbClr val="9565AB"/>
                          </a:solidFill>
                          <a:latin typeface="Franklin Gothic Book" panose="020B0503020102020204" pitchFamily="34" charset="0"/>
                        </a:rPr>
                        <a:t>43,9%</a:t>
                      </a:r>
                      <a:endParaRPr lang="en-US" sz="1600" b="1" dirty="0">
                        <a:solidFill>
                          <a:srgbClr val="9565AB"/>
                        </a:solidFill>
                        <a:latin typeface="Franklin Gothic Book" panose="020B05030201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9565AB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565AB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565AB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65AB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31257078"/>
                  </a:ext>
                </a:extLst>
              </a:tr>
              <a:tr h="682116">
                <a:tc>
                  <a:txBody>
                    <a:bodyPr/>
                    <a:lstStyle/>
                    <a:p>
                      <a:pPr algn="ctr"/>
                      <a:r>
                        <a:rPr lang="sr-Latn-ME" sz="1600" b="0" dirty="0">
                          <a:solidFill>
                            <a:srgbClr val="9565AB"/>
                          </a:solidFill>
                          <a:latin typeface="Franklin Gothic Book" panose="020B0503020102020204" pitchFamily="34" charset="0"/>
                        </a:rPr>
                        <a:t>Ne vidi:</a:t>
                      </a:r>
                    </a:p>
                    <a:p>
                      <a:pPr algn="ctr"/>
                      <a:r>
                        <a:rPr lang="sr-Latn-ME" sz="1600" b="0" dirty="0">
                          <a:solidFill>
                            <a:srgbClr val="9565AB"/>
                          </a:solidFill>
                          <a:latin typeface="Franklin Gothic Book" panose="020B0503020102020204" pitchFamily="34" charset="0"/>
                        </a:rPr>
                        <a:t> </a:t>
                      </a:r>
                      <a:r>
                        <a:rPr lang="sr-Latn-ME" sz="1600" b="1" dirty="0">
                          <a:solidFill>
                            <a:srgbClr val="9565AB"/>
                          </a:solidFill>
                          <a:latin typeface="Franklin Gothic Book" panose="020B0503020102020204" pitchFamily="34" charset="0"/>
                        </a:rPr>
                        <a:t>34,2%</a:t>
                      </a:r>
                      <a:endParaRPr lang="en-US" sz="1600" b="1" dirty="0">
                        <a:solidFill>
                          <a:srgbClr val="9565AB"/>
                        </a:solidFill>
                        <a:latin typeface="Franklin Gothic Book" panose="020B05030201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9565AB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565AB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565AB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65AB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27078167"/>
                  </a:ext>
                </a:extLst>
              </a:tr>
            </a:tbl>
          </a:graphicData>
        </a:graphic>
      </p:graphicFrame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6DEACB69-54FF-5007-71CD-FD51FA1242A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27694464"/>
              </p:ext>
            </p:extLst>
          </p:nvPr>
        </p:nvGraphicFramePr>
        <p:xfrm>
          <a:off x="9984866" y="3517554"/>
          <a:ext cx="1572768" cy="1364232"/>
        </p:xfrm>
        <a:graphic>
          <a:graphicData uri="http://schemas.openxmlformats.org/drawingml/2006/table">
            <a:tbl>
              <a:tblPr firstRow="1" bandRow="1">
                <a:tableStyleId>{9477955C-A1E1-4A4C-BD3D-66FEA38ACCEF}</a:tableStyleId>
              </a:tblPr>
              <a:tblGrid>
                <a:gridCol w="1572768">
                  <a:extLst>
                    <a:ext uri="{9D8B030D-6E8A-4147-A177-3AD203B41FA5}">
                      <a16:colId xmlns:a16="http://schemas.microsoft.com/office/drawing/2014/main" val="1292491488"/>
                    </a:ext>
                  </a:extLst>
                </a:gridCol>
              </a:tblGrid>
              <a:tr h="682116">
                <a:tc>
                  <a:txBody>
                    <a:bodyPr/>
                    <a:lstStyle/>
                    <a:p>
                      <a:pPr algn="ctr"/>
                      <a:r>
                        <a:rPr lang="sr-Latn-ME" sz="1600" b="0" dirty="0">
                          <a:solidFill>
                            <a:srgbClr val="9565AB"/>
                          </a:solidFill>
                          <a:latin typeface="Franklin Gothic Book" panose="020B0503020102020204" pitchFamily="34" charset="0"/>
                        </a:rPr>
                        <a:t>Vidi: </a:t>
                      </a:r>
                    </a:p>
                    <a:p>
                      <a:pPr algn="ctr"/>
                      <a:r>
                        <a:rPr lang="sr-Latn-ME" sz="1600" b="1" dirty="0">
                          <a:solidFill>
                            <a:srgbClr val="9565AB"/>
                          </a:solidFill>
                          <a:latin typeface="Franklin Gothic Book" panose="020B0503020102020204" pitchFamily="34" charset="0"/>
                        </a:rPr>
                        <a:t>48,5%</a:t>
                      </a:r>
                      <a:endParaRPr lang="en-US" sz="1600" b="1" dirty="0">
                        <a:solidFill>
                          <a:srgbClr val="9565AB"/>
                        </a:solidFill>
                        <a:latin typeface="Franklin Gothic Book" panose="020B05030201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9565AB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565AB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565AB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65AB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31257078"/>
                  </a:ext>
                </a:extLst>
              </a:tr>
              <a:tr h="682116">
                <a:tc>
                  <a:txBody>
                    <a:bodyPr/>
                    <a:lstStyle/>
                    <a:p>
                      <a:pPr algn="ctr"/>
                      <a:r>
                        <a:rPr lang="sr-Latn-ME" sz="1600" b="0" dirty="0">
                          <a:solidFill>
                            <a:srgbClr val="9565AB"/>
                          </a:solidFill>
                          <a:latin typeface="Franklin Gothic Book" panose="020B0503020102020204" pitchFamily="34" charset="0"/>
                        </a:rPr>
                        <a:t>Ne vidi:</a:t>
                      </a:r>
                    </a:p>
                    <a:p>
                      <a:pPr algn="ctr"/>
                      <a:r>
                        <a:rPr lang="sr-Latn-ME" sz="1600" b="0" dirty="0">
                          <a:solidFill>
                            <a:srgbClr val="9565AB"/>
                          </a:solidFill>
                          <a:latin typeface="Franklin Gothic Book" panose="020B0503020102020204" pitchFamily="34" charset="0"/>
                        </a:rPr>
                        <a:t> </a:t>
                      </a:r>
                      <a:r>
                        <a:rPr lang="sr-Latn-ME" sz="1600" b="1" dirty="0">
                          <a:solidFill>
                            <a:srgbClr val="9565AB"/>
                          </a:solidFill>
                          <a:latin typeface="Franklin Gothic Book" panose="020B0503020102020204" pitchFamily="34" charset="0"/>
                        </a:rPr>
                        <a:t>33,7%</a:t>
                      </a:r>
                      <a:endParaRPr lang="en-US" sz="1600" b="1" dirty="0">
                        <a:solidFill>
                          <a:srgbClr val="9565AB"/>
                        </a:solidFill>
                        <a:latin typeface="Franklin Gothic Book" panose="020B05030201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9565AB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565AB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565AB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65AB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2707816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7175821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49" name="Google Shape;149;p54"/>
          <p:cNvCxnSpPr/>
          <p:nvPr/>
        </p:nvCxnSpPr>
        <p:spPr>
          <a:xfrm>
            <a:off x="0" y="764867"/>
            <a:ext cx="729673" cy="0"/>
          </a:xfrm>
          <a:prstGeom prst="straightConnector1">
            <a:avLst/>
          </a:prstGeom>
          <a:noFill/>
          <a:ln w="76200" cap="flat" cmpd="sng">
            <a:solidFill>
              <a:srgbClr val="F2F2F2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150" name="Google Shape;150;p54"/>
          <p:cNvSpPr txBox="1"/>
          <p:nvPr/>
        </p:nvSpPr>
        <p:spPr>
          <a:xfrm>
            <a:off x="753231" y="376342"/>
            <a:ext cx="10969377" cy="82265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sr-Latn-ME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Da li u članstvu advokata u </a:t>
            </a:r>
            <a:r>
              <a:rPr lang="sr-Latn-ME" sz="2800" u="sng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Sudskom savjetu </a:t>
            </a:r>
            <a:r>
              <a:rPr lang="sr-Latn-ME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vidite rizik od konflikta interesa?</a:t>
            </a:r>
          </a:p>
        </p:txBody>
      </p:sp>
      <p:cxnSp>
        <p:nvCxnSpPr>
          <p:cNvPr id="151" name="Google Shape;151;p54"/>
          <p:cNvCxnSpPr/>
          <p:nvPr/>
        </p:nvCxnSpPr>
        <p:spPr>
          <a:xfrm>
            <a:off x="0" y="6302035"/>
            <a:ext cx="11131515" cy="0"/>
          </a:xfrm>
          <a:prstGeom prst="straightConnector1">
            <a:avLst/>
          </a:prstGeom>
          <a:noFill/>
          <a:ln w="76200" cap="flat" cmpd="sng">
            <a:solidFill>
              <a:srgbClr val="F2F2F2"/>
            </a:solidFill>
            <a:prstDash val="solid"/>
            <a:miter lim="800000"/>
            <a:headEnd type="none" w="sm" len="sm"/>
            <a:tailEnd type="none" w="sm" len="sm"/>
          </a:ln>
        </p:spPr>
      </p:cxnSp>
      <p:pic>
        <p:nvPicPr>
          <p:cNvPr id="152" name="Google Shape;152;p54"/>
          <p:cNvPicPr preferRelativeResize="0"/>
          <p:nvPr/>
        </p:nvPicPr>
        <p:blipFill rotWithShape="1">
          <a:blip r:embed="rId3">
            <a:alphaModFix/>
          </a:blip>
          <a:srcRect r="70503"/>
          <a:stretch/>
        </p:blipFill>
        <p:spPr>
          <a:xfrm>
            <a:off x="11159212" y="5899098"/>
            <a:ext cx="689888" cy="805873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4" name="Google Shape;171;p55">
            <a:extLst>
              <a:ext uri="{FF2B5EF4-FFF2-40B4-BE49-F238E27FC236}">
                <a16:creationId xmlns:a16="http://schemas.microsoft.com/office/drawing/2014/main" id="{2C3E5ECC-5315-A51D-C991-8909F242BB0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038495764"/>
              </p:ext>
            </p:extLst>
          </p:nvPr>
        </p:nvGraphicFramePr>
        <p:xfrm>
          <a:off x="10064888" y="1030470"/>
          <a:ext cx="1977760" cy="4224920"/>
        </p:xfrm>
        <a:graphic>
          <a:graphicData uri="http://schemas.openxmlformats.org/drawingml/2006/table">
            <a:tbl>
              <a:tblPr firstRow="1" bandRow="1">
                <a:noFill/>
                <a:tableStyleId>{9477955C-A1E1-4A4C-BD3D-66FEA38ACCEF}</a:tableStyleId>
              </a:tblPr>
              <a:tblGrid>
                <a:gridCol w="10425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352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05623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68,3%</a:t>
                      </a:r>
                    </a:p>
                  </a:txBody>
                  <a:tcPr marL="9525" marR="9525" marT="9525" marB="0" anchor="b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12,2%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56230">
                <a:tc>
                  <a:txBody>
                    <a:bodyPr/>
                    <a:lstStyle/>
                    <a:p>
                      <a:pPr algn="ctr" fontAlgn="b"/>
                      <a:r>
                        <a:rPr lang="sr-Latn-ME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73,6</a:t>
                      </a: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%</a:t>
                      </a:r>
                    </a:p>
                  </a:txBody>
                  <a:tcPr marL="9525" marR="9525" marT="9525" marB="0" anchor="b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Latn-ME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18,9</a:t>
                      </a: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%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5623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62,4%</a:t>
                      </a:r>
                    </a:p>
                  </a:txBody>
                  <a:tcPr marL="9525" marR="9525" marT="9525" marB="0" anchor="b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33,0%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5623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41,3%</a:t>
                      </a:r>
                    </a:p>
                  </a:txBody>
                  <a:tcPr marL="9525" marR="9525" marT="9525" marB="0" anchor="b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20,7%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13312401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5E5505B9-E9FE-5427-C319-B861C6E37C97}"/>
              </a:ext>
            </a:extLst>
          </p:cNvPr>
          <p:cNvSpPr txBox="1"/>
          <p:nvPr/>
        </p:nvSpPr>
        <p:spPr>
          <a:xfrm>
            <a:off x="10054330" y="1198999"/>
            <a:ext cx="10607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latin typeface="Franklin Gothic Book" panose="020B0503020102020204" pitchFamily="34" charset="0"/>
              </a:rPr>
              <a:t>Vidi </a:t>
            </a:r>
            <a:r>
              <a:rPr lang="en-US" b="1" dirty="0" err="1">
                <a:latin typeface="Franklin Gothic Book" panose="020B0503020102020204" pitchFamily="34" charset="0"/>
              </a:rPr>
              <a:t>rizik</a:t>
            </a:r>
            <a:r>
              <a:rPr lang="sr-Latn-ME" b="1" dirty="0">
                <a:latin typeface="Franklin Gothic Book" panose="020B0503020102020204" pitchFamily="34" charset="0"/>
              </a:rPr>
              <a:t>:</a:t>
            </a:r>
            <a:endParaRPr lang="en-US" b="1" dirty="0">
              <a:latin typeface="Franklin Gothic Book" panose="020B05030201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AC49017-D156-D59D-7C05-63A8B7F2951F}"/>
              </a:ext>
            </a:extLst>
          </p:cNvPr>
          <p:cNvSpPr txBox="1"/>
          <p:nvPr/>
        </p:nvSpPr>
        <p:spPr>
          <a:xfrm>
            <a:off x="10981944" y="1091277"/>
            <a:ext cx="10607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Latn-ME" b="1" dirty="0">
                <a:latin typeface="Franklin Gothic Book" panose="020B0503020102020204" pitchFamily="34" charset="0"/>
              </a:rPr>
              <a:t>N</a:t>
            </a:r>
            <a:r>
              <a:rPr lang="en-US" b="1" dirty="0">
                <a:latin typeface="Franklin Gothic Book" panose="020B0503020102020204" pitchFamily="34" charset="0"/>
              </a:rPr>
              <a:t>e </a:t>
            </a:r>
            <a:r>
              <a:rPr lang="en-US" b="1" dirty="0" err="1">
                <a:latin typeface="Franklin Gothic Book" panose="020B0503020102020204" pitchFamily="34" charset="0"/>
              </a:rPr>
              <a:t>vidi</a:t>
            </a:r>
            <a:r>
              <a:rPr lang="en-US" b="1" dirty="0">
                <a:latin typeface="Franklin Gothic Book" panose="020B0503020102020204" pitchFamily="34" charset="0"/>
              </a:rPr>
              <a:t> </a:t>
            </a:r>
            <a:r>
              <a:rPr lang="en-US" b="1" dirty="0" err="1">
                <a:latin typeface="Franklin Gothic Book" panose="020B0503020102020204" pitchFamily="34" charset="0"/>
              </a:rPr>
              <a:t>rizik</a:t>
            </a:r>
            <a:r>
              <a:rPr lang="sr-Latn-ME" b="1" dirty="0">
                <a:latin typeface="Franklin Gothic Book" panose="020B0503020102020204" pitchFamily="34" charset="0"/>
              </a:rPr>
              <a:t>:</a:t>
            </a:r>
            <a:endParaRPr lang="en-US" b="1" dirty="0">
              <a:latin typeface="Franklin Gothic Book" panose="020B0503020102020204" pitchFamily="34" charset="0"/>
            </a:endParaRPr>
          </a:p>
        </p:txBody>
      </p:sp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A46B6F11-685F-9940-C80C-0F87E7E2BD6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12822880"/>
              </p:ext>
            </p:extLst>
          </p:nvPr>
        </p:nvGraphicFramePr>
        <p:xfrm>
          <a:off x="1076966" y="1424540"/>
          <a:ext cx="9193190" cy="48774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407487260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49" name="Google Shape;149;p54"/>
          <p:cNvCxnSpPr/>
          <p:nvPr/>
        </p:nvCxnSpPr>
        <p:spPr>
          <a:xfrm>
            <a:off x="0" y="764867"/>
            <a:ext cx="729673" cy="0"/>
          </a:xfrm>
          <a:prstGeom prst="straightConnector1">
            <a:avLst/>
          </a:prstGeom>
          <a:noFill/>
          <a:ln w="76200" cap="flat" cmpd="sng">
            <a:solidFill>
              <a:srgbClr val="F2F2F2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150" name="Google Shape;150;p54"/>
          <p:cNvSpPr txBox="1"/>
          <p:nvPr/>
        </p:nvSpPr>
        <p:spPr>
          <a:xfrm>
            <a:off x="753231" y="376342"/>
            <a:ext cx="10969377" cy="82265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sr-Latn-ME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Da li u članstvu advokata u </a:t>
            </a:r>
            <a:r>
              <a:rPr lang="sr-Latn-ME" sz="2800" u="sng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Tužilačkom savjetu </a:t>
            </a:r>
            <a:r>
              <a:rPr lang="sr-Latn-ME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vidite rizik od konflikta interesa?</a:t>
            </a:r>
          </a:p>
        </p:txBody>
      </p:sp>
      <p:cxnSp>
        <p:nvCxnSpPr>
          <p:cNvPr id="151" name="Google Shape;151;p54"/>
          <p:cNvCxnSpPr/>
          <p:nvPr/>
        </p:nvCxnSpPr>
        <p:spPr>
          <a:xfrm>
            <a:off x="0" y="6302035"/>
            <a:ext cx="11131515" cy="0"/>
          </a:xfrm>
          <a:prstGeom prst="straightConnector1">
            <a:avLst/>
          </a:prstGeom>
          <a:noFill/>
          <a:ln w="76200" cap="flat" cmpd="sng">
            <a:solidFill>
              <a:srgbClr val="F2F2F2"/>
            </a:solidFill>
            <a:prstDash val="solid"/>
            <a:miter lim="800000"/>
            <a:headEnd type="none" w="sm" len="sm"/>
            <a:tailEnd type="none" w="sm" len="sm"/>
          </a:ln>
        </p:spPr>
      </p:cxnSp>
      <p:pic>
        <p:nvPicPr>
          <p:cNvPr id="152" name="Google Shape;152;p54"/>
          <p:cNvPicPr preferRelativeResize="0"/>
          <p:nvPr/>
        </p:nvPicPr>
        <p:blipFill rotWithShape="1">
          <a:blip r:embed="rId3">
            <a:alphaModFix/>
          </a:blip>
          <a:srcRect r="70503"/>
          <a:stretch/>
        </p:blipFill>
        <p:spPr>
          <a:xfrm>
            <a:off x="11159212" y="5899098"/>
            <a:ext cx="689888" cy="805873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4" name="Google Shape;171;p55">
            <a:extLst>
              <a:ext uri="{FF2B5EF4-FFF2-40B4-BE49-F238E27FC236}">
                <a16:creationId xmlns:a16="http://schemas.microsoft.com/office/drawing/2014/main" id="{2C3E5ECC-5315-A51D-C991-8909F242BB0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876239842"/>
              </p:ext>
            </p:extLst>
          </p:nvPr>
        </p:nvGraphicFramePr>
        <p:xfrm>
          <a:off x="10064888" y="1048758"/>
          <a:ext cx="1977760" cy="4172462"/>
        </p:xfrm>
        <a:graphic>
          <a:graphicData uri="http://schemas.openxmlformats.org/drawingml/2006/table">
            <a:tbl>
              <a:tblPr firstRow="1" bandRow="1">
                <a:noFill/>
                <a:tableStyleId>{9477955C-A1E1-4A4C-BD3D-66FEA38ACCEF}</a:tableStyleId>
              </a:tblPr>
              <a:tblGrid>
                <a:gridCol w="10425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352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06197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73,1%</a:t>
                      </a:r>
                    </a:p>
                  </a:txBody>
                  <a:tcPr marL="9525" marR="9525" marT="9525" marB="0" anchor="b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26,8%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3683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73,</a:t>
                      </a:r>
                      <a:r>
                        <a:rPr lang="sr-Latn-ME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6</a:t>
                      </a: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%</a:t>
                      </a:r>
                    </a:p>
                  </a:txBody>
                  <a:tcPr marL="9525" marR="9525" marT="9525" marB="0" anchor="b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Latn-ME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17,9</a:t>
                      </a: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%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3683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64,2%</a:t>
                      </a:r>
                    </a:p>
                  </a:txBody>
                  <a:tcPr marL="9525" marR="9525" marT="9525" marB="0" anchor="b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32,1%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3683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43,4%</a:t>
                      </a:r>
                    </a:p>
                  </a:txBody>
                  <a:tcPr marL="9525" marR="9525" marT="9525" marB="0" anchor="b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19,6%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13312401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5E5505B9-E9FE-5427-C319-B861C6E37C97}"/>
              </a:ext>
            </a:extLst>
          </p:cNvPr>
          <p:cNvSpPr txBox="1"/>
          <p:nvPr/>
        </p:nvSpPr>
        <p:spPr>
          <a:xfrm>
            <a:off x="10054330" y="1198999"/>
            <a:ext cx="10607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latin typeface="Franklin Gothic Book" panose="020B0503020102020204" pitchFamily="34" charset="0"/>
              </a:rPr>
              <a:t>Vidi </a:t>
            </a:r>
            <a:r>
              <a:rPr lang="en-US" b="1" dirty="0" err="1">
                <a:latin typeface="Franklin Gothic Book" panose="020B0503020102020204" pitchFamily="34" charset="0"/>
              </a:rPr>
              <a:t>rizik</a:t>
            </a:r>
            <a:r>
              <a:rPr lang="sr-Latn-ME" b="1" dirty="0">
                <a:latin typeface="Franklin Gothic Book" panose="020B0503020102020204" pitchFamily="34" charset="0"/>
              </a:rPr>
              <a:t>:</a:t>
            </a:r>
            <a:endParaRPr lang="en-US" b="1" dirty="0">
              <a:latin typeface="Franklin Gothic Book" panose="020B05030201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AC49017-D156-D59D-7C05-63A8B7F2951F}"/>
              </a:ext>
            </a:extLst>
          </p:cNvPr>
          <p:cNvSpPr txBox="1"/>
          <p:nvPr/>
        </p:nvSpPr>
        <p:spPr>
          <a:xfrm>
            <a:off x="10981944" y="1091277"/>
            <a:ext cx="10607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Latn-ME" b="1" dirty="0">
                <a:latin typeface="Franklin Gothic Book" panose="020B0503020102020204" pitchFamily="34" charset="0"/>
              </a:rPr>
              <a:t>N</a:t>
            </a:r>
            <a:r>
              <a:rPr lang="en-US" b="1" dirty="0">
                <a:latin typeface="Franklin Gothic Book" panose="020B0503020102020204" pitchFamily="34" charset="0"/>
              </a:rPr>
              <a:t>e </a:t>
            </a:r>
            <a:r>
              <a:rPr lang="en-US" b="1" dirty="0" err="1">
                <a:latin typeface="Franklin Gothic Book" panose="020B0503020102020204" pitchFamily="34" charset="0"/>
              </a:rPr>
              <a:t>vidi</a:t>
            </a:r>
            <a:r>
              <a:rPr lang="en-US" b="1" dirty="0">
                <a:latin typeface="Franklin Gothic Book" panose="020B0503020102020204" pitchFamily="34" charset="0"/>
              </a:rPr>
              <a:t> </a:t>
            </a:r>
            <a:r>
              <a:rPr lang="en-US" b="1" dirty="0" err="1">
                <a:latin typeface="Franklin Gothic Book" panose="020B0503020102020204" pitchFamily="34" charset="0"/>
              </a:rPr>
              <a:t>rizik</a:t>
            </a:r>
            <a:r>
              <a:rPr lang="sr-Latn-ME" b="1" dirty="0">
                <a:latin typeface="Franklin Gothic Book" panose="020B0503020102020204" pitchFamily="34" charset="0"/>
              </a:rPr>
              <a:t>:</a:t>
            </a:r>
            <a:endParaRPr lang="en-US" b="1" dirty="0">
              <a:latin typeface="Franklin Gothic Book" panose="020B0503020102020204" pitchFamily="34" charset="0"/>
            </a:endParaRPr>
          </a:p>
        </p:txBody>
      </p:sp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BC11EE64-9710-F342-B28C-A4C7D5E63FD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56272752"/>
              </p:ext>
            </p:extLst>
          </p:nvPr>
        </p:nvGraphicFramePr>
        <p:xfrm>
          <a:off x="1113542" y="1380744"/>
          <a:ext cx="9077071" cy="491214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80834613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49" name="Google Shape;149;p54"/>
          <p:cNvCxnSpPr/>
          <p:nvPr/>
        </p:nvCxnSpPr>
        <p:spPr>
          <a:xfrm>
            <a:off x="0" y="616525"/>
            <a:ext cx="729673" cy="0"/>
          </a:xfrm>
          <a:prstGeom prst="straightConnector1">
            <a:avLst/>
          </a:prstGeom>
          <a:noFill/>
          <a:ln w="76200" cap="flat" cmpd="sng">
            <a:solidFill>
              <a:srgbClr val="F2F2F2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150" name="Google Shape;150;p54"/>
          <p:cNvSpPr txBox="1"/>
          <p:nvPr/>
        </p:nvSpPr>
        <p:spPr>
          <a:xfrm>
            <a:off x="729673" y="379290"/>
            <a:ext cx="10810055" cy="8058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sr-Latn-ME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Znate li za slučaj da životni stil određenog sudije, državnog tužioca ili advokata u značajnoj mjeri odudara od njegovih/njenih zvaničnih prijavljenih prihoda?</a:t>
            </a:r>
          </a:p>
        </p:txBody>
      </p:sp>
      <p:cxnSp>
        <p:nvCxnSpPr>
          <p:cNvPr id="151" name="Google Shape;151;p54"/>
          <p:cNvCxnSpPr/>
          <p:nvPr/>
        </p:nvCxnSpPr>
        <p:spPr>
          <a:xfrm>
            <a:off x="0" y="6302035"/>
            <a:ext cx="11131515" cy="0"/>
          </a:xfrm>
          <a:prstGeom prst="straightConnector1">
            <a:avLst/>
          </a:prstGeom>
          <a:noFill/>
          <a:ln w="76200" cap="flat" cmpd="sng">
            <a:solidFill>
              <a:srgbClr val="F2F2F2"/>
            </a:solidFill>
            <a:prstDash val="solid"/>
            <a:miter lim="800000"/>
            <a:headEnd type="none" w="sm" len="sm"/>
            <a:tailEnd type="none" w="sm" len="sm"/>
          </a:ln>
        </p:spPr>
      </p:cxnSp>
      <p:pic>
        <p:nvPicPr>
          <p:cNvPr id="152" name="Google Shape;152;p54"/>
          <p:cNvPicPr preferRelativeResize="0"/>
          <p:nvPr/>
        </p:nvPicPr>
        <p:blipFill rotWithShape="1">
          <a:blip r:embed="rId3">
            <a:alphaModFix/>
          </a:blip>
          <a:srcRect r="70503"/>
          <a:stretch/>
        </p:blipFill>
        <p:spPr>
          <a:xfrm>
            <a:off x="11159212" y="5899098"/>
            <a:ext cx="689888" cy="805873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46E4F041-70A6-BDF5-CE10-1B9B138FA75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07999802"/>
              </p:ext>
            </p:extLst>
          </p:nvPr>
        </p:nvGraphicFramePr>
        <p:xfrm>
          <a:off x="1563624" y="1457300"/>
          <a:ext cx="8311896" cy="467832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40752554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49" name="Google Shape;149;p54"/>
          <p:cNvCxnSpPr/>
          <p:nvPr/>
        </p:nvCxnSpPr>
        <p:spPr>
          <a:xfrm>
            <a:off x="0" y="616525"/>
            <a:ext cx="729673" cy="0"/>
          </a:xfrm>
          <a:prstGeom prst="straightConnector1">
            <a:avLst/>
          </a:prstGeom>
          <a:noFill/>
          <a:ln w="76200" cap="flat" cmpd="sng">
            <a:solidFill>
              <a:srgbClr val="F2F2F2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150" name="Google Shape;150;p54"/>
          <p:cNvSpPr txBox="1"/>
          <p:nvPr/>
        </p:nvSpPr>
        <p:spPr>
          <a:xfrm>
            <a:off x="729673" y="251839"/>
            <a:ext cx="10810055" cy="8058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sr-Latn-ME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Znate li da su određeni sudija</a:t>
            </a:r>
            <a:r>
              <a:rPr lang="en-US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sr-Latn-ME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ili državni tužilac svjesno prikrili podatke o svojoj imovini i prihodima?</a:t>
            </a:r>
          </a:p>
        </p:txBody>
      </p:sp>
      <p:cxnSp>
        <p:nvCxnSpPr>
          <p:cNvPr id="151" name="Google Shape;151;p54"/>
          <p:cNvCxnSpPr/>
          <p:nvPr/>
        </p:nvCxnSpPr>
        <p:spPr>
          <a:xfrm>
            <a:off x="0" y="6302035"/>
            <a:ext cx="11131515" cy="0"/>
          </a:xfrm>
          <a:prstGeom prst="straightConnector1">
            <a:avLst/>
          </a:prstGeom>
          <a:noFill/>
          <a:ln w="76200" cap="flat" cmpd="sng">
            <a:solidFill>
              <a:srgbClr val="F2F2F2"/>
            </a:solidFill>
            <a:prstDash val="solid"/>
            <a:miter lim="800000"/>
            <a:headEnd type="none" w="sm" len="sm"/>
            <a:tailEnd type="none" w="sm" len="sm"/>
          </a:ln>
        </p:spPr>
      </p:cxnSp>
      <p:pic>
        <p:nvPicPr>
          <p:cNvPr id="152" name="Google Shape;152;p54"/>
          <p:cNvPicPr preferRelativeResize="0"/>
          <p:nvPr/>
        </p:nvPicPr>
        <p:blipFill rotWithShape="1">
          <a:blip r:embed="rId3">
            <a:alphaModFix/>
          </a:blip>
          <a:srcRect r="70503"/>
          <a:stretch/>
        </p:blipFill>
        <p:spPr>
          <a:xfrm>
            <a:off x="11159212" y="5899098"/>
            <a:ext cx="689888" cy="805873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D667685D-ED3C-CC1C-F69D-A14C8E8BD4C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93955633"/>
              </p:ext>
            </p:extLst>
          </p:nvPr>
        </p:nvGraphicFramePr>
        <p:xfrm>
          <a:off x="1633836" y="1181564"/>
          <a:ext cx="8698884" cy="472310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35088445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49" name="Google Shape;149;p54"/>
          <p:cNvCxnSpPr/>
          <p:nvPr/>
        </p:nvCxnSpPr>
        <p:spPr>
          <a:xfrm>
            <a:off x="0" y="616525"/>
            <a:ext cx="729673" cy="0"/>
          </a:xfrm>
          <a:prstGeom prst="straightConnector1">
            <a:avLst/>
          </a:prstGeom>
          <a:noFill/>
          <a:ln w="76200" cap="flat" cmpd="sng">
            <a:solidFill>
              <a:srgbClr val="F2F2F2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150" name="Google Shape;150;p54"/>
          <p:cNvSpPr txBox="1"/>
          <p:nvPr/>
        </p:nvSpPr>
        <p:spPr>
          <a:xfrm>
            <a:off x="729673" y="251839"/>
            <a:ext cx="10810055" cy="8058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sr-Latn-ME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Znate li da određeni advokat/ica ne uplaćuje državi porez na prihode?</a:t>
            </a:r>
          </a:p>
        </p:txBody>
      </p:sp>
      <p:cxnSp>
        <p:nvCxnSpPr>
          <p:cNvPr id="151" name="Google Shape;151;p54"/>
          <p:cNvCxnSpPr/>
          <p:nvPr/>
        </p:nvCxnSpPr>
        <p:spPr>
          <a:xfrm>
            <a:off x="0" y="6302035"/>
            <a:ext cx="11131515" cy="0"/>
          </a:xfrm>
          <a:prstGeom prst="straightConnector1">
            <a:avLst/>
          </a:prstGeom>
          <a:noFill/>
          <a:ln w="76200" cap="flat" cmpd="sng">
            <a:solidFill>
              <a:srgbClr val="F2F2F2"/>
            </a:solidFill>
            <a:prstDash val="solid"/>
            <a:miter lim="800000"/>
            <a:headEnd type="none" w="sm" len="sm"/>
            <a:tailEnd type="none" w="sm" len="sm"/>
          </a:ln>
        </p:spPr>
      </p:cxnSp>
      <p:pic>
        <p:nvPicPr>
          <p:cNvPr id="152" name="Google Shape;152;p54"/>
          <p:cNvPicPr preferRelativeResize="0"/>
          <p:nvPr/>
        </p:nvPicPr>
        <p:blipFill rotWithShape="1">
          <a:blip r:embed="rId3">
            <a:alphaModFix/>
          </a:blip>
          <a:srcRect r="70503"/>
          <a:stretch/>
        </p:blipFill>
        <p:spPr>
          <a:xfrm>
            <a:off x="11159212" y="5899098"/>
            <a:ext cx="689888" cy="805873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55202E4B-2297-5453-5529-9727745FFDE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31775509"/>
              </p:ext>
            </p:extLst>
          </p:nvPr>
        </p:nvGraphicFramePr>
        <p:xfrm>
          <a:off x="1572768" y="1057712"/>
          <a:ext cx="8549640" cy="49407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5709535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9565AB"/>
            </a:gs>
            <a:gs pos="51000">
              <a:srgbClr val="AF8BBF"/>
            </a:gs>
            <a:gs pos="87000">
              <a:srgbClr val="F3F3F3"/>
            </a:gs>
            <a:gs pos="100000">
              <a:schemeClr val="lt1"/>
            </a:gs>
          </a:gsLst>
          <a:path path="circle">
            <a:fillToRect l="100000" b="100000"/>
          </a:path>
          <a:tileRect t="-100000" r="-100000"/>
        </a:gradFill>
        <a:effectLst/>
      </p:bgPr>
    </p:bg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4"/>
          <p:cNvSpPr txBox="1">
            <a:spLocks noGrp="1"/>
          </p:cNvSpPr>
          <p:nvPr>
            <p:ph type="ctrTitle"/>
          </p:nvPr>
        </p:nvSpPr>
        <p:spPr>
          <a:xfrm>
            <a:off x="3970932" y="1000259"/>
            <a:ext cx="6964790" cy="8058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EBEBEB"/>
              </a:buClr>
              <a:buSzPts val="3600"/>
              <a:buFont typeface="Arial"/>
              <a:buNone/>
            </a:pPr>
            <a:r>
              <a:rPr lang="sr-Latn-ME" sz="3600" b="1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Metod</a:t>
            </a:r>
            <a:endParaRPr sz="3600" b="1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0" name="Google Shape;110;p4"/>
          <p:cNvSpPr txBox="1">
            <a:spLocks noGrp="1"/>
          </p:cNvSpPr>
          <p:nvPr>
            <p:ph type="subTitle" idx="1"/>
          </p:nvPr>
        </p:nvSpPr>
        <p:spPr>
          <a:xfrm>
            <a:off x="3289908" y="2049783"/>
            <a:ext cx="7723477" cy="7392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Courier New"/>
              <a:buChar char="o"/>
            </a:pPr>
            <a:r>
              <a:rPr lang="en-US" sz="2000" dirty="0" err="1">
                <a:solidFill>
                  <a:srgbClr val="EBEBEB"/>
                </a:solidFill>
                <a:latin typeface="Arial"/>
                <a:ea typeface="Arial"/>
                <a:cs typeface="Arial"/>
                <a:sym typeface="Arial"/>
              </a:rPr>
              <a:t>Kvantitativno</a:t>
            </a:r>
            <a:r>
              <a:rPr lang="en-US" sz="2000" dirty="0">
                <a:solidFill>
                  <a:srgbClr val="EBEBEB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000" dirty="0" err="1">
                <a:solidFill>
                  <a:srgbClr val="EBEBEB"/>
                </a:solidFill>
                <a:latin typeface="Arial"/>
                <a:ea typeface="Arial"/>
                <a:cs typeface="Arial"/>
                <a:sym typeface="Arial"/>
              </a:rPr>
              <a:t>istraživanje</a:t>
            </a:r>
            <a:endParaRPr dirty="0"/>
          </a:p>
          <a:p>
            <a:pPr marL="342900" lvl="0" indent="-342900" algn="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Courier New"/>
              <a:buChar char="o"/>
            </a:pPr>
            <a:r>
              <a:rPr lang="en-US" sz="2000" dirty="0" err="1">
                <a:solidFill>
                  <a:srgbClr val="EBEBEB"/>
                </a:solidFill>
                <a:latin typeface="Arial"/>
                <a:ea typeface="Arial"/>
                <a:cs typeface="Arial"/>
                <a:sym typeface="Arial"/>
              </a:rPr>
              <a:t>Uzorkom</a:t>
            </a:r>
            <a:r>
              <a:rPr lang="en-US" sz="2000" dirty="0">
                <a:solidFill>
                  <a:srgbClr val="EBEBEB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000" dirty="0" err="1">
                <a:solidFill>
                  <a:srgbClr val="EBEBEB"/>
                </a:solidFill>
                <a:latin typeface="Arial"/>
                <a:ea typeface="Arial"/>
                <a:cs typeface="Arial"/>
                <a:sym typeface="Arial"/>
              </a:rPr>
              <a:t>obuhvaćene</a:t>
            </a:r>
            <a:r>
              <a:rPr lang="en-US" sz="2000" dirty="0">
                <a:solidFill>
                  <a:srgbClr val="EBEBEB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000" b="1" dirty="0" err="1">
                <a:solidFill>
                  <a:srgbClr val="EBEBEB"/>
                </a:solidFill>
                <a:latin typeface="Arial"/>
                <a:ea typeface="Arial"/>
                <a:cs typeface="Arial"/>
                <a:sym typeface="Arial"/>
              </a:rPr>
              <a:t>četiri</a:t>
            </a:r>
            <a:r>
              <a:rPr lang="en-US" sz="2000" b="1" dirty="0">
                <a:solidFill>
                  <a:srgbClr val="EBEBEB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000" b="1" dirty="0" err="1">
                <a:solidFill>
                  <a:srgbClr val="EBEBEB"/>
                </a:solidFill>
                <a:latin typeface="Arial"/>
                <a:ea typeface="Arial"/>
                <a:cs typeface="Arial"/>
                <a:sym typeface="Arial"/>
              </a:rPr>
              <a:t>grupe</a:t>
            </a:r>
            <a:r>
              <a:rPr lang="en-US" sz="2000" b="1" dirty="0">
                <a:solidFill>
                  <a:srgbClr val="EBEBEB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000" dirty="0" err="1">
                <a:solidFill>
                  <a:srgbClr val="EBEBEB"/>
                </a:solidFill>
                <a:latin typeface="Arial"/>
                <a:ea typeface="Arial"/>
                <a:cs typeface="Arial"/>
                <a:sym typeface="Arial"/>
              </a:rPr>
              <a:t>ispitanika</a:t>
            </a:r>
            <a:r>
              <a:rPr lang="en-US" sz="2000" dirty="0">
                <a:solidFill>
                  <a:srgbClr val="EBEBEB"/>
                </a:solidFill>
                <a:latin typeface="Arial"/>
                <a:ea typeface="Arial"/>
                <a:cs typeface="Arial"/>
                <a:sym typeface="Arial"/>
              </a:rPr>
              <a:t>:</a:t>
            </a:r>
            <a:endParaRPr dirty="0"/>
          </a:p>
          <a:p>
            <a:pPr marL="0" lvl="0" indent="0" algn="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</a:pPr>
            <a:r>
              <a:rPr lang="en-US" sz="1800" dirty="0" err="1">
                <a:solidFill>
                  <a:srgbClr val="EBEBEB"/>
                </a:solidFill>
                <a:latin typeface="Arial"/>
                <a:ea typeface="Arial"/>
                <a:cs typeface="Arial"/>
                <a:sym typeface="Arial"/>
              </a:rPr>
              <a:t>Državni</a:t>
            </a:r>
            <a:r>
              <a:rPr lang="en-US" sz="1800" dirty="0">
                <a:solidFill>
                  <a:srgbClr val="EBEBEB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800" dirty="0" err="1">
                <a:solidFill>
                  <a:srgbClr val="EBEBEB"/>
                </a:solidFill>
                <a:latin typeface="Arial"/>
                <a:ea typeface="Arial"/>
                <a:cs typeface="Arial"/>
                <a:sym typeface="Arial"/>
              </a:rPr>
              <a:t>tužioci</a:t>
            </a:r>
            <a:r>
              <a:rPr lang="en-US" sz="1800" dirty="0">
                <a:solidFill>
                  <a:srgbClr val="EBEBEB"/>
                </a:solidFill>
                <a:latin typeface="Arial"/>
                <a:ea typeface="Arial"/>
                <a:cs typeface="Arial"/>
                <a:sym typeface="Arial"/>
              </a:rPr>
              <a:t>/</a:t>
            </a:r>
            <a:r>
              <a:rPr lang="en-US" sz="1800" dirty="0" err="1">
                <a:solidFill>
                  <a:srgbClr val="EBEBEB"/>
                </a:solidFill>
                <a:latin typeface="Arial"/>
                <a:ea typeface="Arial"/>
                <a:cs typeface="Arial"/>
                <a:sym typeface="Arial"/>
              </a:rPr>
              <a:t>teljke</a:t>
            </a:r>
            <a:r>
              <a:rPr lang="en-US" sz="1800" dirty="0">
                <a:solidFill>
                  <a:srgbClr val="EBEBEB"/>
                </a:solidFill>
                <a:latin typeface="Arial"/>
                <a:ea typeface="Arial"/>
                <a:cs typeface="Arial"/>
                <a:sym typeface="Arial"/>
              </a:rPr>
              <a:t>: 41</a:t>
            </a:r>
            <a:r>
              <a:rPr lang="sr-Latn-ME" sz="1800" dirty="0">
                <a:solidFill>
                  <a:srgbClr val="EBEBEB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800" dirty="0">
                <a:solidFill>
                  <a:srgbClr val="EBEBEB"/>
                </a:solidFill>
                <a:latin typeface="Arial"/>
                <a:ea typeface="Arial"/>
                <a:cs typeface="Arial"/>
                <a:sym typeface="Arial"/>
              </a:rPr>
              <a:t>(40,1%)</a:t>
            </a:r>
            <a:endParaRPr sz="2000" dirty="0"/>
          </a:p>
          <a:p>
            <a:pPr marL="0" lvl="0" indent="0" algn="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</a:pPr>
            <a:r>
              <a:rPr lang="en-US" sz="1800" dirty="0" err="1">
                <a:solidFill>
                  <a:srgbClr val="EBEBEB"/>
                </a:solidFill>
                <a:latin typeface="Arial"/>
                <a:ea typeface="Arial"/>
                <a:cs typeface="Arial"/>
                <a:sym typeface="Arial"/>
              </a:rPr>
              <a:t>Sudski</a:t>
            </a:r>
            <a:r>
              <a:rPr lang="en-US" sz="1800" dirty="0">
                <a:solidFill>
                  <a:srgbClr val="EBEBEB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800" dirty="0" err="1">
                <a:solidFill>
                  <a:srgbClr val="EBEBEB"/>
                </a:solidFill>
                <a:latin typeface="Arial"/>
                <a:ea typeface="Arial"/>
                <a:cs typeface="Arial"/>
                <a:sym typeface="Arial"/>
              </a:rPr>
              <a:t>vještaci</a:t>
            </a:r>
            <a:r>
              <a:rPr lang="en-US" sz="1800" dirty="0">
                <a:solidFill>
                  <a:srgbClr val="EBEBEB"/>
                </a:solidFill>
                <a:latin typeface="Arial"/>
                <a:ea typeface="Arial"/>
                <a:cs typeface="Arial"/>
                <a:sym typeface="Arial"/>
              </a:rPr>
              <a:t>: 92 (43,8%)</a:t>
            </a:r>
            <a:endParaRPr lang="en-US" sz="2000" dirty="0"/>
          </a:p>
          <a:p>
            <a:pPr marL="0" lvl="0" indent="0" algn="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</a:pPr>
            <a:r>
              <a:rPr lang="en-US" sz="1800" dirty="0" err="1">
                <a:solidFill>
                  <a:srgbClr val="EBEBEB"/>
                </a:solidFill>
                <a:latin typeface="Arial"/>
                <a:ea typeface="Arial"/>
                <a:cs typeface="Arial"/>
                <a:sym typeface="Arial"/>
              </a:rPr>
              <a:t>Sudije</a:t>
            </a:r>
            <a:r>
              <a:rPr lang="en-US" sz="1800" dirty="0">
                <a:solidFill>
                  <a:srgbClr val="EBEBEB"/>
                </a:solidFill>
                <a:latin typeface="Arial"/>
                <a:ea typeface="Arial"/>
                <a:cs typeface="Arial"/>
                <a:sym typeface="Arial"/>
              </a:rPr>
              <a:t>/</a:t>
            </a:r>
            <a:r>
              <a:rPr lang="en-US" sz="1800" dirty="0" err="1">
                <a:solidFill>
                  <a:srgbClr val="EBEBEB"/>
                </a:solidFill>
                <a:latin typeface="Arial"/>
                <a:ea typeface="Arial"/>
                <a:cs typeface="Arial"/>
                <a:sym typeface="Arial"/>
              </a:rPr>
              <a:t>tkinje</a:t>
            </a:r>
            <a:r>
              <a:rPr lang="en-US" sz="1800" dirty="0">
                <a:solidFill>
                  <a:srgbClr val="EBEBEB"/>
                </a:solidFill>
                <a:latin typeface="Arial"/>
                <a:ea typeface="Arial"/>
                <a:cs typeface="Arial"/>
                <a:sym typeface="Arial"/>
              </a:rPr>
              <a:t>: 95 (34,7%)</a:t>
            </a:r>
            <a:endParaRPr lang="en-US" sz="2000" dirty="0"/>
          </a:p>
          <a:p>
            <a:pPr marL="0" lvl="0" indent="0" algn="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</a:pPr>
            <a:r>
              <a:rPr lang="en-US" sz="1800" dirty="0" err="1">
                <a:solidFill>
                  <a:srgbClr val="EBEBEB"/>
                </a:solidFill>
                <a:latin typeface="Arial"/>
                <a:ea typeface="Arial"/>
                <a:cs typeface="Arial"/>
                <a:sym typeface="Arial"/>
              </a:rPr>
              <a:t>Advokati</a:t>
            </a:r>
            <a:r>
              <a:rPr lang="en-US" sz="1800" dirty="0">
                <a:solidFill>
                  <a:srgbClr val="EBEBEB"/>
                </a:solidFill>
                <a:latin typeface="Arial"/>
                <a:ea typeface="Arial"/>
                <a:cs typeface="Arial"/>
                <a:sym typeface="Arial"/>
              </a:rPr>
              <a:t>/</a:t>
            </a:r>
            <a:r>
              <a:rPr lang="en-US" sz="1800" dirty="0" err="1">
                <a:solidFill>
                  <a:srgbClr val="EBEBEB"/>
                </a:solidFill>
                <a:latin typeface="Arial"/>
                <a:ea typeface="Arial"/>
                <a:cs typeface="Arial"/>
                <a:sym typeface="Arial"/>
              </a:rPr>
              <a:t>ce</a:t>
            </a:r>
            <a:r>
              <a:rPr lang="en-US" sz="1800" dirty="0">
                <a:solidFill>
                  <a:srgbClr val="EBEBEB"/>
                </a:solidFill>
                <a:latin typeface="Arial"/>
                <a:ea typeface="Arial"/>
                <a:cs typeface="Arial"/>
                <a:sym typeface="Arial"/>
              </a:rPr>
              <a:t>: 109 (6,8%)</a:t>
            </a:r>
            <a:endParaRPr lang="en-US" sz="2000" dirty="0"/>
          </a:p>
          <a:p>
            <a:pPr marL="342900" lvl="0" indent="-342900" algn="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Courier New"/>
              <a:buChar char="o"/>
            </a:pPr>
            <a:r>
              <a:rPr lang="en-US" sz="2000" dirty="0">
                <a:solidFill>
                  <a:srgbClr val="EBEBEB"/>
                </a:solidFill>
                <a:latin typeface="Arial"/>
                <a:ea typeface="Arial"/>
                <a:cs typeface="Arial"/>
                <a:sym typeface="Arial"/>
              </a:rPr>
              <a:t>Period </a:t>
            </a:r>
            <a:r>
              <a:rPr lang="en-US" sz="2000" dirty="0" err="1">
                <a:solidFill>
                  <a:srgbClr val="EBEBEB"/>
                </a:solidFill>
                <a:latin typeface="Arial"/>
                <a:ea typeface="Arial"/>
                <a:cs typeface="Arial"/>
                <a:sym typeface="Arial"/>
              </a:rPr>
              <a:t>prikupljanja</a:t>
            </a:r>
            <a:r>
              <a:rPr lang="en-US" sz="2000" dirty="0">
                <a:solidFill>
                  <a:srgbClr val="EBEBEB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000" dirty="0" err="1">
                <a:solidFill>
                  <a:srgbClr val="EBEBEB"/>
                </a:solidFill>
                <a:latin typeface="Arial"/>
                <a:ea typeface="Arial"/>
                <a:cs typeface="Arial"/>
                <a:sym typeface="Arial"/>
              </a:rPr>
              <a:t>podataka</a:t>
            </a:r>
            <a:r>
              <a:rPr lang="en-US" sz="2000" dirty="0">
                <a:solidFill>
                  <a:srgbClr val="EBEBEB"/>
                </a:solidFill>
                <a:latin typeface="Arial"/>
                <a:ea typeface="Arial"/>
                <a:cs typeface="Arial"/>
                <a:sym typeface="Arial"/>
              </a:rPr>
              <a:t>: </a:t>
            </a:r>
            <a:endParaRPr dirty="0"/>
          </a:p>
          <a:p>
            <a:pPr marL="0" lvl="0" indent="0" algn="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</a:pPr>
            <a:r>
              <a:rPr lang="en-US" sz="1800" b="1" dirty="0">
                <a:solidFill>
                  <a:srgbClr val="EBEBEB"/>
                </a:solidFill>
                <a:latin typeface="Arial"/>
                <a:ea typeface="Arial"/>
                <a:cs typeface="Arial"/>
                <a:sym typeface="Arial"/>
              </a:rPr>
              <a:t>12. </a:t>
            </a:r>
            <a:r>
              <a:rPr lang="en-US" sz="1800" b="1" dirty="0" err="1">
                <a:solidFill>
                  <a:srgbClr val="EBEBEB"/>
                </a:solidFill>
                <a:latin typeface="Arial"/>
                <a:ea typeface="Arial"/>
                <a:cs typeface="Arial"/>
                <a:sym typeface="Arial"/>
              </a:rPr>
              <a:t>jul</a:t>
            </a:r>
            <a:r>
              <a:rPr lang="en-US" sz="1800" b="1" dirty="0">
                <a:solidFill>
                  <a:srgbClr val="EBEBEB"/>
                </a:solidFill>
                <a:latin typeface="Arial"/>
                <a:ea typeface="Arial"/>
                <a:cs typeface="Arial"/>
                <a:sym typeface="Arial"/>
              </a:rPr>
              <a:t> – 18. </a:t>
            </a:r>
            <a:r>
              <a:rPr lang="en-US" sz="1800" b="1" dirty="0" err="1">
                <a:solidFill>
                  <a:srgbClr val="EBEBEB"/>
                </a:solidFill>
                <a:latin typeface="Arial"/>
                <a:ea typeface="Arial"/>
                <a:cs typeface="Arial"/>
                <a:sym typeface="Arial"/>
              </a:rPr>
              <a:t>septembar</a:t>
            </a:r>
            <a:r>
              <a:rPr lang="en-US" sz="1800" b="1" dirty="0">
                <a:solidFill>
                  <a:srgbClr val="EBEBEB"/>
                </a:solidFill>
                <a:latin typeface="Arial"/>
                <a:ea typeface="Arial"/>
                <a:cs typeface="Arial"/>
                <a:sym typeface="Arial"/>
              </a:rPr>
              <a:t> 2024. </a:t>
            </a:r>
            <a:r>
              <a:rPr lang="en-US" sz="1800" b="1" dirty="0" err="1">
                <a:solidFill>
                  <a:srgbClr val="EBEBEB"/>
                </a:solidFill>
                <a:latin typeface="Arial"/>
                <a:ea typeface="Arial"/>
                <a:cs typeface="Arial"/>
                <a:sym typeface="Arial"/>
              </a:rPr>
              <a:t>godine</a:t>
            </a:r>
            <a:r>
              <a:rPr lang="en-US" sz="1800" b="1" dirty="0">
                <a:solidFill>
                  <a:srgbClr val="EBEBEB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sz="2000" b="1" dirty="0"/>
          </a:p>
          <a:p>
            <a:pPr marL="342900" lvl="0" indent="-342900" algn="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Courier New"/>
              <a:buChar char="o"/>
            </a:pPr>
            <a:r>
              <a:rPr lang="en-US" sz="2000" dirty="0" err="1">
                <a:solidFill>
                  <a:srgbClr val="EBEBEB"/>
                </a:solidFill>
                <a:latin typeface="Arial"/>
                <a:ea typeface="Arial"/>
                <a:cs typeface="Arial"/>
                <a:sym typeface="Arial"/>
              </a:rPr>
              <a:t>Metod</a:t>
            </a:r>
            <a:r>
              <a:rPr lang="en-US" sz="2000" dirty="0">
                <a:solidFill>
                  <a:srgbClr val="EBEBEB"/>
                </a:solidFill>
                <a:latin typeface="Arial"/>
                <a:ea typeface="Arial"/>
                <a:cs typeface="Arial"/>
                <a:sym typeface="Arial"/>
              </a:rPr>
              <a:t>: </a:t>
            </a:r>
            <a:r>
              <a:rPr lang="en-US" sz="2000" b="1" dirty="0">
                <a:solidFill>
                  <a:srgbClr val="EBEBEB"/>
                </a:solidFill>
                <a:latin typeface="Arial"/>
                <a:ea typeface="Arial"/>
                <a:cs typeface="Arial"/>
                <a:sym typeface="Arial"/>
              </a:rPr>
              <a:t>CAWI</a:t>
            </a:r>
            <a:r>
              <a:rPr lang="en-US" sz="2000" dirty="0">
                <a:solidFill>
                  <a:srgbClr val="EBEBEB"/>
                </a:solidFill>
                <a:latin typeface="Arial"/>
                <a:ea typeface="Arial"/>
                <a:cs typeface="Arial"/>
                <a:sym typeface="Arial"/>
              </a:rPr>
              <a:t> (Computer-Assisted Web Interviewing)</a:t>
            </a:r>
            <a:endParaRPr dirty="0"/>
          </a:p>
        </p:txBody>
      </p:sp>
      <p:cxnSp>
        <p:nvCxnSpPr>
          <p:cNvPr id="111" name="Google Shape;111;p4"/>
          <p:cNvCxnSpPr/>
          <p:nvPr/>
        </p:nvCxnSpPr>
        <p:spPr>
          <a:xfrm rot="10800000" flipH="1">
            <a:off x="5719125" y="1777557"/>
            <a:ext cx="5216597" cy="24957"/>
          </a:xfrm>
          <a:prstGeom prst="straightConnector1">
            <a:avLst/>
          </a:prstGeom>
          <a:noFill/>
          <a:ln w="28575" cap="flat" cmpd="sng">
            <a:solidFill>
              <a:srgbClr val="F3F3F3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112" name="Google Shape;112;p4"/>
          <p:cNvSpPr/>
          <p:nvPr/>
        </p:nvSpPr>
        <p:spPr>
          <a:xfrm>
            <a:off x="563433" y="473505"/>
            <a:ext cx="3122741" cy="526754"/>
          </a:xfrm>
          <a:prstGeom prst="roundRect">
            <a:avLst>
              <a:gd name="adj" fmla="val 16667"/>
            </a:avLst>
          </a:prstGeom>
          <a:noFill/>
          <a:ln w="12700" cap="flat" cmpd="sng">
            <a:solidFill>
              <a:srgbClr val="9565AB">
                <a:alpha val="29803"/>
              </a:srgbClr>
            </a:solidFill>
            <a:prstDash val="solid"/>
            <a:round/>
            <a:headEnd type="none" w="sm" len="sm"/>
            <a:tailEnd type="none" w="sm" len="sm"/>
          </a:ln>
          <a:effectLst>
            <a:outerShdw blurRad="50800" dist="38100" dir="18900000" algn="bl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3" name="Google Shape;113;p4"/>
          <p:cNvSpPr/>
          <p:nvPr/>
        </p:nvSpPr>
        <p:spPr>
          <a:xfrm>
            <a:off x="2409826" y="625904"/>
            <a:ext cx="914400" cy="2578113"/>
          </a:xfrm>
          <a:prstGeom prst="roundRect">
            <a:avLst>
              <a:gd name="adj" fmla="val 16667"/>
            </a:avLst>
          </a:prstGeom>
          <a:noFill/>
          <a:ln w="12700" cap="flat" cmpd="sng">
            <a:solidFill>
              <a:srgbClr val="9565AB">
                <a:alpha val="29803"/>
              </a:srgbClr>
            </a:solidFill>
            <a:prstDash val="solid"/>
            <a:round/>
            <a:headEnd type="none" w="sm" len="sm"/>
            <a:tailEnd type="none" w="sm" len="sm"/>
          </a:ln>
          <a:effectLst>
            <a:outerShdw blurRad="50800" dist="38100" dir="18900000" algn="bl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4" name="Google Shape;114;p4"/>
          <p:cNvSpPr/>
          <p:nvPr/>
        </p:nvSpPr>
        <p:spPr>
          <a:xfrm>
            <a:off x="3030841" y="1451624"/>
            <a:ext cx="914400" cy="926671"/>
          </a:xfrm>
          <a:prstGeom prst="roundRect">
            <a:avLst>
              <a:gd name="adj" fmla="val 16667"/>
            </a:avLst>
          </a:prstGeom>
          <a:noFill/>
          <a:ln w="12700" cap="flat" cmpd="sng">
            <a:solidFill>
              <a:srgbClr val="9565AB">
                <a:alpha val="29803"/>
              </a:srgbClr>
            </a:solidFill>
            <a:prstDash val="solid"/>
            <a:round/>
            <a:headEnd type="none" w="sm" len="sm"/>
            <a:tailEnd type="none" w="sm" len="sm"/>
          </a:ln>
          <a:effectLst>
            <a:outerShdw blurRad="50800" dist="38100" dir="18900000" algn="bl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5" name="Google Shape;115;p4"/>
          <p:cNvSpPr/>
          <p:nvPr/>
        </p:nvSpPr>
        <p:spPr>
          <a:xfrm>
            <a:off x="1019175" y="2221457"/>
            <a:ext cx="1649718" cy="594031"/>
          </a:xfrm>
          <a:prstGeom prst="roundRect">
            <a:avLst>
              <a:gd name="adj" fmla="val 16667"/>
            </a:avLst>
          </a:prstGeom>
          <a:noFill/>
          <a:ln w="12700" cap="flat" cmpd="sng">
            <a:solidFill>
              <a:srgbClr val="9565AB">
                <a:alpha val="29803"/>
              </a:srgbClr>
            </a:solidFill>
            <a:prstDash val="solid"/>
            <a:round/>
            <a:headEnd type="none" w="sm" len="sm"/>
            <a:tailEnd type="none" w="sm" len="sm"/>
          </a:ln>
          <a:effectLst>
            <a:outerShdw blurRad="50800" dist="38100" dir="18900000" algn="bl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6" name="Google Shape;116;p4"/>
          <p:cNvSpPr/>
          <p:nvPr/>
        </p:nvSpPr>
        <p:spPr>
          <a:xfrm>
            <a:off x="1656405" y="3959928"/>
            <a:ext cx="1570682" cy="805873"/>
          </a:xfrm>
          <a:prstGeom prst="roundRect">
            <a:avLst>
              <a:gd name="adj" fmla="val 16667"/>
            </a:avLst>
          </a:prstGeom>
          <a:noFill/>
          <a:ln w="12700" cap="flat" cmpd="sng">
            <a:solidFill>
              <a:srgbClr val="9565AB">
                <a:alpha val="29803"/>
              </a:srgbClr>
            </a:solidFill>
            <a:prstDash val="solid"/>
            <a:round/>
            <a:headEnd type="none" w="sm" len="sm"/>
            <a:tailEnd type="none" w="sm" len="sm"/>
          </a:ln>
          <a:effectLst>
            <a:outerShdw blurRad="50800" dist="38100" dir="18900000" algn="bl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7" name="Google Shape;117;p4"/>
          <p:cNvSpPr/>
          <p:nvPr/>
        </p:nvSpPr>
        <p:spPr>
          <a:xfrm>
            <a:off x="1371599" y="2670872"/>
            <a:ext cx="569612" cy="2578113"/>
          </a:xfrm>
          <a:prstGeom prst="roundRect">
            <a:avLst>
              <a:gd name="adj" fmla="val 16667"/>
            </a:avLst>
          </a:prstGeom>
          <a:noFill/>
          <a:ln w="12700" cap="flat" cmpd="sng">
            <a:solidFill>
              <a:srgbClr val="9565AB">
                <a:alpha val="29803"/>
              </a:srgbClr>
            </a:solidFill>
            <a:prstDash val="solid"/>
            <a:round/>
            <a:headEnd type="none" w="sm" len="sm"/>
            <a:tailEnd type="none" w="sm" len="sm"/>
          </a:ln>
          <a:effectLst>
            <a:outerShdw blurRad="50800" dist="38100" dir="18900000" algn="bl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8" name="Google Shape;118;p4"/>
          <p:cNvSpPr/>
          <p:nvPr/>
        </p:nvSpPr>
        <p:spPr>
          <a:xfrm>
            <a:off x="3030841" y="3810000"/>
            <a:ext cx="914400" cy="2047741"/>
          </a:xfrm>
          <a:prstGeom prst="roundRect">
            <a:avLst>
              <a:gd name="adj" fmla="val 16667"/>
            </a:avLst>
          </a:prstGeom>
          <a:noFill/>
          <a:ln w="12700" cap="flat" cmpd="sng">
            <a:solidFill>
              <a:srgbClr val="9565AB">
                <a:alpha val="29803"/>
              </a:srgbClr>
            </a:solidFill>
            <a:prstDash val="solid"/>
            <a:round/>
            <a:headEnd type="none" w="sm" len="sm"/>
            <a:tailEnd type="none" w="sm" len="sm"/>
          </a:ln>
          <a:effectLst>
            <a:outerShdw blurRad="50800" dist="38100" dir="18900000" algn="bl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9" name="Google Shape;119;p4"/>
          <p:cNvSpPr/>
          <p:nvPr/>
        </p:nvSpPr>
        <p:spPr>
          <a:xfrm>
            <a:off x="563433" y="5657852"/>
            <a:ext cx="2948460" cy="526754"/>
          </a:xfrm>
          <a:prstGeom prst="roundRect">
            <a:avLst>
              <a:gd name="adj" fmla="val 16667"/>
            </a:avLst>
          </a:prstGeom>
          <a:noFill/>
          <a:ln w="12700" cap="flat" cmpd="sng">
            <a:solidFill>
              <a:srgbClr val="9565AB">
                <a:alpha val="29803"/>
              </a:srgbClr>
            </a:solidFill>
            <a:prstDash val="solid"/>
            <a:round/>
            <a:headEnd type="none" w="sm" len="sm"/>
            <a:tailEnd type="none" w="sm" len="sm"/>
          </a:ln>
          <a:effectLst>
            <a:outerShdw blurRad="50800" dist="38100" dir="18900000" algn="bl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0" name="Google Shape;120;p4"/>
          <p:cNvSpPr/>
          <p:nvPr/>
        </p:nvSpPr>
        <p:spPr>
          <a:xfrm>
            <a:off x="1753544" y="3833733"/>
            <a:ext cx="1570682" cy="805873"/>
          </a:xfrm>
          <a:prstGeom prst="roundRect">
            <a:avLst>
              <a:gd name="adj" fmla="val 16667"/>
            </a:avLst>
          </a:prstGeom>
          <a:noFill/>
          <a:ln w="12700" cap="flat" cmpd="sng">
            <a:solidFill>
              <a:srgbClr val="9565AB">
                <a:alpha val="29803"/>
              </a:srgbClr>
            </a:solidFill>
            <a:prstDash val="solid"/>
            <a:round/>
            <a:headEnd type="none" w="sm" len="sm"/>
            <a:tailEnd type="none" w="sm" len="sm"/>
          </a:ln>
          <a:effectLst>
            <a:outerShdw blurRad="50800" dist="38100" dir="18900000" algn="bl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1" name="Google Shape;121;p4"/>
          <p:cNvSpPr/>
          <p:nvPr/>
        </p:nvSpPr>
        <p:spPr>
          <a:xfrm>
            <a:off x="3177534" y="1584389"/>
            <a:ext cx="914400" cy="926671"/>
          </a:xfrm>
          <a:prstGeom prst="roundRect">
            <a:avLst>
              <a:gd name="adj" fmla="val 16667"/>
            </a:avLst>
          </a:prstGeom>
          <a:noFill/>
          <a:ln w="12700" cap="flat" cmpd="sng">
            <a:solidFill>
              <a:srgbClr val="9565AB">
                <a:alpha val="29803"/>
              </a:srgbClr>
            </a:solidFill>
            <a:prstDash val="solid"/>
            <a:round/>
            <a:headEnd type="none" w="sm" len="sm"/>
            <a:tailEnd type="none" w="sm" len="sm"/>
          </a:ln>
          <a:effectLst>
            <a:outerShdw blurRad="50800" dist="38100" dir="18900000" algn="bl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2" name="Google Shape;122;p4"/>
          <p:cNvSpPr/>
          <p:nvPr/>
        </p:nvSpPr>
        <p:spPr>
          <a:xfrm>
            <a:off x="250100" y="820727"/>
            <a:ext cx="597625" cy="526754"/>
          </a:xfrm>
          <a:prstGeom prst="roundRect">
            <a:avLst>
              <a:gd name="adj" fmla="val 16667"/>
            </a:avLst>
          </a:prstGeom>
          <a:noFill/>
          <a:ln w="12700" cap="flat" cmpd="sng">
            <a:solidFill>
              <a:srgbClr val="9565AB">
                <a:alpha val="29803"/>
              </a:srgbClr>
            </a:solidFill>
            <a:prstDash val="solid"/>
            <a:round/>
            <a:headEnd type="none" w="sm" len="sm"/>
            <a:tailEnd type="none" w="sm" len="sm"/>
          </a:ln>
          <a:effectLst>
            <a:outerShdw blurRad="50800" dist="38100" dir="18900000" algn="bl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3" name="Google Shape;123;p4"/>
          <p:cNvSpPr/>
          <p:nvPr/>
        </p:nvSpPr>
        <p:spPr>
          <a:xfrm>
            <a:off x="335141" y="861847"/>
            <a:ext cx="597625" cy="526754"/>
          </a:xfrm>
          <a:prstGeom prst="roundRect">
            <a:avLst>
              <a:gd name="adj" fmla="val 16667"/>
            </a:avLst>
          </a:prstGeom>
          <a:noFill/>
          <a:ln w="12700" cap="flat" cmpd="sng">
            <a:solidFill>
              <a:srgbClr val="9565AB">
                <a:alpha val="29803"/>
              </a:srgbClr>
            </a:solidFill>
            <a:prstDash val="solid"/>
            <a:round/>
            <a:headEnd type="none" w="sm" len="sm"/>
            <a:tailEnd type="none" w="sm" len="sm"/>
          </a:ln>
          <a:effectLst>
            <a:outerShdw blurRad="50800" dist="38100" dir="18900000" algn="bl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4" name="Google Shape;124;p4"/>
          <p:cNvSpPr/>
          <p:nvPr/>
        </p:nvSpPr>
        <p:spPr>
          <a:xfrm>
            <a:off x="3733799" y="5051869"/>
            <a:ext cx="533401" cy="485118"/>
          </a:xfrm>
          <a:prstGeom prst="roundRect">
            <a:avLst>
              <a:gd name="adj" fmla="val 16667"/>
            </a:avLst>
          </a:prstGeom>
          <a:noFill/>
          <a:ln w="12700" cap="flat" cmpd="sng">
            <a:solidFill>
              <a:srgbClr val="9565AB">
                <a:alpha val="29803"/>
              </a:srgbClr>
            </a:solidFill>
            <a:prstDash val="solid"/>
            <a:round/>
            <a:headEnd type="none" w="sm" len="sm"/>
            <a:tailEnd type="none" w="sm" len="sm"/>
          </a:ln>
          <a:effectLst>
            <a:outerShdw blurRad="50800" dist="38100" dir="18900000" algn="bl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5" name="Google Shape;125;p4"/>
          <p:cNvSpPr/>
          <p:nvPr/>
        </p:nvSpPr>
        <p:spPr>
          <a:xfrm>
            <a:off x="3839520" y="5105195"/>
            <a:ext cx="533401" cy="485118"/>
          </a:xfrm>
          <a:prstGeom prst="roundRect">
            <a:avLst>
              <a:gd name="adj" fmla="val 16667"/>
            </a:avLst>
          </a:prstGeom>
          <a:noFill/>
          <a:ln w="12700" cap="flat" cmpd="sng">
            <a:solidFill>
              <a:srgbClr val="9565AB">
                <a:alpha val="29803"/>
              </a:srgbClr>
            </a:solidFill>
            <a:prstDash val="solid"/>
            <a:round/>
            <a:headEnd type="none" w="sm" len="sm"/>
            <a:tailEnd type="none" w="sm" len="sm"/>
          </a:ln>
          <a:effectLst>
            <a:outerShdw blurRad="50800" dist="38100" dir="18900000" algn="bl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26" name="Google Shape;126;p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3386" y="6251088"/>
            <a:ext cx="2071417" cy="606912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121C9B51-6577-CBD7-75E9-89D11B02DBAC}"/>
              </a:ext>
            </a:extLst>
          </p:cNvPr>
          <p:cNvSpPr txBox="1"/>
          <p:nvPr/>
        </p:nvSpPr>
        <p:spPr>
          <a:xfrm>
            <a:off x="4353671" y="6383364"/>
            <a:ext cx="671011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sr-Latn-ME" sz="1000" dirty="0">
                <a:solidFill>
                  <a:schemeClr val="bg1"/>
                </a:solidFill>
              </a:rPr>
              <a:t>*</a:t>
            </a:r>
            <a:r>
              <a:rPr lang="en-US" sz="1000" dirty="0">
                <a:solidFill>
                  <a:schemeClr val="bg1"/>
                </a:solidFill>
              </a:rPr>
              <a:t>U </a:t>
            </a:r>
            <a:r>
              <a:rPr lang="en-US" sz="1000" dirty="0" err="1">
                <a:solidFill>
                  <a:schemeClr val="bg1"/>
                </a:solidFill>
              </a:rPr>
              <a:t>cilju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lakšeg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čitanja</a:t>
            </a:r>
            <a:r>
              <a:rPr lang="en-US" sz="1000" dirty="0">
                <a:solidFill>
                  <a:schemeClr val="bg1"/>
                </a:solidFill>
              </a:rPr>
              <a:t>, </a:t>
            </a:r>
            <a:r>
              <a:rPr lang="en-US" sz="1000" dirty="0" err="1">
                <a:solidFill>
                  <a:schemeClr val="bg1"/>
                </a:solidFill>
              </a:rPr>
              <a:t>svi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izrazi</a:t>
            </a:r>
            <a:r>
              <a:rPr lang="en-US" sz="1000" dirty="0">
                <a:solidFill>
                  <a:schemeClr val="bg1"/>
                </a:solidFill>
              </a:rPr>
              <a:t> koji </a:t>
            </a:r>
            <a:r>
              <a:rPr lang="en-US" sz="1000" dirty="0" err="1">
                <a:solidFill>
                  <a:schemeClr val="bg1"/>
                </a:solidFill>
              </a:rPr>
              <a:t>su</a:t>
            </a:r>
            <a:r>
              <a:rPr lang="en-US" sz="1000" dirty="0">
                <a:solidFill>
                  <a:schemeClr val="bg1"/>
                </a:solidFill>
              </a:rPr>
              <a:t> u </a:t>
            </a:r>
            <a:r>
              <a:rPr lang="en-US" sz="1000" dirty="0" err="1">
                <a:solidFill>
                  <a:schemeClr val="bg1"/>
                </a:solidFill>
              </a:rPr>
              <a:t>muškom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rodu</a:t>
            </a:r>
            <a:r>
              <a:rPr lang="en-US" sz="1000" dirty="0">
                <a:solidFill>
                  <a:schemeClr val="bg1"/>
                </a:solidFill>
              </a:rPr>
              <a:t> u </a:t>
            </a:r>
            <a:r>
              <a:rPr lang="en-US" sz="1000" dirty="0" err="1">
                <a:solidFill>
                  <a:schemeClr val="bg1"/>
                </a:solidFill>
              </a:rPr>
              <a:t>ovoj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prezentaciji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odnose</a:t>
            </a:r>
            <a:r>
              <a:rPr lang="en-US" sz="1000" dirty="0">
                <a:solidFill>
                  <a:schemeClr val="bg1"/>
                </a:solidFill>
              </a:rPr>
              <a:t> se </a:t>
            </a:r>
            <a:r>
              <a:rPr lang="en-US" sz="1000" dirty="0" err="1">
                <a:solidFill>
                  <a:schemeClr val="bg1"/>
                </a:solidFill>
              </a:rPr>
              <a:t>na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osobe</a:t>
            </a:r>
            <a:r>
              <a:rPr lang="en-US" sz="1000" dirty="0">
                <a:solidFill>
                  <a:schemeClr val="bg1"/>
                </a:solidFill>
              </a:rPr>
              <a:t> oba </a:t>
            </a:r>
            <a:r>
              <a:rPr lang="en-US" sz="1000" dirty="0" err="1">
                <a:solidFill>
                  <a:schemeClr val="bg1"/>
                </a:solidFill>
              </a:rPr>
              <a:t>pola</a:t>
            </a:r>
            <a:r>
              <a:rPr lang="en-US" sz="1000" dirty="0">
                <a:solidFill>
                  <a:schemeClr val="bg1"/>
                </a:solidFill>
              </a:rPr>
              <a:t>. </a:t>
            </a:r>
            <a:r>
              <a:rPr lang="en-US" sz="1000" dirty="0" err="1">
                <a:solidFill>
                  <a:schemeClr val="bg1"/>
                </a:solidFill>
              </a:rPr>
              <a:t>Ovaj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jezik</a:t>
            </a:r>
            <a:r>
              <a:rPr lang="en-US" sz="1000" dirty="0">
                <a:solidFill>
                  <a:schemeClr val="bg1"/>
                </a:solidFill>
              </a:rPr>
              <a:t> je </a:t>
            </a:r>
            <a:r>
              <a:rPr lang="en-US" sz="1000" dirty="0" err="1">
                <a:solidFill>
                  <a:schemeClr val="bg1"/>
                </a:solidFill>
              </a:rPr>
              <a:t>upotrijebljen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isključivo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radi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jednostavnosti</a:t>
            </a:r>
            <a:r>
              <a:rPr lang="en-US" sz="1000" dirty="0">
                <a:solidFill>
                  <a:schemeClr val="bg1"/>
                </a:solidFill>
              </a:rPr>
              <a:t>, bez </a:t>
            </a:r>
            <a:r>
              <a:rPr lang="en-US" sz="1000" dirty="0" err="1">
                <a:solidFill>
                  <a:schemeClr val="bg1"/>
                </a:solidFill>
              </a:rPr>
              <a:t>namjere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isključivanja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bilo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kojeg</a:t>
            </a:r>
            <a:r>
              <a:rPr lang="en-US" sz="1000" dirty="0">
                <a:solidFill>
                  <a:schemeClr val="bg1"/>
                </a:solidFill>
              </a:rPr>
              <a:t> </a:t>
            </a:r>
            <a:r>
              <a:rPr lang="en-US" sz="1000" dirty="0" err="1">
                <a:solidFill>
                  <a:schemeClr val="bg1"/>
                </a:solidFill>
              </a:rPr>
              <a:t>roda</a:t>
            </a:r>
            <a:r>
              <a:rPr lang="en-US" sz="1000" dirty="0">
                <a:solidFill>
                  <a:schemeClr val="bg1"/>
                </a:solidFill>
              </a:rPr>
              <a:t>.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49" name="Google Shape;149;p54"/>
          <p:cNvCxnSpPr/>
          <p:nvPr/>
        </p:nvCxnSpPr>
        <p:spPr>
          <a:xfrm>
            <a:off x="0" y="616525"/>
            <a:ext cx="729673" cy="0"/>
          </a:xfrm>
          <a:prstGeom prst="straightConnector1">
            <a:avLst/>
          </a:prstGeom>
          <a:noFill/>
          <a:ln w="76200" cap="flat" cmpd="sng">
            <a:solidFill>
              <a:srgbClr val="F2F2F2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150" name="Google Shape;150;p54"/>
          <p:cNvSpPr txBox="1"/>
          <p:nvPr/>
        </p:nvSpPr>
        <p:spPr>
          <a:xfrm>
            <a:off x="729673" y="379290"/>
            <a:ext cx="10810055" cy="8058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sr-Latn-ME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Pojedini </a:t>
            </a:r>
            <a:r>
              <a:rPr lang="sr-Latn-ME" sz="2800" u="sng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državni tužioci </a:t>
            </a:r>
            <a:r>
              <a:rPr lang="sr-Latn-ME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podnose sudu optužne prijedloge i optužnice prateći raspored dežurnog istražnog sudije i tako zaobilaze slučajnu dodjelu</a:t>
            </a:r>
            <a:r>
              <a:rPr lang="en-US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</a:t>
            </a:r>
            <a:endParaRPr lang="sr-Latn-ME" sz="2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cxnSp>
        <p:nvCxnSpPr>
          <p:cNvPr id="151" name="Google Shape;151;p54"/>
          <p:cNvCxnSpPr/>
          <p:nvPr/>
        </p:nvCxnSpPr>
        <p:spPr>
          <a:xfrm>
            <a:off x="0" y="6302035"/>
            <a:ext cx="11131515" cy="0"/>
          </a:xfrm>
          <a:prstGeom prst="straightConnector1">
            <a:avLst/>
          </a:prstGeom>
          <a:noFill/>
          <a:ln w="76200" cap="flat" cmpd="sng">
            <a:solidFill>
              <a:srgbClr val="F2F2F2"/>
            </a:solidFill>
            <a:prstDash val="solid"/>
            <a:miter lim="800000"/>
            <a:headEnd type="none" w="sm" len="sm"/>
            <a:tailEnd type="none" w="sm" len="sm"/>
          </a:ln>
        </p:spPr>
      </p:cxnSp>
      <p:pic>
        <p:nvPicPr>
          <p:cNvPr id="152" name="Google Shape;152;p54"/>
          <p:cNvPicPr preferRelativeResize="0"/>
          <p:nvPr/>
        </p:nvPicPr>
        <p:blipFill rotWithShape="1">
          <a:blip r:embed="rId3">
            <a:alphaModFix/>
          </a:blip>
          <a:srcRect r="70503"/>
          <a:stretch/>
        </p:blipFill>
        <p:spPr>
          <a:xfrm>
            <a:off x="11159212" y="5899098"/>
            <a:ext cx="689888" cy="805873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5" name="Google Shape;171;p55">
            <a:extLst>
              <a:ext uri="{FF2B5EF4-FFF2-40B4-BE49-F238E27FC236}">
                <a16:creationId xmlns:a16="http://schemas.microsoft.com/office/drawing/2014/main" id="{B081D641-2F00-3137-86B7-A57D543F7C5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126836823"/>
              </p:ext>
            </p:extLst>
          </p:nvPr>
        </p:nvGraphicFramePr>
        <p:xfrm>
          <a:off x="9808243" y="1137768"/>
          <a:ext cx="1950722" cy="3970212"/>
        </p:xfrm>
        <a:graphic>
          <a:graphicData uri="http://schemas.openxmlformats.org/drawingml/2006/table">
            <a:tbl>
              <a:tblPr firstRow="1" bandRow="1">
                <a:noFill/>
                <a:tableStyleId>{9477955C-A1E1-4A4C-BD3D-66FEA38ACCEF}</a:tableStyleId>
              </a:tblPr>
              <a:tblGrid>
                <a:gridCol w="10282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2243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99255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10,6%</a:t>
                      </a:r>
                    </a:p>
                  </a:txBody>
                  <a:tcPr marL="9525" marR="9525" marT="9525" marB="0" anchor="b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26,3%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9255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7,3%</a:t>
                      </a:r>
                    </a:p>
                  </a:txBody>
                  <a:tcPr marL="9525" marR="9525" marT="9525" marB="0" anchor="b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63,4%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9255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37,6%</a:t>
                      </a:r>
                    </a:p>
                  </a:txBody>
                  <a:tcPr marL="9525" marR="9525" marT="9525" marB="0" anchor="b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11,9%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9255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19,5%</a:t>
                      </a:r>
                    </a:p>
                  </a:txBody>
                  <a:tcPr marL="9525" marR="9525" marT="9525" marB="0" anchor="b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15,2%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13312401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6C130D69-0C41-2811-326E-B528C0F3159B}"/>
              </a:ext>
            </a:extLst>
          </p:cNvPr>
          <p:cNvSpPr txBox="1"/>
          <p:nvPr/>
        </p:nvSpPr>
        <p:spPr>
          <a:xfrm>
            <a:off x="9880473" y="1189788"/>
            <a:ext cx="10607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Latn-ME" b="1" dirty="0">
                <a:latin typeface="Franklin Gothic Book" panose="020B0503020102020204" pitchFamily="34" charset="0"/>
              </a:rPr>
              <a:t>Saglasno:</a:t>
            </a:r>
            <a:endParaRPr lang="en-US" b="1" dirty="0">
              <a:latin typeface="Franklin Gothic Book" panose="020B05030201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9D87175-65BF-2D20-F56C-64F086CE2833}"/>
              </a:ext>
            </a:extLst>
          </p:cNvPr>
          <p:cNvSpPr txBox="1"/>
          <p:nvPr/>
        </p:nvSpPr>
        <p:spPr>
          <a:xfrm>
            <a:off x="10698261" y="1137768"/>
            <a:ext cx="10607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Latn-ME" b="1" dirty="0">
                <a:latin typeface="Franklin Gothic Book" panose="020B0503020102020204" pitchFamily="34" charset="0"/>
              </a:rPr>
              <a:t>Nije saglasno:</a:t>
            </a:r>
            <a:endParaRPr lang="en-US" b="1" dirty="0">
              <a:latin typeface="Franklin Gothic Book" panose="020B0503020102020204" pitchFamily="34" charset="0"/>
            </a:endParaRPr>
          </a:p>
        </p:txBody>
      </p:sp>
      <p:sp>
        <p:nvSpPr>
          <p:cNvPr id="8" name="Google Shape;161;p54">
            <a:extLst>
              <a:ext uri="{FF2B5EF4-FFF2-40B4-BE49-F238E27FC236}">
                <a16:creationId xmlns:a16="http://schemas.microsoft.com/office/drawing/2014/main" id="{0A9782EF-ED4F-CBAF-5AFF-207CB92A25A6}"/>
              </a:ext>
            </a:extLst>
          </p:cNvPr>
          <p:cNvSpPr txBox="1"/>
          <p:nvPr/>
        </p:nvSpPr>
        <p:spPr>
          <a:xfrm>
            <a:off x="0" y="6384179"/>
            <a:ext cx="10410825" cy="2461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sr-Latn-ME" sz="1000" dirty="0">
                <a:solidFill>
                  <a:srgbClr val="9565AB"/>
                </a:solidFill>
                <a:latin typeface="Libre Franklin"/>
                <a:sym typeface="Libre Franklin"/>
              </a:rPr>
              <a:t>*U kojoj mjeri se slažete sa sljedećim konstatacijama:</a:t>
            </a:r>
            <a:endParaRPr lang="sr-Latn-ME" dirty="0"/>
          </a:p>
        </p:txBody>
      </p:sp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7A8E8487-670D-7E28-48C3-1BF6BC258F1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80739629"/>
              </p:ext>
            </p:extLst>
          </p:nvPr>
        </p:nvGraphicFramePr>
        <p:xfrm>
          <a:off x="857250" y="1579708"/>
          <a:ext cx="9023223" cy="431936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87230610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9565AB"/>
            </a:gs>
            <a:gs pos="54000">
              <a:srgbClr val="AF8BBF"/>
            </a:gs>
            <a:gs pos="100000">
              <a:schemeClr val="lt1"/>
            </a:gs>
            <a:gs pos="90000">
              <a:schemeClr val="lt1"/>
            </a:gs>
            <a:gs pos="100000">
              <a:srgbClr val="F2F2F2"/>
            </a:gs>
          </a:gsLst>
          <a:path path="circle">
            <a:fillToRect l="100000" b="100000"/>
          </a:path>
          <a:tileRect t="-100000" r="-100000"/>
        </a:gradFill>
        <a:effectLst/>
      </p:bgPr>
    </p:bg>
    <p:spTree>
      <p:nvGrpSpPr>
        <p:cNvPr id="1" name="Shape 138">
          <a:extLst>
            <a:ext uri="{FF2B5EF4-FFF2-40B4-BE49-F238E27FC236}">
              <a16:creationId xmlns:a16="http://schemas.microsoft.com/office/drawing/2014/main" id="{BEBCF90C-331A-1A49-12F6-D6A1CA8FC57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5">
            <a:extLst>
              <a:ext uri="{FF2B5EF4-FFF2-40B4-BE49-F238E27FC236}">
                <a16:creationId xmlns:a16="http://schemas.microsoft.com/office/drawing/2014/main" id="{44B7DE4D-5279-418C-7A32-771584E08263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5070005" y="2445116"/>
            <a:ext cx="6964790" cy="8058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EBEBEB"/>
              </a:buClr>
              <a:buSzPts val="3600"/>
              <a:buFont typeface="Arial"/>
              <a:buNone/>
            </a:pPr>
            <a:r>
              <a:rPr lang="en-US" sz="3600" dirty="0" err="1">
                <a:solidFill>
                  <a:srgbClr val="EBEBEB"/>
                </a:solidFill>
                <a:latin typeface="Arial"/>
                <a:ea typeface="Arial"/>
                <a:cs typeface="Arial"/>
                <a:sym typeface="Arial"/>
              </a:rPr>
              <a:t>Percepcija</a:t>
            </a:r>
            <a:r>
              <a:rPr lang="sr-Latn-ME" sz="3600" dirty="0">
                <a:solidFill>
                  <a:srgbClr val="EBEBEB"/>
                </a:solidFill>
                <a:latin typeface="Arial"/>
                <a:ea typeface="Arial"/>
                <a:cs typeface="Arial"/>
                <a:sym typeface="Arial"/>
              </a:rPr>
              <a:t> predloženih rješenja</a:t>
            </a:r>
            <a:endParaRPr sz="3600" dirty="0">
              <a:solidFill>
                <a:srgbClr val="EBEBEB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0" name="Google Shape;140;p5">
            <a:extLst>
              <a:ext uri="{FF2B5EF4-FFF2-40B4-BE49-F238E27FC236}">
                <a16:creationId xmlns:a16="http://schemas.microsoft.com/office/drawing/2014/main" id="{69D06A42-8825-3870-8620-D988E4D463B1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6159446" y="3668629"/>
            <a:ext cx="6447129" cy="2900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EBEBEB"/>
              </a:buClr>
              <a:buSzPts val="2000"/>
              <a:buNone/>
            </a:pPr>
            <a:r>
              <a:rPr lang="sr-Latn-ME" sz="2000" dirty="0">
                <a:solidFill>
                  <a:srgbClr val="EAEAEA"/>
                </a:solidFill>
                <a:latin typeface="Arial"/>
                <a:cs typeface="Arial"/>
                <a:sym typeface="Arial"/>
              </a:rPr>
              <a:t>PREGLED REZULTATA MEĐU GRUPAMA</a:t>
            </a:r>
            <a:endParaRPr lang="en-US" dirty="0"/>
          </a:p>
        </p:txBody>
      </p:sp>
      <p:sp>
        <p:nvSpPr>
          <p:cNvPr id="141" name="Google Shape;141;p5">
            <a:extLst>
              <a:ext uri="{FF2B5EF4-FFF2-40B4-BE49-F238E27FC236}">
                <a16:creationId xmlns:a16="http://schemas.microsoft.com/office/drawing/2014/main" id="{83F81D96-3D8C-76C7-8CF1-03B2EA6C4BFF}"/>
              </a:ext>
            </a:extLst>
          </p:cNvPr>
          <p:cNvSpPr/>
          <p:nvPr/>
        </p:nvSpPr>
        <p:spPr>
          <a:xfrm>
            <a:off x="3621024" y="3283950"/>
            <a:ext cx="7882317" cy="290099"/>
          </a:xfrm>
          <a:prstGeom prst="roundRect">
            <a:avLst>
              <a:gd name="adj" fmla="val 16667"/>
            </a:avLst>
          </a:prstGeom>
          <a:gradFill flip="none" rotWithShape="1">
            <a:gsLst>
              <a:gs pos="0">
                <a:srgbClr val="9565AB"/>
              </a:gs>
              <a:gs pos="11000">
                <a:srgbClr val="9565AB"/>
              </a:gs>
              <a:gs pos="34000">
                <a:srgbClr val="AF8BBF"/>
              </a:gs>
              <a:gs pos="81000">
                <a:srgbClr val="D8D8D8"/>
              </a:gs>
              <a:gs pos="100000">
                <a:schemeClr val="lt1"/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  <a:effectLst>
            <a:outerShdw blurRad="50800" dist="38100" dir="8100000" algn="tr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42" name="Google Shape;142;p5">
            <a:extLst>
              <a:ext uri="{FF2B5EF4-FFF2-40B4-BE49-F238E27FC236}">
                <a16:creationId xmlns:a16="http://schemas.microsoft.com/office/drawing/2014/main" id="{5E5F2FEC-4083-5ACC-CECD-367DCDF7B7E6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791198" y="3124198"/>
            <a:ext cx="609604" cy="609604"/>
          </a:xfrm>
          <a:prstGeom prst="rect">
            <a:avLst/>
          </a:prstGeom>
          <a:noFill/>
          <a:ln>
            <a:noFill/>
          </a:ln>
        </p:spPr>
      </p:pic>
      <p:pic>
        <p:nvPicPr>
          <p:cNvPr id="143" name="Google Shape;143;p5">
            <a:extLst>
              <a:ext uri="{FF2B5EF4-FFF2-40B4-BE49-F238E27FC236}">
                <a16:creationId xmlns:a16="http://schemas.microsoft.com/office/drawing/2014/main" id="{798CB593-C789-C2C1-0183-0DFF618597CF}"/>
              </a:ext>
            </a:extLst>
          </p:cNvPr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0006687" y="6175674"/>
            <a:ext cx="2071417" cy="60691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5046024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>
            <a:alpha val="90000"/>
          </a:schemeClr>
        </a:solidFill>
        <a:effectLst/>
      </p:bgPr>
    </p:bg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49" name="Google Shape;149;p54"/>
          <p:cNvCxnSpPr/>
          <p:nvPr/>
        </p:nvCxnSpPr>
        <p:spPr>
          <a:xfrm>
            <a:off x="0" y="616525"/>
            <a:ext cx="729673" cy="0"/>
          </a:xfrm>
          <a:prstGeom prst="straightConnector1">
            <a:avLst/>
          </a:prstGeom>
          <a:noFill/>
          <a:ln w="76200" cap="flat" cmpd="sng">
            <a:solidFill>
              <a:srgbClr val="F2F2F2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150" name="Google Shape;150;p54"/>
          <p:cNvSpPr txBox="1"/>
          <p:nvPr/>
        </p:nvSpPr>
        <p:spPr>
          <a:xfrm>
            <a:off x="780825" y="203340"/>
            <a:ext cx="11119428" cy="8058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sr-Latn-ME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Libre Franklin"/>
                <a:sym typeface="Libre Franklin"/>
              </a:rPr>
              <a:t>Smatrate li da ste adekvatno plaćeni za posao koji obavljate?</a:t>
            </a:r>
            <a:endParaRPr sz="2800" b="0" i="0" u="none" strike="noStrike" cap="none" dirty="0">
              <a:solidFill>
                <a:schemeClr val="tx1">
                  <a:lumMod val="75000"/>
                  <a:lumOff val="25000"/>
                </a:schemeClr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51" name="Google Shape;151;p54"/>
          <p:cNvCxnSpPr/>
          <p:nvPr/>
        </p:nvCxnSpPr>
        <p:spPr>
          <a:xfrm>
            <a:off x="0" y="6302035"/>
            <a:ext cx="11131515" cy="0"/>
          </a:xfrm>
          <a:prstGeom prst="straightConnector1">
            <a:avLst/>
          </a:prstGeom>
          <a:noFill/>
          <a:ln w="76200" cap="flat" cmpd="sng">
            <a:solidFill>
              <a:srgbClr val="F2F2F2"/>
            </a:solidFill>
            <a:prstDash val="solid"/>
            <a:miter lim="800000"/>
            <a:headEnd type="none" w="sm" len="sm"/>
            <a:tailEnd type="none" w="sm" len="sm"/>
          </a:ln>
        </p:spPr>
      </p:cxnSp>
      <p:pic>
        <p:nvPicPr>
          <p:cNvPr id="152" name="Google Shape;152;p54"/>
          <p:cNvPicPr preferRelativeResize="0"/>
          <p:nvPr/>
        </p:nvPicPr>
        <p:blipFill rotWithShape="1">
          <a:blip r:embed="rId3">
            <a:alphaModFix/>
          </a:blip>
          <a:srcRect r="70503"/>
          <a:stretch/>
        </p:blipFill>
        <p:spPr>
          <a:xfrm>
            <a:off x="11159212" y="5899098"/>
            <a:ext cx="689888" cy="805873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10" name="Google Shape;171;p55">
            <a:extLst>
              <a:ext uri="{FF2B5EF4-FFF2-40B4-BE49-F238E27FC236}">
                <a16:creationId xmlns:a16="http://schemas.microsoft.com/office/drawing/2014/main" id="{284D73E2-269A-EF46-3B12-64D1370C1C9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765598514"/>
              </p:ext>
            </p:extLst>
          </p:nvPr>
        </p:nvGraphicFramePr>
        <p:xfrm>
          <a:off x="9722078" y="555964"/>
          <a:ext cx="2178175" cy="4336677"/>
        </p:xfrm>
        <a:graphic>
          <a:graphicData uri="http://schemas.openxmlformats.org/drawingml/2006/table">
            <a:tbl>
              <a:tblPr firstRow="1" bandRow="1">
                <a:noFill/>
                <a:tableStyleId>{9477955C-A1E1-4A4C-BD3D-66FEA38ACCEF}</a:tableStyleId>
              </a:tblPr>
              <a:tblGrid>
                <a:gridCol w="11481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299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44555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56,1%</a:t>
                      </a:r>
                    </a:p>
                  </a:txBody>
                  <a:tcPr marL="9525" marR="9525" marT="9525" marB="0" anchor="b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41,5%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4555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22,1%</a:t>
                      </a:r>
                    </a:p>
                  </a:txBody>
                  <a:tcPr marL="9525" marR="9525" marT="9525" marB="0" anchor="b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75,8%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44555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28,3%</a:t>
                      </a:r>
                    </a:p>
                  </a:txBody>
                  <a:tcPr marL="9525" marR="9525" marT="9525" marB="0" anchor="b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68,5%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1" name="TextBox 10">
            <a:extLst>
              <a:ext uri="{FF2B5EF4-FFF2-40B4-BE49-F238E27FC236}">
                <a16:creationId xmlns:a16="http://schemas.microsoft.com/office/drawing/2014/main" id="{E96FA16F-609A-5D8B-B6AB-31ABF16C5F8B}"/>
              </a:ext>
            </a:extLst>
          </p:cNvPr>
          <p:cNvSpPr txBox="1"/>
          <p:nvPr/>
        </p:nvSpPr>
        <p:spPr>
          <a:xfrm>
            <a:off x="9771318" y="1038158"/>
            <a:ext cx="10607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Latn-ME" b="1" dirty="0">
                <a:latin typeface="Franklin Gothic Book" panose="020B0503020102020204" pitchFamily="34" charset="0"/>
              </a:rPr>
              <a:t>Zadovoljni:</a:t>
            </a:r>
            <a:endParaRPr lang="en-US" b="1" dirty="0">
              <a:latin typeface="Franklin Gothic Book" panose="020B0503020102020204" pitchFamily="34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0C11A67-C3C4-E84D-E067-EE322AA53BDD}"/>
              </a:ext>
            </a:extLst>
          </p:cNvPr>
          <p:cNvSpPr txBox="1"/>
          <p:nvPr/>
        </p:nvSpPr>
        <p:spPr>
          <a:xfrm>
            <a:off x="10732130" y="1029067"/>
            <a:ext cx="13576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Latn-ME" b="1" dirty="0">
                <a:latin typeface="Franklin Gothic Book" panose="020B0503020102020204" pitchFamily="34" charset="0"/>
              </a:rPr>
              <a:t>N</a:t>
            </a:r>
            <a:r>
              <a:rPr lang="en-US" b="1" dirty="0">
                <a:latin typeface="Franklin Gothic Book" panose="020B0503020102020204" pitchFamily="34" charset="0"/>
              </a:rPr>
              <a:t>e</a:t>
            </a:r>
            <a:r>
              <a:rPr lang="sr-Latn-ME" b="1" dirty="0">
                <a:latin typeface="Franklin Gothic Book" panose="020B0503020102020204" pitchFamily="34" charset="0"/>
              </a:rPr>
              <a:t>zadovoljni:</a:t>
            </a:r>
            <a:endParaRPr lang="en-US" b="1" dirty="0">
              <a:latin typeface="Franklin Gothic Book" panose="020B0503020102020204" pitchFamily="34" charset="0"/>
            </a:endParaRPr>
          </a:p>
        </p:txBody>
      </p:sp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62E8FEDA-887B-6BF7-B3DE-C10C52E653E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10770753"/>
              </p:ext>
            </p:extLst>
          </p:nvPr>
        </p:nvGraphicFramePr>
        <p:xfrm>
          <a:off x="882335" y="1009213"/>
          <a:ext cx="8988874" cy="496519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3BA3002C-892B-2943-0794-373303D60C0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1640442"/>
              </p:ext>
            </p:extLst>
          </p:nvPr>
        </p:nvGraphicFramePr>
        <p:xfrm>
          <a:off x="2723948" y="5048698"/>
          <a:ext cx="6998130" cy="365760"/>
        </p:xfrm>
        <a:graphic>
          <a:graphicData uri="http://schemas.openxmlformats.org/drawingml/2006/table">
            <a:tbl>
              <a:tblPr firstRow="1" bandRow="1">
                <a:tableStyleId>{9477955C-A1E1-4A4C-BD3D-66FEA38ACCEF}</a:tableStyleId>
              </a:tblPr>
              <a:tblGrid>
                <a:gridCol w="1399626">
                  <a:extLst>
                    <a:ext uri="{9D8B030D-6E8A-4147-A177-3AD203B41FA5}">
                      <a16:colId xmlns:a16="http://schemas.microsoft.com/office/drawing/2014/main" val="1480412886"/>
                    </a:ext>
                  </a:extLst>
                </a:gridCol>
                <a:gridCol w="1632590">
                  <a:extLst>
                    <a:ext uri="{9D8B030D-6E8A-4147-A177-3AD203B41FA5}">
                      <a16:colId xmlns:a16="http://schemas.microsoft.com/office/drawing/2014/main" val="504312956"/>
                    </a:ext>
                  </a:extLst>
                </a:gridCol>
                <a:gridCol w="1166662">
                  <a:extLst>
                    <a:ext uri="{9D8B030D-6E8A-4147-A177-3AD203B41FA5}">
                      <a16:colId xmlns:a16="http://schemas.microsoft.com/office/drawing/2014/main" val="1043213943"/>
                    </a:ext>
                  </a:extLst>
                </a:gridCol>
                <a:gridCol w="1399626">
                  <a:extLst>
                    <a:ext uri="{9D8B030D-6E8A-4147-A177-3AD203B41FA5}">
                      <a16:colId xmlns:a16="http://schemas.microsoft.com/office/drawing/2014/main" val="1522555060"/>
                    </a:ext>
                  </a:extLst>
                </a:gridCol>
                <a:gridCol w="1399626">
                  <a:extLst>
                    <a:ext uri="{9D8B030D-6E8A-4147-A177-3AD203B41FA5}">
                      <a16:colId xmlns:a16="http://schemas.microsoft.com/office/drawing/2014/main" val="3103077431"/>
                    </a:ext>
                  </a:extLst>
                </a:gridCol>
              </a:tblGrid>
              <a:tr h="152072">
                <a:tc>
                  <a:txBody>
                    <a:bodyPr/>
                    <a:lstStyle/>
                    <a:p>
                      <a:pPr algn="l"/>
                      <a:r>
                        <a:rPr lang="sr-Latn-ME" sz="1800" dirty="0">
                          <a:solidFill>
                            <a:srgbClr val="2BAEAB"/>
                          </a:solidFill>
                          <a:latin typeface="Franklin Gothic Book" panose="020B0503020102020204" pitchFamily="34" charset="0"/>
                        </a:rPr>
                        <a:t>2</a:t>
                      </a:r>
                      <a:endParaRPr lang="en-US" sz="1800" dirty="0">
                        <a:solidFill>
                          <a:srgbClr val="2BAEAB"/>
                        </a:solidFill>
                        <a:latin typeface="Franklin Gothic Book" panose="020B0503020102020204" pitchFamily="34" charset="0"/>
                      </a:endParaRPr>
                    </a:p>
                  </a:txBody>
                  <a:tcPr>
                    <a:lnL w="12700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sr-Latn-ME" sz="1800" dirty="0">
                          <a:solidFill>
                            <a:srgbClr val="7AE0D4"/>
                          </a:solidFill>
                          <a:latin typeface="Franklin Gothic Book" panose="020B0503020102020204" pitchFamily="34" charset="0"/>
                        </a:rPr>
                        <a:t>25</a:t>
                      </a:r>
                      <a:endParaRPr lang="en-US" sz="1800" dirty="0">
                        <a:solidFill>
                          <a:srgbClr val="7AE0D4"/>
                        </a:solidFill>
                        <a:latin typeface="Franklin Gothic Book" panose="020B0503020102020204" pitchFamily="34" charset="0"/>
                      </a:endParaRPr>
                    </a:p>
                  </a:txBody>
                  <a:tcPr>
                    <a:lnL w="12700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sr-Latn-ME" sz="1800" dirty="0">
                          <a:solidFill>
                            <a:srgbClr val="AF8BBF"/>
                          </a:solidFill>
                          <a:latin typeface="Franklin Gothic Book" panose="020B0503020102020204" pitchFamily="34" charset="0"/>
                        </a:rPr>
                        <a:t>26</a:t>
                      </a:r>
                      <a:endParaRPr lang="en-US" sz="1800" dirty="0">
                        <a:solidFill>
                          <a:srgbClr val="AF8BBF"/>
                        </a:solidFill>
                        <a:latin typeface="Franklin Gothic Book" panose="020B0503020102020204" pitchFamily="34" charset="0"/>
                      </a:endParaRPr>
                    </a:p>
                  </a:txBody>
                  <a:tcPr>
                    <a:lnL w="12700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sr-Latn-ME" sz="1800" dirty="0">
                          <a:solidFill>
                            <a:srgbClr val="9565AB"/>
                          </a:solidFill>
                          <a:latin typeface="Franklin Gothic Book" panose="020B0503020102020204" pitchFamily="34" charset="0"/>
                        </a:rPr>
                        <a:t>37</a:t>
                      </a:r>
                      <a:endParaRPr lang="en-US" sz="1800" dirty="0">
                        <a:solidFill>
                          <a:srgbClr val="9565AB"/>
                        </a:solidFill>
                        <a:latin typeface="Franklin Gothic Book" panose="020B0503020102020204" pitchFamily="34" charset="0"/>
                      </a:endParaRPr>
                    </a:p>
                  </a:txBody>
                  <a:tcPr>
                    <a:lnL w="12700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sr-Latn-ME" sz="1800" dirty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Franklin Gothic Book" panose="020B0503020102020204" pitchFamily="34" charset="0"/>
                        </a:rPr>
                        <a:t>3</a:t>
                      </a:r>
                      <a:endParaRPr lang="en-US" sz="1800" dirty="0">
                        <a:solidFill>
                          <a:schemeClr val="bg1">
                            <a:lumMod val="75000"/>
                          </a:schemeClr>
                        </a:solidFill>
                        <a:latin typeface="Franklin Gothic Book" panose="020B0503020102020204" pitchFamily="34" charset="0"/>
                      </a:endParaRPr>
                    </a:p>
                  </a:txBody>
                  <a:tcPr>
                    <a:lnL w="12700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72713694"/>
                  </a:ext>
                </a:extLst>
              </a:tr>
            </a:tbl>
          </a:graphicData>
        </a:graphic>
      </p:graphicFrame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4149EFEA-194F-ED15-2522-025CE180D60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54470408"/>
              </p:ext>
            </p:extLst>
          </p:nvPr>
        </p:nvGraphicFramePr>
        <p:xfrm>
          <a:off x="2673193" y="3574429"/>
          <a:ext cx="6998130" cy="365760"/>
        </p:xfrm>
        <a:graphic>
          <a:graphicData uri="http://schemas.openxmlformats.org/drawingml/2006/table">
            <a:tbl>
              <a:tblPr firstRow="1" bandRow="1">
                <a:tableStyleId>{9477955C-A1E1-4A4C-BD3D-66FEA38ACCEF}</a:tableStyleId>
              </a:tblPr>
              <a:tblGrid>
                <a:gridCol w="1399626">
                  <a:extLst>
                    <a:ext uri="{9D8B030D-6E8A-4147-A177-3AD203B41FA5}">
                      <a16:colId xmlns:a16="http://schemas.microsoft.com/office/drawing/2014/main" val="1480412886"/>
                    </a:ext>
                  </a:extLst>
                </a:gridCol>
                <a:gridCol w="1632590">
                  <a:extLst>
                    <a:ext uri="{9D8B030D-6E8A-4147-A177-3AD203B41FA5}">
                      <a16:colId xmlns:a16="http://schemas.microsoft.com/office/drawing/2014/main" val="504312956"/>
                    </a:ext>
                  </a:extLst>
                </a:gridCol>
                <a:gridCol w="1166662">
                  <a:extLst>
                    <a:ext uri="{9D8B030D-6E8A-4147-A177-3AD203B41FA5}">
                      <a16:colId xmlns:a16="http://schemas.microsoft.com/office/drawing/2014/main" val="1043213943"/>
                    </a:ext>
                  </a:extLst>
                </a:gridCol>
                <a:gridCol w="1399626">
                  <a:extLst>
                    <a:ext uri="{9D8B030D-6E8A-4147-A177-3AD203B41FA5}">
                      <a16:colId xmlns:a16="http://schemas.microsoft.com/office/drawing/2014/main" val="1522555060"/>
                    </a:ext>
                  </a:extLst>
                </a:gridCol>
                <a:gridCol w="1399626">
                  <a:extLst>
                    <a:ext uri="{9D8B030D-6E8A-4147-A177-3AD203B41FA5}">
                      <a16:colId xmlns:a16="http://schemas.microsoft.com/office/drawing/2014/main" val="3103077431"/>
                    </a:ext>
                  </a:extLst>
                </a:gridCol>
              </a:tblGrid>
              <a:tr h="152072">
                <a:tc>
                  <a:txBody>
                    <a:bodyPr/>
                    <a:lstStyle/>
                    <a:p>
                      <a:pPr algn="l"/>
                      <a:r>
                        <a:rPr lang="sr-Latn-ME" sz="1800" dirty="0">
                          <a:solidFill>
                            <a:srgbClr val="2BAEAB"/>
                          </a:solidFill>
                          <a:latin typeface="Franklin Gothic Book" panose="020B0503020102020204" pitchFamily="34" charset="0"/>
                        </a:rPr>
                        <a:t>3</a:t>
                      </a:r>
                      <a:endParaRPr lang="en-US" sz="1800" dirty="0">
                        <a:solidFill>
                          <a:srgbClr val="2BAEAB"/>
                        </a:solidFill>
                        <a:latin typeface="Franklin Gothic Book" panose="020B0503020102020204" pitchFamily="34" charset="0"/>
                      </a:endParaRPr>
                    </a:p>
                  </a:txBody>
                  <a:tcPr>
                    <a:lnL w="12700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sr-Latn-ME" sz="1800" dirty="0">
                          <a:solidFill>
                            <a:srgbClr val="7AE0D4"/>
                          </a:solidFill>
                          <a:latin typeface="Franklin Gothic Book" panose="020B0503020102020204" pitchFamily="34" charset="0"/>
                        </a:rPr>
                        <a:t>18</a:t>
                      </a:r>
                      <a:endParaRPr lang="en-US" sz="1800" dirty="0">
                        <a:solidFill>
                          <a:srgbClr val="7AE0D4"/>
                        </a:solidFill>
                        <a:latin typeface="Franklin Gothic Book" panose="020B0503020102020204" pitchFamily="34" charset="0"/>
                      </a:endParaRPr>
                    </a:p>
                  </a:txBody>
                  <a:tcPr>
                    <a:lnL w="12700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sr-Latn-ME" sz="1800" dirty="0">
                          <a:solidFill>
                            <a:srgbClr val="AF8BBF"/>
                          </a:solidFill>
                          <a:latin typeface="Franklin Gothic Book" panose="020B0503020102020204" pitchFamily="34" charset="0"/>
                        </a:rPr>
                        <a:t>7</a:t>
                      </a:r>
                      <a:endParaRPr lang="en-US" sz="1800" dirty="0">
                        <a:solidFill>
                          <a:srgbClr val="AF8BBF"/>
                        </a:solidFill>
                        <a:latin typeface="Franklin Gothic Book" panose="020B0503020102020204" pitchFamily="34" charset="0"/>
                      </a:endParaRPr>
                    </a:p>
                  </a:txBody>
                  <a:tcPr>
                    <a:lnL w="12700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sr-Latn-ME" sz="1800" dirty="0">
                          <a:solidFill>
                            <a:srgbClr val="9565AB"/>
                          </a:solidFill>
                          <a:latin typeface="Franklin Gothic Book" panose="020B0503020102020204" pitchFamily="34" charset="0"/>
                        </a:rPr>
                        <a:t>67</a:t>
                      </a:r>
                      <a:endParaRPr lang="en-US" sz="1800" dirty="0">
                        <a:solidFill>
                          <a:srgbClr val="9565AB"/>
                        </a:solidFill>
                        <a:latin typeface="Franklin Gothic Book" panose="020B0503020102020204" pitchFamily="34" charset="0"/>
                      </a:endParaRPr>
                    </a:p>
                  </a:txBody>
                  <a:tcPr>
                    <a:lnL w="12700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sr-Latn-ME" sz="1800" dirty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Franklin Gothic Book" panose="020B0503020102020204" pitchFamily="34" charset="0"/>
                        </a:rPr>
                        <a:t>2</a:t>
                      </a:r>
                      <a:endParaRPr lang="en-US" sz="1800" dirty="0">
                        <a:solidFill>
                          <a:schemeClr val="bg1">
                            <a:lumMod val="75000"/>
                          </a:schemeClr>
                        </a:solidFill>
                        <a:latin typeface="Franklin Gothic Book" panose="020B0503020102020204" pitchFamily="34" charset="0"/>
                      </a:endParaRPr>
                    </a:p>
                  </a:txBody>
                  <a:tcPr>
                    <a:lnL w="12700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72713694"/>
                  </a:ext>
                </a:extLst>
              </a:tr>
            </a:tbl>
          </a:graphicData>
        </a:graphic>
      </p:graphicFrame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391E5663-B099-60EF-03EE-045C8B52E4F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50144698"/>
              </p:ext>
            </p:extLst>
          </p:nvPr>
        </p:nvGraphicFramePr>
        <p:xfrm>
          <a:off x="2723948" y="2100160"/>
          <a:ext cx="6998130" cy="365760"/>
        </p:xfrm>
        <a:graphic>
          <a:graphicData uri="http://schemas.openxmlformats.org/drawingml/2006/table">
            <a:tbl>
              <a:tblPr firstRow="1" bandRow="1">
                <a:tableStyleId>{9477955C-A1E1-4A4C-BD3D-66FEA38ACCEF}</a:tableStyleId>
              </a:tblPr>
              <a:tblGrid>
                <a:gridCol w="1399626">
                  <a:extLst>
                    <a:ext uri="{9D8B030D-6E8A-4147-A177-3AD203B41FA5}">
                      <a16:colId xmlns:a16="http://schemas.microsoft.com/office/drawing/2014/main" val="1480412886"/>
                    </a:ext>
                  </a:extLst>
                </a:gridCol>
                <a:gridCol w="1632590">
                  <a:extLst>
                    <a:ext uri="{9D8B030D-6E8A-4147-A177-3AD203B41FA5}">
                      <a16:colId xmlns:a16="http://schemas.microsoft.com/office/drawing/2014/main" val="504312956"/>
                    </a:ext>
                  </a:extLst>
                </a:gridCol>
                <a:gridCol w="1166662">
                  <a:extLst>
                    <a:ext uri="{9D8B030D-6E8A-4147-A177-3AD203B41FA5}">
                      <a16:colId xmlns:a16="http://schemas.microsoft.com/office/drawing/2014/main" val="1043213943"/>
                    </a:ext>
                  </a:extLst>
                </a:gridCol>
                <a:gridCol w="1399626">
                  <a:extLst>
                    <a:ext uri="{9D8B030D-6E8A-4147-A177-3AD203B41FA5}">
                      <a16:colId xmlns:a16="http://schemas.microsoft.com/office/drawing/2014/main" val="1522555060"/>
                    </a:ext>
                  </a:extLst>
                </a:gridCol>
                <a:gridCol w="1399626">
                  <a:extLst>
                    <a:ext uri="{9D8B030D-6E8A-4147-A177-3AD203B41FA5}">
                      <a16:colId xmlns:a16="http://schemas.microsoft.com/office/drawing/2014/main" val="3103077431"/>
                    </a:ext>
                  </a:extLst>
                </a:gridCol>
              </a:tblGrid>
              <a:tr h="152072">
                <a:tc>
                  <a:txBody>
                    <a:bodyPr/>
                    <a:lstStyle/>
                    <a:p>
                      <a:pPr algn="l"/>
                      <a:r>
                        <a:rPr lang="sr-Latn-ME" sz="1800" dirty="0">
                          <a:solidFill>
                            <a:srgbClr val="2BAEAB"/>
                          </a:solidFill>
                          <a:latin typeface="Franklin Gothic Book" panose="020B0503020102020204" pitchFamily="34" charset="0"/>
                        </a:rPr>
                        <a:t>5</a:t>
                      </a:r>
                      <a:endParaRPr lang="en-US" sz="1800" dirty="0">
                        <a:solidFill>
                          <a:srgbClr val="2BAEAB"/>
                        </a:solidFill>
                        <a:latin typeface="Franklin Gothic Book" panose="020B0503020102020204" pitchFamily="34" charset="0"/>
                      </a:endParaRPr>
                    </a:p>
                  </a:txBody>
                  <a:tcPr>
                    <a:lnL w="12700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sr-Latn-ME" sz="1800" dirty="0">
                          <a:solidFill>
                            <a:srgbClr val="7AE0D4"/>
                          </a:solidFill>
                          <a:latin typeface="Franklin Gothic Book" panose="020B0503020102020204" pitchFamily="34" charset="0"/>
                        </a:rPr>
                        <a:t>18</a:t>
                      </a:r>
                      <a:endParaRPr lang="en-US" sz="1800" dirty="0">
                        <a:solidFill>
                          <a:srgbClr val="7AE0D4"/>
                        </a:solidFill>
                        <a:latin typeface="Franklin Gothic Book" panose="020B0503020102020204" pitchFamily="34" charset="0"/>
                      </a:endParaRPr>
                    </a:p>
                  </a:txBody>
                  <a:tcPr>
                    <a:lnL w="12700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sr-Latn-ME" sz="1800" dirty="0">
                          <a:solidFill>
                            <a:srgbClr val="AF8BBF"/>
                          </a:solidFill>
                          <a:latin typeface="Franklin Gothic Book" panose="020B0503020102020204" pitchFamily="34" charset="0"/>
                        </a:rPr>
                        <a:t>7</a:t>
                      </a:r>
                      <a:endParaRPr lang="en-US" sz="1800" dirty="0">
                        <a:solidFill>
                          <a:srgbClr val="AF8BBF"/>
                        </a:solidFill>
                        <a:latin typeface="Franklin Gothic Book" panose="020B0503020102020204" pitchFamily="34" charset="0"/>
                      </a:endParaRPr>
                    </a:p>
                  </a:txBody>
                  <a:tcPr>
                    <a:lnL w="12700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sr-Latn-ME" sz="1800" dirty="0">
                          <a:solidFill>
                            <a:srgbClr val="9565AB"/>
                          </a:solidFill>
                          <a:latin typeface="Franklin Gothic Book" panose="020B0503020102020204" pitchFamily="34" charset="0"/>
                        </a:rPr>
                        <a:t>10</a:t>
                      </a:r>
                      <a:endParaRPr lang="en-US" sz="1800" dirty="0">
                        <a:solidFill>
                          <a:srgbClr val="9565AB"/>
                        </a:solidFill>
                        <a:latin typeface="Franklin Gothic Book" panose="020B0503020102020204" pitchFamily="34" charset="0"/>
                      </a:endParaRPr>
                    </a:p>
                  </a:txBody>
                  <a:tcPr>
                    <a:lnL w="12700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sr-Latn-ME" sz="1800" dirty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Franklin Gothic Book" panose="020B0503020102020204" pitchFamily="34" charset="0"/>
                        </a:rPr>
                        <a:t>1</a:t>
                      </a:r>
                      <a:endParaRPr lang="en-US" sz="1800" dirty="0">
                        <a:solidFill>
                          <a:schemeClr val="bg1">
                            <a:lumMod val="75000"/>
                          </a:schemeClr>
                        </a:solidFill>
                        <a:latin typeface="Franklin Gothic Book" panose="020B0503020102020204" pitchFamily="34" charset="0"/>
                      </a:endParaRPr>
                    </a:p>
                  </a:txBody>
                  <a:tcPr>
                    <a:lnL w="12700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7271369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0895344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79">
          <a:extLst>
            <a:ext uri="{FF2B5EF4-FFF2-40B4-BE49-F238E27FC236}">
              <a16:creationId xmlns:a16="http://schemas.microsoft.com/office/drawing/2014/main" id="{76D7FCC4-6EFE-A356-1845-D1D81B805F2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80" name="Google Shape;180;p56">
            <a:extLst>
              <a:ext uri="{FF2B5EF4-FFF2-40B4-BE49-F238E27FC236}">
                <a16:creationId xmlns:a16="http://schemas.microsoft.com/office/drawing/2014/main" id="{37A79B7D-6403-FBF4-74D8-1BD080A60B31}"/>
              </a:ext>
            </a:extLst>
          </p:cNvPr>
          <p:cNvCxnSpPr/>
          <p:nvPr/>
        </p:nvCxnSpPr>
        <p:spPr>
          <a:xfrm>
            <a:off x="0" y="616525"/>
            <a:ext cx="729673" cy="0"/>
          </a:xfrm>
          <a:prstGeom prst="straightConnector1">
            <a:avLst/>
          </a:prstGeom>
          <a:noFill/>
          <a:ln w="76200" cap="flat" cmpd="sng">
            <a:solidFill>
              <a:srgbClr val="F2F2F2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181" name="Google Shape;181;p56">
            <a:extLst>
              <a:ext uri="{FF2B5EF4-FFF2-40B4-BE49-F238E27FC236}">
                <a16:creationId xmlns:a16="http://schemas.microsoft.com/office/drawing/2014/main" id="{CE1D8E0C-40C3-8AE9-DB74-B9017544D4B3}"/>
              </a:ext>
            </a:extLst>
          </p:cNvPr>
          <p:cNvSpPr txBox="1"/>
          <p:nvPr/>
        </p:nvSpPr>
        <p:spPr>
          <a:xfrm>
            <a:off x="729673" y="213588"/>
            <a:ext cx="11119428" cy="8058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7A9BD5"/>
              </a:buClr>
              <a:buSzPts val="3200"/>
              <a:buFont typeface="Arial"/>
              <a:buNone/>
            </a:pPr>
            <a:r>
              <a:rPr lang="en-US" sz="2800" b="0" i="0" u="none" strike="noStrike" cap="none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Percepcije</a:t>
            </a:r>
            <a:r>
              <a:rPr lang="en-US" sz="2800" b="0" i="0" u="none" strike="noStrike" cap="none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 o </a:t>
            </a:r>
            <a:r>
              <a:rPr lang="en-US" sz="2800" b="0" i="0" u="none" strike="noStrike" cap="none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reformi</a:t>
            </a:r>
            <a:r>
              <a:rPr lang="en-US" sz="2800" b="0" i="0" u="none" strike="noStrike" cap="none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800" b="0" i="0" u="none" strike="noStrike" cap="none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pravosuđa</a:t>
            </a:r>
            <a:endParaRPr sz="2800" b="0" i="0" u="none" strike="noStrike" cap="none" dirty="0">
              <a:solidFill>
                <a:schemeClr val="tx1">
                  <a:lumMod val="75000"/>
                  <a:lumOff val="25000"/>
                </a:schemeClr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82" name="Google Shape;182;p56">
            <a:extLst>
              <a:ext uri="{FF2B5EF4-FFF2-40B4-BE49-F238E27FC236}">
                <a16:creationId xmlns:a16="http://schemas.microsoft.com/office/drawing/2014/main" id="{5A07309A-10CE-5B33-0535-4959C51D5A8D}"/>
              </a:ext>
            </a:extLst>
          </p:cNvPr>
          <p:cNvCxnSpPr/>
          <p:nvPr/>
        </p:nvCxnSpPr>
        <p:spPr>
          <a:xfrm>
            <a:off x="0" y="6302035"/>
            <a:ext cx="11131515" cy="0"/>
          </a:xfrm>
          <a:prstGeom prst="straightConnector1">
            <a:avLst/>
          </a:prstGeom>
          <a:noFill/>
          <a:ln w="76200" cap="flat" cmpd="sng">
            <a:solidFill>
              <a:srgbClr val="F2F2F2"/>
            </a:solidFill>
            <a:prstDash val="solid"/>
            <a:miter lim="800000"/>
            <a:headEnd type="none" w="sm" len="sm"/>
            <a:tailEnd type="none" w="sm" len="sm"/>
          </a:ln>
        </p:spPr>
      </p:cxnSp>
      <p:pic>
        <p:nvPicPr>
          <p:cNvPr id="183" name="Google Shape;183;p56">
            <a:extLst>
              <a:ext uri="{FF2B5EF4-FFF2-40B4-BE49-F238E27FC236}">
                <a16:creationId xmlns:a16="http://schemas.microsoft.com/office/drawing/2014/main" id="{52B29A91-2C29-1379-2DCE-A940F557CB21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 r="70503"/>
          <a:stretch/>
        </p:blipFill>
        <p:spPr>
          <a:xfrm>
            <a:off x="11159212" y="5899098"/>
            <a:ext cx="689888" cy="805873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184" name="Google Shape;184;p56">
            <a:extLst>
              <a:ext uri="{FF2B5EF4-FFF2-40B4-BE49-F238E27FC236}">
                <a16:creationId xmlns:a16="http://schemas.microsoft.com/office/drawing/2014/main" id="{43B93048-BE05-CC00-7051-8C570732947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705462774"/>
              </p:ext>
            </p:extLst>
          </p:nvPr>
        </p:nvGraphicFramePr>
        <p:xfrm>
          <a:off x="10187675" y="320042"/>
          <a:ext cx="1661425" cy="5248651"/>
        </p:xfrm>
        <a:graphic>
          <a:graphicData uri="http://schemas.openxmlformats.org/drawingml/2006/table">
            <a:tbl>
              <a:tblPr firstRow="1" bandRow="1">
                <a:noFill/>
                <a:tableStyleId>{9477955C-A1E1-4A4C-BD3D-66FEA38ACCEF}</a:tableStyleId>
              </a:tblPr>
              <a:tblGrid>
                <a:gridCol w="8757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856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028119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>
                          <a:solidFill>
                            <a:srgbClr val="312C30"/>
                          </a:solidFill>
                          <a:latin typeface="Libre Franklin"/>
                          <a:ea typeface="Libre Franklin"/>
                          <a:cs typeface="Libre Franklin"/>
                          <a:sym typeface="Libre Franklin"/>
                        </a:rPr>
                        <a:t>Oni koji se </a:t>
                      </a:r>
                      <a:r>
                        <a:rPr lang="en-US" sz="1400" u="none" strike="noStrike" cap="none" dirty="0" err="1">
                          <a:solidFill>
                            <a:srgbClr val="312C30"/>
                          </a:solidFill>
                          <a:latin typeface="Libre Franklin"/>
                          <a:ea typeface="Libre Franklin"/>
                          <a:cs typeface="Libre Franklin"/>
                          <a:sym typeface="Libre Franklin"/>
                        </a:rPr>
                        <a:t>slažu</a:t>
                      </a:r>
                      <a:endParaRPr sz="1400" u="none" strike="noStrike" cap="none" dirty="0">
                        <a:solidFill>
                          <a:srgbClr val="312C30"/>
                        </a:solidFill>
                        <a:latin typeface="Libre Franklin"/>
                        <a:ea typeface="Libre Franklin"/>
                        <a:cs typeface="Libre Franklin"/>
                        <a:sym typeface="Libre Franklin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 dirty="0">
                        <a:solidFill>
                          <a:srgbClr val="312C30"/>
                        </a:solidFill>
                        <a:latin typeface="Libre Franklin"/>
                        <a:ea typeface="Libre Franklin"/>
                        <a:cs typeface="Libre Franklin"/>
                        <a:sym typeface="Libre Franklin"/>
                      </a:endParaRPr>
                    </a:p>
                  </a:txBody>
                  <a:tcPr marL="9525" marR="9525" marT="9525" marB="0" anchor="b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>
                          <a:solidFill>
                            <a:srgbClr val="312C30"/>
                          </a:solidFill>
                          <a:latin typeface="Libre Franklin"/>
                          <a:ea typeface="Libre Franklin"/>
                          <a:cs typeface="Libre Franklin"/>
                          <a:sym typeface="Libre Franklin"/>
                        </a:rPr>
                        <a:t>Oni koji se ne </a:t>
                      </a:r>
                      <a:r>
                        <a:rPr lang="en-US" sz="1400" u="none" strike="noStrike" cap="none" dirty="0" err="1">
                          <a:solidFill>
                            <a:srgbClr val="312C30"/>
                          </a:solidFill>
                          <a:latin typeface="Libre Franklin"/>
                          <a:ea typeface="Libre Franklin"/>
                          <a:cs typeface="Libre Franklin"/>
                          <a:sym typeface="Libre Franklin"/>
                        </a:rPr>
                        <a:t>slažu</a:t>
                      </a:r>
                      <a:endParaRPr sz="1400" u="none" strike="noStrike" cap="none" dirty="0">
                        <a:solidFill>
                          <a:srgbClr val="312C30"/>
                        </a:solidFill>
                        <a:latin typeface="Libre Franklin"/>
                        <a:ea typeface="Libre Franklin"/>
                        <a:cs typeface="Libre Franklin"/>
                        <a:sym typeface="Libre Franklin"/>
                      </a:endParaRPr>
                    </a:p>
                  </a:txBody>
                  <a:tcPr marL="9525" marR="9525" marT="9525" marB="0" anchor="b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55133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b="1" i="0" u="none" strike="noStrike" cap="none" dirty="0">
                          <a:solidFill>
                            <a:srgbClr val="000000"/>
                          </a:solidFill>
                          <a:latin typeface="Libre Franklin"/>
                          <a:ea typeface="Libre Franklin"/>
                          <a:cs typeface="Libre Franklin"/>
                          <a:sym typeface="Libre Franklin"/>
                        </a:rPr>
                        <a:t>68,3%</a:t>
                      </a:r>
                      <a:endParaRPr dirty="0"/>
                    </a:p>
                  </a:txBody>
                  <a:tcPr marL="9525" marR="9525" marT="9525" marB="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b="1" i="0" u="none" strike="noStrike" cap="none" dirty="0">
                          <a:solidFill>
                            <a:srgbClr val="000000"/>
                          </a:solidFill>
                          <a:latin typeface="Libre Franklin"/>
                          <a:ea typeface="Libre Franklin"/>
                          <a:cs typeface="Libre Franklin"/>
                          <a:sym typeface="Libre Franklin"/>
                        </a:rPr>
                        <a:t>4,9%</a:t>
                      </a:r>
                      <a:endParaRPr dirty="0"/>
                    </a:p>
                  </a:txBody>
                  <a:tcPr marL="9525" marR="9525" marT="9525" marB="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55133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b="1" i="0" u="none" strike="noStrike" cap="none" dirty="0">
                          <a:solidFill>
                            <a:srgbClr val="3A3838"/>
                          </a:solidFill>
                          <a:latin typeface="Libre Franklin"/>
                          <a:ea typeface="Libre Franklin"/>
                          <a:cs typeface="Libre Franklin"/>
                          <a:sym typeface="Libre Franklin"/>
                        </a:rPr>
                        <a:t>61,1%</a:t>
                      </a:r>
                      <a:endParaRPr sz="1600" dirty="0"/>
                    </a:p>
                  </a:txBody>
                  <a:tcPr marL="9525" marR="9525" marT="9525" marB="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b="1" i="0" u="none" strike="noStrike" cap="none" dirty="0">
                          <a:solidFill>
                            <a:srgbClr val="3A3838"/>
                          </a:solidFill>
                          <a:latin typeface="Libre Franklin"/>
                          <a:ea typeface="Libre Franklin"/>
                          <a:cs typeface="Libre Franklin"/>
                          <a:sym typeface="Libre Franklin"/>
                        </a:rPr>
                        <a:t>11,6%</a:t>
                      </a:r>
                      <a:endParaRPr sz="1600" dirty="0"/>
                    </a:p>
                  </a:txBody>
                  <a:tcPr marL="9525" marR="9525" marT="9525" marB="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55133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b="1" i="0" u="none" strike="noStrike" cap="none" dirty="0">
                          <a:solidFill>
                            <a:srgbClr val="000000"/>
                          </a:solidFill>
                          <a:latin typeface="Libre Franklin"/>
                          <a:ea typeface="Libre Franklin"/>
                          <a:cs typeface="Libre Franklin"/>
                          <a:sym typeface="Libre Franklin"/>
                        </a:rPr>
                        <a:t>58,7%</a:t>
                      </a:r>
                      <a:endParaRPr dirty="0"/>
                    </a:p>
                  </a:txBody>
                  <a:tcPr marL="9525" marR="9525" marT="9525" marB="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b="1" i="0" u="none" strike="noStrike" cap="none" dirty="0">
                          <a:solidFill>
                            <a:srgbClr val="000000"/>
                          </a:solidFill>
                          <a:latin typeface="Libre Franklin"/>
                          <a:ea typeface="Libre Franklin"/>
                          <a:cs typeface="Libre Franklin"/>
                          <a:sym typeface="Libre Franklin"/>
                        </a:rPr>
                        <a:t>16,6%</a:t>
                      </a:r>
                      <a:endParaRPr dirty="0"/>
                    </a:p>
                  </a:txBody>
                  <a:tcPr marL="9525" marR="9525" marT="9525" marB="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55133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b="1" i="0" u="none" strike="noStrike" cap="none" dirty="0">
                          <a:solidFill>
                            <a:srgbClr val="000000"/>
                          </a:solidFill>
                          <a:latin typeface="Libre Franklin"/>
                          <a:ea typeface="Libre Franklin"/>
                          <a:cs typeface="Libre Franklin"/>
                          <a:sym typeface="Libre Franklin"/>
                        </a:rPr>
                        <a:t>51,1%</a:t>
                      </a:r>
                      <a:endParaRPr dirty="0"/>
                    </a:p>
                  </a:txBody>
                  <a:tcPr marL="9525" marR="9525" marT="9525" marB="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b="1" i="0" u="none" strike="noStrike" cap="none" dirty="0">
                          <a:solidFill>
                            <a:srgbClr val="000000"/>
                          </a:solidFill>
                          <a:latin typeface="Libre Franklin"/>
                          <a:ea typeface="Libre Franklin"/>
                          <a:cs typeface="Libre Franklin"/>
                          <a:sym typeface="Libre Franklin"/>
                        </a:rPr>
                        <a:t>16,3%</a:t>
                      </a:r>
                      <a:endParaRPr dirty="0"/>
                    </a:p>
                  </a:txBody>
                  <a:tcPr marL="9525" marR="9525" marT="9525" marB="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88" name="Google Shape;188;p56">
            <a:extLst>
              <a:ext uri="{FF2B5EF4-FFF2-40B4-BE49-F238E27FC236}">
                <a16:creationId xmlns:a16="http://schemas.microsoft.com/office/drawing/2014/main" id="{49150FED-491C-9CC2-D181-E9613C88EEFA}"/>
              </a:ext>
            </a:extLst>
          </p:cNvPr>
          <p:cNvSpPr txBox="1"/>
          <p:nvPr/>
        </p:nvSpPr>
        <p:spPr>
          <a:xfrm>
            <a:off x="102049" y="6458749"/>
            <a:ext cx="9739181" cy="2462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" b="0" i="0" u="none" strike="noStrike" cap="none" dirty="0">
                <a:solidFill>
                  <a:srgbClr val="9565AB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*Molimo Vas </a:t>
            </a:r>
            <a:r>
              <a:rPr lang="en-US" sz="1000" b="0" i="0" u="none" strike="noStrike" cap="none" dirty="0" err="1">
                <a:solidFill>
                  <a:srgbClr val="9565AB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ocijenite</a:t>
            </a:r>
            <a:r>
              <a:rPr lang="en-US" sz="1000" b="0" i="0" u="none" strike="noStrike" cap="none" dirty="0">
                <a:solidFill>
                  <a:srgbClr val="9565AB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 </a:t>
            </a:r>
            <a:r>
              <a:rPr lang="en-US" sz="1000" b="0" i="0" u="none" strike="noStrike" cap="none" dirty="0" err="1">
                <a:solidFill>
                  <a:srgbClr val="9565AB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sljedeće</a:t>
            </a:r>
            <a:r>
              <a:rPr lang="en-US" sz="1000" b="0" i="0" u="none" strike="noStrike" cap="none" dirty="0">
                <a:solidFill>
                  <a:srgbClr val="9565AB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 </a:t>
            </a:r>
            <a:r>
              <a:rPr lang="en-US" sz="1000" b="0" i="0" u="none" strike="noStrike" cap="none" dirty="0" err="1">
                <a:solidFill>
                  <a:srgbClr val="9565AB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tvrdnje</a:t>
            </a:r>
            <a:r>
              <a:rPr lang="en-US" sz="1000" b="0" i="0" u="none" strike="noStrike" cap="none" dirty="0">
                <a:solidFill>
                  <a:srgbClr val="9565AB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 u </a:t>
            </a:r>
            <a:r>
              <a:rPr lang="en-US" sz="1000" b="0" i="0" u="none" strike="noStrike" cap="none" dirty="0" err="1">
                <a:solidFill>
                  <a:srgbClr val="9565AB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vezi</a:t>
            </a:r>
            <a:r>
              <a:rPr lang="en-US" sz="1000" b="0" i="0" u="none" strike="noStrike" cap="none" dirty="0">
                <a:solidFill>
                  <a:srgbClr val="9565AB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 </a:t>
            </a:r>
            <a:r>
              <a:rPr lang="en-US" sz="1000" b="0" i="0" u="none" strike="noStrike" cap="none" dirty="0" err="1">
                <a:solidFill>
                  <a:srgbClr val="9565AB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sa</a:t>
            </a:r>
            <a:r>
              <a:rPr lang="en-US" sz="1000" b="0" i="0" u="none" strike="noStrike" cap="none" dirty="0">
                <a:solidFill>
                  <a:srgbClr val="9565AB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 </a:t>
            </a:r>
            <a:r>
              <a:rPr lang="en-US" sz="1000" b="0" i="0" u="none" strike="noStrike" cap="none" dirty="0" err="1">
                <a:solidFill>
                  <a:srgbClr val="9565AB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potencijalnim</a:t>
            </a:r>
            <a:r>
              <a:rPr lang="en-US" sz="1000" b="0" i="0" u="none" strike="noStrike" cap="none" dirty="0">
                <a:solidFill>
                  <a:srgbClr val="9565AB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 </a:t>
            </a:r>
            <a:r>
              <a:rPr lang="en-US" sz="1000" b="0" i="0" u="none" strike="noStrike" cap="none" dirty="0" err="1">
                <a:solidFill>
                  <a:srgbClr val="9565AB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reformama</a:t>
            </a:r>
            <a:r>
              <a:rPr lang="en-US" sz="1000" b="0" i="0" u="none" strike="noStrike" cap="none" dirty="0">
                <a:solidFill>
                  <a:srgbClr val="9565AB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 od 1 do 5, </a:t>
            </a:r>
            <a:r>
              <a:rPr lang="en-US" sz="1000" b="0" i="0" u="none" strike="noStrike" cap="none" dirty="0" err="1">
                <a:solidFill>
                  <a:srgbClr val="9565AB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pri</a:t>
            </a:r>
            <a:r>
              <a:rPr lang="en-US" sz="1000" b="0" i="0" u="none" strike="noStrike" cap="none" dirty="0">
                <a:solidFill>
                  <a:srgbClr val="9565AB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 </a:t>
            </a:r>
            <a:r>
              <a:rPr lang="en-US" sz="1000" b="0" i="0" u="none" strike="noStrike" cap="none" dirty="0" err="1">
                <a:solidFill>
                  <a:srgbClr val="9565AB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čemu</a:t>
            </a:r>
            <a:r>
              <a:rPr lang="en-US" sz="1000" b="0" i="0" u="none" strike="noStrike" cap="none" dirty="0">
                <a:solidFill>
                  <a:srgbClr val="9565AB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 1 </a:t>
            </a:r>
            <a:r>
              <a:rPr lang="en-US" sz="1000" b="0" i="0" u="none" strike="noStrike" cap="none" dirty="0" err="1">
                <a:solidFill>
                  <a:srgbClr val="9565AB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znači</a:t>
            </a:r>
            <a:r>
              <a:rPr lang="en-US" sz="1000" b="0" i="0" u="none" strike="noStrike" cap="none" dirty="0">
                <a:solidFill>
                  <a:srgbClr val="9565AB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 "</a:t>
            </a:r>
            <a:r>
              <a:rPr lang="en-US" sz="1000" b="0" i="0" u="none" strike="noStrike" cap="none" dirty="0" err="1">
                <a:solidFill>
                  <a:srgbClr val="9565AB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Uopšte</a:t>
            </a:r>
            <a:r>
              <a:rPr lang="en-US" sz="1000" b="0" i="0" u="none" strike="noStrike" cap="none" dirty="0">
                <a:solidFill>
                  <a:srgbClr val="9565AB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 se ne </a:t>
            </a:r>
            <a:r>
              <a:rPr lang="en-US" sz="1000" b="0" i="0" u="none" strike="noStrike" cap="none" dirty="0" err="1">
                <a:solidFill>
                  <a:srgbClr val="9565AB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slažem</a:t>
            </a:r>
            <a:r>
              <a:rPr lang="en-US" sz="1000" b="0" i="0" u="none" strike="noStrike" cap="none" dirty="0">
                <a:solidFill>
                  <a:srgbClr val="9565AB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 </a:t>
            </a:r>
            <a:r>
              <a:rPr lang="en-US" sz="1000" b="0" i="0" u="none" strike="noStrike" cap="none" dirty="0" err="1">
                <a:solidFill>
                  <a:srgbClr val="9565AB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slažem</a:t>
            </a:r>
            <a:r>
              <a:rPr lang="en-US" sz="1000" b="0" i="0" u="none" strike="noStrike" cap="none" dirty="0">
                <a:solidFill>
                  <a:srgbClr val="9565AB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", a 5 "U </a:t>
            </a:r>
            <a:r>
              <a:rPr lang="en-US" sz="1000" b="0" i="0" u="none" strike="noStrike" cap="none" dirty="0" err="1">
                <a:solidFill>
                  <a:srgbClr val="9565AB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potpunosti</a:t>
            </a:r>
            <a:r>
              <a:rPr lang="en-US" sz="1000" b="0" i="0" u="none" strike="noStrike" cap="none" dirty="0">
                <a:solidFill>
                  <a:srgbClr val="9565AB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 se </a:t>
            </a:r>
            <a:r>
              <a:rPr lang="en-US" sz="1000" b="0" i="0" u="none" strike="noStrike" cap="none" dirty="0" err="1">
                <a:solidFill>
                  <a:srgbClr val="9565AB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slažem</a:t>
            </a:r>
            <a:r>
              <a:rPr lang="en-US" sz="1000" b="0" i="0" u="none" strike="noStrike" cap="none" dirty="0">
                <a:solidFill>
                  <a:srgbClr val="9565AB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".</a:t>
            </a:r>
            <a:endParaRPr sz="1000" b="0" i="0" u="none" strike="noStrike" cap="none" dirty="0">
              <a:solidFill>
                <a:srgbClr val="9565AB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16ACEFC9-9524-87F2-538C-E8A2790042C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28041602"/>
              </p:ext>
            </p:extLst>
          </p:nvPr>
        </p:nvGraphicFramePr>
        <p:xfrm>
          <a:off x="1057259" y="841807"/>
          <a:ext cx="9116568" cy="524865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0408830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49" name="Google Shape;149;p54"/>
          <p:cNvCxnSpPr/>
          <p:nvPr/>
        </p:nvCxnSpPr>
        <p:spPr>
          <a:xfrm>
            <a:off x="0" y="616525"/>
            <a:ext cx="729673" cy="0"/>
          </a:xfrm>
          <a:prstGeom prst="straightConnector1">
            <a:avLst/>
          </a:prstGeom>
          <a:noFill/>
          <a:ln w="76200" cap="flat" cmpd="sng">
            <a:solidFill>
              <a:srgbClr val="F2F2F2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150" name="Google Shape;150;p54"/>
          <p:cNvSpPr txBox="1"/>
          <p:nvPr/>
        </p:nvSpPr>
        <p:spPr>
          <a:xfrm>
            <a:off x="729673" y="195569"/>
            <a:ext cx="11119428" cy="8058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sr-Latn-ME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Libre Franklin"/>
                <a:sym typeface="Libre Franklin"/>
              </a:rPr>
              <a:t>Da li je trenutna administrativna i stručna podrška dovoljna da održi kvalitet i ažurnost rada?</a:t>
            </a:r>
            <a:endParaRPr sz="2800" b="0" i="0" u="none" strike="noStrike" cap="none" dirty="0">
              <a:solidFill>
                <a:schemeClr val="tx1">
                  <a:lumMod val="75000"/>
                  <a:lumOff val="25000"/>
                </a:schemeClr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51" name="Google Shape;151;p54"/>
          <p:cNvCxnSpPr/>
          <p:nvPr/>
        </p:nvCxnSpPr>
        <p:spPr>
          <a:xfrm>
            <a:off x="0" y="6302035"/>
            <a:ext cx="11131515" cy="0"/>
          </a:xfrm>
          <a:prstGeom prst="straightConnector1">
            <a:avLst/>
          </a:prstGeom>
          <a:noFill/>
          <a:ln w="76200" cap="flat" cmpd="sng">
            <a:solidFill>
              <a:srgbClr val="F2F2F2"/>
            </a:solidFill>
            <a:prstDash val="solid"/>
            <a:miter lim="800000"/>
            <a:headEnd type="none" w="sm" len="sm"/>
            <a:tailEnd type="none" w="sm" len="sm"/>
          </a:ln>
        </p:spPr>
      </p:cxnSp>
      <p:pic>
        <p:nvPicPr>
          <p:cNvPr id="152" name="Google Shape;152;p54"/>
          <p:cNvPicPr preferRelativeResize="0"/>
          <p:nvPr/>
        </p:nvPicPr>
        <p:blipFill rotWithShape="1">
          <a:blip r:embed="rId3">
            <a:alphaModFix/>
          </a:blip>
          <a:srcRect r="70503"/>
          <a:stretch/>
        </p:blipFill>
        <p:spPr>
          <a:xfrm>
            <a:off x="11159212" y="5899098"/>
            <a:ext cx="689888" cy="805873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3" name="Google Shape;171;p55">
            <a:extLst>
              <a:ext uri="{FF2B5EF4-FFF2-40B4-BE49-F238E27FC236}">
                <a16:creationId xmlns:a16="http://schemas.microsoft.com/office/drawing/2014/main" id="{248206D5-3878-1FF3-0CEA-913894E76FC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884215643"/>
              </p:ext>
            </p:extLst>
          </p:nvPr>
        </p:nvGraphicFramePr>
        <p:xfrm>
          <a:off x="9713149" y="874311"/>
          <a:ext cx="1948718" cy="4543212"/>
        </p:xfrm>
        <a:graphic>
          <a:graphicData uri="http://schemas.openxmlformats.org/drawingml/2006/table">
            <a:tbl>
              <a:tblPr firstRow="1" bandRow="1">
                <a:noFill/>
                <a:tableStyleId>{9477955C-A1E1-4A4C-BD3D-66FEA38ACCEF}</a:tableStyleId>
              </a:tblPr>
              <a:tblGrid>
                <a:gridCol w="10272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214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13580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39,0%</a:t>
                      </a:r>
                    </a:p>
                  </a:txBody>
                  <a:tcPr marL="9525" marR="9525" marT="9525" marB="0" anchor="b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53,6%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3580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25,3%</a:t>
                      </a:r>
                    </a:p>
                  </a:txBody>
                  <a:tcPr marL="9525" marR="9525" marT="9525" marB="0" anchor="b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42,1%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3580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29,4%</a:t>
                      </a:r>
                    </a:p>
                  </a:txBody>
                  <a:tcPr marL="9525" marR="9525" marT="9525" marB="0" anchor="b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67,0%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3580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34,8%</a:t>
                      </a:r>
                    </a:p>
                  </a:txBody>
                  <a:tcPr marL="9525" marR="9525" marT="9525" marB="0" anchor="b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43,5%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13312401"/>
                  </a:ext>
                </a:extLst>
              </a:tr>
            </a:tbl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895949C3-30C6-487F-FBC3-B8E9B3E99842}"/>
              </a:ext>
            </a:extLst>
          </p:cNvPr>
          <p:cNvSpPr txBox="1"/>
          <p:nvPr/>
        </p:nvSpPr>
        <p:spPr>
          <a:xfrm>
            <a:off x="9701702" y="1058179"/>
            <a:ext cx="10607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Latn-ME" b="1" dirty="0">
                <a:latin typeface="Franklin Gothic Book" panose="020B0503020102020204" pitchFamily="34" charset="0"/>
              </a:rPr>
              <a:t>Dovoljna:</a:t>
            </a:r>
            <a:endParaRPr lang="en-US" b="1" dirty="0">
              <a:latin typeface="Franklin Gothic Book" panose="020B0503020102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40751EF-ABA4-0E22-6EEA-ED8CDE94C331}"/>
              </a:ext>
            </a:extLst>
          </p:cNvPr>
          <p:cNvSpPr txBox="1"/>
          <p:nvPr/>
        </p:nvSpPr>
        <p:spPr>
          <a:xfrm>
            <a:off x="10601163" y="1058179"/>
            <a:ext cx="124793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Latn-ME" b="1" dirty="0">
                <a:latin typeface="Franklin Gothic Book" panose="020B0503020102020204" pitchFamily="34" charset="0"/>
              </a:rPr>
              <a:t>Nije dovoljna:</a:t>
            </a:r>
            <a:endParaRPr lang="en-US" b="1" dirty="0">
              <a:latin typeface="Franklin Gothic Book" panose="020B0503020102020204" pitchFamily="34" charset="0"/>
            </a:endParaRPr>
          </a:p>
        </p:txBody>
      </p:sp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B2B84DEB-8E66-7EC2-04BB-1FEAA5FA40A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18247658"/>
              </p:ext>
            </p:extLst>
          </p:nvPr>
        </p:nvGraphicFramePr>
        <p:xfrm>
          <a:off x="960120" y="1294760"/>
          <a:ext cx="8842166" cy="50072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14973889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79">
          <a:extLst>
            <a:ext uri="{FF2B5EF4-FFF2-40B4-BE49-F238E27FC236}">
              <a16:creationId xmlns:a16="http://schemas.microsoft.com/office/drawing/2014/main" id="{6A5E083B-FAE0-15CC-388F-5AE503826A3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80" name="Google Shape;180;p56">
            <a:extLst>
              <a:ext uri="{FF2B5EF4-FFF2-40B4-BE49-F238E27FC236}">
                <a16:creationId xmlns:a16="http://schemas.microsoft.com/office/drawing/2014/main" id="{EF7B5570-EE35-9B63-3A13-30B646CFF6C9}"/>
              </a:ext>
            </a:extLst>
          </p:cNvPr>
          <p:cNvCxnSpPr/>
          <p:nvPr/>
        </p:nvCxnSpPr>
        <p:spPr>
          <a:xfrm>
            <a:off x="0" y="616525"/>
            <a:ext cx="729673" cy="0"/>
          </a:xfrm>
          <a:prstGeom prst="straightConnector1">
            <a:avLst/>
          </a:prstGeom>
          <a:noFill/>
          <a:ln w="76200" cap="flat" cmpd="sng">
            <a:solidFill>
              <a:srgbClr val="F2F2F2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181" name="Google Shape;181;p56">
            <a:extLst>
              <a:ext uri="{FF2B5EF4-FFF2-40B4-BE49-F238E27FC236}">
                <a16:creationId xmlns:a16="http://schemas.microsoft.com/office/drawing/2014/main" id="{5A464544-ECAB-6C6C-2831-E8B31F0F30B5}"/>
              </a:ext>
            </a:extLst>
          </p:cNvPr>
          <p:cNvSpPr txBox="1"/>
          <p:nvPr/>
        </p:nvSpPr>
        <p:spPr>
          <a:xfrm>
            <a:off x="729673" y="213588"/>
            <a:ext cx="11119428" cy="8058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7A9BD5"/>
              </a:buClr>
              <a:buSzPts val="3200"/>
              <a:buFont typeface="Arial"/>
              <a:buNone/>
            </a:pPr>
            <a:r>
              <a:rPr lang="en-US" sz="2800" b="0" i="0" u="none" strike="noStrike" cap="none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Percepcije</a:t>
            </a:r>
            <a:r>
              <a:rPr lang="en-US" sz="2800" b="0" i="0" u="none" strike="noStrike" cap="none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 o </a:t>
            </a:r>
            <a:r>
              <a:rPr lang="en-US" sz="2800" b="0" i="0" u="none" strike="noStrike" cap="none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reformi</a:t>
            </a:r>
            <a:r>
              <a:rPr lang="en-US" sz="2800" b="0" i="0" u="none" strike="noStrike" cap="none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800" b="0" i="0" u="none" strike="noStrike" cap="none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pravosuđa</a:t>
            </a:r>
            <a:endParaRPr sz="2800" b="0" i="0" u="none" strike="noStrike" cap="none" dirty="0">
              <a:solidFill>
                <a:schemeClr val="tx1">
                  <a:lumMod val="75000"/>
                  <a:lumOff val="25000"/>
                </a:schemeClr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82" name="Google Shape;182;p56">
            <a:extLst>
              <a:ext uri="{FF2B5EF4-FFF2-40B4-BE49-F238E27FC236}">
                <a16:creationId xmlns:a16="http://schemas.microsoft.com/office/drawing/2014/main" id="{DCF21FB9-751E-CB6A-1B53-EEDDA4CF099C}"/>
              </a:ext>
            </a:extLst>
          </p:cNvPr>
          <p:cNvCxnSpPr/>
          <p:nvPr/>
        </p:nvCxnSpPr>
        <p:spPr>
          <a:xfrm>
            <a:off x="0" y="6302035"/>
            <a:ext cx="11131515" cy="0"/>
          </a:xfrm>
          <a:prstGeom prst="straightConnector1">
            <a:avLst/>
          </a:prstGeom>
          <a:noFill/>
          <a:ln w="76200" cap="flat" cmpd="sng">
            <a:solidFill>
              <a:srgbClr val="F2F2F2"/>
            </a:solidFill>
            <a:prstDash val="solid"/>
            <a:miter lim="800000"/>
            <a:headEnd type="none" w="sm" len="sm"/>
            <a:tailEnd type="none" w="sm" len="sm"/>
          </a:ln>
        </p:spPr>
      </p:cxnSp>
      <p:pic>
        <p:nvPicPr>
          <p:cNvPr id="183" name="Google Shape;183;p56">
            <a:extLst>
              <a:ext uri="{FF2B5EF4-FFF2-40B4-BE49-F238E27FC236}">
                <a16:creationId xmlns:a16="http://schemas.microsoft.com/office/drawing/2014/main" id="{D587B337-C6E9-DA26-7ADE-54E60E1F883D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 r="70503"/>
          <a:stretch/>
        </p:blipFill>
        <p:spPr>
          <a:xfrm>
            <a:off x="11159212" y="5899098"/>
            <a:ext cx="689888" cy="805873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184" name="Google Shape;184;p56">
            <a:extLst>
              <a:ext uri="{FF2B5EF4-FFF2-40B4-BE49-F238E27FC236}">
                <a16:creationId xmlns:a16="http://schemas.microsoft.com/office/drawing/2014/main" id="{9CDE0AC3-A6BB-3C72-E7F4-6FB13914438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35406952"/>
              </p:ext>
            </p:extLst>
          </p:nvPr>
        </p:nvGraphicFramePr>
        <p:xfrm>
          <a:off x="10187675" y="320043"/>
          <a:ext cx="1661425" cy="5093206"/>
        </p:xfrm>
        <a:graphic>
          <a:graphicData uri="http://schemas.openxmlformats.org/drawingml/2006/table">
            <a:tbl>
              <a:tblPr firstRow="1" bandRow="1">
                <a:noFill/>
                <a:tableStyleId>{9477955C-A1E1-4A4C-BD3D-66FEA38ACCEF}</a:tableStyleId>
              </a:tblPr>
              <a:tblGrid>
                <a:gridCol w="8757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856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99767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>
                          <a:solidFill>
                            <a:srgbClr val="312C30"/>
                          </a:solidFill>
                          <a:latin typeface="Libre Franklin"/>
                          <a:ea typeface="Libre Franklin"/>
                          <a:cs typeface="Libre Franklin"/>
                          <a:sym typeface="Libre Franklin"/>
                        </a:rPr>
                        <a:t>Oni koji se </a:t>
                      </a:r>
                      <a:r>
                        <a:rPr lang="en-US" sz="1400" u="none" strike="noStrike" cap="none" dirty="0" err="1">
                          <a:solidFill>
                            <a:srgbClr val="312C30"/>
                          </a:solidFill>
                          <a:latin typeface="Libre Franklin"/>
                          <a:ea typeface="Libre Franklin"/>
                          <a:cs typeface="Libre Franklin"/>
                          <a:sym typeface="Libre Franklin"/>
                        </a:rPr>
                        <a:t>slažu</a:t>
                      </a:r>
                      <a:endParaRPr sz="1400" u="none" strike="noStrike" cap="none" dirty="0">
                        <a:solidFill>
                          <a:srgbClr val="312C30"/>
                        </a:solidFill>
                        <a:latin typeface="Libre Franklin"/>
                        <a:ea typeface="Libre Franklin"/>
                        <a:cs typeface="Libre Franklin"/>
                        <a:sym typeface="Libre Franklin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 dirty="0">
                        <a:solidFill>
                          <a:srgbClr val="312C30"/>
                        </a:solidFill>
                        <a:latin typeface="Libre Franklin"/>
                        <a:ea typeface="Libre Franklin"/>
                        <a:cs typeface="Libre Franklin"/>
                        <a:sym typeface="Libre Franklin"/>
                      </a:endParaRPr>
                    </a:p>
                  </a:txBody>
                  <a:tcPr marL="9525" marR="9525" marT="9525" marB="0" anchor="b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>
                          <a:solidFill>
                            <a:srgbClr val="312C30"/>
                          </a:solidFill>
                          <a:latin typeface="Libre Franklin"/>
                          <a:ea typeface="Libre Franklin"/>
                          <a:cs typeface="Libre Franklin"/>
                          <a:sym typeface="Libre Franklin"/>
                        </a:rPr>
                        <a:t>Oni koji se ne </a:t>
                      </a:r>
                      <a:r>
                        <a:rPr lang="en-US" sz="1400" u="none" strike="noStrike" cap="none" dirty="0" err="1">
                          <a:solidFill>
                            <a:srgbClr val="312C30"/>
                          </a:solidFill>
                          <a:latin typeface="Libre Franklin"/>
                          <a:ea typeface="Libre Franklin"/>
                          <a:cs typeface="Libre Franklin"/>
                          <a:sym typeface="Libre Franklin"/>
                        </a:rPr>
                        <a:t>slažu</a:t>
                      </a:r>
                      <a:endParaRPr sz="1400" u="none" strike="noStrike" cap="none" dirty="0">
                        <a:solidFill>
                          <a:srgbClr val="312C30"/>
                        </a:solidFill>
                        <a:latin typeface="Libre Franklin"/>
                        <a:ea typeface="Libre Franklin"/>
                        <a:cs typeface="Libre Franklin"/>
                        <a:sym typeface="Libre Franklin"/>
                      </a:endParaRPr>
                    </a:p>
                  </a:txBody>
                  <a:tcPr marL="9525" marR="9525" marT="9525" marB="0" anchor="b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23884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b="1" i="0" u="none" strike="noStrike" cap="none" dirty="0">
                          <a:solidFill>
                            <a:srgbClr val="000000"/>
                          </a:solidFill>
                          <a:latin typeface="Libre Franklin"/>
                          <a:ea typeface="Libre Franklin"/>
                          <a:cs typeface="Libre Franklin"/>
                          <a:sym typeface="Libre Franklin"/>
                        </a:rPr>
                        <a:t>41,5%</a:t>
                      </a:r>
                      <a:endParaRPr dirty="0"/>
                    </a:p>
                  </a:txBody>
                  <a:tcPr marL="9525" marR="9525" marT="9525" marB="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b="1" i="0" u="none" strike="noStrike" cap="none" dirty="0">
                          <a:solidFill>
                            <a:srgbClr val="000000"/>
                          </a:solidFill>
                          <a:latin typeface="Libre Franklin"/>
                          <a:ea typeface="Libre Franklin"/>
                          <a:cs typeface="Libre Franklin"/>
                          <a:sym typeface="Libre Franklin"/>
                        </a:rPr>
                        <a:t>29,3%</a:t>
                      </a:r>
                      <a:endParaRPr dirty="0"/>
                    </a:p>
                  </a:txBody>
                  <a:tcPr marL="9525" marR="9525" marT="9525" marB="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23884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b="1" i="0" u="none" strike="noStrike" cap="none" dirty="0">
                          <a:solidFill>
                            <a:srgbClr val="3A3838"/>
                          </a:solidFill>
                          <a:latin typeface="Libre Franklin"/>
                          <a:ea typeface="Libre Franklin"/>
                          <a:cs typeface="Libre Franklin"/>
                          <a:sym typeface="Libre Franklin"/>
                        </a:rPr>
                        <a:t>45,3%</a:t>
                      </a:r>
                      <a:endParaRPr sz="1600" dirty="0"/>
                    </a:p>
                  </a:txBody>
                  <a:tcPr marL="9525" marR="9525" marT="9525" marB="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b="1" i="0" u="none" strike="noStrike" cap="none" dirty="0">
                          <a:solidFill>
                            <a:srgbClr val="3A3838"/>
                          </a:solidFill>
                          <a:latin typeface="Libre Franklin"/>
                          <a:ea typeface="Libre Franklin"/>
                          <a:cs typeface="Libre Franklin"/>
                          <a:sym typeface="Libre Franklin"/>
                        </a:rPr>
                        <a:t>21,1%</a:t>
                      </a:r>
                      <a:endParaRPr sz="1600" dirty="0"/>
                    </a:p>
                  </a:txBody>
                  <a:tcPr marL="9525" marR="9525" marT="9525" marB="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23884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b="1" i="0" u="none" strike="noStrike" cap="none" dirty="0">
                          <a:solidFill>
                            <a:srgbClr val="000000"/>
                          </a:solidFill>
                          <a:latin typeface="Libre Franklin"/>
                          <a:ea typeface="Libre Franklin"/>
                          <a:cs typeface="Libre Franklin"/>
                          <a:sym typeface="Libre Franklin"/>
                        </a:rPr>
                        <a:t>79,8%</a:t>
                      </a:r>
                      <a:endParaRPr dirty="0"/>
                    </a:p>
                  </a:txBody>
                  <a:tcPr marL="9525" marR="9525" marT="9525" marB="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b="1" i="0" u="none" strike="noStrike" cap="none" dirty="0">
                          <a:solidFill>
                            <a:srgbClr val="000000"/>
                          </a:solidFill>
                          <a:latin typeface="Libre Franklin"/>
                          <a:ea typeface="Libre Franklin"/>
                          <a:cs typeface="Libre Franklin"/>
                          <a:sym typeface="Libre Franklin"/>
                        </a:rPr>
                        <a:t>5,6%</a:t>
                      </a:r>
                      <a:endParaRPr dirty="0"/>
                    </a:p>
                  </a:txBody>
                  <a:tcPr marL="9525" marR="9525" marT="9525" marB="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23884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b="1" i="0" u="none" strike="noStrike" cap="none" dirty="0">
                          <a:solidFill>
                            <a:srgbClr val="000000"/>
                          </a:solidFill>
                          <a:latin typeface="Libre Franklin"/>
                          <a:ea typeface="Libre Franklin"/>
                          <a:cs typeface="Libre Franklin"/>
                          <a:sym typeface="Libre Franklin"/>
                        </a:rPr>
                        <a:t>74,0%</a:t>
                      </a:r>
                      <a:endParaRPr dirty="0"/>
                    </a:p>
                  </a:txBody>
                  <a:tcPr marL="9525" marR="9525" marT="9525" marB="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b="1" i="0" u="none" strike="noStrike" cap="none" dirty="0">
                          <a:solidFill>
                            <a:srgbClr val="000000"/>
                          </a:solidFill>
                          <a:latin typeface="Libre Franklin"/>
                          <a:ea typeface="Libre Franklin"/>
                          <a:cs typeface="Libre Franklin"/>
                          <a:sym typeface="Libre Franklin"/>
                        </a:rPr>
                        <a:t>10,8%</a:t>
                      </a:r>
                      <a:endParaRPr dirty="0"/>
                    </a:p>
                  </a:txBody>
                  <a:tcPr marL="9525" marR="9525" marT="9525" marB="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88" name="Google Shape;188;p56">
            <a:extLst>
              <a:ext uri="{FF2B5EF4-FFF2-40B4-BE49-F238E27FC236}">
                <a16:creationId xmlns:a16="http://schemas.microsoft.com/office/drawing/2014/main" id="{2FD4BF83-BD0E-F461-284D-8CA538179EB3}"/>
              </a:ext>
            </a:extLst>
          </p:cNvPr>
          <p:cNvSpPr txBox="1"/>
          <p:nvPr/>
        </p:nvSpPr>
        <p:spPr>
          <a:xfrm>
            <a:off x="0" y="6398190"/>
            <a:ext cx="9739181" cy="2462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" b="0" i="0" u="none" strike="noStrike" cap="none" dirty="0">
                <a:solidFill>
                  <a:srgbClr val="9565AB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*Molimo Vas </a:t>
            </a:r>
            <a:r>
              <a:rPr lang="en-US" sz="1000" b="0" i="0" u="none" strike="noStrike" cap="none" dirty="0" err="1">
                <a:solidFill>
                  <a:srgbClr val="9565AB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ocijenite</a:t>
            </a:r>
            <a:r>
              <a:rPr lang="en-US" sz="1000" b="0" i="0" u="none" strike="noStrike" cap="none" dirty="0">
                <a:solidFill>
                  <a:srgbClr val="9565AB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 </a:t>
            </a:r>
            <a:r>
              <a:rPr lang="en-US" sz="1000" b="0" i="0" u="none" strike="noStrike" cap="none" dirty="0" err="1">
                <a:solidFill>
                  <a:srgbClr val="9565AB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sljedeće</a:t>
            </a:r>
            <a:r>
              <a:rPr lang="en-US" sz="1000" b="0" i="0" u="none" strike="noStrike" cap="none" dirty="0">
                <a:solidFill>
                  <a:srgbClr val="9565AB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 </a:t>
            </a:r>
            <a:r>
              <a:rPr lang="en-US" sz="1000" b="0" i="0" u="none" strike="noStrike" cap="none" dirty="0" err="1">
                <a:solidFill>
                  <a:srgbClr val="9565AB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tvrdnje</a:t>
            </a:r>
            <a:r>
              <a:rPr lang="en-US" sz="1000" b="0" i="0" u="none" strike="noStrike" cap="none" dirty="0">
                <a:solidFill>
                  <a:srgbClr val="9565AB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 u </a:t>
            </a:r>
            <a:r>
              <a:rPr lang="en-US" sz="1000" b="0" i="0" u="none" strike="noStrike" cap="none" dirty="0" err="1">
                <a:solidFill>
                  <a:srgbClr val="9565AB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vezi</a:t>
            </a:r>
            <a:r>
              <a:rPr lang="en-US" sz="1000" b="0" i="0" u="none" strike="noStrike" cap="none" dirty="0">
                <a:solidFill>
                  <a:srgbClr val="9565AB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 </a:t>
            </a:r>
            <a:r>
              <a:rPr lang="en-US" sz="1000" b="0" i="0" u="none" strike="noStrike" cap="none" dirty="0" err="1">
                <a:solidFill>
                  <a:srgbClr val="9565AB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sa</a:t>
            </a:r>
            <a:r>
              <a:rPr lang="en-US" sz="1000" b="0" i="0" u="none" strike="noStrike" cap="none" dirty="0">
                <a:solidFill>
                  <a:srgbClr val="9565AB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 </a:t>
            </a:r>
            <a:r>
              <a:rPr lang="en-US" sz="1000" b="0" i="0" u="none" strike="noStrike" cap="none" dirty="0" err="1">
                <a:solidFill>
                  <a:srgbClr val="9565AB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potencijalnim</a:t>
            </a:r>
            <a:r>
              <a:rPr lang="en-US" sz="1000" b="0" i="0" u="none" strike="noStrike" cap="none" dirty="0">
                <a:solidFill>
                  <a:srgbClr val="9565AB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 </a:t>
            </a:r>
            <a:r>
              <a:rPr lang="en-US" sz="1000" b="0" i="0" u="none" strike="noStrike" cap="none" dirty="0" err="1">
                <a:solidFill>
                  <a:srgbClr val="9565AB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reformama</a:t>
            </a:r>
            <a:r>
              <a:rPr lang="en-US" sz="1000" b="0" i="0" u="none" strike="noStrike" cap="none" dirty="0">
                <a:solidFill>
                  <a:srgbClr val="9565AB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 od 1 do 5, </a:t>
            </a:r>
            <a:r>
              <a:rPr lang="en-US" sz="1000" b="0" i="0" u="none" strike="noStrike" cap="none" dirty="0" err="1">
                <a:solidFill>
                  <a:srgbClr val="9565AB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pri</a:t>
            </a:r>
            <a:r>
              <a:rPr lang="en-US" sz="1000" b="0" i="0" u="none" strike="noStrike" cap="none" dirty="0">
                <a:solidFill>
                  <a:srgbClr val="9565AB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 </a:t>
            </a:r>
            <a:r>
              <a:rPr lang="en-US" sz="1000" b="0" i="0" u="none" strike="noStrike" cap="none" dirty="0" err="1">
                <a:solidFill>
                  <a:srgbClr val="9565AB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čemu</a:t>
            </a:r>
            <a:r>
              <a:rPr lang="en-US" sz="1000" b="0" i="0" u="none" strike="noStrike" cap="none" dirty="0">
                <a:solidFill>
                  <a:srgbClr val="9565AB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 1 </a:t>
            </a:r>
            <a:r>
              <a:rPr lang="en-US" sz="1000" b="0" i="0" u="none" strike="noStrike" cap="none" dirty="0" err="1">
                <a:solidFill>
                  <a:srgbClr val="9565AB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znači</a:t>
            </a:r>
            <a:r>
              <a:rPr lang="en-US" sz="1000" b="0" i="0" u="none" strike="noStrike" cap="none" dirty="0">
                <a:solidFill>
                  <a:srgbClr val="9565AB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 "</a:t>
            </a:r>
            <a:r>
              <a:rPr lang="en-US" sz="1000" b="0" i="0" u="none" strike="noStrike" cap="none" dirty="0" err="1">
                <a:solidFill>
                  <a:srgbClr val="9565AB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Uopšte</a:t>
            </a:r>
            <a:r>
              <a:rPr lang="en-US" sz="1000" b="0" i="0" u="none" strike="noStrike" cap="none" dirty="0">
                <a:solidFill>
                  <a:srgbClr val="9565AB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 se ne </a:t>
            </a:r>
            <a:r>
              <a:rPr lang="en-US" sz="1000" b="0" i="0" u="none" strike="noStrike" cap="none" dirty="0" err="1">
                <a:solidFill>
                  <a:srgbClr val="9565AB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slažem</a:t>
            </a:r>
            <a:r>
              <a:rPr lang="en-US" sz="1000" b="0" i="0" u="none" strike="noStrike" cap="none" dirty="0">
                <a:solidFill>
                  <a:srgbClr val="9565AB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 </a:t>
            </a:r>
            <a:r>
              <a:rPr lang="en-US" sz="1000" b="0" i="0" u="none" strike="noStrike" cap="none" dirty="0" err="1">
                <a:solidFill>
                  <a:srgbClr val="9565AB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slažem</a:t>
            </a:r>
            <a:r>
              <a:rPr lang="en-US" sz="1000" b="0" i="0" u="none" strike="noStrike" cap="none" dirty="0">
                <a:solidFill>
                  <a:srgbClr val="9565AB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", a 5 "U </a:t>
            </a:r>
            <a:r>
              <a:rPr lang="en-US" sz="1000" b="0" i="0" u="none" strike="noStrike" cap="none" dirty="0" err="1">
                <a:solidFill>
                  <a:srgbClr val="9565AB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potpunosti</a:t>
            </a:r>
            <a:r>
              <a:rPr lang="en-US" sz="1000" b="0" i="0" u="none" strike="noStrike" cap="none" dirty="0">
                <a:solidFill>
                  <a:srgbClr val="9565AB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 se </a:t>
            </a:r>
            <a:r>
              <a:rPr lang="en-US" sz="1000" b="0" i="0" u="none" strike="noStrike" cap="none" dirty="0" err="1">
                <a:solidFill>
                  <a:srgbClr val="9565AB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slažem</a:t>
            </a:r>
            <a:r>
              <a:rPr lang="en-US" sz="1000" b="0" i="0" u="none" strike="noStrike" cap="none" dirty="0">
                <a:solidFill>
                  <a:srgbClr val="9565AB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".</a:t>
            </a:r>
            <a:endParaRPr sz="1000" b="0" i="0" u="none" strike="noStrike" cap="none" dirty="0">
              <a:solidFill>
                <a:srgbClr val="9565AB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8934EA59-DC68-5759-686F-97B7C15C71B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20989882"/>
              </p:ext>
            </p:extLst>
          </p:nvPr>
        </p:nvGraphicFramePr>
        <p:xfrm>
          <a:off x="863977" y="862874"/>
          <a:ext cx="9309850" cy="51322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10191977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79">
          <a:extLst>
            <a:ext uri="{FF2B5EF4-FFF2-40B4-BE49-F238E27FC236}">
              <a16:creationId xmlns:a16="http://schemas.microsoft.com/office/drawing/2014/main" id="{47B211AF-FDFF-DCC3-1826-31B3F5502E6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80" name="Google Shape;180;p56">
            <a:extLst>
              <a:ext uri="{FF2B5EF4-FFF2-40B4-BE49-F238E27FC236}">
                <a16:creationId xmlns:a16="http://schemas.microsoft.com/office/drawing/2014/main" id="{D3AD2FFF-6BA0-E037-D6F5-0CC5D7D02C88}"/>
              </a:ext>
            </a:extLst>
          </p:cNvPr>
          <p:cNvCxnSpPr/>
          <p:nvPr/>
        </p:nvCxnSpPr>
        <p:spPr>
          <a:xfrm>
            <a:off x="0" y="616525"/>
            <a:ext cx="729673" cy="0"/>
          </a:xfrm>
          <a:prstGeom prst="straightConnector1">
            <a:avLst/>
          </a:prstGeom>
          <a:noFill/>
          <a:ln w="76200" cap="flat" cmpd="sng">
            <a:solidFill>
              <a:srgbClr val="F2F2F2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181" name="Google Shape;181;p56">
            <a:extLst>
              <a:ext uri="{FF2B5EF4-FFF2-40B4-BE49-F238E27FC236}">
                <a16:creationId xmlns:a16="http://schemas.microsoft.com/office/drawing/2014/main" id="{DED23D22-D97F-0E36-59EE-024FC2B5DB1A}"/>
              </a:ext>
            </a:extLst>
          </p:cNvPr>
          <p:cNvSpPr txBox="1"/>
          <p:nvPr/>
        </p:nvSpPr>
        <p:spPr>
          <a:xfrm>
            <a:off x="729673" y="213588"/>
            <a:ext cx="11119428" cy="8058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7A9BD5"/>
              </a:buClr>
              <a:buSzPts val="3200"/>
              <a:buFont typeface="Arial"/>
              <a:buNone/>
            </a:pPr>
            <a:r>
              <a:rPr lang="en-US" sz="2800" b="0" i="0" u="none" strike="noStrike" cap="none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Percepcije</a:t>
            </a:r>
            <a:r>
              <a:rPr lang="en-US" sz="2800" b="0" i="0" u="none" strike="noStrike" cap="none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 o </a:t>
            </a:r>
            <a:r>
              <a:rPr lang="en-US" sz="2800" b="0" i="0" u="none" strike="noStrike" cap="none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reformi</a:t>
            </a:r>
            <a:r>
              <a:rPr lang="en-US" sz="2800" b="0" i="0" u="none" strike="noStrike" cap="none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800" b="0" i="0" u="none" strike="noStrike" cap="none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pravosuđa</a:t>
            </a:r>
            <a:endParaRPr sz="2800" b="0" i="0" u="none" strike="noStrike" cap="none" dirty="0">
              <a:solidFill>
                <a:schemeClr val="tx1">
                  <a:lumMod val="75000"/>
                  <a:lumOff val="25000"/>
                </a:schemeClr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82" name="Google Shape;182;p56">
            <a:extLst>
              <a:ext uri="{FF2B5EF4-FFF2-40B4-BE49-F238E27FC236}">
                <a16:creationId xmlns:a16="http://schemas.microsoft.com/office/drawing/2014/main" id="{B07A98AB-97A9-9C85-38A2-B08952A1ACA9}"/>
              </a:ext>
            </a:extLst>
          </p:cNvPr>
          <p:cNvCxnSpPr/>
          <p:nvPr/>
        </p:nvCxnSpPr>
        <p:spPr>
          <a:xfrm>
            <a:off x="0" y="6302035"/>
            <a:ext cx="11131515" cy="0"/>
          </a:xfrm>
          <a:prstGeom prst="straightConnector1">
            <a:avLst/>
          </a:prstGeom>
          <a:noFill/>
          <a:ln w="76200" cap="flat" cmpd="sng">
            <a:solidFill>
              <a:srgbClr val="F2F2F2"/>
            </a:solidFill>
            <a:prstDash val="solid"/>
            <a:miter lim="800000"/>
            <a:headEnd type="none" w="sm" len="sm"/>
            <a:tailEnd type="none" w="sm" len="sm"/>
          </a:ln>
        </p:spPr>
      </p:cxnSp>
      <p:pic>
        <p:nvPicPr>
          <p:cNvPr id="183" name="Google Shape;183;p56">
            <a:extLst>
              <a:ext uri="{FF2B5EF4-FFF2-40B4-BE49-F238E27FC236}">
                <a16:creationId xmlns:a16="http://schemas.microsoft.com/office/drawing/2014/main" id="{D4197B4D-77D7-A17D-67B1-6CD08FB26DB8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 r="70503"/>
          <a:stretch/>
        </p:blipFill>
        <p:spPr>
          <a:xfrm>
            <a:off x="11159212" y="5899098"/>
            <a:ext cx="689888" cy="805873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184" name="Google Shape;184;p56">
            <a:extLst>
              <a:ext uri="{FF2B5EF4-FFF2-40B4-BE49-F238E27FC236}">
                <a16:creationId xmlns:a16="http://schemas.microsoft.com/office/drawing/2014/main" id="{B445D1D9-0BBF-0C18-C6C5-BBF5F23A6D5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122638069"/>
              </p:ext>
            </p:extLst>
          </p:nvPr>
        </p:nvGraphicFramePr>
        <p:xfrm>
          <a:off x="10187675" y="320043"/>
          <a:ext cx="1661425" cy="5093206"/>
        </p:xfrm>
        <a:graphic>
          <a:graphicData uri="http://schemas.openxmlformats.org/drawingml/2006/table">
            <a:tbl>
              <a:tblPr firstRow="1" bandRow="1">
                <a:noFill/>
                <a:tableStyleId>{9477955C-A1E1-4A4C-BD3D-66FEA38ACCEF}</a:tableStyleId>
              </a:tblPr>
              <a:tblGrid>
                <a:gridCol w="8757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856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99767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>
                          <a:solidFill>
                            <a:srgbClr val="312C30"/>
                          </a:solidFill>
                          <a:latin typeface="Libre Franklin"/>
                          <a:ea typeface="Libre Franklin"/>
                          <a:cs typeface="Libre Franklin"/>
                          <a:sym typeface="Libre Franklin"/>
                        </a:rPr>
                        <a:t>Oni koji se </a:t>
                      </a:r>
                      <a:r>
                        <a:rPr lang="en-US" sz="1400" u="none" strike="noStrike" cap="none" dirty="0" err="1">
                          <a:solidFill>
                            <a:srgbClr val="312C30"/>
                          </a:solidFill>
                          <a:latin typeface="Libre Franklin"/>
                          <a:ea typeface="Libre Franklin"/>
                          <a:cs typeface="Libre Franklin"/>
                          <a:sym typeface="Libre Franklin"/>
                        </a:rPr>
                        <a:t>slažu</a:t>
                      </a:r>
                      <a:endParaRPr sz="1400" u="none" strike="noStrike" cap="none" dirty="0">
                        <a:solidFill>
                          <a:srgbClr val="312C30"/>
                        </a:solidFill>
                        <a:latin typeface="Libre Franklin"/>
                        <a:ea typeface="Libre Franklin"/>
                        <a:cs typeface="Libre Franklin"/>
                        <a:sym typeface="Libre Franklin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 dirty="0">
                        <a:solidFill>
                          <a:srgbClr val="312C30"/>
                        </a:solidFill>
                        <a:latin typeface="Libre Franklin"/>
                        <a:ea typeface="Libre Franklin"/>
                        <a:cs typeface="Libre Franklin"/>
                        <a:sym typeface="Libre Franklin"/>
                      </a:endParaRPr>
                    </a:p>
                  </a:txBody>
                  <a:tcPr marL="9525" marR="9525" marT="9525" marB="0" anchor="b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>
                          <a:solidFill>
                            <a:srgbClr val="312C30"/>
                          </a:solidFill>
                          <a:latin typeface="Libre Franklin"/>
                          <a:ea typeface="Libre Franklin"/>
                          <a:cs typeface="Libre Franklin"/>
                          <a:sym typeface="Libre Franklin"/>
                        </a:rPr>
                        <a:t>Oni koji se ne </a:t>
                      </a:r>
                      <a:r>
                        <a:rPr lang="en-US" sz="1400" u="none" strike="noStrike" cap="none" dirty="0" err="1">
                          <a:solidFill>
                            <a:srgbClr val="312C30"/>
                          </a:solidFill>
                          <a:latin typeface="Libre Franklin"/>
                          <a:ea typeface="Libre Franklin"/>
                          <a:cs typeface="Libre Franklin"/>
                          <a:sym typeface="Libre Franklin"/>
                        </a:rPr>
                        <a:t>slažu</a:t>
                      </a:r>
                      <a:endParaRPr sz="1400" u="none" strike="noStrike" cap="none" dirty="0">
                        <a:solidFill>
                          <a:srgbClr val="312C30"/>
                        </a:solidFill>
                        <a:latin typeface="Libre Franklin"/>
                        <a:ea typeface="Libre Franklin"/>
                        <a:cs typeface="Libre Franklin"/>
                        <a:sym typeface="Libre Franklin"/>
                      </a:endParaRPr>
                    </a:p>
                  </a:txBody>
                  <a:tcPr marL="9525" marR="9525" marT="9525" marB="0" anchor="b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23884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b="1" i="0" u="none" strike="noStrike" cap="none" dirty="0">
                          <a:solidFill>
                            <a:srgbClr val="000000"/>
                          </a:solidFill>
                          <a:latin typeface="Libre Franklin"/>
                          <a:ea typeface="Libre Franklin"/>
                          <a:cs typeface="Libre Franklin"/>
                          <a:sym typeface="Libre Franklin"/>
                        </a:rPr>
                        <a:t>22,0%</a:t>
                      </a:r>
                      <a:endParaRPr dirty="0"/>
                    </a:p>
                  </a:txBody>
                  <a:tcPr marL="9525" marR="9525" marT="9525" marB="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b="1" i="0" u="none" strike="noStrike" cap="none" dirty="0">
                          <a:solidFill>
                            <a:srgbClr val="000000"/>
                          </a:solidFill>
                          <a:latin typeface="Libre Franklin"/>
                          <a:ea typeface="Libre Franklin"/>
                          <a:cs typeface="Libre Franklin"/>
                          <a:sym typeface="Libre Franklin"/>
                        </a:rPr>
                        <a:t>14,7%</a:t>
                      </a:r>
                      <a:endParaRPr dirty="0"/>
                    </a:p>
                  </a:txBody>
                  <a:tcPr marL="9525" marR="9525" marT="9525" marB="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23884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b="1" i="0" u="none" strike="noStrike" cap="none" dirty="0">
                          <a:solidFill>
                            <a:srgbClr val="3A3838"/>
                          </a:solidFill>
                          <a:latin typeface="Libre Franklin"/>
                          <a:ea typeface="Libre Franklin"/>
                          <a:cs typeface="Libre Franklin"/>
                          <a:sym typeface="Libre Franklin"/>
                        </a:rPr>
                        <a:t>31,6%</a:t>
                      </a:r>
                      <a:endParaRPr sz="1600" dirty="0"/>
                    </a:p>
                  </a:txBody>
                  <a:tcPr marL="9525" marR="9525" marT="9525" marB="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b="1" i="0" u="none" strike="noStrike" cap="none" dirty="0">
                          <a:solidFill>
                            <a:srgbClr val="3A3838"/>
                          </a:solidFill>
                          <a:latin typeface="Libre Franklin"/>
                          <a:ea typeface="Libre Franklin"/>
                          <a:cs typeface="Libre Franklin"/>
                          <a:sym typeface="Libre Franklin"/>
                        </a:rPr>
                        <a:t>21,1%</a:t>
                      </a:r>
                      <a:endParaRPr sz="1600" dirty="0"/>
                    </a:p>
                  </a:txBody>
                  <a:tcPr marL="9525" marR="9525" marT="9525" marB="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23884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b="1" i="0" u="none" strike="noStrike" cap="none" dirty="0">
                          <a:solidFill>
                            <a:srgbClr val="000000"/>
                          </a:solidFill>
                          <a:latin typeface="Libre Franklin"/>
                          <a:ea typeface="Libre Franklin"/>
                          <a:cs typeface="Libre Franklin"/>
                          <a:sym typeface="Libre Franklin"/>
                        </a:rPr>
                        <a:t>66,1%</a:t>
                      </a:r>
                      <a:endParaRPr dirty="0"/>
                    </a:p>
                  </a:txBody>
                  <a:tcPr marL="9525" marR="9525" marT="9525" marB="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b="1" i="0" u="none" strike="noStrike" cap="none" dirty="0">
                          <a:solidFill>
                            <a:srgbClr val="000000"/>
                          </a:solidFill>
                          <a:latin typeface="Libre Franklin"/>
                          <a:ea typeface="Libre Franklin"/>
                          <a:cs typeface="Libre Franklin"/>
                          <a:sym typeface="Libre Franklin"/>
                        </a:rPr>
                        <a:t>11,1%</a:t>
                      </a:r>
                      <a:endParaRPr dirty="0"/>
                    </a:p>
                  </a:txBody>
                  <a:tcPr marL="9525" marR="9525" marT="9525" marB="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23884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b="1" i="0" u="none" strike="noStrike" cap="none" dirty="0">
                          <a:solidFill>
                            <a:srgbClr val="000000"/>
                          </a:solidFill>
                          <a:latin typeface="Libre Franklin"/>
                          <a:ea typeface="Libre Franklin"/>
                          <a:cs typeface="Libre Franklin"/>
                          <a:sym typeface="Libre Franklin"/>
                        </a:rPr>
                        <a:t>58,7%</a:t>
                      </a:r>
                      <a:endParaRPr dirty="0"/>
                    </a:p>
                  </a:txBody>
                  <a:tcPr marL="9525" marR="9525" marT="9525" marB="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b="1" i="0" u="none" strike="noStrike" cap="none" dirty="0">
                          <a:solidFill>
                            <a:srgbClr val="000000"/>
                          </a:solidFill>
                          <a:latin typeface="Libre Franklin"/>
                          <a:ea typeface="Libre Franklin"/>
                          <a:cs typeface="Libre Franklin"/>
                          <a:sym typeface="Libre Franklin"/>
                        </a:rPr>
                        <a:t>11,9%</a:t>
                      </a:r>
                      <a:endParaRPr dirty="0"/>
                    </a:p>
                  </a:txBody>
                  <a:tcPr marL="9525" marR="9525" marT="9525" marB="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88" name="Google Shape;188;p56">
            <a:extLst>
              <a:ext uri="{FF2B5EF4-FFF2-40B4-BE49-F238E27FC236}">
                <a16:creationId xmlns:a16="http://schemas.microsoft.com/office/drawing/2014/main" id="{6A257AA6-3374-AEF9-84B4-98C185F5297B}"/>
              </a:ext>
            </a:extLst>
          </p:cNvPr>
          <p:cNvSpPr txBox="1"/>
          <p:nvPr/>
        </p:nvSpPr>
        <p:spPr>
          <a:xfrm>
            <a:off x="102049" y="6458749"/>
            <a:ext cx="9739181" cy="2462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" b="0" i="0" u="none" strike="noStrike" cap="none" dirty="0">
                <a:solidFill>
                  <a:srgbClr val="9565AB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*Molimo Vas </a:t>
            </a:r>
            <a:r>
              <a:rPr lang="en-US" sz="1000" b="0" i="0" u="none" strike="noStrike" cap="none" dirty="0" err="1">
                <a:solidFill>
                  <a:srgbClr val="9565AB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ocijenite</a:t>
            </a:r>
            <a:r>
              <a:rPr lang="en-US" sz="1000" b="0" i="0" u="none" strike="noStrike" cap="none" dirty="0">
                <a:solidFill>
                  <a:srgbClr val="9565AB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 </a:t>
            </a:r>
            <a:r>
              <a:rPr lang="en-US" sz="1000" b="0" i="0" u="none" strike="noStrike" cap="none" dirty="0" err="1">
                <a:solidFill>
                  <a:srgbClr val="9565AB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sljedeće</a:t>
            </a:r>
            <a:r>
              <a:rPr lang="en-US" sz="1000" b="0" i="0" u="none" strike="noStrike" cap="none" dirty="0">
                <a:solidFill>
                  <a:srgbClr val="9565AB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 </a:t>
            </a:r>
            <a:r>
              <a:rPr lang="en-US" sz="1000" b="0" i="0" u="none" strike="noStrike" cap="none" dirty="0" err="1">
                <a:solidFill>
                  <a:srgbClr val="9565AB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tvrdnje</a:t>
            </a:r>
            <a:r>
              <a:rPr lang="en-US" sz="1000" b="0" i="0" u="none" strike="noStrike" cap="none" dirty="0">
                <a:solidFill>
                  <a:srgbClr val="9565AB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 u </a:t>
            </a:r>
            <a:r>
              <a:rPr lang="en-US" sz="1000" b="0" i="0" u="none" strike="noStrike" cap="none" dirty="0" err="1">
                <a:solidFill>
                  <a:srgbClr val="9565AB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vezi</a:t>
            </a:r>
            <a:r>
              <a:rPr lang="en-US" sz="1000" b="0" i="0" u="none" strike="noStrike" cap="none" dirty="0">
                <a:solidFill>
                  <a:srgbClr val="9565AB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 </a:t>
            </a:r>
            <a:r>
              <a:rPr lang="en-US" sz="1000" b="0" i="0" u="none" strike="noStrike" cap="none" dirty="0" err="1">
                <a:solidFill>
                  <a:srgbClr val="9565AB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sa</a:t>
            </a:r>
            <a:r>
              <a:rPr lang="en-US" sz="1000" b="0" i="0" u="none" strike="noStrike" cap="none" dirty="0">
                <a:solidFill>
                  <a:srgbClr val="9565AB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 </a:t>
            </a:r>
            <a:r>
              <a:rPr lang="en-US" sz="1000" b="0" i="0" u="none" strike="noStrike" cap="none" dirty="0" err="1">
                <a:solidFill>
                  <a:srgbClr val="9565AB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potencijalnim</a:t>
            </a:r>
            <a:r>
              <a:rPr lang="en-US" sz="1000" b="0" i="0" u="none" strike="noStrike" cap="none" dirty="0">
                <a:solidFill>
                  <a:srgbClr val="9565AB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 </a:t>
            </a:r>
            <a:r>
              <a:rPr lang="en-US" sz="1000" b="0" i="0" u="none" strike="noStrike" cap="none" dirty="0" err="1">
                <a:solidFill>
                  <a:srgbClr val="9565AB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reformama</a:t>
            </a:r>
            <a:r>
              <a:rPr lang="en-US" sz="1000" b="0" i="0" u="none" strike="noStrike" cap="none" dirty="0">
                <a:solidFill>
                  <a:srgbClr val="9565AB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 od 1 do 5, </a:t>
            </a:r>
            <a:r>
              <a:rPr lang="en-US" sz="1000" b="0" i="0" u="none" strike="noStrike" cap="none" dirty="0" err="1">
                <a:solidFill>
                  <a:srgbClr val="9565AB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pri</a:t>
            </a:r>
            <a:r>
              <a:rPr lang="en-US" sz="1000" b="0" i="0" u="none" strike="noStrike" cap="none" dirty="0">
                <a:solidFill>
                  <a:srgbClr val="9565AB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 </a:t>
            </a:r>
            <a:r>
              <a:rPr lang="en-US" sz="1000" b="0" i="0" u="none" strike="noStrike" cap="none" dirty="0" err="1">
                <a:solidFill>
                  <a:srgbClr val="9565AB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čemu</a:t>
            </a:r>
            <a:r>
              <a:rPr lang="en-US" sz="1000" b="0" i="0" u="none" strike="noStrike" cap="none" dirty="0">
                <a:solidFill>
                  <a:srgbClr val="9565AB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 1 </a:t>
            </a:r>
            <a:r>
              <a:rPr lang="en-US" sz="1000" b="0" i="0" u="none" strike="noStrike" cap="none" dirty="0" err="1">
                <a:solidFill>
                  <a:srgbClr val="9565AB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znači</a:t>
            </a:r>
            <a:r>
              <a:rPr lang="en-US" sz="1000" b="0" i="0" u="none" strike="noStrike" cap="none" dirty="0">
                <a:solidFill>
                  <a:srgbClr val="9565AB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 "</a:t>
            </a:r>
            <a:r>
              <a:rPr lang="en-US" sz="1000" b="0" i="0" u="none" strike="noStrike" cap="none" dirty="0" err="1">
                <a:solidFill>
                  <a:srgbClr val="9565AB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Uopšte</a:t>
            </a:r>
            <a:r>
              <a:rPr lang="en-US" sz="1000" b="0" i="0" u="none" strike="noStrike" cap="none" dirty="0">
                <a:solidFill>
                  <a:srgbClr val="9565AB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 se ne </a:t>
            </a:r>
            <a:r>
              <a:rPr lang="en-US" sz="1000" b="0" i="0" u="none" strike="noStrike" cap="none" dirty="0" err="1">
                <a:solidFill>
                  <a:srgbClr val="9565AB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slažem</a:t>
            </a:r>
            <a:r>
              <a:rPr lang="en-US" sz="1000" b="0" i="0" u="none" strike="noStrike" cap="none" dirty="0">
                <a:solidFill>
                  <a:srgbClr val="9565AB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 </a:t>
            </a:r>
            <a:r>
              <a:rPr lang="en-US" sz="1000" b="0" i="0" u="none" strike="noStrike" cap="none" dirty="0" err="1">
                <a:solidFill>
                  <a:srgbClr val="9565AB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slažem</a:t>
            </a:r>
            <a:r>
              <a:rPr lang="en-US" sz="1000" b="0" i="0" u="none" strike="noStrike" cap="none" dirty="0">
                <a:solidFill>
                  <a:srgbClr val="9565AB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", a 5 "U </a:t>
            </a:r>
            <a:r>
              <a:rPr lang="en-US" sz="1000" b="0" i="0" u="none" strike="noStrike" cap="none" dirty="0" err="1">
                <a:solidFill>
                  <a:srgbClr val="9565AB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potpunosti</a:t>
            </a:r>
            <a:r>
              <a:rPr lang="en-US" sz="1000" b="0" i="0" u="none" strike="noStrike" cap="none" dirty="0">
                <a:solidFill>
                  <a:srgbClr val="9565AB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 se </a:t>
            </a:r>
            <a:r>
              <a:rPr lang="en-US" sz="1000" b="0" i="0" u="none" strike="noStrike" cap="none" dirty="0" err="1">
                <a:solidFill>
                  <a:srgbClr val="9565AB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slažem</a:t>
            </a:r>
            <a:r>
              <a:rPr lang="en-US" sz="1000" b="0" i="0" u="none" strike="noStrike" cap="none" dirty="0">
                <a:solidFill>
                  <a:srgbClr val="9565AB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".</a:t>
            </a:r>
            <a:endParaRPr sz="1000" b="0" i="0" u="none" strike="noStrike" cap="none" dirty="0">
              <a:solidFill>
                <a:srgbClr val="9565AB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538B0970-6CF1-D6FA-ECF1-B1956D74B98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15980430"/>
              </p:ext>
            </p:extLst>
          </p:nvPr>
        </p:nvGraphicFramePr>
        <p:xfrm>
          <a:off x="906260" y="805893"/>
          <a:ext cx="9318994" cy="509320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68619455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49" name="Google Shape;149;p54"/>
          <p:cNvCxnSpPr/>
          <p:nvPr/>
        </p:nvCxnSpPr>
        <p:spPr>
          <a:xfrm>
            <a:off x="0" y="764867"/>
            <a:ext cx="729673" cy="0"/>
          </a:xfrm>
          <a:prstGeom prst="straightConnector1">
            <a:avLst/>
          </a:prstGeom>
          <a:noFill/>
          <a:ln w="76200" cap="flat" cmpd="sng">
            <a:solidFill>
              <a:srgbClr val="F2F2F2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150" name="Google Shape;150;p54"/>
          <p:cNvSpPr txBox="1"/>
          <p:nvPr/>
        </p:nvSpPr>
        <p:spPr>
          <a:xfrm>
            <a:off x="753231" y="376342"/>
            <a:ext cx="10969377" cy="82265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sr-Latn-ME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Da li bi evidencija izuzeća sudija i državnih tužilaca i transparentnost ovih procedura uticala na smanjenje rizika od korupcije?</a:t>
            </a:r>
          </a:p>
        </p:txBody>
      </p:sp>
      <p:cxnSp>
        <p:nvCxnSpPr>
          <p:cNvPr id="151" name="Google Shape;151;p54"/>
          <p:cNvCxnSpPr/>
          <p:nvPr/>
        </p:nvCxnSpPr>
        <p:spPr>
          <a:xfrm>
            <a:off x="0" y="6302035"/>
            <a:ext cx="11131515" cy="0"/>
          </a:xfrm>
          <a:prstGeom prst="straightConnector1">
            <a:avLst/>
          </a:prstGeom>
          <a:noFill/>
          <a:ln w="76200" cap="flat" cmpd="sng">
            <a:solidFill>
              <a:srgbClr val="F2F2F2"/>
            </a:solidFill>
            <a:prstDash val="solid"/>
            <a:miter lim="800000"/>
            <a:headEnd type="none" w="sm" len="sm"/>
            <a:tailEnd type="none" w="sm" len="sm"/>
          </a:ln>
        </p:spPr>
      </p:cxnSp>
      <p:pic>
        <p:nvPicPr>
          <p:cNvPr id="152" name="Google Shape;152;p54"/>
          <p:cNvPicPr preferRelativeResize="0"/>
          <p:nvPr/>
        </p:nvPicPr>
        <p:blipFill rotWithShape="1">
          <a:blip r:embed="rId3">
            <a:alphaModFix/>
          </a:blip>
          <a:srcRect r="70503"/>
          <a:stretch/>
        </p:blipFill>
        <p:spPr>
          <a:xfrm>
            <a:off x="11159212" y="5899098"/>
            <a:ext cx="689888" cy="805873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4" name="Google Shape;171;p55">
            <a:extLst>
              <a:ext uri="{FF2B5EF4-FFF2-40B4-BE49-F238E27FC236}">
                <a16:creationId xmlns:a16="http://schemas.microsoft.com/office/drawing/2014/main" id="{2C3E5ECC-5315-A51D-C991-8909F242BB0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073996307"/>
              </p:ext>
            </p:extLst>
          </p:nvPr>
        </p:nvGraphicFramePr>
        <p:xfrm>
          <a:off x="10077888" y="1057710"/>
          <a:ext cx="1964760" cy="4126936"/>
        </p:xfrm>
        <a:graphic>
          <a:graphicData uri="http://schemas.openxmlformats.org/drawingml/2006/table">
            <a:tbl>
              <a:tblPr firstRow="1" bandRow="1">
                <a:noFill/>
                <a:tableStyleId>{9477955C-A1E1-4A4C-BD3D-66FEA38ACCEF}</a:tableStyleId>
              </a:tblPr>
              <a:tblGrid>
                <a:gridCol w="10356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2907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031734">
                <a:tc>
                  <a:txBody>
                    <a:bodyPr/>
                    <a:lstStyle/>
                    <a:p>
                      <a:pPr algn="ctr" fontAlgn="b"/>
                      <a:r>
                        <a:rPr lang="sr-Latn-ME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34,2</a:t>
                      </a: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%</a:t>
                      </a:r>
                    </a:p>
                  </a:txBody>
                  <a:tcPr marL="9525" marR="9525" marT="9525" marB="0" anchor="b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Latn-ME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34,2</a:t>
                      </a: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%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31734">
                <a:tc>
                  <a:txBody>
                    <a:bodyPr/>
                    <a:lstStyle/>
                    <a:p>
                      <a:pPr algn="ctr" fontAlgn="b"/>
                      <a:r>
                        <a:rPr lang="sr-Latn-ME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47,4</a:t>
                      </a: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%</a:t>
                      </a:r>
                    </a:p>
                  </a:txBody>
                  <a:tcPr marL="9525" marR="9525" marT="9525" marB="0" anchor="b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Latn-ME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33,7</a:t>
                      </a: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%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3173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67,0%</a:t>
                      </a:r>
                    </a:p>
                  </a:txBody>
                  <a:tcPr marL="9525" marR="9525" marT="9525" marB="0" anchor="b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23,8%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3173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55,5%</a:t>
                      </a:r>
                    </a:p>
                  </a:txBody>
                  <a:tcPr marL="9525" marR="9525" marT="9525" marB="0" anchor="b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11,9%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13312401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5E5505B9-E9FE-5427-C319-B861C6E37C97}"/>
              </a:ext>
            </a:extLst>
          </p:cNvPr>
          <p:cNvSpPr txBox="1"/>
          <p:nvPr/>
        </p:nvSpPr>
        <p:spPr>
          <a:xfrm>
            <a:off x="10054330" y="1198999"/>
            <a:ext cx="10607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Latn-ME" b="1" dirty="0">
                <a:latin typeface="Franklin Gothic Book" panose="020B0503020102020204" pitchFamily="34" charset="0"/>
              </a:rPr>
              <a:t>Saglasno:</a:t>
            </a:r>
            <a:endParaRPr lang="en-US" b="1" dirty="0">
              <a:latin typeface="Franklin Gothic Book" panose="020B05030201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AC49017-D156-D59D-7C05-63A8B7F2951F}"/>
              </a:ext>
            </a:extLst>
          </p:cNvPr>
          <p:cNvSpPr txBox="1"/>
          <p:nvPr/>
        </p:nvSpPr>
        <p:spPr>
          <a:xfrm>
            <a:off x="10981944" y="1091277"/>
            <a:ext cx="10607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Latn-ME" b="1" dirty="0">
                <a:latin typeface="Franklin Gothic Book" panose="020B0503020102020204" pitchFamily="34" charset="0"/>
              </a:rPr>
              <a:t>Nije saglasno:</a:t>
            </a:r>
            <a:endParaRPr lang="en-US" b="1" dirty="0">
              <a:latin typeface="Franklin Gothic Book" panose="020B0503020102020204" pitchFamily="34" charset="0"/>
            </a:endParaRPr>
          </a:p>
        </p:txBody>
      </p:sp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147349B3-160C-588A-5850-15CEAFD491C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5606173"/>
              </p:ext>
            </p:extLst>
          </p:nvPr>
        </p:nvGraphicFramePr>
        <p:xfrm>
          <a:off x="1308792" y="1352888"/>
          <a:ext cx="8769096" cy="464136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33194363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79">
          <a:extLst>
            <a:ext uri="{FF2B5EF4-FFF2-40B4-BE49-F238E27FC236}">
              <a16:creationId xmlns:a16="http://schemas.microsoft.com/office/drawing/2014/main" id="{29633859-9EC9-73D0-E33C-F3446EB9067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80" name="Google Shape;180;p56">
            <a:extLst>
              <a:ext uri="{FF2B5EF4-FFF2-40B4-BE49-F238E27FC236}">
                <a16:creationId xmlns:a16="http://schemas.microsoft.com/office/drawing/2014/main" id="{DB8163B0-4C65-0D24-EDD7-11B9B0EDF6AF}"/>
              </a:ext>
            </a:extLst>
          </p:cNvPr>
          <p:cNvCxnSpPr/>
          <p:nvPr/>
        </p:nvCxnSpPr>
        <p:spPr>
          <a:xfrm>
            <a:off x="0" y="616525"/>
            <a:ext cx="729673" cy="0"/>
          </a:xfrm>
          <a:prstGeom prst="straightConnector1">
            <a:avLst/>
          </a:prstGeom>
          <a:noFill/>
          <a:ln w="76200" cap="flat" cmpd="sng">
            <a:solidFill>
              <a:srgbClr val="F2F2F2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181" name="Google Shape;181;p56">
            <a:extLst>
              <a:ext uri="{FF2B5EF4-FFF2-40B4-BE49-F238E27FC236}">
                <a16:creationId xmlns:a16="http://schemas.microsoft.com/office/drawing/2014/main" id="{6B89FA1E-8072-2927-9537-63DD0612CF8A}"/>
              </a:ext>
            </a:extLst>
          </p:cNvPr>
          <p:cNvSpPr txBox="1"/>
          <p:nvPr/>
        </p:nvSpPr>
        <p:spPr>
          <a:xfrm>
            <a:off x="729673" y="213588"/>
            <a:ext cx="11119428" cy="8058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7A9BD5"/>
              </a:buClr>
              <a:buSzPts val="3200"/>
              <a:buFont typeface="Arial"/>
              <a:buNone/>
            </a:pPr>
            <a:r>
              <a:rPr lang="en-US" sz="2800" b="0" i="0" u="none" strike="noStrike" cap="none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Percepcije</a:t>
            </a:r>
            <a:r>
              <a:rPr lang="en-US" sz="2800" b="0" i="0" u="none" strike="noStrike" cap="none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 o </a:t>
            </a:r>
            <a:r>
              <a:rPr lang="en-US" sz="2800" b="0" i="0" u="none" strike="noStrike" cap="none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reformi</a:t>
            </a:r>
            <a:r>
              <a:rPr lang="en-US" sz="2800" b="0" i="0" u="none" strike="noStrike" cap="none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800" b="0" i="0" u="none" strike="noStrike" cap="none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pravosuđa</a:t>
            </a:r>
            <a:endParaRPr sz="2800" b="0" i="0" u="none" strike="noStrike" cap="none" dirty="0">
              <a:solidFill>
                <a:schemeClr val="tx1">
                  <a:lumMod val="75000"/>
                  <a:lumOff val="25000"/>
                </a:schemeClr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82" name="Google Shape;182;p56">
            <a:extLst>
              <a:ext uri="{FF2B5EF4-FFF2-40B4-BE49-F238E27FC236}">
                <a16:creationId xmlns:a16="http://schemas.microsoft.com/office/drawing/2014/main" id="{3FF9B89E-B86C-AD3D-BE36-066C6F9E7CC1}"/>
              </a:ext>
            </a:extLst>
          </p:cNvPr>
          <p:cNvCxnSpPr/>
          <p:nvPr/>
        </p:nvCxnSpPr>
        <p:spPr>
          <a:xfrm>
            <a:off x="0" y="6302035"/>
            <a:ext cx="11131515" cy="0"/>
          </a:xfrm>
          <a:prstGeom prst="straightConnector1">
            <a:avLst/>
          </a:prstGeom>
          <a:noFill/>
          <a:ln w="76200" cap="flat" cmpd="sng">
            <a:solidFill>
              <a:srgbClr val="F2F2F2"/>
            </a:solidFill>
            <a:prstDash val="solid"/>
            <a:miter lim="800000"/>
            <a:headEnd type="none" w="sm" len="sm"/>
            <a:tailEnd type="none" w="sm" len="sm"/>
          </a:ln>
        </p:spPr>
      </p:cxnSp>
      <p:pic>
        <p:nvPicPr>
          <p:cNvPr id="183" name="Google Shape;183;p56">
            <a:extLst>
              <a:ext uri="{FF2B5EF4-FFF2-40B4-BE49-F238E27FC236}">
                <a16:creationId xmlns:a16="http://schemas.microsoft.com/office/drawing/2014/main" id="{5BC2DC59-21C6-2301-05B4-2BC9A7744254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 r="70503"/>
          <a:stretch/>
        </p:blipFill>
        <p:spPr>
          <a:xfrm>
            <a:off x="11159212" y="5899098"/>
            <a:ext cx="689888" cy="805873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184" name="Google Shape;184;p56">
            <a:extLst>
              <a:ext uri="{FF2B5EF4-FFF2-40B4-BE49-F238E27FC236}">
                <a16:creationId xmlns:a16="http://schemas.microsoft.com/office/drawing/2014/main" id="{75F06FF0-845B-9A4A-DE42-B104AA930AD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213932218"/>
              </p:ext>
            </p:extLst>
          </p:nvPr>
        </p:nvGraphicFramePr>
        <p:xfrm>
          <a:off x="10187675" y="320043"/>
          <a:ext cx="1661425" cy="5093206"/>
        </p:xfrm>
        <a:graphic>
          <a:graphicData uri="http://schemas.openxmlformats.org/drawingml/2006/table">
            <a:tbl>
              <a:tblPr firstRow="1" bandRow="1">
                <a:noFill/>
                <a:tableStyleId>{9477955C-A1E1-4A4C-BD3D-66FEA38ACCEF}</a:tableStyleId>
              </a:tblPr>
              <a:tblGrid>
                <a:gridCol w="8757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856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99767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>
                          <a:solidFill>
                            <a:srgbClr val="312C30"/>
                          </a:solidFill>
                          <a:latin typeface="Libre Franklin"/>
                          <a:ea typeface="Libre Franklin"/>
                          <a:cs typeface="Libre Franklin"/>
                          <a:sym typeface="Libre Franklin"/>
                        </a:rPr>
                        <a:t>Oni koji se </a:t>
                      </a:r>
                      <a:r>
                        <a:rPr lang="en-US" sz="1400" u="none" strike="noStrike" cap="none" dirty="0" err="1">
                          <a:solidFill>
                            <a:srgbClr val="312C30"/>
                          </a:solidFill>
                          <a:latin typeface="Libre Franklin"/>
                          <a:ea typeface="Libre Franklin"/>
                          <a:cs typeface="Libre Franklin"/>
                          <a:sym typeface="Libre Franklin"/>
                        </a:rPr>
                        <a:t>slažu</a:t>
                      </a:r>
                      <a:endParaRPr sz="1400" u="none" strike="noStrike" cap="none" dirty="0">
                        <a:solidFill>
                          <a:srgbClr val="312C30"/>
                        </a:solidFill>
                        <a:latin typeface="Libre Franklin"/>
                        <a:ea typeface="Libre Franklin"/>
                        <a:cs typeface="Libre Franklin"/>
                        <a:sym typeface="Libre Franklin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 dirty="0">
                        <a:solidFill>
                          <a:srgbClr val="312C30"/>
                        </a:solidFill>
                        <a:latin typeface="Libre Franklin"/>
                        <a:ea typeface="Libre Franklin"/>
                        <a:cs typeface="Libre Franklin"/>
                        <a:sym typeface="Libre Franklin"/>
                      </a:endParaRPr>
                    </a:p>
                  </a:txBody>
                  <a:tcPr marL="9525" marR="9525" marT="9525" marB="0" anchor="b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>
                          <a:solidFill>
                            <a:srgbClr val="312C30"/>
                          </a:solidFill>
                          <a:latin typeface="Libre Franklin"/>
                          <a:ea typeface="Libre Franklin"/>
                          <a:cs typeface="Libre Franklin"/>
                          <a:sym typeface="Libre Franklin"/>
                        </a:rPr>
                        <a:t>Oni koji se ne </a:t>
                      </a:r>
                      <a:r>
                        <a:rPr lang="en-US" sz="1400" u="none" strike="noStrike" cap="none" dirty="0" err="1">
                          <a:solidFill>
                            <a:srgbClr val="312C30"/>
                          </a:solidFill>
                          <a:latin typeface="Libre Franklin"/>
                          <a:ea typeface="Libre Franklin"/>
                          <a:cs typeface="Libre Franklin"/>
                          <a:sym typeface="Libre Franklin"/>
                        </a:rPr>
                        <a:t>slažu</a:t>
                      </a:r>
                      <a:endParaRPr sz="1400" u="none" strike="noStrike" cap="none" dirty="0">
                        <a:solidFill>
                          <a:srgbClr val="312C30"/>
                        </a:solidFill>
                        <a:latin typeface="Libre Franklin"/>
                        <a:ea typeface="Libre Franklin"/>
                        <a:cs typeface="Libre Franklin"/>
                        <a:sym typeface="Libre Franklin"/>
                      </a:endParaRPr>
                    </a:p>
                  </a:txBody>
                  <a:tcPr marL="9525" marR="9525" marT="9525" marB="0" anchor="b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23884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b="1" i="0" u="none" strike="noStrike" cap="none" dirty="0">
                          <a:solidFill>
                            <a:srgbClr val="000000"/>
                          </a:solidFill>
                          <a:latin typeface="Libre Franklin"/>
                          <a:ea typeface="Libre Franklin"/>
                          <a:cs typeface="Libre Franklin"/>
                          <a:sym typeface="Libre Franklin"/>
                        </a:rPr>
                        <a:t>19,6%</a:t>
                      </a:r>
                      <a:endParaRPr dirty="0"/>
                    </a:p>
                  </a:txBody>
                  <a:tcPr marL="9525" marR="9525" marT="9525" marB="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b="1" i="0" u="none" strike="noStrike" cap="none" dirty="0">
                          <a:solidFill>
                            <a:srgbClr val="000000"/>
                          </a:solidFill>
                          <a:latin typeface="Libre Franklin"/>
                          <a:ea typeface="Libre Franklin"/>
                          <a:cs typeface="Libre Franklin"/>
                          <a:sym typeface="Libre Franklin"/>
                        </a:rPr>
                        <a:t>31,7%</a:t>
                      </a:r>
                      <a:endParaRPr dirty="0"/>
                    </a:p>
                  </a:txBody>
                  <a:tcPr marL="9525" marR="9525" marT="9525" marB="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23884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b="1" i="0" u="none" strike="noStrike" cap="none" dirty="0">
                          <a:solidFill>
                            <a:srgbClr val="3A3838"/>
                          </a:solidFill>
                          <a:latin typeface="Libre Franklin"/>
                          <a:ea typeface="Libre Franklin"/>
                          <a:cs typeface="Libre Franklin"/>
                          <a:sym typeface="Libre Franklin"/>
                        </a:rPr>
                        <a:t>28,4%</a:t>
                      </a:r>
                      <a:endParaRPr sz="1600" dirty="0"/>
                    </a:p>
                  </a:txBody>
                  <a:tcPr marL="9525" marR="9525" marT="9525" marB="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b="1" i="0" u="none" strike="noStrike" cap="none" dirty="0">
                          <a:solidFill>
                            <a:srgbClr val="3A3838"/>
                          </a:solidFill>
                          <a:latin typeface="Libre Franklin"/>
                          <a:ea typeface="Libre Franklin"/>
                          <a:cs typeface="Libre Franklin"/>
                          <a:sym typeface="Libre Franklin"/>
                        </a:rPr>
                        <a:t>36,9%</a:t>
                      </a:r>
                      <a:endParaRPr sz="1600" dirty="0"/>
                    </a:p>
                  </a:txBody>
                  <a:tcPr marL="9525" marR="9525" marT="9525" marB="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23884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b="1" i="0" u="none" strike="noStrike" cap="none" dirty="0">
                          <a:solidFill>
                            <a:srgbClr val="000000"/>
                          </a:solidFill>
                          <a:latin typeface="Libre Franklin"/>
                          <a:ea typeface="Libre Franklin"/>
                          <a:cs typeface="Libre Franklin"/>
                          <a:sym typeface="Libre Franklin"/>
                        </a:rPr>
                        <a:t>59,7%</a:t>
                      </a:r>
                      <a:endParaRPr dirty="0"/>
                    </a:p>
                  </a:txBody>
                  <a:tcPr marL="9525" marR="9525" marT="9525" marB="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b="1" i="0" u="none" strike="noStrike" cap="none" dirty="0">
                          <a:solidFill>
                            <a:srgbClr val="000000"/>
                          </a:solidFill>
                          <a:latin typeface="Libre Franklin"/>
                          <a:ea typeface="Libre Franklin"/>
                          <a:cs typeface="Libre Franklin"/>
                          <a:sym typeface="Libre Franklin"/>
                        </a:rPr>
                        <a:t>11,0%</a:t>
                      </a:r>
                      <a:endParaRPr dirty="0"/>
                    </a:p>
                  </a:txBody>
                  <a:tcPr marL="9525" marR="9525" marT="9525" marB="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23884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b="1" i="0" u="none" strike="noStrike" cap="none" dirty="0">
                          <a:solidFill>
                            <a:srgbClr val="000000"/>
                          </a:solidFill>
                          <a:latin typeface="Libre Franklin"/>
                          <a:ea typeface="Libre Franklin"/>
                          <a:cs typeface="Libre Franklin"/>
                          <a:sym typeface="Libre Franklin"/>
                        </a:rPr>
                        <a:t>52,2%</a:t>
                      </a:r>
                      <a:endParaRPr dirty="0"/>
                    </a:p>
                  </a:txBody>
                  <a:tcPr marL="9525" marR="9525" marT="9525" marB="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b="1" i="0" u="none" strike="noStrike" cap="none" dirty="0">
                          <a:solidFill>
                            <a:srgbClr val="000000"/>
                          </a:solidFill>
                          <a:latin typeface="Libre Franklin"/>
                          <a:ea typeface="Libre Franklin"/>
                          <a:cs typeface="Libre Franklin"/>
                          <a:sym typeface="Libre Franklin"/>
                        </a:rPr>
                        <a:t>8,6%</a:t>
                      </a:r>
                      <a:endParaRPr dirty="0"/>
                    </a:p>
                  </a:txBody>
                  <a:tcPr marL="9525" marR="9525" marT="9525" marB="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88" name="Google Shape;188;p56">
            <a:extLst>
              <a:ext uri="{FF2B5EF4-FFF2-40B4-BE49-F238E27FC236}">
                <a16:creationId xmlns:a16="http://schemas.microsoft.com/office/drawing/2014/main" id="{B5904DA4-EA39-510F-0939-CB54B88495D3}"/>
              </a:ext>
            </a:extLst>
          </p:cNvPr>
          <p:cNvSpPr txBox="1"/>
          <p:nvPr/>
        </p:nvSpPr>
        <p:spPr>
          <a:xfrm>
            <a:off x="102049" y="6458749"/>
            <a:ext cx="9739181" cy="2462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" b="0" i="0" u="none" strike="noStrike" cap="none" dirty="0">
                <a:solidFill>
                  <a:srgbClr val="9565AB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*Molimo Vas </a:t>
            </a:r>
            <a:r>
              <a:rPr lang="en-US" sz="1000" b="0" i="0" u="none" strike="noStrike" cap="none" dirty="0" err="1">
                <a:solidFill>
                  <a:srgbClr val="9565AB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ocijenite</a:t>
            </a:r>
            <a:r>
              <a:rPr lang="en-US" sz="1000" b="0" i="0" u="none" strike="noStrike" cap="none" dirty="0">
                <a:solidFill>
                  <a:srgbClr val="9565AB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 </a:t>
            </a:r>
            <a:r>
              <a:rPr lang="en-US" sz="1000" b="0" i="0" u="none" strike="noStrike" cap="none" dirty="0" err="1">
                <a:solidFill>
                  <a:srgbClr val="9565AB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sljedeće</a:t>
            </a:r>
            <a:r>
              <a:rPr lang="en-US" sz="1000" b="0" i="0" u="none" strike="noStrike" cap="none" dirty="0">
                <a:solidFill>
                  <a:srgbClr val="9565AB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 </a:t>
            </a:r>
            <a:r>
              <a:rPr lang="en-US" sz="1000" b="0" i="0" u="none" strike="noStrike" cap="none" dirty="0" err="1">
                <a:solidFill>
                  <a:srgbClr val="9565AB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tvrdnje</a:t>
            </a:r>
            <a:r>
              <a:rPr lang="en-US" sz="1000" b="0" i="0" u="none" strike="noStrike" cap="none" dirty="0">
                <a:solidFill>
                  <a:srgbClr val="9565AB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 u </a:t>
            </a:r>
            <a:r>
              <a:rPr lang="en-US" sz="1000" b="0" i="0" u="none" strike="noStrike" cap="none" dirty="0" err="1">
                <a:solidFill>
                  <a:srgbClr val="9565AB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vezi</a:t>
            </a:r>
            <a:r>
              <a:rPr lang="en-US" sz="1000" b="0" i="0" u="none" strike="noStrike" cap="none" dirty="0">
                <a:solidFill>
                  <a:srgbClr val="9565AB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 </a:t>
            </a:r>
            <a:r>
              <a:rPr lang="en-US" sz="1000" b="0" i="0" u="none" strike="noStrike" cap="none" dirty="0" err="1">
                <a:solidFill>
                  <a:srgbClr val="9565AB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sa</a:t>
            </a:r>
            <a:r>
              <a:rPr lang="en-US" sz="1000" b="0" i="0" u="none" strike="noStrike" cap="none" dirty="0">
                <a:solidFill>
                  <a:srgbClr val="9565AB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 </a:t>
            </a:r>
            <a:r>
              <a:rPr lang="en-US" sz="1000" b="0" i="0" u="none" strike="noStrike" cap="none" dirty="0" err="1">
                <a:solidFill>
                  <a:srgbClr val="9565AB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potencijalnim</a:t>
            </a:r>
            <a:r>
              <a:rPr lang="en-US" sz="1000" b="0" i="0" u="none" strike="noStrike" cap="none" dirty="0">
                <a:solidFill>
                  <a:srgbClr val="9565AB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 </a:t>
            </a:r>
            <a:r>
              <a:rPr lang="en-US" sz="1000" b="0" i="0" u="none" strike="noStrike" cap="none" dirty="0" err="1">
                <a:solidFill>
                  <a:srgbClr val="9565AB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reformama</a:t>
            </a:r>
            <a:r>
              <a:rPr lang="en-US" sz="1000" b="0" i="0" u="none" strike="noStrike" cap="none" dirty="0">
                <a:solidFill>
                  <a:srgbClr val="9565AB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 od 1 do 5, </a:t>
            </a:r>
            <a:r>
              <a:rPr lang="en-US" sz="1000" b="0" i="0" u="none" strike="noStrike" cap="none" dirty="0" err="1">
                <a:solidFill>
                  <a:srgbClr val="9565AB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pri</a:t>
            </a:r>
            <a:r>
              <a:rPr lang="en-US" sz="1000" b="0" i="0" u="none" strike="noStrike" cap="none" dirty="0">
                <a:solidFill>
                  <a:srgbClr val="9565AB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 </a:t>
            </a:r>
            <a:r>
              <a:rPr lang="en-US" sz="1000" b="0" i="0" u="none" strike="noStrike" cap="none" dirty="0" err="1">
                <a:solidFill>
                  <a:srgbClr val="9565AB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čemu</a:t>
            </a:r>
            <a:r>
              <a:rPr lang="en-US" sz="1000" b="0" i="0" u="none" strike="noStrike" cap="none" dirty="0">
                <a:solidFill>
                  <a:srgbClr val="9565AB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 1 </a:t>
            </a:r>
            <a:r>
              <a:rPr lang="en-US" sz="1000" b="0" i="0" u="none" strike="noStrike" cap="none" dirty="0" err="1">
                <a:solidFill>
                  <a:srgbClr val="9565AB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znači</a:t>
            </a:r>
            <a:r>
              <a:rPr lang="en-US" sz="1000" b="0" i="0" u="none" strike="noStrike" cap="none" dirty="0">
                <a:solidFill>
                  <a:srgbClr val="9565AB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 "</a:t>
            </a:r>
            <a:r>
              <a:rPr lang="en-US" sz="1000" b="0" i="0" u="none" strike="noStrike" cap="none" dirty="0" err="1">
                <a:solidFill>
                  <a:srgbClr val="9565AB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Uopšte</a:t>
            </a:r>
            <a:r>
              <a:rPr lang="en-US" sz="1000" b="0" i="0" u="none" strike="noStrike" cap="none" dirty="0">
                <a:solidFill>
                  <a:srgbClr val="9565AB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 se ne </a:t>
            </a:r>
            <a:r>
              <a:rPr lang="en-US" sz="1000" b="0" i="0" u="none" strike="noStrike" cap="none" dirty="0" err="1">
                <a:solidFill>
                  <a:srgbClr val="9565AB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slažem</a:t>
            </a:r>
            <a:r>
              <a:rPr lang="en-US" sz="1000" b="0" i="0" u="none" strike="noStrike" cap="none" dirty="0">
                <a:solidFill>
                  <a:srgbClr val="9565AB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 </a:t>
            </a:r>
            <a:r>
              <a:rPr lang="en-US" sz="1000" b="0" i="0" u="none" strike="noStrike" cap="none" dirty="0" err="1">
                <a:solidFill>
                  <a:srgbClr val="9565AB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slažem</a:t>
            </a:r>
            <a:r>
              <a:rPr lang="en-US" sz="1000" b="0" i="0" u="none" strike="noStrike" cap="none" dirty="0">
                <a:solidFill>
                  <a:srgbClr val="9565AB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", a 5 "U </a:t>
            </a:r>
            <a:r>
              <a:rPr lang="en-US" sz="1000" b="0" i="0" u="none" strike="noStrike" cap="none" dirty="0" err="1">
                <a:solidFill>
                  <a:srgbClr val="9565AB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potpunosti</a:t>
            </a:r>
            <a:r>
              <a:rPr lang="en-US" sz="1000" b="0" i="0" u="none" strike="noStrike" cap="none" dirty="0">
                <a:solidFill>
                  <a:srgbClr val="9565AB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 se </a:t>
            </a:r>
            <a:r>
              <a:rPr lang="en-US" sz="1000" b="0" i="0" u="none" strike="noStrike" cap="none" dirty="0" err="1">
                <a:solidFill>
                  <a:srgbClr val="9565AB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slažem</a:t>
            </a:r>
            <a:r>
              <a:rPr lang="en-US" sz="1000" b="0" i="0" u="none" strike="noStrike" cap="none" dirty="0">
                <a:solidFill>
                  <a:srgbClr val="9565AB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".</a:t>
            </a:r>
            <a:endParaRPr sz="1000" b="0" i="0" u="none" strike="noStrike" cap="none" dirty="0">
              <a:solidFill>
                <a:srgbClr val="9565AB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7A306C32-5574-E9B3-B965-78E9B6E73C3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20054140"/>
              </p:ext>
            </p:extLst>
          </p:nvPr>
        </p:nvGraphicFramePr>
        <p:xfrm>
          <a:off x="466344" y="773241"/>
          <a:ext cx="9656064" cy="512585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63785666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58" name="Google Shape;258;p61"/>
          <p:cNvCxnSpPr/>
          <p:nvPr/>
        </p:nvCxnSpPr>
        <p:spPr>
          <a:xfrm>
            <a:off x="0" y="616525"/>
            <a:ext cx="729673" cy="0"/>
          </a:xfrm>
          <a:prstGeom prst="straightConnector1">
            <a:avLst/>
          </a:prstGeom>
          <a:noFill/>
          <a:ln w="76200" cap="flat" cmpd="sng">
            <a:solidFill>
              <a:srgbClr val="F2F2F2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259" name="Google Shape;259;p61"/>
          <p:cNvSpPr txBox="1"/>
          <p:nvPr/>
        </p:nvSpPr>
        <p:spPr>
          <a:xfrm>
            <a:off x="729673" y="195569"/>
            <a:ext cx="11119428" cy="8058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7A9BD5"/>
              </a:buClr>
              <a:buSzPts val="3200"/>
              <a:buFont typeface="Arial"/>
              <a:buNone/>
            </a:pPr>
            <a:r>
              <a:rPr lang="en-US" sz="2800" b="0" i="0" u="none" strike="noStrike" cap="none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Saglasnost</a:t>
            </a:r>
            <a:r>
              <a:rPr lang="en-US" sz="2800" b="0" i="0" u="none" strike="noStrike" cap="none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800" b="0" i="0" u="none" strike="noStrike" cap="none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sa</a:t>
            </a:r>
            <a:r>
              <a:rPr lang="en-US" sz="2800" b="0" i="0" u="none" strike="noStrike" cap="none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800" b="0" i="0" u="none" strike="noStrike" cap="none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uvođenjem</a:t>
            </a:r>
            <a:r>
              <a:rPr lang="en-US" sz="2800" b="0" i="0" u="none" strike="noStrike" cap="none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800" b="0" i="0" u="none" strike="noStrike" cap="none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faznog</a:t>
            </a:r>
            <a:r>
              <a:rPr lang="en-US" sz="2800" b="0" i="0" u="none" strike="noStrike" cap="none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800" b="0" i="0" u="none" strike="noStrike" cap="none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vetinga</a:t>
            </a:r>
            <a:r>
              <a:rPr lang="en-US" sz="2800" b="0" i="0" u="none" strike="noStrike" cap="none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*</a:t>
            </a:r>
            <a:endParaRPr sz="2800" b="0" i="0" u="none" strike="noStrike" cap="none" dirty="0">
              <a:solidFill>
                <a:schemeClr val="tx1">
                  <a:lumMod val="75000"/>
                  <a:lumOff val="25000"/>
                </a:schemeClr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260" name="Google Shape;260;p61"/>
          <p:cNvCxnSpPr/>
          <p:nvPr/>
        </p:nvCxnSpPr>
        <p:spPr>
          <a:xfrm>
            <a:off x="0" y="6302035"/>
            <a:ext cx="11131515" cy="0"/>
          </a:xfrm>
          <a:prstGeom prst="straightConnector1">
            <a:avLst/>
          </a:prstGeom>
          <a:noFill/>
          <a:ln w="76200" cap="flat" cmpd="sng">
            <a:solidFill>
              <a:srgbClr val="F2F2F2"/>
            </a:solidFill>
            <a:prstDash val="solid"/>
            <a:miter lim="800000"/>
            <a:headEnd type="none" w="sm" len="sm"/>
            <a:tailEnd type="none" w="sm" len="sm"/>
          </a:ln>
        </p:spPr>
      </p:cxnSp>
      <p:pic>
        <p:nvPicPr>
          <p:cNvPr id="261" name="Google Shape;261;p61"/>
          <p:cNvPicPr preferRelativeResize="0"/>
          <p:nvPr/>
        </p:nvPicPr>
        <p:blipFill rotWithShape="1">
          <a:blip r:embed="rId3">
            <a:alphaModFix/>
          </a:blip>
          <a:srcRect r="70503"/>
          <a:stretch/>
        </p:blipFill>
        <p:spPr>
          <a:xfrm>
            <a:off x="11159212" y="5899098"/>
            <a:ext cx="689888" cy="805873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263" name="Google Shape;263;p61"/>
          <p:cNvGraphicFramePr/>
          <p:nvPr>
            <p:extLst>
              <p:ext uri="{D42A27DB-BD31-4B8C-83A1-F6EECF244321}">
                <p14:modId xmlns:p14="http://schemas.microsoft.com/office/powerpoint/2010/main" val="498841000"/>
              </p:ext>
            </p:extLst>
          </p:nvPr>
        </p:nvGraphicFramePr>
        <p:xfrm>
          <a:off x="9680802" y="-10182"/>
          <a:ext cx="1904645" cy="5341136"/>
        </p:xfrm>
        <a:graphic>
          <a:graphicData uri="http://schemas.openxmlformats.org/drawingml/2006/table">
            <a:tbl>
              <a:tblPr firstRow="1" bandRow="1">
                <a:noFill/>
                <a:tableStyleId>{9477955C-A1E1-4A4C-BD3D-66FEA38ACCEF}</a:tableStyleId>
              </a:tblPr>
              <a:tblGrid>
                <a:gridCol w="10039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0065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34668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 err="1">
                          <a:solidFill>
                            <a:schemeClr val="tx1"/>
                          </a:solidFill>
                          <a:latin typeface="Libre Franklin"/>
                          <a:ea typeface="Libre Franklin"/>
                          <a:cs typeface="Libre Franklin"/>
                          <a:sym typeface="Libre Franklin"/>
                        </a:rPr>
                        <a:t>Saglasno</a:t>
                      </a:r>
                      <a:endParaRPr sz="1400" u="none" strike="noStrike" cap="none" dirty="0">
                        <a:solidFill>
                          <a:schemeClr val="tx1"/>
                        </a:solidFill>
                        <a:latin typeface="Libre Franklin"/>
                        <a:ea typeface="Libre Franklin"/>
                        <a:cs typeface="Libre Franklin"/>
                        <a:sym typeface="Libre Franklin"/>
                      </a:endParaRPr>
                    </a:p>
                  </a:txBody>
                  <a:tcPr marL="9525" marR="9525" marT="9525" marB="0" anchor="b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 err="1">
                          <a:solidFill>
                            <a:schemeClr val="tx1"/>
                          </a:solidFill>
                          <a:latin typeface="Libre Franklin"/>
                          <a:ea typeface="Libre Franklin"/>
                          <a:cs typeface="Libre Franklin"/>
                          <a:sym typeface="Libre Franklin"/>
                        </a:rPr>
                        <a:t>Nije</a:t>
                      </a:r>
                      <a:r>
                        <a:rPr lang="en-US" sz="1400" u="none" strike="noStrike" cap="none" dirty="0">
                          <a:solidFill>
                            <a:schemeClr val="tx1"/>
                          </a:solidFill>
                          <a:latin typeface="Libre Franklin"/>
                          <a:ea typeface="Libre Franklin"/>
                          <a:cs typeface="Libre Franklin"/>
                          <a:sym typeface="Libre Franklin"/>
                        </a:rPr>
                        <a:t> </a:t>
                      </a:r>
                      <a:r>
                        <a:rPr lang="en-US" sz="1400" u="none" strike="noStrike" cap="none" dirty="0" err="1">
                          <a:solidFill>
                            <a:schemeClr val="tx1"/>
                          </a:solidFill>
                          <a:latin typeface="Libre Franklin"/>
                          <a:ea typeface="Libre Franklin"/>
                          <a:cs typeface="Libre Franklin"/>
                          <a:sym typeface="Libre Franklin"/>
                        </a:rPr>
                        <a:t>saglasno</a:t>
                      </a:r>
                      <a:endParaRPr sz="1400" u="none" strike="noStrike" cap="none" dirty="0">
                        <a:solidFill>
                          <a:schemeClr val="tx1"/>
                        </a:solidFill>
                        <a:latin typeface="Libre Franklin"/>
                        <a:ea typeface="Libre Franklin"/>
                        <a:cs typeface="Libre Franklin"/>
                        <a:sym typeface="Libre Franklin"/>
                      </a:endParaRPr>
                    </a:p>
                  </a:txBody>
                  <a:tcPr marL="9525" marR="9525" marT="9525" marB="0" anchor="b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98614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sr-Latn-ME" sz="1400" b="1" i="0" u="none" strike="noStrike" cap="none" dirty="0">
                          <a:solidFill>
                            <a:srgbClr val="000000"/>
                          </a:solidFill>
                          <a:latin typeface="Libre Franklin"/>
                          <a:ea typeface="Libre Franklin"/>
                          <a:cs typeface="Libre Franklin"/>
                          <a:sym typeface="Libre Franklin"/>
                        </a:rPr>
                        <a:t>24,4</a:t>
                      </a:r>
                      <a:r>
                        <a:rPr lang="en-US" sz="1400" b="1" i="0" u="none" strike="noStrike" cap="none" dirty="0">
                          <a:solidFill>
                            <a:srgbClr val="000000"/>
                          </a:solidFill>
                          <a:latin typeface="Libre Franklin"/>
                          <a:ea typeface="Libre Franklin"/>
                          <a:cs typeface="Libre Franklin"/>
                          <a:sym typeface="Libre Franklin"/>
                        </a:rPr>
                        <a:t>%</a:t>
                      </a:r>
                      <a:endParaRPr dirty="0"/>
                    </a:p>
                  </a:txBody>
                  <a:tcPr marL="9525" marR="9525" marT="9525" marB="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sr-Latn-ME" sz="1400" b="1" i="0" u="none" strike="noStrike" cap="none" dirty="0">
                          <a:solidFill>
                            <a:srgbClr val="000000"/>
                          </a:solidFill>
                          <a:latin typeface="Libre Franklin"/>
                          <a:ea typeface="Libre Franklin"/>
                          <a:cs typeface="Libre Franklin"/>
                          <a:sym typeface="Libre Franklin"/>
                        </a:rPr>
                        <a:t>41,5</a:t>
                      </a:r>
                      <a:r>
                        <a:rPr lang="en-US" sz="1400" b="1" i="0" u="none" strike="noStrike" cap="none" dirty="0">
                          <a:solidFill>
                            <a:srgbClr val="000000"/>
                          </a:solidFill>
                          <a:latin typeface="Libre Franklin"/>
                          <a:ea typeface="Libre Franklin"/>
                          <a:cs typeface="Libre Franklin"/>
                          <a:sym typeface="Libre Franklin"/>
                        </a:rPr>
                        <a:t>%</a:t>
                      </a:r>
                      <a:endParaRPr dirty="0"/>
                    </a:p>
                  </a:txBody>
                  <a:tcPr marL="0" marR="0" marT="0" marB="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98614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sr-Latn-ME" sz="1400" b="1" i="0" u="none" strike="noStrike" cap="none" dirty="0">
                          <a:solidFill>
                            <a:srgbClr val="000000"/>
                          </a:solidFill>
                          <a:latin typeface="Libre Franklin"/>
                          <a:ea typeface="Libre Franklin"/>
                          <a:cs typeface="Libre Franklin"/>
                          <a:sym typeface="Libre Franklin"/>
                        </a:rPr>
                        <a:t>42,1</a:t>
                      </a:r>
                      <a:r>
                        <a:rPr lang="en-US" sz="1400" b="1" i="0" u="none" strike="noStrike" cap="none" dirty="0">
                          <a:solidFill>
                            <a:srgbClr val="000000"/>
                          </a:solidFill>
                          <a:latin typeface="Libre Franklin"/>
                          <a:ea typeface="Libre Franklin"/>
                          <a:cs typeface="Libre Franklin"/>
                          <a:sym typeface="Libre Franklin"/>
                        </a:rPr>
                        <a:t>%</a:t>
                      </a:r>
                      <a:endParaRPr dirty="0"/>
                    </a:p>
                  </a:txBody>
                  <a:tcPr marL="9525" marR="9525" marT="9525" marB="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sr-Latn-ME" sz="1400" b="1" i="0" u="none" strike="noStrike" cap="none" dirty="0">
                          <a:solidFill>
                            <a:srgbClr val="000000"/>
                          </a:solidFill>
                          <a:latin typeface="Libre Franklin"/>
                          <a:ea typeface="Libre Franklin"/>
                          <a:cs typeface="Libre Franklin"/>
                          <a:sym typeface="Libre Franklin"/>
                        </a:rPr>
                        <a:t>36,8</a:t>
                      </a:r>
                      <a:r>
                        <a:rPr lang="en-US" sz="1400" b="1" i="0" u="none" strike="noStrike" cap="none" dirty="0">
                          <a:solidFill>
                            <a:srgbClr val="000000"/>
                          </a:solidFill>
                          <a:latin typeface="Libre Franklin"/>
                          <a:ea typeface="Libre Franklin"/>
                          <a:cs typeface="Libre Franklin"/>
                          <a:sym typeface="Libre Franklin"/>
                        </a:rPr>
                        <a:t>%</a:t>
                      </a:r>
                      <a:endParaRPr dirty="0"/>
                    </a:p>
                  </a:txBody>
                  <a:tcPr marL="0" marR="0" marT="0" marB="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98614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1" i="0" u="none" strike="noStrike" cap="none" dirty="0">
                          <a:solidFill>
                            <a:srgbClr val="000000"/>
                          </a:solidFill>
                          <a:latin typeface="Libre Franklin"/>
                          <a:ea typeface="Libre Franklin"/>
                          <a:cs typeface="Libre Franklin"/>
                          <a:sym typeface="Libre Franklin"/>
                        </a:rPr>
                        <a:t>72,5%</a:t>
                      </a:r>
                      <a:endParaRPr dirty="0"/>
                    </a:p>
                  </a:txBody>
                  <a:tcPr marL="9525" marR="9525" marT="9525" marB="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1" i="0" u="none" strike="noStrike" cap="none" dirty="0">
                          <a:solidFill>
                            <a:srgbClr val="000000"/>
                          </a:solidFill>
                          <a:latin typeface="Libre Franklin"/>
                          <a:ea typeface="Libre Franklin"/>
                          <a:cs typeface="Libre Franklin"/>
                          <a:sym typeface="Libre Franklin"/>
                        </a:rPr>
                        <a:t>18,4%</a:t>
                      </a:r>
                      <a:endParaRPr dirty="0"/>
                    </a:p>
                  </a:txBody>
                  <a:tcPr marL="0" marR="0" marT="0" marB="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98614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1" i="0" u="none" strike="noStrike" cap="none" dirty="0">
                          <a:solidFill>
                            <a:srgbClr val="000000"/>
                          </a:solidFill>
                          <a:latin typeface="Libre Franklin"/>
                          <a:ea typeface="Libre Franklin"/>
                          <a:cs typeface="Libre Franklin"/>
                          <a:sym typeface="Libre Franklin"/>
                        </a:rPr>
                        <a:t>66,3%</a:t>
                      </a:r>
                      <a:endParaRPr dirty="0"/>
                    </a:p>
                  </a:txBody>
                  <a:tcPr marL="9525" marR="9525" marT="9525" marB="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1" i="0" u="none" strike="noStrike" cap="none" dirty="0">
                          <a:solidFill>
                            <a:srgbClr val="000000"/>
                          </a:solidFill>
                          <a:latin typeface="Libre Franklin"/>
                          <a:ea typeface="Libre Franklin"/>
                          <a:cs typeface="Libre Franklin"/>
                          <a:sym typeface="Libre Franklin"/>
                        </a:rPr>
                        <a:t>7,6%</a:t>
                      </a:r>
                      <a:endParaRPr dirty="0"/>
                    </a:p>
                  </a:txBody>
                  <a:tcPr marL="0" marR="0" marT="0" marB="0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265" name="Google Shape;265;p61"/>
          <p:cNvSpPr txBox="1"/>
          <p:nvPr/>
        </p:nvSpPr>
        <p:spPr>
          <a:xfrm>
            <a:off x="8567" y="6433153"/>
            <a:ext cx="9180943" cy="2462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" b="0" i="0" u="none" strike="noStrike" cap="none">
                <a:solidFill>
                  <a:srgbClr val="9565AB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*Da li ste saglasni sa prijedlogom da se uvede fazni veting, od strane kredibilne komisije?</a:t>
            </a:r>
            <a:endParaRPr sz="1000" b="0" i="0" u="none" strike="noStrike" cap="none">
              <a:solidFill>
                <a:srgbClr val="9565AB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B3A94B6A-ECC2-37DF-EA2E-5B61492EF07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09097669"/>
              </p:ext>
            </p:extLst>
          </p:nvPr>
        </p:nvGraphicFramePr>
        <p:xfrm>
          <a:off x="795528" y="1132559"/>
          <a:ext cx="9043416" cy="49525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9565AB"/>
            </a:gs>
            <a:gs pos="54000">
              <a:srgbClr val="AF8BBF"/>
            </a:gs>
            <a:gs pos="100000">
              <a:schemeClr val="lt1"/>
            </a:gs>
            <a:gs pos="90000">
              <a:schemeClr val="lt1"/>
            </a:gs>
            <a:gs pos="100000">
              <a:srgbClr val="F2F2F2"/>
            </a:gs>
          </a:gsLst>
          <a:path path="circle">
            <a:fillToRect l="100000" b="100000"/>
          </a:path>
          <a:tileRect t="-100000" r="-100000"/>
        </a:gradFill>
        <a:effectLst/>
      </p:bgPr>
    </p:bg>
    <p:spTree>
      <p:nvGrpSpPr>
        <p:cNvPr id="1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5"/>
          <p:cNvSpPr txBox="1">
            <a:spLocks noGrp="1"/>
          </p:cNvSpPr>
          <p:nvPr>
            <p:ph type="ctrTitle"/>
          </p:nvPr>
        </p:nvSpPr>
        <p:spPr>
          <a:xfrm>
            <a:off x="4935251" y="2445116"/>
            <a:ext cx="6964790" cy="8058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EBEBEB"/>
              </a:buClr>
              <a:buSzPts val="3600"/>
              <a:buFont typeface="Arial"/>
              <a:buNone/>
            </a:pPr>
            <a:r>
              <a:rPr lang="sr-Latn-ME" sz="3600" dirty="0">
                <a:solidFill>
                  <a:srgbClr val="EBEBEB"/>
                </a:solidFill>
                <a:latin typeface="Arial"/>
                <a:ea typeface="Arial"/>
                <a:cs typeface="Arial"/>
                <a:sym typeface="Arial"/>
              </a:rPr>
              <a:t>Percepcija prisutnosti korupcije</a:t>
            </a:r>
            <a:endParaRPr sz="3600" dirty="0">
              <a:solidFill>
                <a:srgbClr val="EBEBEB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0" name="Google Shape;140;p5"/>
          <p:cNvSpPr txBox="1">
            <a:spLocks noGrp="1"/>
          </p:cNvSpPr>
          <p:nvPr>
            <p:ph type="subTitle" idx="1"/>
          </p:nvPr>
        </p:nvSpPr>
        <p:spPr>
          <a:xfrm>
            <a:off x="6159446" y="3668629"/>
            <a:ext cx="6447129" cy="2900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EBEBEB"/>
              </a:buClr>
              <a:buSzPts val="2000"/>
              <a:buNone/>
            </a:pPr>
            <a:r>
              <a:rPr lang="sr-Latn-ME" sz="2000" dirty="0">
                <a:solidFill>
                  <a:srgbClr val="EAEAEA"/>
                </a:solidFill>
                <a:latin typeface="Arial"/>
                <a:cs typeface="Arial"/>
                <a:sym typeface="Arial"/>
              </a:rPr>
              <a:t>PREGLED REZULTATA MEĐU GRUPAMA</a:t>
            </a:r>
            <a:endParaRPr lang="en-US" dirty="0"/>
          </a:p>
        </p:txBody>
      </p:sp>
      <p:sp>
        <p:nvSpPr>
          <p:cNvPr id="141" name="Google Shape;141;p5"/>
          <p:cNvSpPr/>
          <p:nvPr/>
        </p:nvSpPr>
        <p:spPr>
          <a:xfrm>
            <a:off x="3621024" y="3283950"/>
            <a:ext cx="7882317" cy="290099"/>
          </a:xfrm>
          <a:prstGeom prst="roundRect">
            <a:avLst>
              <a:gd name="adj" fmla="val 16667"/>
            </a:avLst>
          </a:prstGeom>
          <a:gradFill flip="none" rotWithShape="1">
            <a:gsLst>
              <a:gs pos="0">
                <a:srgbClr val="9565AB"/>
              </a:gs>
              <a:gs pos="11000">
                <a:srgbClr val="9565AB"/>
              </a:gs>
              <a:gs pos="34000">
                <a:srgbClr val="AF8BBF"/>
              </a:gs>
              <a:gs pos="81000">
                <a:srgbClr val="D8D8D8"/>
              </a:gs>
              <a:gs pos="100000">
                <a:schemeClr val="lt1"/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  <a:effectLst>
            <a:outerShdw blurRad="50800" dist="38100" dir="8100000" algn="tr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42" name="Google Shape;142;p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791198" y="3124198"/>
            <a:ext cx="609604" cy="609604"/>
          </a:xfrm>
          <a:prstGeom prst="rect">
            <a:avLst/>
          </a:prstGeom>
          <a:noFill/>
          <a:ln>
            <a:noFill/>
          </a:ln>
        </p:spPr>
      </p:pic>
      <p:pic>
        <p:nvPicPr>
          <p:cNvPr id="143" name="Google Shape;143;p5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0006687" y="6175674"/>
            <a:ext cx="2071417" cy="60691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67007561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71" name="Google Shape;271;p62"/>
          <p:cNvCxnSpPr/>
          <p:nvPr/>
        </p:nvCxnSpPr>
        <p:spPr>
          <a:xfrm>
            <a:off x="0" y="616525"/>
            <a:ext cx="729673" cy="0"/>
          </a:xfrm>
          <a:prstGeom prst="straightConnector1">
            <a:avLst/>
          </a:prstGeom>
          <a:noFill/>
          <a:ln w="76200" cap="flat" cmpd="sng">
            <a:solidFill>
              <a:srgbClr val="F2F2F2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272" name="Google Shape;272;p62"/>
          <p:cNvSpPr txBox="1"/>
          <p:nvPr/>
        </p:nvSpPr>
        <p:spPr>
          <a:xfrm>
            <a:off x="729673" y="195569"/>
            <a:ext cx="11119428" cy="8058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7A9BD5"/>
              </a:buClr>
              <a:buSzPts val="3200"/>
              <a:buFont typeface="Arial"/>
              <a:buNone/>
            </a:pPr>
            <a:r>
              <a:rPr lang="en-US" sz="2800" b="0" i="0" u="none" strike="noStrike" cap="none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Postupci</a:t>
            </a:r>
            <a:r>
              <a:rPr lang="en-US" sz="2800" b="0" i="0" u="none" strike="noStrike" cap="none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 u </a:t>
            </a:r>
            <a:r>
              <a:rPr lang="en-US" sz="2800" b="0" i="0" u="none" strike="noStrike" cap="none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slučaju</a:t>
            </a:r>
            <a:r>
              <a:rPr lang="en-US" sz="2800" b="0" i="0" u="none" strike="noStrike" cap="none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800" b="0" i="0" u="none" strike="noStrike" cap="none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uvođenja</a:t>
            </a:r>
            <a:r>
              <a:rPr lang="en-US" sz="2800" b="0" i="0" u="none" strike="noStrike" cap="none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800" b="0" i="0" u="none" strike="noStrike" cap="none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faznog</a:t>
            </a:r>
            <a:r>
              <a:rPr lang="en-US" sz="2800" b="0" i="0" u="none" strike="noStrike" cap="none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800" b="0" i="0" u="none" strike="noStrike" cap="none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vetinga</a:t>
            </a:r>
            <a:r>
              <a:rPr lang="en-US" sz="2800" b="0" i="0" u="none" strike="noStrike" cap="none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*</a:t>
            </a:r>
            <a:endParaRPr sz="2800" b="0" i="0" u="none" strike="noStrike" cap="none" dirty="0">
              <a:solidFill>
                <a:schemeClr val="tx1">
                  <a:lumMod val="75000"/>
                  <a:lumOff val="25000"/>
                </a:schemeClr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273" name="Google Shape;273;p62"/>
          <p:cNvCxnSpPr/>
          <p:nvPr/>
        </p:nvCxnSpPr>
        <p:spPr>
          <a:xfrm>
            <a:off x="0" y="6302035"/>
            <a:ext cx="11131515" cy="0"/>
          </a:xfrm>
          <a:prstGeom prst="straightConnector1">
            <a:avLst/>
          </a:prstGeom>
          <a:noFill/>
          <a:ln w="76200" cap="flat" cmpd="sng">
            <a:solidFill>
              <a:srgbClr val="F2F2F2"/>
            </a:solidFill>
            <a:prstDash val="solid"/>
            <a:miter lim="800000"/>
            <a:headEnd type="none" w="sm" len="sm"/>
            <a:tailEnd type="none" w="sm" len="sm"/>
          </a:ln>
        </p:spPr>
      </p:cxnSp>
      <p:pic>
        <p:nvPicPr>
          <p:cNvPr id="274" name="Google Shape;274;p62"/>
          <p:cNvPicPr preferRelativeResize="0"/>
          <p:nvPr/>
        </p:nvPicPr>
        <p:blipFill rotWithShape="1">
          <a:blip r:embed="rId3">
            <a:alphaModFix/>
          </a:blip>
          <a:srcRect r="70503"/>
          <a:stretch/>
        </p:blipFill>
        <p:spPr>
          <a:xfrm>
            <a:off x="11159212" y="5899098"/>
            <a:ext cx="689888" cy="805873"/>
          </a:xfrm>
          <a:prstGeom prst="rect">
            <a:avLst/>
          </a:prstGeom>
          <a:noFill/>
          <a:ln>
            <a:noFill/>
          </a:ln>
        </p:spPr>
      </p:pic>
      <p:sp>
        <p:nvSpPr>
          <p:cNvPr id="277" name="Google Shape;277;p62"/>
          <p:cNvSpPr txBox="1"/>
          <p:nvPr/>
        </p:nvSpPr>
        <p:spPr>
          <a:xfrm>
            <a:off x="8567" y="6433153"/>
            <a:ext cx="9180943" cy="2462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" b="0" i="0" u="none" strike="noStrike" cap="none">
                <a:solidFill>
                  <a:srgbClr val="9565AB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*Ako bi se uveo veting, kako biste postupili:</a:t>
            </a:r>
            <a:endParaRPr sz="1000" b="0" i="0" u="none" strike="noStrike" cap="none">
              <a:solidFill>
                <a:srgbClr val="9565AB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9B710856-B916-607A-59FC-3207EC0F785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07694292"/>
              </p:ext>
            </p:extLst>
          </p:nvPr>
        </p:nvGraphicFramePr>
        <p:xfrm>
          <a:off x="1241658" y="1132559"/>
          <a:ext cx="9808143" cy="46799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49" name="Google Shape;149;p54"/>
          <p:cNvCxnSpPr/>
          <p:nvPr/>
        </p:nvCxnSpPr>
        <p:spPr>
          <a:xfrm>
            <a:off x="0" y="616525"/>
            <a:ext cx="729673" cy="0"/>
          </a:xfrm>
          <a:prstGeom prst="straightConnector1">
            <a:avLst/>
          </a:prstGeom>
          <a:noFill/>
          <a:ln w="76200" cap="flat" cmpd="sng">
            <a:solidFill>
              <a:srgbClr val="F2F2F2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150" name="Google Shape;150;p54"/>
          <p:cNvSpPr txBox="1"/>
          <p:nvPr/>
        </p:nvSpPr>
        <p:spPr>
          <a:xfrm>
            <a:off x="729673" y="288540"/>
            <a:ext cx="11119428" cy="8058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sr-Latn-ME" sz="2800" b="0" i="0" u="none" strike="noStrike" cap="none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Uticaj kriterijuma dostojnosti na smanjenje korupcije</a:t>
            </a:r>
            <a:r>
              <a:rPr lang="sr-Latn-ME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među državnim tužiocima:</a:t>
            </a:r>
            <a:endParaRPr sz="2800" b="0" i="0" u="none" strike="noStrike" cap="none" dirty="0">
              <a:solidFill>
                <a:schemeClr val="tx1">
                  <a:lumMod val="75000"/>
                  <a:lumOff val="25000"/>
                </a:schemeClr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51" name="Google Shape;151;p54"/>
          <p:cNvCxnSpPr/>
          <p:nvPr/>
        </p:nvCxnSpPr>
        <p:spPr>
          <a:xfrm>
            <a:off x="0" y="6302035"/>
            <a:ext cx="11131515" cy="0"/>
          </a:xfrm>
          <a:prstGeom prst="straightConnector1">
            <a:avLst/>
          </a:prstGeom>
          <a:noFill/>
          <a:ln w="76200" cap="flat" cmpd="sng">
            <a:solidFill>
              <a:srgbClr val="F2F2F2"/>
            </a:solidFill>
            <a:prstDash val="solid"/>
            <a:miter lim="800000"/>
            <a:headEnd type="none" w="sm" len="sm"/>
            <a:tailEnd type="none" w="sm" len="sm"/>
          </a:ln>
        </p:spPr>
      </p:cxnSp>
      <p:pic>
        <p:nvPicPr>
          <p:cNvPr id="152" name="Google Shape;152;p54"/>
          <p:cNvPicPr preferRelativeResize="0"/>
          <p:nvPr/>
        </p:nvPicPr>
        <p:blipFill rotWithShape="1">
          <a:blip r:embed="rId3">
            <a:alphaModFix/>
          </a:blip>
          <a:srcRect r="70503"/>
          <a:stretch/>
        </p:blipFill>
        <p:spPr>
          <a:xfrm>
            <a:off x="11159212" y="5899098"/>
            <a:ext cx="689888" cy="805873"/>
          </a:xfrm>
          <a:prstGeom prst="rect">
            <a:avLst/>
          </a:prstGeom>
          <a:noFill/>
          <a:ln>
            <a:noFill/>
          </a:ln>
        </p:spPr>
      </p:pic>
      <p:sp>
        <p:nvSpPr>
          <p:cNvPr id="161" name="Google Shape;161;p54"/>
          <p:cNvSpPr txBox="1"/>
          <p:nvPr/>
        </p:nvSpPr>
        <p:spPr>
          <a:xfrm>
            <a:off x="0" y="6425342"/>
            <a:ext cx="10410825" cy="2461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sr-Latn-ME" sz="1000" dirty="0">
                <a:solidFill>
                  <a:srgbClr val="9565AB"/>
                </a:solidFill>
                <a:latin typeface="Libre Franklin"/>
                <a:sym typeface="Libre Franklin"/>
              </a:rPr>
              <a:t>*Da li bi, po Vama, uvođenje kriterijuma “dostojnosti“ (dostojan/nedostojan) mogao da doprinese sprečavanju korupcije?</a:t>
            </a:r>
            <a:endParaRPr lang="sr-Latn-ME" dirty="0"/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30C038ED-BBCA-B212-D15F-D905B440EDB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9489026"/>
              </p:ext>
            </p:extLst>
          </p:nvPr>
        </p:nvGraphicFramePr>
        <p:xfrm>
          <a:off x="9984866" y="1533046"/>
          <a:ext cx="1572768" cy="1364232"/>
        </p:xfrm>
        <a:graphic>
          <a:graphicData uri="http://schemas.openxmlformats.org/drawingml/2006/table">
            <a:tbl>
              <a:tblPr firstRow="1" bandRow="1">
                <a:tableStyleId>{9477955C-A1E1-4A4C-BD3D-66FEA38ACCEF}</a:tableStyleId>
              </a:tblPr>
              <a:tblGrid>
                <a:gridCol w="1572768">
                  <a:extLst>
                    <a:ext uri="{9D8B030D-6E8A-4147-A177-3AD203B41FA5}">
                      <a16:colId xmlns:a16="http://schemas.microsoft.com/office/drawing/2014/main" val="1292491488"/>
                    </a:ext>
                  </a:extLst>
                </a:gridCol>
              </a:tblGrid>
              <a:tr h="682116">
                <a:tc>
                  <a:txBody>
                    <a:bodyPr/>
                    <a:lstStyle/>
                    <a:p>
                      <a:pPr algn="ctr"/>
                      <a:r>
                        <a:rPr lang="sr-Latn-ME" sz="1600" b="0" dirty="0">
                          <a:solidFill>
                            <a:srgbClr val="9565AB"/>
                          </a:solidFill>
                          <a:latin typeface="Franklin Gothic Book" panose="020B0503020102020204" pitchFamily="34" charset="0"/>
                        </a:rPr>
                        <a:t>Uticalo bi: </a:t>
                      </a:r>
                    </a:p>
                    <a:p>
                      <a:pPr algn="ctr"/>
                      <a:r>
                        <a:rPr lang="sr-Latn-ME" sz="1600" b="1" dirty="0">
                          <a:solidFill>
                            <a:srgbClr val="9565AB"/>
                          </a:solidFill>
                          <a:latin typeface="Franklin Gothic Book" panose="020B0503020102020204" pitchFamily="34" charset="0"/>
                        </a:rPr>
                        <a:t>75,6%</a:t>
                      </a:r>
                      <a:endParaRPr lang="en-US" sz="1600" b="1" dirty="0">
                        <a:solidFill>
                          <a:srgbClr val="9565AB"/>
                        </a:solidFill>
                        <a:latin typeface="Franklin Gothic Book" panose="020B05030201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9565AB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565AB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565AB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65AB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31257078"/>
                  </a:ext>
                </a:extLst>
              </a:tr>
              <a:tr h="682116">
                <a:tc>
                  <a:txBody>
                    <a:bodyPr/>
                    <a:lstStyle/>
                    <a:p>
                      <a:pPr algn="ctr"/>
                      <a:r>
                        <a:rPr lang="sr-Latn-ME" sz="1600" b="0" dirty="0">
                          <a:solidFill>
                            <a:srgbClr val="9565AB"/>
                          </a:solidFill>
                          <a:latin typeface="Franklin Gothic Book" panose="020B0503020102020204" pitchFamily="34" charset="0"/>
                        </a:rPr>
                        <a:t>Ne bi uticalo: </a:t>
                      </a:r>
                      <a:r>
                        <a:rPr lang="sr-Latn-ME" sz="1600" b="1" dirty="0">
                          <a:solidFill>
                            <a:srgbClr val="9565AB"/>
                          </a:solidFill>
                          <a:latin typeface="Franklin Gothic Book" panose="020B0503020102020204" pitchFamily="34" charset="0"/>
                        </a:rPr>
                        <a:t>17,9%</a:t>
                      </a:r>
                      <a:endParaRPr lang="en-US" sz="1600" b="1" dirty="0">
                        <a:solidFill>
                          <a:srgbClr val="9565AB"/>
                        </a:solidFill>
                        <a:latin typeface="Franklin Gothic Book" panose="020B05030201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9565AB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565AB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565AB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65AB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27078167"/>
                  </a:ext>
                </a:extLst>
              </a:tr>
            </a:tbl>
          </a:graphicData>
        </a:graphic>
      </p:graphicFrame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D73D0467-D23F-8AEE-9F04-6BB4EC21091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4246058"/>
              </p:ext>
            </p:extLst>
          </p:nvPr>
        </p:nvGraphicFramePr>
        <p:xfrm>
          <a:off x="9970110" y="3774544"/>
          <a:ext cx="1572768" cy="1364232"/>
        </p:xfrm>
        <a:graphic>
          <a:graphicData uri="http://schemas.openxmlformats.org/drawingml/2006/table">
            <a:tbl>
              <a:tblPr firstRow="1" bandRow="1">
                <a:tableStyleId>{9477955C-A1E1-4A4C-BD3D-66FEA38ACCEF}</a:tableStyleId>
              </a:tblPr>
              <a:tblGrid>
                <a:gridCol w="1572768">
                  <a:extLst>
                    <a:ext uri="{9D8B030D-6E8A-4147-A177-3AD203B41FA5}">
                      <a16:colId xmlns:a16="http://schemas.microsoft.com/office/drawing/2014/main" val="1292491488"/>
                    </a:ext>
                  </a:extLst>
                </a:gridCol>
              </a:tblGrid>
              <a:tr h="682116">
                <a:tc>
                  <a:txBody>
                    <a:bodyPr/>
                    <a:lstStyle/>
                    <a:p>
                      <a:pPr algn="ctr"/>
                      <a:r>
                        <a:rPr lang="sr-Latn-ME" sz="1600" b="0" dirty="0">
                          <a:solidFill>
                            <a:srgbClr val="9565AB"/>
                          </a:solidFill>
                          <a:latin typeface="Franklin Gothic Book" panose="020B0503020102020204" pitchFamily="34" charset="0"/>
                        </a:rPr>
                        <a:t>Uticalo bi: </a:t>
                      </a:r>
                    </a:p>
                    <a:p>
                      <a:pPr algn="ctr"/>
                      <a:r>
                        <a:rPr lang="sr-Latn-ME" sz="1600" b="1" dirty="0">
                          <a:solidFill>
                            <a:srgbClr val="9565AB"/>
                          </a:solidFill>
                          <a:latin typeface="Franklin Gothic Book" panose="020B0503020102020204" pitchFamily="34" charset="0"/>
                        </a:rPr>
                        <a:t>58,9%</a:t>
                      </a:r>
                      <a:endParaRPr lang="en-US" sz="1600" b="1" dirty="0">
                        <a:solidFill>
                          <a:srgbClr val="9565AB"/>
                        </a:solidFill>
                        <a:latin typeface="Franklin Gothic Book" panose="020B05030201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9565AB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565AB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565AB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65AB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31257078"/>
                  </a:ext>
                </a:extLst>
              </a:tr>
              <a:tr h="682116">
                <a:tc>
                  <a:txBody>
                    <a:bodyPr/>
                    <a:lstStyle/>
                    <a:p>
                      <a:pPr algn="ctr"/>
                      <a:r>
                        <a:rPr lang="sr-Latn-ME" sz="1600" b="0" dirty="0">
                          <a:solidFill>
                            <a:srgbClr val="9565AB"/>
                          </a:solidFill>
                          <a:latin typeface="Franklin Gothic Book" panose="020B0503020102020204" pitchFamily="34" charset="0"/>
                        </a:rPr>
                        <a:t>Ne bi uticalo: </a:t>
                      </a:r>
                      <a:r>
                        <a:rPr lang="sr-Latn-ME" sz="1600" b="1" dirty="0">
                          <a:solidFill>
                            <a:srgbClr val="9565AB"/>
                          </a:solidFill>
                          <a:latin typeface="Franklin Gothic Book" panose="020B0503020102020204" pitchFamily="34" charset="0"/>
                        </a:rPr>
                        <a:t>22,1%</a:t>
                      </a:r>
                      <a:endParaRPr lang="en-US" sz="1600" b="1" dirty="0">
                        <a:solidFill>
                          <a:srgbClr val="9565AB"/>
                        </a:solidFill>
                        <a:latin typeface="Franklin Gothic Book" panose="020B05030201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9565AB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565AB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565AB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65AB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27078167"/>
                  </a:ext>
                </a:extLst>
              </a:tr>
            </a:tbl>
          </a:graphicData>
        </a:graphic>
      </p:graphicFrame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F85FE7E9-4B34-5BD0-EFFE-EF0BB5109C9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69039645"/>
              </p:ext>
            </p:extLst>
          </p:nvPr>
        </p:nvGraphicFramePr>
        <p:xfrm>
          <a:off x="1386038" y="1217719"/>
          <a:ext cx="8598828" cy="508431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37071308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49" name="Google Shape;149;p54"/>
          <p:cNvCxnSpPr/>
          <p:nvPr/>
        </p:nvCxnSpPr>
        <p:spPr>
          <a:xfrm>
            <a:off x="0" y="616525"/>
            <a:ext cx="729673" cy="0"/>
          </a:xfrm>
          <a:prstGeom prst="straightConnector1">
            <a:avLst/>
          </a:prstGeom>
          <a:noFill/>
          <a:ln w="76200" cap="flat" cmpd="sng">
            <a:solidFill>
              <a:srgbClr val="F2F2F2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150" name="Google Shape;150;p54"/>
          <p:cNvSpPr txBox="1"/>
          <p:nvPr/>
        </p:nvSpPr>
        <p:spPr>
          <a:xfrm>
            <a:off x="729673" y="273721"/>
            <a:ext cx="11119428" cy="8058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sr-Latn-ME" sz="2800" b="0" i="0" u="none" strike="noStrike" cap="none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Uticaj kriterijuma dostojnosti na smanjenje korupcije</a:t>
            </a:r>
            <a:r>
              <a:rPr lang="sr-Latn-ME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među sudijama:</a:t>
            </a:r>
            <a:endParaRPr sz="2800" b="0" i="0" u="none" strike="noStrike" cap="none" dirty="0">
              <a:solidFill>
                <a:schemeClr val="tx1">
                  <a:lumMod val="75000"/>
                  <a:lumOff val="25000"/>
                </a:schemeClr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51" name="Google Shape;151;p54"/>
          <p:cNvCxnSpPr/>
          <p:nvPr/>
        </p:nvCxnSpPr>
        <p:spPr>
          <a:xfrm>
            <a:off x="0" y="6302035"/>
            <a:ext cx="11131515" cy="0"/>
          </a:xfrm>
          <a:prstGeom prst="straightConnector1">
            <a:avLst/>
          </a:prstGeom>
          <a:noFill/>
          <a:ln w="76200" cap="flat" cmpd="sng">
            <a:solidFill>
              <a:srgbClr val="F2F2F2"/>
            </a:solidFill>
            <a:prstDash val="solid"/>
            <a:miter lim="800000"/>
            <a:headEnd type="none" w="sm" len="sm"/>
            <a:tailEnd type="none" w="sm" len="sm"/>
          </a:ln>
        </p:spPr>
      </p:cxnSp>
      <p:pic>
        <p:nvPicPr>
          <p:cNvPr id="152" name="Google Shape;152;p54"/>
          <p:cNvPicPr preferRelativeResize="0"/>
          <p:nvPr/>
        </p:nvPicPr>
        <p:blipFill rotWithShape="1">
          <a:blip r:embed="rId3">
            <a:alphaModFix/>
          </a:blip>
          <a:srcRect r="70503"/>
          <a:stretch/>
        </p:blipFill>
        <p:spPr>
          <a:xfrm>
            <a:off x="11159212" y="5899098"/>
            <a:ext cx="689888" cy="805873"/>
          </a:xfrm>
          <a:prstGeom prst="rect">
            <a:avLst/>
          </a:prstGeom>
          <a:noFill/>
          <a:ln>
            <a:noFill/>
          </a:ln>
        </p:spPr>
      </p:pic>
      <p:sp>
        <p:nvSpPr>
          <p:cNvPr id="161" name="Google Shape;161;p54"/>
          <p:cNvSpPr txBox="1"/>
          <p:nvPr/>
        </p:nvSpPr>
        <p:spPr>
          <a:xfrm>
            <a:off x="12631" y="6398230"/>
            <a:ext cx="10410825" cy="2461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sr-Latn-ME" sz="1000" dirty="0">
                <a:solidFill>
                  <a:srgbClr val="9565AB"/>
                </a:solidFill>
                <a:latin typeface="Libre Franklin"/>
                <a:sym typeface="Libre Franklin"/>
              </a:rPr>
              <a:t>*Da li bi, po Vama, uvođenje kriterijuma “dostojnosti“ (dostojan/nedostojan) mogao da doprinese sprečavanju korupcije?</a:t>
            </a:r>
            <a:endParaRPr lang="sr-Latn-ME" dirty="0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2BB85AC0-60C0-C97C-65C1-09D0DB44F2E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6033895"/>
              </p:ext>
            </p:extLst>
          </p:nvPr>
        </p:nvGraphicFramePr>
        <p:xfrm>
          <a:off x="9984866" y="1533046"/>
          <a:ext cx="1572768" cy="1364232"/>
        </p:xfrm>
        <a:graphic>
          <a:graphicData uri="http://schemas.openxmlformats.org/drawingml/2006/table">
            <a:tbl>
              <a:tblPr firstRow="1" bandRow="1">
                <a:tableStyleId>{9477955C-A1E1-4A4C-BD3D-66FEA38ACCEF}</a:tableStyleId>
              </a:tblPr>
              <a:tblGrid>
                <a:gridCol w="1572768">
                  <a:extLst>
                    <a:ext uri="{9D8B030D-6E8A-4147-A177-3AD203B41FA5}">
                      <a16:colId xmlns:a16="http://schemas.microsoft.com/office/drawing/2014/main" val="1292491488"/>
                    </a:ext>
                  </a:extLst>
                </a:gridCol>
              </a:tblGrid>
              <a:tr h="682116">
                <a:tc>
                  <a:txBody>
                    <a:bodyPr/>
                    <a:lstStyle/>
                    <a:p>
                      <a:pPr algn="ctr"/>
                      <a:r>
                        <a:rPr lang="sr-Latn-ME" sz="1600" b="0" dirty="0">
                          <a:solidFill>
                            <a:srgbClr val="9565AB"/>
                          </a:solidFill>
                          <a:latin typeface="Franklin Gothic Book" panose="020B0503020102020204" pitchFamily="34" charset="0"/>
                        </a:rPr>
                        <a:t>Uticalo bi: </a:t>
                      </a:r>
                    </a:p>
                    <a:p>
                      <a:pPr algn="ctr"/>
                      <a:r>
                        <a:rPr lang="sr-Latn-ME" sz="1600" b="1" dirty="0">
                          <a:solidFill>
                            <a:srgbClr val="9565AB"/>
                          </a:solidFill>
                          <a:latin typeface="Franklin Gothic Book" panose="020B0503020102020204" pitchFamily="34" charset="0"/>
                        </a:rPr>
                        <a:t>75,6%</a:t>
                      </a:r>
                      <a:endParaRPr lang="en-US" sz="1600" b="1" dirty="0">
                        <a:solidFill>
                          <a:srgbClr val="9565AB"/>
                        </a:solidFill>
                        <a:latin typeface="Franklin Gothic Book" panose="020B05030201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9565AB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565AB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565AB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65AB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31257078"/>
                  </a:ext>
                </a:extLst>
              </a:tr>
              <a:tr h="682116">
                <a:tc>
                  <a:txBody>
                    <a:bodyPr/>
                    <a:lstStyle/>
                    <a:p>
                      <a:pPr algn="ctr"/>
                      <a:r>
                        <a:rPr lang="sr-Latn-ME" sz="1600" b="0" dirty="0">
                          <a:solidFill>
                            <a:srgbClr val="9565AB"/>
                          </a:solidFill>
                          <a:latin typeface="Franklin Gothic Book" panose="020B0503020102020204" pitchFamily="34" charset="0"/>
                        </a:rPr>
                        <a:t>Ne bi uticalo: </a:t>
                      </a:r>
                      <a:r>
                        <a:rPr lang="sr-Latn-ME" sz="1600" b="1" dirty="0">
                          <a:solidFill>
                            <a:srgbClr val="9565AB"/>
                          </a:solidFill>
                          <a:latin typeface="Franklin Gothic Book" panose="020B0503020102020204" pitchFamily="34" charset="0"/>
                        </a:rPr>
                        <a:t>19,5%</a:t>
                      </a:r>
                      <a:endParaRPr lang="en-US" sz="1600" b="1" dirty="0">
                        <a:solidFill>
                          <a:srgbClr val="9565AB"/>
                        </a:solidFill>
                        <a:latin typeface="Franklin Gothic Book" panose="020B05030201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9565AB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565AB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565AB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65AB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27078167"/>
                  </a:ext>
                </a:extLst>
              </a:tr>
            </a:tbl>
          </a:graphicData>
        </a:graphic>
      </p:graphicFrame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172D2B0C-3DD4-C0EC-1467-6EF9F909DB9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732343"/>
              </p:ext>
            </p:extLst>
          </p:nvPr>
        </p:nvGraphicFramePr>
        <p:xfrm>
          <a:off x="9984866" y="3593409"/>
          <a:ext cx="1572768" cy="1364232"/>
        </p:xfrm>
        <a:graphic>
          <a:graphicData uri="http://schemas.openxmlformats.org/drawingml/2006/table">
            <a:tbl>
              <a:tblPr firstRow="1" bandRow="1">
                <a:tableStyleId>{9477955C-A1E1-4A4C-BD3D-66FEA38ACCEF}</a:tableStyleId>
              </a:tblPr>
              <a:tblGrid>
                <a:gridCol w="1572768">
                  <a:extLst>
                    <a:ext uri="{9D8B030D-6E8A-4147-A177-3AD203B41FA5}">
                      <a16:colId xmlns:a16="http://schemas.microsoft.com/office/drawing/2014/main" val="1292491488"/>
                    </a:ext>
                  </a:extLst>
                </a:gridCol>
              </a:tblGrid>
              <a:tr h="682116">
                <a:tc>
                  <a:txBody>
                    <a:bodyPr/>
                    <a:lstStyle/>
                    <a:p>
                      <a:pPr algn="ctr"/>
                      <a:r>
                        <a:rPr lang="sr-Latn-ME" sz="1600" b="0" dirty="0">
                          <a:solidFill>
                            <a:srgbClr val="9565AB"/>
                          </a:solidFill>
                          <a:latin typeface="Franklin Gothic Book" panose="020B0503020102020204" pitchFamily="34" charset="0"/>
                        </a:rPr>
                        <a:t>Uticalo bi: </a:t>
                      </a:r>
                    </a:p>
                    <a:p>
                      <a:pPr algn="ctr"/>
                      <a:r>
                        <a:rPr lang="sr-Latn-ME" sz="1600" b="1" dirty="0">
                          <a:solidFill>
                            <a:srgbClr val="9565AB"/>
                          </a:solidFill>
                          <a:latin typeface="Franklin Gothic Book" panose="020B0503020102020204" pitchFamily="34" charset="0"/>
                        </a:rPr>
                        <a:t>63,1%</a:t>
                      </a:r>
                      <a:endParaRPr lang="en-US" sz="1600" b="1" dirty="0">
                        <a:solidFill>
                          <a:srgbClr val="9565AB"/>
                        </a:solidFill>
                        <a:latin typeface="Franklin Gothic Book" panose="020B05030201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9565AB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565AB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565AB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65AB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31257078"/>
                  </a:ext>
                </a:extLst>
              </a:tr>
              <a:tr h="682116">
                <a:tc>
                  <a:txBody>
                    <a:bodyPr/>
                    <a:lstStyle/>
                    <a:p>
                      <a:pPr algn="ctr"/>
                      <a:r>
                        <a:rPr lang="sr-Latn-ME" sz="1600" b="0" dirty="0">
                          <a:solidFill>
                            <a:srgbClr val="9565AB"/>
                          </a:solidFill>
                          <a:latin typeface="Franklin Gothic Book" panose="020B0503020102020204" pitchFamily="34" charset="0"/>
                        </a:rPr>
                        <a:t>Ne bi uticalo: </a:t>
                      </a:r>
                      <a:endParaRPr lang="sr-Latn-ME" sz="1600" b="1" dirty="0">
                        <a:solidFill>
                          <a:srgbClr val="9565AB"/>
                        </a:solidFill>
                        <a:latin typeface="Franklin Gothic Book" panose="020B0503020102020204" pitchFamily="34" charset="0"/>
                      </a:endParaRPr>
                    </a:p>
                    <a:p>
                      <a:pPr algn="ctr"/>
                      <a:r>
                        <a:rPr lang="sr-Latn-ME" sz="1600" b="1" dirty="0">
                          <a:solidFill>
                            <a:srgbClr val="9565AB"/>
                          </a:solidFill>
                          <a:latin typeface="Franklin Gothic Book" panose="020B0503020102020204" pitchFamily="34" charset="0"/>
                        </a:rPr>
                        <a:t>24,2%</a:t>
                      </a:r>
                      <a:endParaRPr lang="en-US" sz="1600" b="1" dirty="0">
                        <a:solidFill>
                          <a:srgbClr val="9565AB"/>
                        </a:solidFill>
                        <a:latin typeface="Franklin Gothic Book" panose="020B05030201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9565AB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565AB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565AB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65AB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27078167"/>
                  </a:ext>
                </a:extLst>
              </a:tr>
            </a:tbl>
          </a:graphicData>
        </a:graphic>
      </p:graphicFrame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079EF3A9-547E-C0FA-3ACD-6895072CEF5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88036197"/>
              </p:ext>
            </p:extLst>
          </p:nvPr>
        </p:nvGraphicFramePr>
        <p:xfrm>
          <a:off x="1357162" y="1175788"/>
          <a:ext cx="8518358" cy="491700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19912407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49" name="Google Shape;149;p54"/>
          <p:cNvCxnSpPr/>
          <p:nvPr/>
        </p:nvCxnSpPr>
        <p:spPr>
          <a:xfrm>
            <a:off x="0" y="616525"/>
            <a:ext cx="729673" cy="0"/>
          </a:xfrm>
          <a:prstGeom prst="straightConnector1">
            <a:avLst/>
          </a:prstGeom>
          <a:noFill/>
          <a:ln w="76200" cap="flat" cmpd="sng">
            <a:solidFill>
              <a:srgbClr val="F2F2F2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150" name="Google Shape;150;p54"/>
          <p:cNvSpPr txBox="1"/>
          <p:nvPr/>
        </p:nvSpPr>
        <p:spPr>
          <a:xfrm>
            <a:off x="729673" y="177972"/>
            <a:ext cx="11119428" cy="8058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sr-Latn-ME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Libre Franklin"/>
              </a:rPr>
              <a:t>Slažete li se s inicijativom Ministarstva pravde za uvođenje Specijalnog suda? </a:t>
            </a:r>
            <a:endParaRPr sz="2800" b="0" i="0" u="none" strike="noStrike" cap="none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  <a:sym typeface="Arial"/>
            </a:endParaRPr>
          </a:p>
        </p:txBody>
      </p:sp>
      <p:cxnSp>
        <p:nvCxnSpPr>
          <p:cNvPr id="151" name="Google Shape;151;p54"/>
          <p:cNvCxnSpPr/>
          <p:nvPr/>
        </p:nvCxnSpPr>
        <p:spPr>
          <a:xfrm>
            <a:off x="0" y="6302035"/>
            <a:ext cx="11131515" cy="0"/>
          </a:xfrm>
          <a:prstGeom prst="straightConnector1">
            <a:avLst/>
          </a:prstGeom>
          <a:noFill/>
          <a:ln w="76200" cap="flat" cmpd="sng">
            <a:solidFill>
              <a:srgbClr val="F2F2F2"/>
            </a:solidFill>
            <a:prstDash val="solid"/>
            <a:miter lim="800000"/>
            <a:headEnd type="none" w="sm" len="sm"/>
            <a:tailEnd type="none" w="sm" len="sm"/>
          </a:ln>
        </p:spPr>
      </p:cxnSp>
      <p:pic>
        <p:nvPicPr>
          <p:cNvPr id="152" name="Google Shape;152;p54"/>
          <p:cNvPicPr preferRelativeResize="0"/>
          <p:nvPr/>
        </p:nvPicPr>
        <p:blipFill rotWithShape="1">
          <a:blip r:embed="rId3">
            <a:alphaModFix/>
          </a:blip>
          <a:srcRect r="70503"/>
          <a:stretch/>
        </p:blipFill>
        <p:spPr>
          <a:xfrm>
            <a:off x="11159212" y="5899098"/>
            <a:ext cx="689888" cy="805873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5" name="Google Shape;171;p55">
            <a:extLst>
              <a:ext uri="{FF2B5EF4-FFF2-40B4-BE49-F238E27FC236}">
                <a16:creationId xmlns:a16="http://schemas.microsoft.com/office/drawing/2014/main" id="{4E39F981-C4C2-0102-6F4B-84EDC0396DA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652325380"/>
              </p:ext>
            </p:extLst>
          </p:nvPr>
        </p:nvGraphicFramePr>
        <p:xfrm>
          <a:off x="9999910" y="797119"/>
          <a:ext cx="2055414" cy="4565940"/>
        </p:xfrm>
        <a:graphic>
          <a:graphicData uri="http://schemas.openxmlformats.org/drawingml/2006/table">
            <a:tbl>
              <a:tblPr firstRow="1" bandRow="1">
                <a:noFill/>
                <a:tableStyleId>{9477955C-A1E1-4A4C-BD3D-66FEA38ACCEF}</a:tableStyleId>
              </a:tblPr>
              <a:tblGrid>
                <a:gridCol w="108347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19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14148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chemeClr val="tx1"/>
                          </a:solidFill>
                          <a:effectLst/>
                          <a:latin typeface="Franklin Gothic Book" panose="020B0503020102020204" pitchFamily="34" charset="0"/>
                        </a:rPr>
                        <a:t>82,9%</a:t>
                      </a:r>
                    </a:p>
                  </a:txBody>
                  <a:tcPr marL="9525" marR="9525" marT="9525" marB="0" anchor="b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chemeClr val="tx1"/>
                          </a:solidFill>
                          <a:effectLst/>
                          <a:latin typeface="Franklin Gothic Book" panose="020B0503020102020204" pitchFamily="34" charset="0"/>
                        </a:rPr>
                        <a:t>7,3%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4148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chemeClr val="tx1"/>
                          </a:solidFill>
                          <a:effectLst/>
                          <a:latin typeface="Franklin Gothic Book" panose="020B0503020102020204" pitchFamily="34" charset="0"/>
                        </a:rPr>
                        <a:t>75,8%</a:t>
                      </a:r>
                    </a:p>
                  </a:txBody>
                  <a:tcPr marL="9525" marR="9525" marT="9525" marB="0" anchor="b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chemeClr val="tx1"/>
                          </a:solidFill>
                          <a:effectLst/>
                          <a:latin typeface="Franklin Gothic Book" panose="020B0503020102020204" pitchFamily="34" charset="0"/>
                        </a:rPr>
                        <a:t>12,6%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4148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chemeClr val="tx1"/>
                          </a:solidFill>
                          <a:effectLst/>
                          <a:latin typeface="Franklin Gothic Book" panose="020B0503020102020204" pitchFamily="34" charset="0"/>
                        </a:rPr>
                        <a:t>71,5%</a:t>
                      </a:r>
                    </a:p>
                  </a:txBody>
                  <a:tcPr marL="9525" marR="9525" marT="9525" marB="0" anchor="b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chemeClr val="tx1"/>
                          </a:solidFill>
                          <a:effectLst/>
                          <a:latin typeface="Franklin Gothic Book" panose="020B0503020102020204" pitchFamily="34" charset="0"/>
                        </a:rPr>
                        <a:t>22,0%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4148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chemeClr val="tx1"/>
                          </a:solidFill>
                          <a:effectLst/>
                          <a:latin typeface="Franklin Gothic Book" panose="020B0503020102020204" pitchFamily="34" charset="0"/>
                        </a:rPr>
                        <a:t>69,5%</a:t>
                      </a:r>
                    </a:p>
                  </a:txBody>
                  <a:tcPr marL="9525" marR="9525" marT="9525" marB="0" anchor="b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chemeClr val="tx1"/>
                          </a:solidFill>
                          <a:effectLst/>
                          <a:latin typeface="Franklin Gothic Book" panose="020B0503020102020204" pitchFamily="34" charset="0"/>
                        </a:rPr>
                        <a:t>6,5%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13312401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58250ABE-3152-5803-903B-05D2A80F5D74}"/>
              </a:ext>
            </a:extLst>
          </p:cNvPr>
          <p:cNvSpPr txBox="1"/>
          <p:nvPr/>
        </p:nvSpPr>
        <p:spPr>
          <a:xfrm>
            <a:off x="9987234" y="852378"/>
            <a:ext cx="10607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Latn-ME" b="1" dirty="0">
                <a:latin typeface="Franklin Gothic Book" panose="020B0503020102020204" pitchFamily="34" charset="0"/>
              </a:rPr>
              <a:t>Saglasno:</a:t>
            </a:r>
            <a:endParaRPr lang="en-US" b="1" dirty="0">
              <a:latin typeface="Franklin Gothic Book" panose="020B05030201020202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C23B55B-9986-8110-08E6-3C82681191AC}"/>
              </a:ext>
            </a:extLst>
          </p:cNvPr>
          <p:cNvSpPr txBox="1"/>
          <p:nvPr/>
        </p:nvSpPr>
        <p:spPr>
          <a:xfrm>
            <a:off x="10876187" y="760543"/>
            <a:ext cx="10607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Latn-ME" b="1" dirty="0">
                <a:latin typeface="Franklin Gothic Book" panose="020B0503020102020204" pitchFamily="34" charset="0"/>
              </a:rPr>
              <a:t>Nije saglasno:</a:t>
            </a:r>
            <a:endParaRPr lang="en-US" b="1" dirty="0">
              <a:latin typeface="Franklin Gothic Book" panose="020B0503020102020204" pitchFamily="34" charset="0"/>
            </a:endParaRPr>
          </a:p>
        </p:txBody>
      </p:sp>
      <p:graphicFrame>
        <p:nvGraphicFramePr>
          <p:cNvPr id="9" name="Chart 8">
            <a:extLst>
              <a:ext uri="{FF2B5EF4-FFF2-40B4-BE49-F238E27FC236}">
                <a16:creationId xmlns:a16="http://schemas.microsoft.com/office/drawing/2014/main" id="{3AE40E4C-402B-215C-4AE0-3B849CC68EF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29530847"/>
              </p:ext>
            </p:extLst>
          </p:nvPr>
        </p:nvGraphicFramePr>
        <p:xfrm>
          <a:off x="567890" y="1055078"/>
          <a:ext cx="9419344" cy="49505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428028496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9565AB"/>
            </a:gs>
            <a:gs pos="54000">
              <a:srgbClr val="AF8BBF"/>
            </a:gs>
            <a:gs pos="100000">
              <a:schemeClr val="lt1"/>
            </a:gs>
            <a:gs pos="90000">
              <a:schemeClr val="lt1"/>
            </a:gs>
            <a:gs pos="100000">
              <a:srgbClr val="F2F2F2"/>
            </a:gs>
          </a:gsLst>
          <a:path path="circle">
            <a:fillToRect l="100000" b="100000"/>
          </a:path>
          <a:tileRect t="-100000" r="-100000"/>
        </a:gradFill>
        <a:effectLst/>
      </p:bgPr>
    </p:bg>
    <p:spTree>
      <p:nvGrpSpPr>
        <p:cNvPr id="1" name="Shape 138">
          <a:extLst>
            <a:ext uri="{FF2B5EF4-FFF2-40B4-BE49-F238E27FC236}">
              <a16:creationId xmlns:a16="http://schemas.microsoft.com/office/drawing/2014/main" id="{F7A6377B-77C7-35BA-4659-D80B2F065E7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5">
            <a:extLst>
              <a:ext uri="{FF2B5EF4-FFF2-40B4-BE49-F238E27FC236}">
                <a16:creationId xmlns:a16="http://schemas.microsoft.com/office/drawing/2014/main" id="{77FF32F5-91D4-8D3D-01FC-AED8247B6CB5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4437247" y="2445116"/>
            <a:ext cx="7982559" cy="8058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EBEBEB"/>
              </a:buClr>
              <a:buSzPts val="3600"/>
              <a:buFont typeface="Arial"/>
              <a:buNone/>
            </a:pPr>
            <a:r>
              <a:rPr lang="en-US" sz="3600" dirty="0" err="1">
                <a:solidFill>
                  <a:srgbClr val="EBEBEB"/>
                </a:solidFill>
                <a:latin typeface="Arial"/>
                <a:ea typeface="Arial"/>
                <a:cs typeface="Arial"/>
                <a:sym typeface="Arial"/>
              </a:rPr>
              <a:t>Percepcija</a:t>
            </a:r>
            <a:r>
              <a:rPr lang="sr-Latn-ME" sz="3600" dirty="0">
                <a:solidFill>
                  <a:srgbClr val="EBEBEB"/>
                </a:solidFill>
                <a:latin typeface="Arial"/>
                <a:ea typeface="Arial"/>
                <a:cs typeface="Arial"/>
                <a:sym typeface="Arial"/>
              </a:rPr>
              <a:t> stručnosti u pravosuđu</a:t>
            </a:r>
            <a:endParaRPr sz="3600" dirty="0">
              <a:solidFill>
                <a:srgbClr val="EBEBEB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0" name="Google Shape;140;p5">
            <a:extLst>
              <a:ext uri="{FF2B5EF4-FFF2-40B4-BE49-F238E27FC236}">
                <a16:creationId xmlns:a16="http://schemas.microsoft.com/office/drawing/2014/main" id="{5CBB0C30-0762-F549-2004-2B5A462FF1FF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6159446" y="3668629"/>
            <a:ext cx="6447129" cy="2900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EBEBEB"/>
              </a:buClr>
              <a:buSzPts val="2000"/>
              <a:buNone/>
            </a:pPr>
            <a:r>
              <a:rPr lang="sr-Latn-ME" sz="2000" dirty="0">
                <a:solidFill>
                  <a:srgbClr val="EAEAEA"/>
                </a:solidFill>
                <a:latin typeface="Arial"/>
                <a:cs typeface="Arial"/>
                <a:sym typeface="Arial"/>
              </a:rPr>
              <a:t>PREGLED REZULTATA MEĐU GRUPAMA</a:t>
            </a:r>
            <a:endParaRPr lang="en-US" dirty="0"/>
          </a:p>
        </p:txBody>
      </p:sp>
      <p:sp>
        <p:nvSpPr>
          <p:cNvPr id="141" name="Google Shape;141;p5">
            <a:extLst>
              <a:ext uri="{FF2B5EF4-FFF2-40B4-BE49-F238E27FC236}">
                <a16:creationId xmlns:a16="http://schemas.microsoft.com/office/drawing/2014/main" id="{8465326E-74BE-B4D9-5E9B-1F99414FC9E2}"/>
              </a:ext>
            </a:extLst>
          </p:cNvPr>
          <p:cNvSpPr/>
          <p:nvPr/>
        </p:nvSpPr>
        <p:spPr>
          <a:xfrm>
            <a:off x="3621024" y="3283950"/>
            <a:ext cx="7882317" cy="290099"/>
          </a:xfrm>
          <a:prstGeom prst="roundRect">
            <a:avLst>
              <a:gd name="adj" fmla="val 16667"/>
            </a:avLst>
          </a:prstGeom>
          <a:gradFill flip="none" rotWithShape="1">
            <a:gsLst>
              <a:gs pos="0">
                <a:srgbClr val="9565AB"/>
              </a:gs>
              <a:gs pos="11000">
                <a:srgbClr val="9565AB"/>
              </a:gs>
              <a:gs pos="34000">
                <a:srgbClr val="AF8BBF"/>
              </a:gs>
              <a:gs pos="81000">
                <a:srgbClr val="D8D8D8"/>
              </a:gs>
              <a:gs pos="100000">
                <a:schemeClr val="lt1"/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  <a:effectLst>
            <a:outerShdw blurRad="50800" dist="38100" dir="8100000" algn="tr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42" name="Google Shape;142;p5">
            <a:extLst>
              <a:ext uri="{FF2B5EF4-FFF2-40B4-BE49-F238E27FC236}">
                <a16:creationId xmlns:a16="http://schemas.microsoft.com/office/drawing/2014/main" id="{55498C91-594B-2B81-6146-B0268D09E3FD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791198" y="3124198"/>
            <a:ext cx="609604" cy="609604"/>
          </a:xfrm>
          <a:prstGeom prst="rect">
            <a:avLst/>
          </a:prstGeom>
          <a:noFill/>
          <a:ln>
            <a:noFill/>
          </a:ln>
        </p:spPr>
      </p:pic>
      <p:pic>
        <p:nvPicPr>
          <p:cNvPr id="143" name="Google Shape;143;p5">
            <a:extLst>
              <a:ext uri="{FF2B5EF4-FFF2-40B4-BE49-F238E27FC236}">
                <a16:creationId xmlns:a16="http://schemas.microsoft.com/office/drawing/2014/main" id="{91FA2C56-B602-7763-62D1-AF2DBE8A485F}"/>
              </a:ext>
            </a:extLst>
          </p:cNvPr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0006687" y="6175674"/>
            <a:ext cx="2071417" cy="60691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39686889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49" name="Google Shape;149;p54"/>
          <p:cNvCxnSpPr/>
          <p:nvPr/>
        </p:nvCxnSpPr>
        <p:spPr>
          <a:xfrm>
            <a:off x="0" y="616525"/>
            <a:ext cx="729673" cy="0"/>
          </a:xfrm>
          <a:prstGeom prst="straightConnector1">
            <a:avLst/>
          </a:prstGeom>
          <a:noFill/>
          <a:ln w="76200" cap="flat" cmpd="sng">
            <a:solidFill>
              <a:srgbClr val="F2F2F2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150" name="Google Shape;150;p54"/>
          <p:cNvSpPr txBox="1"/>
          <p:nvPr/>
        </p:nvSpPr>
        <p:spPr>
          <a:xfrm>
            <a:off x="729673" y="316538"/>
            <a:ext cx="11119428" cy="8058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just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i="0" u="none" strike="noStrike" cap="none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Dr</a:t>
            </a:r>
            <a:r>
              <a:rPr lang="sr-Latn-ME" sz="28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žavni tužioci: </a:t>
            </a:r>
            <a:r>
              <a:rPr lang="en-US" sz="2800" b="0" i="0" u="none" strike="noStrike" cap="none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Kako</a:t>
            </a:r>
            <a:r>
              <a:rPr lang="en-US" sz="2800" b="0" i="0" u="none" strike="noStrike" cap="none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800" b="0" i="0" u="none" strike="noStrike" cap="none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biste</a:t>
            </a:r>
            <a:r>
              <a:rPr lang="en-US" sz="2800" b="0" i="0" u="none" strike="noStrike" cap="none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800" b="0" i="0" u="none" strike="noStrike" cap="none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ocijenili</a:t>
            </a:r>
            <a:r>
              <a:rPr lang="en-US" sz="2800" b="0" i="0" u="none" strike="noStrike" cap="none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800" b="0" i="0" u="none" strike="noStrike" cap="none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nivo</a:t>
            </a:r>
            <a:r>
              <a:rPr lang="en-US" sz="2800" b="0" i="0" u="none" strike="noStrike" cap="none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800" b="0" i="0" u="none" strike="noStrike" cap="none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stručnosti</a:t>
            </a:r>
            <a:r>
              <a:rPr lang="en-US" sz="2800" b="0" i="0" u="none" strike="noStrike" cap="none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800" b="0" i="0" u="none" strike="noStrike" cap="none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na</a:t>
            </a:r>
            <a:r>
              <a:rPr lang="en-US" sz="2800" b="0" i="0" u="none" strike="noStrike" cap="none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800" b="0" i="0" u="none" strike="noStrike" cap="none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skali</a:t>
            </a:r>
            <a:r>
              <a:rPr lang="en-US" sz="2800" b="0" i="0" u="none" strike="noStrike" cap="none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 od 1 do 5, </a:t>
            </a:r>
            <a:r>
              <a:rPr lang="en-US" sz="2800" b="0" i="0" u="none" strike="noStrike" cap="none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pri</a:t>
            </a:r>
            <a:r>
              <a:rPr lang="en-US" sz="2800" b="0" i="0" u="none" strike="noStrike" cap="none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800" b="0" i="0" u="none" strike="noStrike" cap="none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čemu</a:t>
            </a:r>
            <a:r>
              <a:rPr lang="en-US" sz="2800" b="0" i="0" u="none" strike="noStrike" cap="none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 1 </a:t>
            </a:r>
            <a:r>
              <a:rPr lang="en-US" sz="2800" b="0" i="0" u="none" strike="noStrike" cap="none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predstavlja</a:t>
            </a:r>
            <a:r>
              <a:rPr lang="en-US" sz="2800" b="0" i="0" u="none" strike="noStrike" cap="none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 „</a:t>
            </a:r>
            <a:r>
              <a:rPr lang="en-US" sz="2800" b="0" i="0" u="none" strike="noStrike" cap="none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vrlo</a:t>
            </a:r>
            <a:r>
              <a:rPr lang="en-US" sz="2800" b="0" i="0" u="none" strike="noStrike" cap="none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800" b="0" i="0" u="none" strike="noStrike" cap="none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loše</a:t>
            </a:r>
            <a:r>
              <a:rPr lang="en-US" sz="2800" b="0" i="0" u="none" strike="noStrike" cap="none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“, a 5 „</a:t>
            </a:r>
            <a:r>
              <a:rPr lang="en-US" sz="2800" b="0" i="0" u="none" strike="noStrike" cap="none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izvrsno</a:t>
            </a:r>
            <a:r>
              <a:rPr lang="en-US" sz="2800" b="0" i="0" u="none" strike="noStrike" cap="none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“:</a:t>
            </a:r>
            <a:endParaRPr sz="2800" b="0" i="0" u="none" strike="noStrike" cap="none" dirty="0">
              <a:solidFill>
                <a:schemeClr val="tx1">
                  <a:lumMod val="75000"/>
                  <a:lumOff val="25000"/>
                </a:schemeClr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51" name="Google Shape;151;p54"/>
          <p:cNvCxnSpPr/>
          <p:nvPr/>
        </p:nvCxnSpPr>
        <p:spPr>
          <a:xfrm>
            <a:off x="0" y="6302035"/>
            <a:ext cx="11131515" cy="0"/>
          </a:xfrm>
          <a:prstGeom prst="straightConnector1">
            <a:avLst/>
          </a:prstGeom>
          <a:noFill/>
          <a:ln w="76200" cap="flat" cmpd="sng">
            <a:solidFill>
              <a:srgbClr val="F2F2F2"/>
            </a:solidFill>
            <a:prstDash val="solid"/>
            <a:miter lim="800000"/>
            <a:headEnd type="none" w="sm" len="sm"/>
            <a:tailEnd type="none" w="sm" len="sm"/>
          </a:ln>
        </p:spPr>
      </p:cxnSp>
      <p:pic>
        <p:nvPicPr>
          <p:cNvPr id="152" name="Google Shape;152;p54"/>
          <p:cNvPicPr preferRelativeResize="0"/>
          <p:nvPr/>
        </p:nvPicPr>
        <p:blipFill rotWithShape="1">
          <a:blip r:embed="rId3">
            <a:alphaModFix/>
          </a:blip>
          <a:srcRect r="70503"/>
          <a:stretch/>
        </p:blipFill>
        <p:spPr>
          <a:xfrm>
            <a:off x="11159212" y="5899098"/>
            <a:ext cx="689888" cy="805873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4" name="Google Shape;171;p55">
            <a:extLst>
              <a:ext uri="{FF2B5EF4-FFF2-40B4-BE49-F238E27FC236}">
                <a16:creationId xmlns:a16="http://schemas.microsoft.com/office/drawing/2014/main" id="{BB39C9C0-0AAB-D4C6-AEAD-98A71C6CF20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036158312"/>
              </p:ext>
            </p:extLst>
          </p:nvPr>
        </p:nvGraphicFramePr>
        <p:xfrm>
          <a:off x="9824985" y="1011014"/>
          <a:ext cx="2147939" cy="4325084"/>
        </p:xfrm>
        <a:graphic>
          <a:graphicData uri="http://schemas.openxmlformats.org/drawingml/2006/table">
            <a:tbl>
              <a:tblPr firstRow="1" bandRow="1">
                <a:noFill/>
                <a:tableStyleId>{9477955C-A1E1-4A4C-BD3D-66FEA38ACCEF}</a:tableStyleId>
              </a:tblPr>
              <a:tblGrid>
                <a:gridCol w="113224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1569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08127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73,2%</a:t>
                      </a:r>
                    </a:p>
                  </a:txBody>
                  <a:tcPr marL="9525" marR="9525" marT="9525" marB="0" anchor="b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0,0%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8127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53,7%</a:t>
                      </a:r>
                    </a:p>
                  </a:txBody>
                  <a:tcPr marL="9525" marR="9525" marT="9525" marB="0" anchor="b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2,4%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8127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19,5%</a:t>
                      </a:r>
                    </a:p>
                  </a:txBody>
                  <a:tcPr marL="9525" marR="9525" marT="9525" marB="0" anchor="b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21,9%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81271">
                <a:tc>
                  <a:txBody>
                    <a:bodyPr/>
                    <a:lstStyle/>
                    <a:p>
                      <a:pPr algn="ctr" fontAlgn="b"/>
                      <a:r>
                        <a:rPr lang="sr-Latn-ME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48,8</a:t>
                      </a: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%</a:t>
                      </a:r>
                    </a:p>
                  </a:txBody>
                  <a:tcPr marL="9525" marR="9525" marT="9525" marB="0" anchor="b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Latn-ME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14,6</a:t>
                      </a: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%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AE0EE86A-FA3F-49C2-E015-03F516235944}"/>
              </a:ext>
            </a:extLst>
          </p:cNvPr>
          <p:cNvSpPr txBox="1"/>
          <p:nvPr/>
        </p:nvSpPr>
        <p:spPr>
          <a:xfrm>
            <a:off x="9645615" y="1011014"/>
            <a:ext cx="14859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err="1">
                <a:latin typeface="Franklin Gothic Book" panose="020B0503020102020204" pitchFamily="34" charset="0"/>
              </a:rPr>
              <a:t>Visok</a:t>
            </a:r>
            <a:r>
              <a:rPr lang="en-US" b="1" dirty="0">
                <a:latin typeface="Franklin Gothic Book" panose="020B0503020102020204" pitchFamily="34" charset="0"/>
              </a:rPr>
              <a:t> </a:t>
            </a:r>
            <a:r>
              <a:rPr lang="en-US" b="1" dirty="0" err="1">
                <a:latin typeface="Franklin Gothic Book" panose="020B0503020102020204" pitchFamily="34" charset="0"/>
              </a:rPr>
              <a:t>nivo</a:t>
            </a:r>
            <a:r>
              <a:rPr lang="en-US" b="1" dirty="0">
                <a:latin typeface="Franklin Gothic Book" panose="020B0503020102020204" pitchFamily="34" charset="0"/>
              </a:rPr>
              <a:t> </a:t>
            </a:r>
            <a:r>
              <a:rPr lang="en-US" b="1" dirty="0" err="1">
                <a:latin typeface="Franklin Gothic Book" panose="020B0503020102020204" pitchFamily="34" charset="0"/>
              </a:rPr>
              <a:t>stru</a:t>
            </a:r>
            <a:r>
              <a:rPr lang="sr-Latn-ME" b="1" dirty="0">
                <a:latin typeface="Franklin Gothic Book" panose="020B0503020102020204" pitchFamily="34" charset="0"/>
              </a:rPr>
              <a:t>č</a:t>
            </a:r>
            <a:r>
              <a:rPr lang="en-US" b="1" dirty="0" err="1">
                <a:latin typeface="Franklin Gothic Book" panose="020B0503020102020204" pitchFamily="34" charset="0"/>
              </a:rPr>
              <a:t>nosti</a:t>
            </a:r>
            <a:endParaRPr lang="en-US" b="1" dirty="0">
              <a:latin typeface="Franklin Gothic Book" panose="020B050302010202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A7C7F0D-D1E4-EE55-CE81-2CFB44EFBF93}"/>
              </a:ext>
            </a:extLst>
          </p:cNvPr>
          <p:cNvSpPr txBox="1"/>
          <p:nvPr/>
        </p:nvSpPr>
        <p:spPr>
          <a:xfrm>
            <a:off x="10744949" y="993241"/>
            <a:ext cx="14859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Latn-ME" b="1" dirty="0">
                <a:latin typeface="Franklin Gothic Book" panose="020B0503020102020204" pitchFamily="34" charset="0"/>
              </a:rPr>
              <a:t>Nizak</a:t>
            </a:r>
            <a:r>
              <a:rPr lang="en-US" b="1" dirty="0">
                <a:latin typeface="Franklin Gothic Book" panose="020B0503020102020204" pitchFamily="34" charset="0"/>
              </a:rPr>
              <a:t> </a:t>
            </a:r>
            <a:r>
              <a:rPr lang="en-US" b="1" dirty="0" err="1">
                <a:latin typeface="Franklin Gothic Book" panose="020B0503020102020204" pitchFamily="34" charset="0"/>
              </a:rPr>
              <a:t>nivo</a:t>
            </a:r>
            <a:r>
              <a:rPr lang="en-US" b="1" dirty="0">
                <a:latin typeface="Franklin Gothic Book" panose="020B0503020102020204" pitchFamily="34" charset="0"/>
              </a:rPr>
              <a:t> </a:t>
            </a:r>
            <a:r>
              <a:rPr lang="en-US" b="1" dirty="0" err="1">
                <a:latin typeface="Franklin Gothic Book" panose="020B0503020102020204" pitchFamily="34" charset="0"/>
              </a:rPr>
              <a:t>stru</a:t>
            </a:r>
            <a:r>
              <a:rPr lang="sr-Latn-ME" b="1" dirty="0">
                <a:latin typeface="Franklin Gothic Book" panose="020B0503020102020204" pitchFamily="34" charset="0"/>
              </a:rPr>
              <a:t>č</a:t>
            </a:r>
            <a:r>
              <a:rPr lang="en-US" b="1" dirty="0" err="1">
                <a:latin typeface="Franklin Gothic Book" panose="020B0503020102020204" pitchFamily="34" charset="0"/>
              </a:rPr>
              <a:t>nosti</a:t>
            </a:r>
            <a:endParaRPr lang="en-US" b="1" dirty="0">
              <a:latin typeface="Franklin Gothic Book" panose="020B0503020102020204" pitchFamily="34" charset="0"/>
            </a:endParaRPr>
          </a:p>
        </p:txBody>
      </p:sp>
      <p:sp>
        <p:nvSpPr>
          <p:cNvPr id="7" name="Google Shape;185;p56">
            <a:extLst>
              <a:ext uri="{FF2B5EF4-FFF2-40B4-BE49-F238E27FC236}">
                <a16:creationId xmlns:a16="http://schemas.microsoft.com/office/drawing/2014/main" id="{68A253C6-2D7B-EB35-2BDA-2552DAC5E74F}"/>
              </a:ext>
            </a:extLst>
          </p:cNvPr>
          <p:cNvSpPr txBox="1"/>
          <p:nvPr/>
        </p:nvSpPr>
        <p:spPr>
          <a:xfrm>
            <a:off x="81972" y="6408075"/>
            <a:ext cx="952500" cy="369332"/>
          </a:xfrm>
          <a:prstGeom prst="rect">
            <a:avLst/>
          </a:prstGeom>
          <a:noFill/>
          <a:ln w="9525" cap="flat" cmpd="sng">
            <a:solidFill>
              <a:srgbClr val="9565AB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US" sz="1800" b="0" i="0" u="none" strike="noStrike" cap="none" dirty="0">
                <a:solidFill>
                  <a:srgbClr val="9565AB"/>
                </a:solidFill>
                <a:latin typeface="Calibri"/>
                <a:ea typeface="Calibri"/>
                <a:cs typeface="Calibri"/>
                <a:sym typeface="Calibri"/>
              </a:rPr>
              <a:t>N=41</a:t>
            </a:r>
            <a:endParaRPr sz="1400" b="0" i="0" u="none" strike="noStrike" cap="none" dirty="0">
              <a:solidFill>
                <a:srgbClr val="9565AB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B6DCC96C-2FA7-1C6B-E6D9-595F26F335D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90158287"/>
              </p:ext>
            </p:extLst>
          </p:nvPr>
        </p:nvGraphicFramePr>
        <p:xfrm>
          <a:off x="1170500" y="1574014"/>
          <a:ext cx="8859024" cy="452839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965937127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49" name="Google Shape;149;p54"/>
          <p:cNvCxnSpPr/>
          <p:nvPr/>
        </p:nvCxnSpPr>
        <p:spPr>
          <a:xfrm>
            <a:off x="0" y="616525"/>
            <a:ext cx="729673" cy="0"/>
          </a:xfrm>
          <a:prstGeom prst="straightConnector1">
            <a:avLst/>
          </a:prstGeom>
          <a:noFill/>
          <a:ln w="76200" cap="flat" cmpd="sng">
            <a:solidFill>
              <a:srgbClr val="F2F2F2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150" name="Google Shape;150;p54"/>
          <p:cNvSpPr txBox="1"/>
          <p:nvPr/>
        </p:nvSpPr>
        <p:spPr>
          <a:xfrm>
            <a:off x="729672" y="195616"/>
            <a:ext cx="11119428" cy="8058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just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sr-Latn-ME" sz="2800" b="1" i="0" u="none" strike="noStrike" cap="none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Sudije: </a:t>
            </a:r>
            <a:r>
              <a:rPr lang="en-US" sz="2800" b="0" i="0" u="none" strike="noStrike" cap="none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Kako</a:t>
            </a:r>
            <a:r>
              <a:rPr lang="en-US" sz="2800" b="0" i="0" u="none" strike="noStrike" cap="none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800" b="0" i="0" u="none" strike="noStrike" cap="none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biste</a:t>
            </a:r>
            <a:r>
              <a:rPr lang="en-US" sz="2800" b="0" i="0" u="none" strike="noStrike" cap="none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800" b="0" i="0" u="none" strike="noStrike" cap="none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ocijenili</a:t>
            </a:r>
            <a:r>
              <a:rPr lang="en-US" sz="2800" b="0" i="0" u="none" strike="noStrike" cap="none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800" b="0" i="0" u="none" strike="noStrike" cap="none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nivo</a:t>
            </a:r>
            <a:r>
              <a:rPr lang="en-US" sz="2800" b="0" i="0" u="none" strike="noStrike" cap="none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800" b="0" i="0" u="none" strike="noStrike" cap="none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stručnosti</a:t>
            </a:r>
            <a:r>
              <a:rPr lang="en-US" sz="2800" b="0" i="0" u="none" strike="noStrike" cap="none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800" b="0" i="0" u="none" strike="noStrike" cap="none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na</a:t>
            </a:r>
            <a:r>
              <a:rPr lang="en-US" sz="2800" b="0" i="0" u="none" strike="noStrike" cap="none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800" b="0" i="0" u="none" strike="noStrike" cap="none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skali</a:t>
            </a:r>
            <a:r>
              <a:rPr lang="en-US" sz="2800" b="0" i="0" u="none" strike="noStrike" cap="none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 od 1 do 5, </a:t>
            </a:r>
            <a:r>
              <a:rPr lang="en-US" sz="2800" b="0" i="0" u="none" strike="noStrike" cap="none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pri</a:t>
            </a:r>
            <a:r>
              <a:rPr lang="en-US" sz="2800" b="0" i="0" u="none" strike="noStrike" cap="none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800" b="0" i="0" u="none" strike="noStrike" cap="none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čemu</a:t>
            </a:r>
            <a:r>
              <a:rPr lang="en-US" sz="2800" b="0" i="0" u="none" strike="noStrike" cap="none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 1 </a:t>
            </a:r>
            <a:r>
              <a:rPr lang="en-US" sz="2800" b="0" i="0" u="none" strike="noStrike" cap="none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predstavlja</a:t>
            </a:r>
            <a:r>
              <a:rPr lang="en-US" sz="2800" b="0" i="0" u="none" strike="noStrike" cap="none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 „</a:t>
            </a:r>
            <a:r>
              <a:rPr lang="en-US" sz="2800" b="0" i="0" u="none" strike="noStrike" cap="none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vrlo</a:t>
            </a:r>
            <a:r>
              <a:rPr lang="en-US" sz="2800" b="0" i="0" u="none" strike="noStrike" cap="none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800" b="0" i="0" u="none" strike="noStrike" cap="none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loše</a:t>
            </a:r>
            <a:r>
              <a:rPr lang="en-US" sz="2800" b="0" i="0" u="none" strike="noStrike" cap="none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“, a 5 „</a:t>
            </a:r>
            <a:r>
              <a:rPr lang="en-US" sz="2800" b="0" i="0" u="none" strike="noStrike" cap="none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izvrsno</a:t>
            </a:r>
            <a:r>
              <a:rPr lang="en-US" sz="2800" b="0" i="0" u="none" strike="noStrike" cap="none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“:</a:t>
            </a:r>
            <a:endParaRPr sz="2800" b="0" i="0" u="none" strike="noStrike" cap="none" dirty="0">
              <a:solidFill>
                <a:schemeClr val="tx1">
                  <a:lumMod val="75000"/>
                  <a:lumOff val="25000"/>
                </a:schemeClr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51" name="Google Shape;151;p54"/>
          <p:cNvCxnSpPr/>
          <p:nvPr/>
        </p:nvCxnSpPr>
        <p:spPr>
          <a:xfrm>
            <a:off x="0" y="6302035"/>
            <a:ext cx="11131515" cy="0"/>
          </a:xfrm>
          <a:prstGeom prst="straightConnector1">
            <a:avLst/>
          </a:prstGeom>
          <a:noFill/>
          <a:ln w="76200" cap="flat" cmpd="sng">
            <a:solidFill>
              <a:srgbClr val="F2F2F2"/>
            </a:solidFill>
            <a:prstDash val="solid"/>
            <a:miter lim="800000"/>
            <a:headEnd type="none" w="sm" len="sm"/>
            <a:tailEnd type="none" w="sm" len="sm"/>
          </a:ln>
        </p:spPr>
      </p:cxnSp>
      <p:pic>
        <p:nvPicPr>
          <p:cNvPr id="152" name="Google Shape;152;p54"/>
          <p:cNvPicPr preferRelativeResize="0"/>
          <p:nvPr/>
        </p:nvPicPr>
        <p:blipFill rotWithShape="1">
          <a:blip r:embed="rId3">
            <a:alphaModFix/>
          </a:blip>
          <a:srcRect r="70503"/>
          <a:stretch/>
        </p:blipFill>
        <p:spPr>
          <a:xfrm>
            <a:off x="11159212" y="5899098"/>
            <a:ext cx="689888" cy="805873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4" name="Google Shape;171;p55">
            <a:extLst>
              <a:ext uri="{FF2B5EF4-FFF2-40B4-BE49-F238E27FC236}">
                <a16:creationId xmlns:a16="http://schemas.microsoft.com/office/drawing/2014/main" id="{BB39C9C0-0AAB-D4C6-AEAD-98A71C6CF20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36694752"/>
              </p:ext>
            </p:extLst>
          </p:nvPr>
        </p:nvGraphicFramePr>
        <p:xfrm>
          <a:off x="9729075" y="983802"/>
          <a:ext cx="2120025" cy="4345852"/>
        </p:xfrm>
        <a:graphic>
          <a:graphicData uri="http://schemas.openxmlformats.org/drawingml/2006/table">
            <a:tbl>
              <a:tblPr firstRow="1" bandRow="1">
                <a:noFill/>
                <a:tableStyleId>{9477955C-A1E1-4A4C-BD3D-66FEA38ACCEF}</a:tableStyleId>
              </a:tblPr>
              <a:tblGrid>
                <a:gridCol w="111753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0249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08646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37,9%</a:t>
                      </a:r>
                    </a:p>
                  </a:txBody>
                  <a:tcPr marL="9525" marR="9525" marT="9525" marB="0" anchor="b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17,9%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8646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63,2%</a:t>
                      </a:r>
                    </a:p>
                  </a:txBody>
                  <a:tcPr marL="9525" marR="9525" marT="9525" marB="0" anchor="b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2,1%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8646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19,0%</a:t>
                      </a:r>
                    </a:p>
                  </a:txBody>
                  <a:tcPr marL="9525" marR="9525" marT="9525" marB="0" anchor="b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21,1%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8646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47,4%</a:t>
                      </a:r>
                    </a:p>
                  </a:txBody>
                  <a:tcPr marL="9525" marR="9525" marT="9525" marB="0" anchor="b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7,4%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AE0EE86A-FA3F-49C2-E015-03F516235944}"/>
              </a:ext>
            </a:extLst>
          </p:cNvPr>
          <p:cNvSpPr txBox="1"/>
          <p:nvPr/>
        </p:nvSpPr>
        <p:spPr>
          <a:xfrm>
            <a:off x="9542869" y="1047712"/>
            <a:ext cx="14859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err="1">
                <a:latin typeface="Franklin Gothic Book" panose="020B0503020102020204" pitchFamily="34" charset="0"/>
              </a:rPr>
              <a:t>Visok</a:t>
            </a:r>
            <a:r>
              <a:rPr lang="en-US" b="1" dirty="0">
                <a:latin typeface="Franklin Gothic Book" panose="020B0503020102020204" pitchFamily="34" charset="0"/>
              </a:rPr>
              <a:t> </a:t>
            </a:r>
            <a:r>
              <a:rPr lang="en-US" b="1" dirty="0" err="1">
                <a:latin typeface="Franklin Gothic Book" panose="020B0503020102020204" pitchFamily="34" charset="0"/>
              </a:rPr>
              <a:t>nivo</a:t>
            </a:r>
            <a:r>
              <a:rPr lang="en-US" b="1" dirty="0">
                <a:latin typeface="Franklin Gothic Book" panose="020B0503020102020204" pitchFamily="34" charset="0"/>
              </a:rPr>
              <a:t> </a:t>
            </a:r>
            <a:r>
              <a:rPr lang="en-US" b="1" dirty="0" err="1">
                <a:latin typeface="Franklin Gothic Book" panose="020B0503020102020204" pitchFamily="34" charset="0"/>
              </a:rPr>
              <a:t>stru</a:t>
            </a:r>
            <a:r>
              <a:rPr lang="sr-Latn-ME" b="1" dirty="0">
                <a:latin typeface="Franklin Gothic Book" panose="020B0503020102020204" pitchFamily="34" charset="0"/>
              </a:rPr>
              <a:t>č</a:t>
            </a:r>
            <a:r>
              <a:rPr lang="en-US" b="1" dirty="0" err="1">
                <a:latin typeface="Franklin Gothic Book" panose="020B0503020102020204" pitchFamily="34" charset="0"/>
              </a:rPr>
              <a:t>nosti</a:t>
            </a:r>
            <a:endParaRPr lang="en-US" b="1" dirty="0">
              <a:latin typeface="Franklin Gothic Book" panose="020B050302010202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A7C7F0D-D1E4-EE55-CE81-2CFB44EFBF93}"/>
              </a:ext>
            </a:extLst>
          </p:cNvPr>
          <p:cNvSpPr txBox="1"/>
          <p:nvPr/>
        </p:nvSpPr>
        <p:spPr>
          <a:xfrm>
            <a:off x="10540744" y="1047712"/>
            <a:ext cx="14859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Latn-ME" b="1" dirty="0">
                <a:latin typeface="Franklin Gothic Book" panose="020B0503020102020204" pitchFamily="34" charset="0"/>
              </a:rPr>
              <a:t>Nizak</a:t>
            </a:r>
            <a:r>
              <a:rPr lang="en-US" b="1" dirty="0">
                <a:latin typeface="Franklin Gothic Book" panose="020B0503020102020204" pitchFamily="34" charset="0"/>
              </a:rPr>
              <a:t> </a:t>
            </a:r>
            <a:r>
              <a:rPr lang="en-US" b="1" dirty="0" err="1">
                <a:latin typeface="Franklin Gothic Book" panose="020B0503020102020204" pitchFamily="34" charset="0"/>
              </a:rPr>
              <a:t>nivo</a:t>
            </a:r>
            <a:r>
              <a:rPr lang="en-US" b="1" dirty="0">
                <a:latin typeface="Franklin Gothic Book" panose="020B0503020102020204" pitchFamily="34" charset="0"/>
              </a:rPr>
              <a:t> </a:t>
            </a:r>
            <a:r>
              <a:rPr lang="en-US" b="1" dirty="0" err="1">
                <a:latin typeface="Franklin Gothic Book" panose="020B0503020102020204" pitchFamily="34" charset="0"/>
              </a:rPr>
              <a:t>stru</a:t>
            </a:r>
            <a:r>
              <a:rPr lang="sr-Latn-ME" b="1" dirty="0">
                <a:latin typeface="Franklin Gothic Book" panose="020B0503020102020204" pitchFamily="34" charset="0"/>
              </a:rPr>
              <a:t>č</a:t>
            </a:r>
            <a:r>
              <a:rPr lang="en-US" b="1" dirty="0" err="1">
                <a:latin typeface="Franklin Gothic Book" panose="020B0503020102020204" pitchFamily="34" charset="0"/>
              </a:rPr>
              <a:t>nosti</a:t>
            </a:r>
            <a:endParaRPr lang="en-US" b="1" dirty="0">
              <a:latin typeface="Franklin Gothic Book" panose="020B0503020102020204" pitchFamily="34" charset="0"/>
            </a:endParaRPr>
          </a:p>
        </p:txBody>
      </p:sp>
      <p:sp>
        <p:nvSpPr>
          <p:cNvPr id="8" name="Google Shape;200;p6">
            <a:extLst>
              <a:ext uri="{FF2B5EF4-FFF2-40B4-BE49-F238E27FC236}">
                <a16:creationId xmlns:a16="http://schemas.microsoft.com/office/drawing/2014/main" id="{8B795A70-8144-D9F3-7BC6-2D5AA0B1D073}"/>
              </a:ext>
            </a:extLst>
          </p:cNvPr>
          <p:cNvSpPr txBox="1"/>
          <p:nvPr/>
        </p:nvSpPr>
        <p:spPr>
          <a:xfrm>
            <a:off x="81972" y="6408075"/>
            <a:ext cx="952500" cy="369332"/>
          </a:xfrm>
          <a:prstGeom prst="rect">
            <a:avLst/>
          </a:prstGeom>
          <a:noFill/>
          <a:ln w="9525" cap="flat" cmpd="sng">
            <a:solidFill>
              <a:srgbClr val="9565AB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US" sz="1800" b="0" i="0" u="none" strike="noStrike" cap="none" dirty="0">
                <a:solidFill>
                  <a:srgbClr val="9565AB"/>
                </a:solidFill>
                <a:latin typeface="Calibri"/>
                <a:ea typeface="Calibri"/>
                <a:cs typeface="Calibri"/>
                <a:sym typeface="Calibri"/>
              </a:rPr>
              <a:t>N=95</a:t>
            </a:r>
            <a:endParaRPr sz="1400" b="0" i="0" u="none" strike="noStrike" cap="none" dirty="0">
              <a:solidFill>
                <a:srgbClr val="9565AB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DDE08764-7C3F-7CB5-2756-D016C9195AD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50493294"/>
              </p:ext>
            </p:extLst>
          </p:nvPr>
        </p:nvGraphicFramePr>
        <p:xfrm>
          <a:off x="654517" y="1260913"/>
          <a:ext cx="9336505" cy="504112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4133263114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49" name="Google Shape;149;p54"/>
          <p:cNvCxnSpPr/>
          <p:nvPr/>
        </p:nvCxnSpPr>
        <p:spPr>
          <a:xfrm>
            <a:off x="0" y="616525"/>
            <a:ext cx="729673" cy="0"/>
          </a:xfrm>
          <a:prstGeom prst="straightConnector1">
            <a:avLst/>
          </a:prstGeom>
          <a:noFill/>
          <a:ln w="76200" cap="flat" cmpd="sng">
            <a:solidFill>
              <a:srgbClr val="F2F2F2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150" name="Google Shape;150;p54"/>
          <p:cNvSpPr txBox="1"/>
          <p:nvPr/>
        </p:nvSpPr>
        <p:spPr>
          <a:xfrm>
            <a:off x="729672" y="195616"/>
            <a:ext cx="11119428" cy="8058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just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sr-Latn-ME" sz="2800" b="1" i="0" u="none" strike="noStrike" cap="none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Advokati: </a:t>
            </a:r>
            <a:r>
              <a:rPr lang="en-US" sz="2800" b="0" i="0" u="none" strike="noStrike" cap="none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Kako</a:t>
            </a:r>
            <a:r>
              <a:rPr lang="en-US" sz="2800" b="0" i="0" u="none" strike="noStrike" cap="none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800" b="0" i="0" u="none" strike="noStrike" cap="none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biste</a:t>
            </a:r>
            <a:r>
              <a:rPr lang="en-US" sz="2800" b="0" i="0" u="none" strike="noStrike" cap="none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800" b="0" i="0" u="none" strike="noStrike" cap="none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ocijenili</a:t>
            </a:r>
            <a:r>
              <a:rPr lang="en-US" sz="2800" b="0" i="0" u="none" strike="noStrike" cap="none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800" b="0" i="0" u="none" strike="noStrike" cap="none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nivo</a:t>
            </a:r>
            <a:r>
              <a:rPr lang="en-US" sz="2800" b="0" i="0" u="none" strike="noStrike" cap="none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800" b="0" i="0" u="none" strike="noStrike" cap="none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stručnosti</a:t>
            </a:r>
            <a:r>
              <a:rPr lang="en-US" sz="2800" b="0" i="0" u="none" strike="noStrike" cap="none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800" b="0" i="0" u="none" strike="noStrike" cap="none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na</a:t>
            </a:r>
            <a:r>
              <a:rPr lang="en-US" sz="2800" b="0" i="0" u="none" strike="noStrike" cap="none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800" b="0" i="0" u="none" strike="noStrike" cap="none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skali</a:t>
            </a:r>
            <a:r>
              <a:rPr lang="en-US" sz="2800" b="0" i="0" u="none" strike="noStrike" cap="none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 od 1 do 5, </a:t>
            </a:r>
            <a:r>
              <a:rPr lang="en-US" sz="2800" b="0" i="0" u="none" strike="noStrike" cap="none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pri</a:t>
            </a:r>
            <a:r>
              <a:rPr lang="en-US" sz="2800" b="0" i="0" u="none" strike="noStrike" cap="none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800" b="0" i="0" u="none" strike="noStrike" cap="none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čemu</a:t>
            </a:r>
            <a:r>
              <a:rPr lang="en-US" sz="2800" b="0" i="0" u="none" strike="noStrike" cap="none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 1 </a:t>
            </a:r>
            <a:r>
              <a:rPr lang="en-US" sz="2800" b="0" i="0" u="none" strike="noStrike" cap="none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predstavlja</a:t>
            </a:r>
            <a:r>
              <a:rPr lang="en-US" sz="2800" b="0" i="0" u="none" strike="noStrike" cap="none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 „</a:t>
            </a:r>
            <a:r>
              <a:rPr lang="en-US" sz="2800" b="0" i="0" u="none" strike="noStrike" cap="none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vrlo</a:t>
            </a:r>
            <a:r>
              <a:rPr lang="en-US" sz="2800" b="0" i="0" u="none" strike="noStrike" cap="none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800" b="0" i="0" u="none" strike="noStrike" cap="none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loše</a:t>
            </a:r>
            <a:r>
              <a:rPr lang="en-US" sz="2800" b="0" i="0" u="none" strike="noStrike" cap="none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“, a 5 „</a:t>
            </a:r>
            <a:r>
              <a:rPr lang="en-US" sz="2800" b="0" i="0" u="none" strike="noStrike" cap="none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izvrsno</a:t>
            </a:r>
            <a:r>
              <a:rPr lang="en-US" sz="2800" b="0" i="0" u="none" strike="noStrike" cap="none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“:</a:t>
            </a:r>
            <a:endParaRPr sz="2800" b="0" i="0" u="none" strike="noStrike" cap="none" dirty="0">
              <a:solidFill>
                <a:schemeClr val="tx1">
                  <a:lumMod val="75000"/>
                  <a:lumOff val="25000"/>
                </a:schemeClr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51" name="Google Shape;151;p54"/>
          <p:cNvCxnSpPr/>
          <p:nvPr/>
        </p:nvCxnSpPr>
        <p:spPr>
          <a:xfrm>
            <a:off x="0" y="6302035"/>
            <a:ext cx="11131515" cy="0"/>
          </a:xfrm>
          <a:prstGeom prst="straightConnector1">
            <a:avLst/>
          </a:prstGeom>
          <a:noFill/>
          <a:ln w="76200" cap="flat" cmpd="sng">
            <a:solidFill>
              <a:srgbClr val="F2F2F2"/>
            </a:solidFill>
            <a:prstDash val="solid"/>
            <a:miter lim="800000"/>
            <a:headEnd type="none" w="sm" len="sm"/>
            <a:tailEnd type="none" w="sm" len="sm"/>
          </a:ln>
        </p:spPr>
      </p:cxnSp>
      <p:pic>
        <p:nvPicPr>
          <p:cNvPr id="152" name="Google Shape;152;p54"/>
          <p:cNvPicPr preferRelativeResize="0"/>
          <p:nvPr/>
        </p:nvPicPr>
        <p:blipFill rotWithShape="1">
          <a:blip r:embed="rId3">
            <a:alphaModFix/>
          </a:blip>
          <a:srcRect r="70503"/>
          <a:stretch/>
        </p:blipFill>
        <p:spPr>
          <a:xfrm>
            <a:off x="11159212" y="5899098"/>
            <a:ext cx="689888" cy="805873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4" name="Google Shape;171;p55">
            <a:extLst>
              <a:ext uri="{FF2B5EF4-FFF2-40B4-BE49-F238E27FC236}">
                <a16:creationId xmlns:a16="http://schemas.microsoft.com/office/drawing/2014/main" id="{BB39C9C0-0AAB-D4C6-AEAD-98A71C6CF20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623786680"/>
              </p:ext>
            </p:extLst>
          </p:nvPr>
        </p:nvGraphicFramePr>
        <p:xfrm>
          <a:off x="9824985" y="1011014"/>
          <a:ext cx="2147939" cy="4325084"/>
        </p:xfrm>
        <a:graphic>
          <a:graphicData uri="http://schemas.openxmlformats.org/drawingml/2006/table">
            <a:tbl>
              <a:tblPr firstRow="1" bandRow="1">
                <a:noFill/>
                <a:tableStyleId>{9477955C-A1E1-4A4C-BD3D-66FEA38ACCEF}</a:tableStyleId>
              </a:tblPr>
              <a:tblGrid>
                <a:gridCol w="113224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1569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08127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18,4%</a:t>
                      </a:r>
                    </a:p>
                  </a:txBody>
                  <a:tcPr marL="9525" marR="9525" marT="9525" marB="0" anchor="b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34,0%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8127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26,6%</a:t>
                      </a:r>
                    </a:p>
                  </a:txBody>
                  <a:tcPr marL="9525" marR="9525" marT="9525" marB="0" anchor="b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2</a:t>
                      </a:r>
                      <a:r>
                        <a:rPr lang="sr-Latn-ME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1,8</a:t>
                      </a: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%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8127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26,6%</a:t>
                      </a:r>
                    </a:p>
                  </a:txBody>
                  <a:tcPr marL="9525" marR="9525" marT="9525" marB="0" anchor="b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19,3%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8127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26,6%</a:t>
                      </a:r>
                    </a:p>
                  </a:txBody>
                  <a:tcPr marL="9525" marR="9525" marT="9525" marB="0" anchor="b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25,7%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AE0EE86A-FA3F-49C2-E015-03F516235944}"/>
              </a:ext>
            </a:extLst>
          </p:cNvPr>
          <p:cNvSpPr txBox="1"/>
          <p:nvPr/>
        </p:nvSpPr>
        <p:spPr>
          <a:xfrm>
            <a:off x="9645615" y="1011014"/>
            <a:ext cx="14859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err="1">
                <a:latin typeface="Franklin Gothic Book" panose="020B0503020102020204" pitchFamily="34" charset="0"/>
              </a:rPr>
              <a:t>Visok</a:t>
            </a:r>
            <a:r>
              <a:rPr lang="en-US" b="1" dirty="0">
                <a:latin typeface="Franklin Gothic Book" panose="020B0503020102020204" pitchFamily="34" charset="0"/>
              </a:rPr>
              <a:t> </a:t>
            </a:r>
            <a:r>
              <a:rPr lang="en-US" b="1" dirty="0" err="1">
                <a:latin typeface="Franklin Gothic Book" panose="020B0503020102020204" pitchFamily="34" charset="0"/>
              </a:rPr>
              <a:t>nivo</a:t>
            </a:r>
            <a:r>
              <a:rPr lang="en-US" b="1" dirty="0">
                <a:latin typeface="Franklin Gothic Book" panose="020B0503020102020204" pitchFamily="34" charset="0"/>
              </a:rPr>
              <a:t> </a:t>
            </a:r>
            <a:r>
              <a:rPr lang="en-US" b="1" dirty="0" err="1">
                <a:latin typeface="Franklin Gothic Book" panose="020B0503020102020204" pitchFamily="34" charset="0"/>
              </a:rPr>
              <a:t>stru</a:t>
            </a:r>
            <a:r>
              <a:rPr lang="sr-Latn-ME" b="1" dirty="0">
                <a:latin typeface="Franklin Gothic Book" panose="020B0503020102020204" pitchFamily="34" charset="0"/>
              </a:rPr>
              <a:t>č</a:t>
            </a:r>
            <a:r>
              <a:rPr lang="en-US" b="1" dirty="0" err="1">
                <a:latin typeface="Franklin Gothic Book" panose="020B0503020102020204" pitchFamily="34" charset="0"/>
              </a:rPr>
              <a:t>nosti</a:t>
            </a:r>
            <a:endParaRPr lang="en-US" b="1" dirty="0">
              <a:latin typeface="Franklin Gothic Book" panose="020B050302010202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A7C7F0D-D1E4-EE55-CE81-2CFB44EFBF93}"/>
              </a:ext>
            </a:extLst>
          </p:cNvPr>
          <p:cNvSpPr txBox="1"/>
          <p:nvPr/>
        </p:nvSpPr>
        <p:spPr>
          <a:xfrm>
            <a:off x="10744949" y="993241"/>
            <a:ext cx="14859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Latn-ME" b="1" dirty="0">
                <a:latin typeface="Franklin Gothic Book" panose="020B0503020102020204" pitchFamily="34" charset="0"/>
              </a:rPr>
              <a:t>Nizak</a:t>
            </a:r>
            <a:r>
              <a:rPr lang="en-US" b="1" dirty="0">
                <a:latin typeface="Franklin Gothic Book" panose="020B0503020102020204" pitchFamily="34" charset="0"/>
              </a:rPr>
              <a:t> </a:t>
            </a:r>
            <a:r>
              <a:rPr lang="en-US" b="1" dirty="0" err="1">
                <a:latin typeface="Franklin Gothic Book" panose="020B0503020102020204" pitchFamily="34" charset="0"/>
              </a:rPr>
              <a:t>nivo</a:t>
            </a:r>
            <a:r>
              <a:rPr lang="en-US" b="1" dirty="0">
                <a:latin typeface="Franklin Gothic Book" panose="020B0503020102020204" pitchFamily="34" charset="0"/>
              </a:rPr>
              <a:t> </a:t>
            </a:r>
            <a:r>
              <a:rPr lang="en-US" b="1" dirty="0" err="1">
                <a:latin typeface="Franklin Gothic Book" panose="020B0503020102020204" pitchFamily="34" charset="0"/>
              </a:rPr>
              <a:t>stru</a:t>
            </a:r>
            <a:r>
              <a:rPr lang="sr-Latn-ME" b="1" dirty="0">
                <a:latin typeface="Franklin Gothic Book" panose="020B0503020102020204" pitchFamily="34" charset="0"/>
              </a:rPr>
              <a:t>č</a:t>
            </a:r>
            <a:r>
              <a:rPr lang="en-US" b="1" dirty="0" err="1">
                <a:latin typeface="Franklin Gothic Book" panose="020B0503020102020204" pitchFamily="34" charset="0"/>
              </a:rPr>
              <a:t>nosti</a:t>
            </a:r>
            <a:endParaRPr lang="en-US" b="1" dirty="0">
              <a:latin typeface="Franklin Gothic Book" panose="020B0503020102020204" pitchFamily="34" charset="0"/>
            </a:endParaRPr>
          </a:p>
        </p:txBody>
      </p:sp>
      <p:sp>
        <p:nvSpPr>
          <p:cNvPr id="8" name="Google Shape;213;p57">
            <a:extLst>
              <a:ext uri="{FF2B5EF4-FFF2-40B4-BE49-F238E27FC236}">
                <a16:creationId xmlns:a16="http://schemas.microsoft.com/office/drawing/2014/main" id="{ABD0D72F-DC7C-BF66-DAE6-AAF23410F5D7}"/>
              </a:ext>
            </a:extLst>
          </p:cNvPr>
          <p:cNvSpPr txBox="1"/>
          <p:nvPr/>
        </p:nvSpPr>
        <p:spPr>
          <a:xfrm>
            <a:off x="81972" y="6408075"/>
            <a:ext cx="952500" cy="369332"/>
          </a:xfrm>
          <a:prstGeom prst="rect">
            <a:avLst/>
          </a:prstGeom>
          <a:noFill/>
          <a:ln w="9525" cap="flat" cmpd="sng">
            <a:solidFill>
              <a:srgbClr val="9565AB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US" sz="1800" b="0" i="0" u="none" strike="noStrike" cap="none">
                <a:solidFill>
                  <a:srgbClr val="9565AB"/>
                </a:solidFill>
                <a:latin typeface="Calibri"/>
                <a:ea typeface="Calibri"/>
                <a:cs typeface="Calibri"/>
                <a:sym typeface="Calibri"/>
              </a:rPr>
              <a:t>N=109</a:t>
            </a:r>
            <a:endParaRPr sz="1400" b="0" i="0" u="none" strike="noStrike" cap="none">
              <a:solidFill>
                <a:srgbClr val="9565AB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D317AF80-8ABF-DD15-9331-E1F8DA56FFD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8668954"/>
              </p:ext>
            </p:extLst>
          </p:nvPr>
        </p:nvGraphicFramePr>
        <p:xfrm>
          <a:off x="729672" y="1280161"/>
          <a:ext cx="9347979" cy="49613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479881135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49" name="Google Shape;149;p54"/>
          <p:cNvCxnSpPr/>
          <p:nvPr/>
        </p:nvCxnSpPr>
        <p:spPr>
          <a:xfrm>
            <a:off x="0" y="616525"/>
            <a:ext cx="729673" cy="0"/>
          </a:xfrm>
          <a:prstGeom prst="straightConnector1">
            <a:avLst/>
          </a:prstGeom>
          <a:noFill/>
          <a:ln w="76200" cap="flat" cmpd="sng">
            <a:solidFill>
              <a:srgbClr val="F2F2F2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150" name="Google Shape;150;p54"/>
          <p:cNvSpPr txBox="1"/>
          <p:nvPr/>
        </p:nvSpPr>
        <p:spPr>
          <a:xfrm>
            <a:off x="729672" y="195616"/>
            <a:ext cx="11119428" cy="8058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just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sr-Latn-ME" sz="2800" b="1" i="0" u="none" strike="noStrike" cap="none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Vještaci: </a:t>
            </a:r>
            <a:r>
              <a:rPr lang="en-US" sz="2800" b="0" i="0" u="none" strike="noStrike" cap="none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Kako</a:t>
            </a:r>
            <a:r>
              <a:rPr lang="en-US" sz="2800" b="0" i="0" u="none" strike="noStrike" cap="none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800" b="0" i="0" u="none" strike="noStrike" cap="none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biste</a:t>
            </a:r>
            <a:r>
              <a:rPr lang="en-US" sz="2800" b="0" i="0" u="none" strike="noStrike" cap="none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800" b="0" i="0" u="none" strike="noStrike" cap="none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ocijenili</a:t>
            </a:r>
            <a:r>
              <a:rPr lang="en-US" sz="2800" b="0" i="0" u="none" strike="noStrike" cap="none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800" b="0" i="0" u="none" strike="noStrike" cap="none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nivo</a:t>
            </a:r>
            <a:r>
              <a:rPr lang="en-US" sz="2800" b="0" i="0" u="none" strike="noStrike" cap="none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800" b="0" i="0" u="none" strike="noStrike" cap="none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stručnosti</a:t>
            </a:r>
            <a:r>
              <a:rPr lang="en-US" sz="2800" b="0" i="0" u="none" strike="noStrike" cap="none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800" b="0" i="0" u="none" strike="noStrike" cap="none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na</a:t>
            </a:r>
            <a:r>
              <a:rPr lang="en-US" sz="2800" b="0" i="0" u="none" strike="noStrike" cap="none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800" b="0" i="0" u="none" strike="noStrike" cap="none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skali</a:t>
            </a:r>
            <a:r>
              <a:rPr lang="en-US" sz="2800" b="0" i="0" u="none" strike="noStrike" cap="none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 od 1 do 5, </a:t>
            </a:r>
            <a:r>
              <a:rPr lang="en-US" sz="2800" b="0" i="0" u="none" strike="noStrike" cap="none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pri</a:t>
            </a:r>
            <a:r>
              <a:rPr lang="en-US" sz="2800" b="0" i="0" u="none" strike="noStrike" cap="none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800" b="0" i="0" u="none" strike="noStrike" cap="none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čemu</a:t>
            </a:r>
            <a:r>
              <a:rPr lang="en-US" sz="2800" b="0" i="0" u="none" strike="noStrike" cap="none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 1 </a:t>
            </a:r>
            <a:r>
              <a:rPr lang="en-US" sz="2800" b="0" i="0" u="none" strike="noStrike" cap="none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predstavlja</a:t>
            </a:r>
            <a:r>
              <a:rPr lang="en-US" sz="2800" b="0" i="0" u="none" strike="noStrike" cap="none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 „</a:t>
            </a:r>
            <a:r>
              <a:rPr lang="en-US" sz="2800" b="0" i="0" u="none" strike="noStrike" cap="none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vrlo</a:t>
            </a:r>
            <a:r>
              <a:rPr lang="en-US" sz="2800" b="0" i="0" u="none" strike="noStrike" cap="none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800" b="0" i="0" u="none" strike="noStrike" cap="none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loše</a:t>
            </a:r>
            <a:r>
              <a:rPr lang="en-US" sz="2800" b="0" i="0" u="none" strike="noStrike" cap="none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“, a 5 „</a:t>
            </a:r>
            <a:r>
              <a:rPr lang="en-US" sz="2800" b="0" i="0" u="none" strike="noStrike" cap="none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izvrsno</a:t>
            </a:r>
            <a:r>
              <a:rPr lang="en-US" sz="2800" b="0" i="0" u="none" strike="noStrike" cap="none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“:</a:t>
            </a:r>
            <a:endParaRPr sz="2800" b="0" i="0" u="none" strike="noStrike" cap="none" dirty="0">
              <a:solidFill>
                <a:schemeClr val="tx1">
                  <a:lumMod val="75000"/>
                  <a:lumOff val="25000"/>
                </a:schemeClr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51" name="Google Shape;151;p54"/>
          <p:cNvCxnSpPr/>
          <p:nvPr/>
        </p:nvCxnSpPr>
        <p:spPr>
          <a:xfrm>
            <a:off x="0" y="6302035"/>
            <a:ext cx="11131515" cy="0"/>
          </a:xfrm>
          <a:prstGeom prst="straightConnector1">
            <a:avLst/>
          </a:prstGeom>
          <a:noFill/>
          <a:ln w="76200" cap="flat" cmpd="sng">
            <a:solidFill>
              <a:srgbClr val="F2F2F2"/>
            </a:solidFill>
            <a:prstDash val="solid"/>
            <a:miter lim="800000"/>
            <a:headEnd type="none" w="sm" len="sm"/>
            <a:tailEnd type="none" w="sm" len="sm"/>
          </a:ln>
        </p:spPr>
      </p:cxnSp>
      <p:pic>
        <p:nvPicPr>
          <p:cNvPr id="152" name="Google Shape;152;p54"/>
          <p:cNvPicPr preferRelativeResize="0"/>
          <p:nvPr/>
        </p:nvPicPr>
        <p:blipFill rotWithShape="1">
          <a:blip r:embed="rId3">
            <a:alphaModFix/>
          </a:blip>
          <a:srcRect r="70503"/>
          <a:stretch/>
        </p:blipFill>
        <p:spPr>
          <a:xfrm>
            <a:off x="11159212" y="5899098"/>
            <a:ext cx="689888" cy="805873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4" name="Google Shape;171;p55">
            <a:extLst>
              <a:ext uri="{FF2B5EF4-FFF2-40B4-BE49-F238E27FC236}">
                <a16:creationId xmlns:a16="http://schemas.microsoft.com/office/drawing/2014/main" id="{BB39C9C0-0AAB-D4C6-AEAD-98A71C6CF20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924260050"/>
              </p:ext>
            </p:extLst>
          </p:nvPr>
        </p:nvGraphicFramePr>
        <p:xfrm>
          <a:off x="9824985" y="662007"/>
          <a:ext cx="2148842" cy="4674092"/>
        </p:xfrm>
        <a:graphic>
          <a:graphicData uri="http://schemas.openxmlformats.org/drawingml/2006/table">
            <a:tbl>
              <a:tblPr firstRow="1" bandRow="1">
                <a:noFill/>
                <a:tableStyleId>{9477955C-A1E1-4A4C-BD3D-66FEA38ACCEF}</a:tableStyleId>
              </a:tblPr>
              <a:tblGrid>
                <a:gridCol w="113272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1612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16852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30,4%</a:t>
                      </a:r>
                    </a:p>
                  </a:txBody>
                  <a:tcPr marL="9525" marR="9525" marT="9525" marB="0" anchor="b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14,2%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6852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39,2%</a:t>
                      </a:r>
                    </a:p>
                  </a:txBody>
                  <a:tcPr marL="9525" marR="9525" marT="9525" marB="0" anchor="b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10,8%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6852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31,5%</a:t>
                      </a:r>
                    </a:p>
                  </a:txBody>
                  <a:tcPr marL="9525" marR="9525" marT="9525" marB="0" anchor="b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21,7%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6852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50,0%</a:t>
                      </a:r>
                    </a:p>
                  </a:txBody>
                  <a:tcPr marL="9525" marR="9525" marT="9525" marB="0" anchor="b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5,4%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AE0EE86A-FA3F-49C2-E015-03F516235944}"/>
              </a:ext>
            </a:extLst>
          </p:cNvPr>
          <p:cNvSpPr txBox="1"/>
          <p:nvPr/>
        </p:nvSpPr>
        <p:spPr>
          <a:xfrm>
            <a:off x="9645615" y="962888"/>
            <a:ext cx="14859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err="1">
                <a:latin typeface="Franklin Gothic Book" panose="020B0503020102020204" pitchFamily="34" charset="0"/>
              </a:rPr>
              <a:t>Visok</a:t>
            </a:r>
            <a:r>
              <a:rPr lang="en-US" b="1" dirty="0">
                <a:latin typeface="Franklin Gothic Book" panose="020B0503020102020204" pitchFamily="34" charset="0"/>
              </a:rPr>
              <a:t> </a:t>
            </a:r>
            <a:r>
              <a:rPr lang="en-US" b="1" dirty="0" err="1">
                <a:latin typeface="Franklin Gothic Book" panose="020B0503020102020204" pitchFamily="34" charset="0"/>
              </a:rPr>
              <a:t>nivo</a:t>
            </a:r>
            <a:r>
              <a:rPr lang="en-US" b="1" dirty="0">
                <a:latin typeface="Franklin Gothic Book" panose="020B0503020102020204" pitchFamily="34" charset="0"/>
              </a:rPr>
              <a:t> </a:t>
            </a:r>
            <a:r>
              <a:rPr lang="en-US" b="1" dirty="0" err="1">
                <a:latin typeface="Franklin Gothic Book" panose="020B0503020102020204" pitchFamily="34" charset="0"/>
              </a:rPr>
              <a:t>stru</a:t>
            </a:r>
            <a:r>
              <a:rPr lang="sr-Latn-ME" b="1" dirty="0">
                <a:latin typeface="Franklin Gothic Book" panose="020B0503020102020204" pitchFamily="34" charset="0"/>
              </a:rPr>
              <a:t>č</a:t>
            </a:r>
            <a:r>
              <a:rPr lang="en-US" b="1" dirty="0" err="1">
                <a:latin typeface="Franklin Gothic Book" panose="020B0503020102020204" pitchFamily="34" charset="0"/>
              </a:rPr>
              <a:t>nosti</a:t>
            </a:r>
            <a:endParaRPr lang="en-US" b="1" dirty="0">
              <a:latin typeface="Franklin Gothic Book" panose="020B050302010202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A7C7F0D-D1E4-EE55-CE81-2CFB44EFBF93}"/>
              </a:ext>
            </a:extLst>
          </p:cNvPr>
          <p:cNvSpPr txBox="1"/>
          <p:nvPr/>
        </p:nvSpPr>
        <p:spPr>
          <a:xfrm>
            <a:off x="10735324" y="954741"/>
            <a:ext cx="14859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Latn-ME" b="1" dirty="0">
                <a:latin typeface="Franklin Gothic Book" panose="020B0503020102020204" pitchFamily="34" charset="0"/>
              </a:rPr>
              <a:t>Nizak</a:t>
            </a:r>
            <a:r>
              <a:rPr lang="en-US" b="1" dirty="0">
                <a:latin typeface="Franklin Gothic Book" panose="020B0503020102020204" pitchFamily="34" charset="0"/>
              </a:rPr>
              <a:t> </a:t>
            </a:r>
            <a:r>
              <a:rPr lang="en-US" b="1" dirty="0" err="1">
                <a:latin typeface="Franklin Gothic Book" panose="020B0503020102020204" pitchFamily="34" charset="0"/>
              </a:rPr>
              <a:t>nivo</a:t>
            </a:r>
            <a:r>
              <a:rPr lang="en-US" b="1" dirty="0">
                <a:latin typeface="Franklin Gothic Book" panose="020B0503020102020204" pitchFamily="34" charset="0"/>
              </a:rPr>
              <a:t> </a:t>
            </a:r>
            <a:r>
              <a:rPr lang="en-US" b="1" dirty="0" err="1">
                <a:latin typeface="Franklin Gothic Book" panose="020B0503020102020204" pitchFamily="34" charset="0"/>
              </a:rPr>
              <a:t>stru</a:t>
            </a:r>
            <a:r>
              <a:rPr lang="sr-Latn-ME" b="1" dirty="0">
                <a:latin typeface="Franklin Gothic Book" panose="020B0503020102020204" pitchFamily="34" charset="0"/>
              </a:rPr>
              <a:t>č</a:t>
            </a:r>
            <a:r>
              <a:rPr lang="en-US" b="1" dirty="0" err="1">
                <a:latin typeface="Franklin Gothic Book" panose="020B0503020102020204" pitchFamily="34" charset="0"/>
              </a:rPr>
              <a:t>nosti</a:t>
            </a:r>
            <a:endParaRPr lang="en-US" b="1" dirty="0">
              <a:latin typeface="Franklin Gothic Book" panose="020B0503020102020204" pitchFamily="34" charset="0"/>
            </a:endParaRPr>
          </a:p>
        </p:txBody>
      </p:sp>
      <p:sp>
        <p:nvSpPr>
          <p:cNvPr id="8" name="Google Shape;227;p58">
            <a:extLst>
              <a:ext uri="{FF2B5EF4-FFF2-40B4-BE49-F238E27FC236}">
                <a16:creationId xmlns:a16="http://schemas.microsoft.com/office/drawing/2014/main" id="{9D7D5D06-F66C-AF00-22F9-896FD0346DD7}"/>
              </a:ext>
            </a:extLst>
          </p:cNvPr>
          <p:cNvSpPr txBox="1"/>
          <p:nvPr/>
        </p:nvSpPr>
        <p:spPr>
          <a:xfrm>
            <a:off x="81972" y="6408075"/>
            <a:ext cx="952500" cy="369332"/>
          </a:xfrm>
          <a:prstGeom prst="rect">
            <a:avLst/>
          </a:prstGeom>
          <a:noFill/>
          <a:ln w="9525" cap="flat" cmpd="sng">
            <a:solidFill>
              <a:srgbClr val="9565AB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US" sz="1800" b="0" i="0" u="none" strike="noStrike" cap="none">
                <a:solidFill>
                  <a:srgbClr val="9565AB"/>
                </a:solidFill>
                <a:latin typeface="Calibri"/>
                <a:ea typeface="Calibri"/>
                <a:cs typeface="Calibri"/>
                <a:sym typeface="Calibri"/>
              </a:rPr>
              <a:t>N=92</a:t>
            </a:r>
            <a:endParaRPr sz="1400" b="0" i="0" u="none" strike="noStrike" cap="none">
              <a:solidFill>
                <a:srgbClr val="9565AB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7ECA2A3E-8DF6-B8EA-B7A1-24A08020463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69512492"/>
              </p:ext>
            </p:extLst>
          </p:nvPr>
        </p:nvGraphicFramePr>
        <p:xfrm>
          <a:off x="1034472" y="1116531"/>
          <a:ext cx="9004677" cy="50794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881799486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9565AB"/>
            </a:gs>
            <a:gs pos="21000">
              <a:srgbClr val="9565AB"/>
            </a:gs>
            <a:gs pos="73000">
              <a:srgbClr val="AF8BBF"/>
            </a:gs>
            <a:gs pos="100000">
              <a:schemeClr val="lt1"/>
            </a:gs>
          </a:gsLst>
          <a:lin ang="16200000" scaled="0"/>
        </a:gradFill>
        <a:effectLst/>
      </p:bgPr>
    </p:bg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53"/>
          <p:cNvSpPr txBox="1">
            <a:spLocks noGrp="1"/>
          </p:cNvSpPr>
          <p:nvPr>
            <p:ph type="subTitle" idx="1"/>
          </p:nvPr>
        </p:nvSpPr>
        <p:spPr>
          <a:xfrm>
            <a:off x="1395259" y="1136423"/>
            <a:ext cx="9928523" cy="6066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bg1"/>
              </a:buClr>
            </a:pPr>
            <a:r>
              <a:rPr lang="en-US" sz="1600" dirty="0" err="1">
                <a:solidFill>
                  <a:schemeClr val="bg1"/>
                </a:solidFill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</a:t>
            </a:r>
            <a:r>
              <a:rPr lang="en-US" sz="1600" dirty="0" err="1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lavne</a:t>
            </a:r>
            <a:r>
              <a:rPr lang="en-US" sz="1600" dirty="0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teme</a:t>
            </a:r>
            <a:r>
              <a:rPr lang="en-US" sz="1600" dirty="0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en-US" sz="1600" dirty="0" err="1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ocjena</a:t>
            </a:r>
            <a:r>
              <a:rPr lang="en-US" sz="1600" dirty="0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uslova</a:t>
            </a:r>
            <a:r>
              <a:rPr lang="en-US" sz="1600" dirty="0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rada</a:t>
            </a:r>
            <a:r>
              <a:rPr lang="en-US" sz="1600" dirty="0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600" dirty="0" err="1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percepcija</a:t>
            </a:r>
            <a:r>
              <a:rPr lang="en-US" sz="1600" dirty="0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korupcije</a:t>
            </a:r>
            <a:r>
              <a:rPr lang="en-US" sz="1600" dirty="0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 </a:t>
            </a:r>
            <a:r>
              <a:rPr lang="en-US" sz="1600" dirty="0" err="1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iskustva</a:t>
            </a:r>
            <a:r>
              <a:rPr lang="en-US" sz="1600" dirty="0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 </a:t>
            </a:r>
            <a:r>
              <a:rPr lang="en-US" sz="1600" dirty="0" err="1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korupcijom</a:t>
            </a:r>
            <a:r>
              <a:rPr lang="en-US" sz="1600" dirty="0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 </a:t>
            </a:r>
            <a:r>
              <a:rPr lang="en-US" sz="1600" dirty="0" err="1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neprimjerenim</a:t>
            </a:r>
            <a:r>
              <a:rPr lang="en-US" sz="1600" dirty="0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pritiskom</a:t>
            </a:r>
            <a:r>
              <a:rPr lang="en-US" sz="1600" dirty="0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600" dirty="0" err="1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kao</a:t>
            </a:r>
            <a:r>
              <a:rPr lang="en-US" sz="1600" dirty="0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 </a:t>
            </a:r>
            <a:r>
              <a:rPr lang="en-US" sz="1600" dirty="0" err="1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odnos</a:t>
            </a:r>
            <a:r>
              <a:rPr lang="en-US" sz="1600" dirty="0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prema</a:t>
            </a:r>
            <a:r>
              <a:rPr lang="en-US" sz="1600" dirty="0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uvođenju</a:t>
            </a:r>
            <a:r>
              <a:rPr lang="en-US" sz="1600" dirty="0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vetinga</a:t>
            </a:r>
            <a:r>
              <a:rPr lang="en-US" sz="1600" dirty="0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sr-Latn-ME" sz="1600" dirty="0">
              <a:solidFill>
                <a:schemeClr val="bg1"/>
              </a:solidFill>
              <a:effectLst/>
              <a:latin typeface="Franklin Gothic Book" panose="020B0503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bg1"/>
              </a:buClr>
            </a:pPr>
            <a:endParaRPr lang="en-US" sz="1600" dirty="0">
              <a:solidFill>
                <a:schemeClr val="bg1"/>
              </a:solidFill>
              <a:effectLst/>
              <a:latin typeface="Franklin Gothic Book" panose="020B0503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bg1"/>
              </a:buClr>
            </a:pPr>
            <a:r>
              <a:rPr lang="sr-Latn-ME" sz="1600" b="1" dirty="0">
                <a:solidFill>
                  <a:schemeClr val="bg1"/>
                </a:solidFill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ZADOVOLJSTVO USLOVIMA RADA</a:t>
            </a:r>
          </a:p>
          <a:p>
            <a:pPr marL="0" marR="0" lvl="0" indent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bg1"/>
              </a:buClr>
            </a:pPr>
            <a:endParaRPr lang="sr-Latn-ME" sz="1000" b="1" dirty="0">
              <a:solidFill>
                <a:schemeClr val="bg1"/>
              </a:solidFill>
              <a:latin typeface="Franklin Gothic Book" panose="020B0503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bg1"/>
              </a:buClr>
            </a:pPr>
            <a:r>
              <a:rPr lang="en-US" sz="1600" dirty="0" err="1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Državni</a:t>
            </a:r>
            <a:r>
              <a:rPr lang="en-US" sz="1600" dirty="0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tužioci</a:t>
            </a:r>
            <a:r>
              <a:rPr lang="en-US" sz="1600" dirty="0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</a:t>
            </a:r>
            <a:r>
              <a:rPr lang="en-US" sz="1600" dirty="0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najzadovoljniji</a:t>
            </a:r>
            <a:r>
              <a:rPr lang="en-US" sz="1600" dirty="0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uslovima</a:t>
            </a:r>
            <a:r>
              <a:rPr lang="en-US" sz="1600" dirty="0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rada</a:t>
            </a:r>
            <a:r>
              <a:rPr lang="en-US" sz="1600" dirty="0">
                <a:solidFill>
                  <a:schemeClr val="bg1"/>
                </a:solidFill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– </a:t>
            </a:r>
            <a:r>
              <a:rPr lang="en-US" sz="1600" dirty="0" err="1">
                <a:solidFill>
                  <a:schemeClr val="bg1"/>
                </a:solidFill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više</a:t>
            </a:r>
            <a:r>
              <a:rPr lang="en-US" sz="1600" dirty="0">
                <a:solidFill>
                  <a:schemeClr val="bg1"/>
                </a:solidFill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od </a:t>
            </a:r>
            <a:r>
              <a:rPr lang="en-US" sz="1600" dirty="0" err="1">
                <a:solidFill>
                  <a:schemeClr val="bg1"/>
                </a:solidFill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polovine</a:t>
            </a:r>
            <a:r>
              <a:rPr lang="en-US" sz="1600" dirty="0">
                <a:solidFill>
                  <a:schemeClr val="bg1"/>
                </a:solidFill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en-US" sz="1600" dirty="0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56.1%) </a:t>
            </a:r>
            <a:r>
              <a:rPr lang="en-US" sz="1600" dirty="0" err="1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ispitanih</a:t>
            </a:r>
            <a:r>
              <a:rPr lang="en-US" sz="1600" dirty="0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smatra</a:t>
            </a:r>
            <a:r>
              <a:rPr lang="en-US" sz="1600" dirty="0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da </a:t>
            </a:r>
            <a:r>
              <a:rPr lang="en-US" sz="1600" dirty="0" err="1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</a:t>
            </a:r>
            <a:r>
              <a:rPr lang="en-US" sz="1600" dirty="0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adekvatno</a:t>
            </a:r>
            <a:r>
              <a:rPr lang="en-US" sz="1600" dirty="0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plaćeni</a:t>
            </a:r>
            <a:r>
              <a:rPr lang="en-US" sz="1600" dirty="0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za </a:t>
            </a:r>
            <a:r>
              <a:rPr lang="en-US" sz="1600" dirty="0" err="1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posao</a:t>
            </a:r>
            <a:r>
              <a:rPr lang="en-US" sz="1600" dirty="0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koji </a:t>
            </a:r>
            <a:r>
              <a:rPr lang="en-US" sz="1600" dirty="0" err="1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obavljaju</a:t>
            </a:r>
            <a:r>
              <a:rPr lang="en-US" sz="1600" dirty="0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Manje </a:t>
            </a:r>
            <a:r>
              <a:rPr lang="en-US" sz="1600" dirty="0" err="1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</a:t>
            </a:r>
            <a:r>
              <a:rPr lang="en-US" sz="1600" dirty="0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zadovoljni</a:t>
            </a:r>
            <a:r>
              <a:rPr lang="en-US" sz="1600" dirty="0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vještaci</a:t>
            </a:r>
            <a:r>
              <a:rPr lang="en-US" sz="1600" dirty="0">
                <a:solidFill>
                  <a:schemeClr val="bg1"/>
                </a:solidFill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en-US" sz="1600" dirty="0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28.3%), a </a:t>
            </a:r>
            <a:r>
              <a:rPr lang="en-US" sz="1600" dirty="0" err="1">
                <a:solidFill>
                  <a:schemeClr val="bg1"/>
                </a:solidFill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</a:t>
            </a:r>
            <a:r>
              <a:rPr lang="en-US" sz="1600" dirty="0" err="1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ajmanje</a:t>
            </a:r>
            <a:r>
              <a:rPr lang="en-US" sz="1600" dirty="0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sudije</a:t>
            </a:r>
            <a:r>
              <a:rPr lang="en-US" sz="1600" dirty="0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600" dirty="0" err="1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manje</a:t>
            </a:r>
            <a:r>
              <a:rPr lang="en-US" sz="1600" dirty="0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od </a:t>
            </a:r>
            <a:r>
              <a:rPr lang="en-US" sz="1600" dirty="0">
                <a:solidFill>
                  <a:schemeClr val="bg1"/>
                </a:solidFill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1/4</a:t>
            </a:r>
            <a:r>
              <a:rPr lang="en-US" sz="1600" dirty="0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je </a:t>
            </a:r>
            <a:r>
              <a:rPr lang="en-US" sz="1600" dirty="0" err="1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zadovoljno</a:t>
            </a:r>
            <a:r>
              <a:rPr lang="en-US" sz="1600" dirty="0">
                <a:solidFill>
                  <a:schemeClr val="bg1"/>
                </a:solidFill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platom</a:t>
            </a:r>
            <a:r>
              <a:rPr lang="en-US" sz="1600" dirty="0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(22.1%). </a:t>
            </a:r>
            <a:r>
              <a:rPr lang="en-US" sz="1600" dirty="0" err="1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Ubjedljiva</a:t>
            </a:r>
            <a:r>
              <a:rPr lang="en-US" sz="1600" dirty="0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većina</a:t>
            </a:r>
            <a:r>
              <a:rPr lang="en-US" sz="1600" dirty="0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ispitanih</a:t>
            </a:r>
            <a:r>
              <a:rPr lang="en-US" sz="1600" dirty="0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državnih</a:t>
            </a:r>
            <a:r>
              <a:rPr lang="en-US" sz="1600" dirty="0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tužilaca</a:t>
            </a:r>
            <a:r>
              <a:rPr lang="en-US" sz="1600" dirty="0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(85.3%) </a:t>
            </a:r>
            <a:r>
              <a:rPr lang="en-US" sz="1600" dirty="0" err="1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US" sz="1600" dirty="0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sudija</a:t>
            </a:r>
            <a:r>
              <a:rPr lang="en-US" sz="1600" dirty="0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(76.8%) </a:t>
            </a:r>
            <a:r>
              <a:rPr lang="en-US" sz="1600" dirty="0" err="1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dijeli</a:t>
            </a:r>
            <a:r>
              <a:rPr lang="en-US" sz="1600" dirty="0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mišljenje</a:t>
            </a:r>
            <a:r>
              <a:rPr lang="en-US" sz="1600" dirty="0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da </a:t>
            </a:r>
            <a:r>
              <a:rPr lang="en-US" sz="1600" dirty="0" err="1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podizanje</a:t>
            </a:r>
            <a:r>
              <a:rPr lang="en-US" sz="1600" dirty="0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nivoa</a:t>
            </a:r>
            <a:r>
              <a:rPr lang="en-US" sz="1600" dirty="0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plata</a:t>
            </a:r>
            <a:r>
              <a:rPr lang="en-US" sz="1600" dirty="0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garantuje</a:t>
            </a:r>
            <a:r>
              <a:rPr lang="en-US" sz="1600" dirty="0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nezavisnost</a:t>
            </a:r>
            <a:r>
              <a:rPr lang="en-US" sz="1600" dirty="0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US" sz="1600" dirty="0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nepristrasnost</a:t>
            </a:r>
            <a:r>
              <a:rPr lang="en-US" sz="1600" dirty="0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njihovog</a:t>
            </a:r>
            <a:r>
              <a:rPr lang="en-US" sz="1600" dirty="0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rada</a:t>
            </a:r>
            <a:r>
              <a:rPr lang="en-US" sz="1600" dirty="0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1600" dirty="0" err="1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Administrativnom</a:t>
            </a:r>
            <a:r>
              <a:rPr lang="en-US" sz="1600" dirty="0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US" sz="1600" dirty="0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stručnom</a:t>
            </a:r>
            <a:r>
              <a:rPr lang="en-US" sz="1600" dirty="0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podrškom</a:t>
            </a:r>
            <a:r>
              <a:rPr lang="en-US" sz="1600" dirty="0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u </a:t>
            </a:r>
            <a:r>
              <a:rPr lang="en-US" sz="1600" dirty="0" err="1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radu</a:t>
            </a:r>
            <a:r>
              <a:rPr lang="en-US" sz="1600" dirty="0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najviše</a:t>
            </a:r>
            <a:r>
              <a:rPr lang="en-US" sz="1600" dirty="0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</a:t>
            </a:r>
            <a:r>
              <a:rPr lang="en-US" sz="1600" dirty="0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zadovoljni</a:t>
            </a:r>
            <a:r>
              <a:rPr lang="en-US" sz="1600" dirty="0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tužioci</a:t>
            </a:r>
            <a:r>
              <a:rPr lang="en-US" sz="1600" dirty="0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(39%), a </a:t>
            </a:r>
            <a:r>
              <a:rPr lang="en-US" sz="1600" dirty="0" err="1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najmanje</a:t>
            </a:r>
            <a:r>
              <a:rPr lang="en-US" sz="1600" dirty="0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sudije</a:t>
            </a:r>
            <a:r>
              <a:rPr lang="en-US" sz="1600" dirty="0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(25.3%).</a:t>
            </a:r>
            <a:endParaRPr lang="sr-Latn-ME" sz="1600" dirty="0">
              <a:solidFill>
                <a:schemeClr val="bg1"/>
              </a:solidFill>
              <a:effectLst/>
              <a:latin typeface="Franklin Gothic Book" panose="020B0503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bg1"/>
              </a:buClr>
            </a:pPr>
            <a:endParaRPr lang="en-US" sz="1600" dirty="0">
              <a:solidFill>
                <a:schemeClr val="bg1"/>
              </a:solidFill>
              <a:effectLst/>
              <a:latin typeface="Franklin Gothic Book" panose="020B0503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bg1"/>
              </a:buClr>
            </a:pPr>
            <a:r>
              <a:rPr lang="sr-Latn-ME" sz="1600" b="1" dirty="0">
                <a:solidFill>
                  <a:schemeClr val="bg1"/>
                </a:solidFill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PERCEPCIJA KORUPCIJE U PRAVOSUĐU</a:t>
            </a:r>
            <a:endParaRPr lang="sr-Latn-ME" sz="1600" b="1" dirty="0">
              <a:solidFill>
                <a:schemeClr val="bg1"/>
              </a:solidFill>
              <a:effectLst/>
              <a:latin typeface="Franklin Gothic Book" panose="020B0503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bg1"/>
              </a:buClr>
            </a:pPr>
            <a:endParaRPr lang="sr-Latn-ME" sz="1000" dirty="0">
              <a:solidFill>
                <a:schemeClr val="bg1"/>
              </a:solidFill>
              <a:latin typeface="Franklin Gothic Book" panose="020B0503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marR="0" lvl="0" indent="-28575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1600" b="1" dirty="0" err="1">
                <a:solidFill>
                  <a:schemeClr val="bg1"/>
                </a:solidFill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Čak</a:t>
            </a:r>
            <a:r>
              <a:rPr lang="en-US" sz="1600" b="1" dirty="0">
                <a:solidFill>
                  <a:schemeClr val="bg1"/>
                </a:solidFill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80% </a:t>
            </a:r>
            <a:r>
              <a:rPr lang="en-US" sz="1600" b="1" dirty="0" err="1">
                <a:solidFill>
                  <a:schemeClr val="bg1"/>
                </a:solidFill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ispitanih</a:t>
            </a:r>
            <a:r>
              <a:rPr lang="en-US" sz="1600" b="1" dirty="0">
                <a:solidFill>
                  <a:schemeClr val="bg1"/>
                </a:solidFill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>
                <a:solidFill>
                  <a:schemeClr val="bg1"/>
                </a:solidFill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advokata</a:t>
            </a:r>
            <a:r>
              <a:rPr lang="en-US" sz="1600" b="1" dirty="0">
                <a:solidFill>
                  <a:schemeClr val="bg1"/>
                </a:solidFill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63,1% </a:t>
            </a:r>
            <a:r>
              <a:rPr lang="en-US" sz="1600" b="1" dirty="0" err="1">
                <a:solidFill>
                  <a:schemeClr val="bg1"/>
                </a:solidFill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sudskih</a:t>
            </a:r>
            <a:r>
              <a:rPr lang="en-US" sz="1600" b="1" dirty="0">
                <a:solidFill>
                  <a:schemeClr val="bg1"/>
                </a:solidFill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>
                <a:solidFill>
                  <a:schemeClr val="bg1"/>
                </a:solidFill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vještaka</a:t>
            </a:r>
            <a:r>
              <a:rPr lang="en-US" sz="1600" b="1" dirty="0">
                <a:solidFill>
                  <a:schemeClr val="bg1"/>
                </a:solidFill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600" b="1" dirty="0" err="1">
                <a:solidFill>
                  <a:schemeClr val="bg1"/>
                </a:solidFill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</a:t>
            </a:r>
            <a:r>
              <a:rPr lang="en-US" sz="1600" b="1" dirty="0" err="1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rećina</a:t>
            </a:r>
            <a:r>
              <a:rPr lang="en-US" sz="1600" b="1" dirty="0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ispitanih</a:t>
            </a:r>
            <a:r>
              <a:rPr lang="en-US" sz="1600" b="1" dirty="0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sudija</a:t>
            </a:r>
            <a:r>
              <a:rPr lang="en-US" sz="1600" b="1" dirty="0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(33,7%) i </a:t>
            </a:r>
            <a:r>
              <a:rPr lang="en-US" sz="1600" b="1" dirty="0" err="1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malo</a:t>
            </a:r>
            <a:r>
              <a:rPr lang="en-US" sz="1600" b="1" dirty="0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manje</a:t>
            </a:r>
            <a:r>
              <a:rPr lang="en-US" sz="1600" b="1" dirty="0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državnih</a:t>
            </a:r>
            <a:r>
              <a:rPr lang="en-US" sz="1600" b="1" dirty="0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tužilaca</a:t>
            </a:r>
            <a:r>
              <a:rPr lang="en-US" sz="1600" b="1" dirty="0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(31,7%) </a:t>
            </a:r>
            <a:r>
              <a:rPr lang="en-US" sz="1600" b="1" dirty="0" err="1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smatraju</a:t>
            </a:r>
            <a:r>
              <a:rPr lang="en-US" sz="1600" b="1" dirty="0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da </a:t>
            </a:r>
            <a:r>
              <a:rPr lang="en-US" sz="1600" b="1" dirty="0" err="1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korupcije</a:t>
            </a:r>
            <a:r>
              <a:rPr lang="en-US" sz="1600" b="1" dirty="0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ima</a:t>
            </a:r>
            <a:r>
              <a:rPr lang="en-US" sz="1600" b="1" dirty="0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u </a:t>
            </a:r>
            <a:r>
              <a:rPr lang="en-US" sz="1600" b="1" dirty="0" err="1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crnogorskom</a:t>
            </a:r>
            <a:r>
              <a:rPr lang="en-US" sz="1600" b="1" dirty="0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pravosuđu</a:t>
            </a:r>
            <a:r>
              <a:rPr lang="en-US" sz="1600" b="1" dirty="0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1600" dirty="0" err="1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Mnogo</a:t>
            </a:r>
            <a:r>
              <a:rPr lang="en-US" sz="1600" dirty="0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više</a:t>
            </a:r>
            <a:r>
              <a:rPr lang="en-US" sz="1600" dirty="0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advokata</a:t>
            </a:r>
            <a:r>
              <a:rPr lang="en-US" sz="1600" dirty="0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 </a:t>
            </a:r>
            <a:r>
              <a:rPr lang="en-US" sz="1600" dirty="0" err="1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vještaka</a:t>
            </a:r>
            <a:r>
              <a:rPr lang="en-US" sz="1600" dirty="0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smatra</a:t>
            </a:r>
            <a:r>
              <a:rPr lang="en-US" sz="1600" dirty="0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da </a:t>
            </a:r>
            <a:r>
              <a:rPr lang="en-US" sz="1600" dirty="0" err="1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korupcije</a:t>
            </a:r>
            <a:r>
              <a:rPr lang="en-US" sz="1600" dirty="0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ima</a:t>
            </a:r>
            <a:r>
              <a:rPr lang="en-US" sz="1600" dirty="0">
                <a:solidFill>
                  <a:schemeClr val="bg1"/>
                </a:solidFill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od </a:t>
            </a:r>
            <a:r>
              <a:rPr lang="en-US" sz="1600" dirty="0" err="1">
                <a:solidFill>
                  <a:schemeClr val="bg1"/>
                </a:solidFill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</a:t>
            </a:r>
            <a:r>
              <a:rPr lang="en-US" sz="1600" dirty="0" err="1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ržavnih</a:t>
            </a:r>
            <a:r>
              <a:rPr lang="en-US" sz="1600" dirty="0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tužilaca</a:t>
            </a:r>
            <a:r>
              <a:rPr lang="en-US" sz="1600" dirty="0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 </a:t>
            </a:r>
            <a:r>
              <a:rPr lang="en-US" sz="1600" dirty="0" err="1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sudija</a:t>
            </a:r>
            <a:r>
              <a:rPr lang="en-US" sz="1600" dirty="0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1600" dirty="0" err="1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Skoro</a:t>
            </a:r>
            <a:r>
              <a:rPr lang="en-US" sz="1600" dirty="0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polovina</a:t>
            </a:r>
            <a:r>
              <a:rPr lang="en-US" sz="1600" dirty="0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tužilaca</a:t>
            </a:r>
            <a:r>
              <a:rPr lang="en-US" sz="1600" dirty="0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(46.3%) i </a:t>
            </a:r>
            <a:r>
              <a:rPr lang="en-US" sz="1600" dirty="0" err="1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sudija</a:t>
            </a:r>
            <a:r>
              <a:rPr lang="en-US" sz="1600" dirty="0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(46%) </a:t>
            </a:r>
            <a:r>
              <a:rPr lang="en-US" sz="1600" dirty="0" err="1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misli</a:t>
            </a:r>
            <a:r>
              <a:rPr lang="en-US" sz="1600" dirty="0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da </a:t>
            </a:r>
            <a:r>
              <a:rPr lang="en-US" sz="1600" dirty="0" err="1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korupcije</a:t>
            </a:r>
            <a:r>
              <a:rPr lang="en-US" sz="1600" dirty="0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uopšte</a:t>
            </a:r>
            <a:r>
              <a:rPr lang="en-US" sz="1600" dirty="0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nema</a:t>
            </a:r>
            <a:r>
              <a:rPr lang="en-US" sz="1600" dirty="0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ili</a:t>
            </a:r>
            <a:r>
              <a:rPr lang="en-US" sz="1600" dirty="0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skoro</a:t>
            </a:r>
            <a:r>
              <a:rPr lang="en-US" sz="1600" dirty="0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da </a:t>
            </a:r>
            <a:r>
              <a:rPr lang="en-US" sz="1600" dirty="0" err="1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nema</a:t>
            </a:r>
            <a:r>
              <a:rPr lang="en-US" sz="1600" dirty="0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600" dirty="0" err="1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dok</a:t>
            </a:r>
            <a:r>
              <a:rPr lang="en-US" sz="1600" dirty="0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to </a:t>
            </a:r>
            <a:r>
              <a:rPr lang="en-US" sz="1600" dirty="0" err="1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misli</a:t>
            </a:r>
            <a:r>
              <a:rPr lang="en-US" sz="1600" dirty="0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samo</a:t>
            </a:r>
            <a:r>
              <a:rPr lang="en-US" sz="1600" dirty="0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7,3% </a:t>
            </a:r>
            <a:r>
              <a:rPr lang="en-US" sz="1600" dirty="0" err="1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advokata</a:t>
            </a:r>
            <a:r>
              <a:rPr lang="en-US" sz="1600" dirty="0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 14% </a:t>
            </a:r>
            <a:r>
              <a:rPr lang="en-US" sz="1600" dirty="0" err="1">
                <a:solidFill>
                  <a:schemeClr val="bg1"/>
                </a:solidFill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sudskih</a:t>
            </a:r>
            <a:r>
              <a:rPr lang="en-US" sz="1600" dirty="0">
                <a:solidFill>
                  <a:schemeClr val="bg1"/>
                </a:solidFill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vještaka</a:t>
            </a:r>
            <a:r>
              <a:rPr lang="en-US" sz="1600" dirty="0">
                <a:solidFill>
                  <a:schemeClr val="bg1"/>
                </a:solidFill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1600" u="sng" dirty="0">
                <a:solidFill>
                  <a:schemeClr val="bg1"/>
                </a:solidFill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sz="1600" i="1" u="sng" dirty="0" err="1">
                <a:solidFill>
                  <a:schemeClr val="bg1"/>
                </a:solidFill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slajd</a:t>
            </a:r>
            <a:r>
              <a:rPr lang="en-US" sz="1600" i="1" u="sng" dirty="0">
                <a:solidFill>
                  <a:schemeClr val="bg1"/>
                </a:solidFill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7</a:t>
            </a:r>
            <a:r>
              <a:rPr lang="en-US" sz="1600" u="sng" dirty="0">
                <a:solidFill>
                  <a:schemeClr val="bg1"/>
                </a:solidFill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</a:p>
          <a:p>
            <a:pPr marL="285750" marR="0" lvl="0" indent="-28575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1600" dirty="0" err="1">
                <a:solidFill>
                  <a:schemeClr val="bg1"/>
                </a:solidFill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Različito</a:t>
            </a:r>
            <a:r>
              <a:rPr lang="en-US" sz="1600" dirty="0">
                <a:solidFill>
                  <a:schemeClr val="bg1"/>
                </a:solidFill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je </a:t>
            </a:r>
            <a:r>
              <a:rPr lang="en-US" sz="1600" dirty="0" err="1">
                <a:solidFill>
                  <a:schemeClr val="bg1"/>
                </a:solidFill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viđenje</a:t>
            </a:r>
            <a:r>
              <a:rPr lang="en-US" sz="1600" dirty="0">
                <a:solidFill>
                  <a:schemeClr val="bg1"/>
                </a:solidFill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 </a:t>
            </a:r>
            <a:r>
              <a:rPr lang="en-US" sz="1600" dirty="0" err="1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najefikasnijeg</a:t>
            </a:r>
            <a:r>
              <a:rPr lang="en-US" sz="1600" dirty="0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načina</a:t>
            </a:r>
            <a:r>
              <a:rPr lang="en-US" sz="1600" dirty="0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za </a:t>
            </a:r>
            <a:r>
              <a:rPr lang="en-US" sz="1600" dirty="0" err="1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smanjenje</a:t>
            </a:r>
            <a:r>
              <a:rPr lang="en-US" sz="1600" dirty="0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rizika</a:t>
            </a:r>
            <a:r>
              <a:rPr lang="en-US" sz="1600" dirty="0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od </a:t>
            </a:r>
            <a:r>
              <a:rPr lang="en-US" sz="1600" dirty="0" err="1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korupcije</a:t>
            </a:r>
            <a:r>
              <a:rPr lang="en-US" sz="1600" dirty="0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1600" dirty="0" err="1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Sudije</a:t>
            </a:r>
            <a:r>
              <a:rPr lang="en-US" sz="1600" dirty="0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 </a:t>
            </a:r>
            <a:r>
              <a:rPr lang="en-US" sz="1600" dirty="0" err="1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državni</a:t>
            </a:r>
            <a:r>
              <a:rPr lang="en-US" sz="1600" dirty="0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tužioci</a:t>
            </a:r>
            <a:r>
              <a:rPr lang="en-US" sz="1600" dirty="0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misle</a:t>
            </a:r>
            <a:r>
              <a:rPr lang="en-US" sz="1600" dirty="0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da je </a:t>
            </a:r>
            <a:r>
              <a:rPr lang="en-US" sz="1600" dirty="0" err="1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najvažniji</a:t>
            </a:r>
            <a:r>
              <a:rPr lang="en-US" sz="1600" dirty="0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faktor</a:t>
            </a:r>
            <a:r>
              <a:rPr lang="en-US" sz="1600" dirty="0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povećanje</a:t>
            </a:r>
            <a:r>
              <a:rPr lang="en-US" sz="1600" dirty="0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plata</a:t>
            </a:r>
            <a:r>
              <a:rPr lang="en-US" sz="1600" dirty="0">
                <a:solidFill>
                  <a:schemeClr val="bg1"/>
                </a:solidFill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a</a:t>
            </a:r>
            <a:r>
              <a:rPr lang="en-US" sz="1600" dirty="0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advokati</a:t>
            </a:r>
            <a:r>
              <a:rPr lang="en-US" sz="1600" dirty="0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 </a:t>
            </a:r>
            <a:r>
              <a:rPr lang="en-US" sz="1600" dirty="0" err="1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vještaci</a:t>
            </a:r>
            <a:r>
              <a:rPr lang="en-US" sz="1600" dirty="0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uvođenje</a:t>
            </a:r>
            <a:r>
              <a:rPr lang="en-US" sz="1600" dirty="0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audio-</a:t>
            </a:r>
            <a:r>
              <a:rPr lang="en-US" sz="1600" dirty="0" err="1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vizuelnog</a:t>
            </a:r>
            <a:r>
              <a:rPr lang="en-US" sz="1600" dirty="0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snimanja</a:t>
            </a:r>
            <a:r>
              <a:rPr lang="en-US" sz="1600" dirty="0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saslušanja</a:t>
            </a:r>
            <a:r>
              <a:rPr lang="en-US" sz="1600" dirty="0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 </a:t>
            </a:r>
            <a:r>
              <a:rPr lang="en-US" sz="1600" dirty="0" err="1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suđenja</a:t>
            </a:r>
            <a:r>
              <a:rPr lang="en-US" sz="1600" dirty="0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285750" marR="0" lvl="0" indent="-28575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1600" dirty="0" err="1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Skoro</a:t>
            </a:r>
            <a:r>
              <a:rPr lang="en-US" sz="1600" dirty="0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svaki</a:t>
            </a:r>
            <a:r>
              <a:rPr lang="en-US" sz="1600" dirty="0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drugi</a:t>
            </a:r>
            <a:r>
              <a:rPr lang="en-US" sz="1600" dirty="0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intervjuisani</a:t>
            </a:r>
            <a:r>
              <a:rPr lang="en-US" sz="1600" dirty="0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sudija</a:t>
            </a:r>
            <a:r>
              <a:rPr lang="en-US" sz="1600" dirty="0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(48.5%) i </a:t>
            </a:r>
            <a:r>
              <a:rPr lang="en-US" sz="1600" dirty="0" err="1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skoro</a:t>
            </a:r>
            <a:r>
              <a:rPr lang="en-US" sz="1600" dirty="0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toliko</a:t>
            </a:r>
            <a:r>
              <a:rPr lang="en-US" sz="1600" dirty="0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državnih</a:t>
            </a:r>
            <a:r>
              <a:rPr lang="en-US" sz="1600" dirty="0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tužilaca</a:t>
            </a:r>
            <a:r>
              <a:rPr lang="en-US" sz="1600" dirty="0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(43.9%) </a:t>
            </a:r>
            <a:r>
              <a:rPr lang="en-US" sz="1600" dirty="0" err="1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vidi</a:t>
            </a:r>
            <a:r>
              <a:rPr lang="en-US" sz="1600" dirty="0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rizik</a:t>
            </a:r>
            <a:r>
              <a:rPr lang="en-US" sz="1600" dirty="0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od </a:t>
            </a:r>
            <a:r>
              <a:rPr lang="en-US" sz="1600" dirty="0" err="1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korupcije</a:t>
            </a:r>
            <a:r>
              <a:rPr lang="en-US" sz="1600" dirty="0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u </a:t>
            </a:r>
            <a:r>
              <a:rPr lang="en-US" sz="1600" dirty="0" err="1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sistemu</a:t>
            </a:r>
            <a:r>
              <a:rPr lang="en-US" sz="1600" dirty="0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napredovanja</a:t>
            </a:r>
            <a:r>
              <a:rPr lang="en-US" sz="1600" dirty="0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u </a:t>
            </a:r>
            <a:r>
              <a:rPr lang="en-US" sz="1600" dirty="0" err="1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okviru</a:t>
            </a:r>
            <a:r>
              <a:rPr lang="en-US" sz="1600" dirty="0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sudijske</a:t>
            </a:r>
            <a:r>
              <a:rPr lang="en-US" sz="1600" dirty="0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 </a:t>
            </a:r>
            <a:r>
              <a:rPr lang="en-US" sz="1600" dirty="0" err="1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tužilačke</a:t>
            </a:r>
            <a:r>
              <a:rPr lang="en-US" sz="1600" dirty="0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profesije</a:t>
            </a:r>
            <a:r>
              <a:rPr lang="en-US" sz="1600" dirty="0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u </a:t>
            </a:r>
            <a:r>
              <a:rPr lang="en-US" sz="1600" dirty="0" err="1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Crnoj</a:t>
            </a:r>
            <a:r>
              <a:rPr lang="en-US" sz="1600" dirty="0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Gori. </a:t>
            </a:r>
            <a:endParaRPr lang="sr-Latn-ME" sz="1600" dirty="0">
              <a:solidFill>
                <a:schemeClr val="bg1"/>
              </a:solidFill>
              <a:effectLst/>
              <a:latin typeface="Franklin Gothic Book" panose="020B0503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bg1"/>
              </a:buClr>
            </a:pPr>
            <a:endParaRPr lang="sr-Latn-ME" sz="1600" dirty="0">
              <a:solidFill>
                <a:schemeClr val="bg1"/>
              </a:solidFill>
              <a:latin typeface="Franklin Gothic Book" panose="020B0503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just">
              <a:spcBef>
                <a:spcPts val="0"/>
              </a:spcBef>
              <a:spcAft>
                <a:spcPts val="0"/>
              </a:spcAft>
              <a:buClr>
                <a:schemeClr val="bg1"/>
              </a:buClr>
            </a:pPr>
            <a:endParaRPr lang="en-US" sz="1600" dirty="0">
              <a:solidFill>
                <a:schemeClr val="bg1"/>
              </a:solidFill>
              <a:effectLst/>
              <a:latin typeface="Franklin Gothic Book" panose="020B0503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27000" lvl="0" indent="0" algn="just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</a:pPr>
            <a:endParaRPr sz="1600" dirty="0">
              <a:solidFill>
                <a:srgbClr val="F2F2F2"/>
              </a:solidFill>
              <a:latin typeface="Franklin Gothic Book" panose="020B0503020102020204" pitchFamily="34" charset="0"/>
            </a:endParaRPr>
          </a:p>
        </p:txBody>
      </p:sp>
      <p:sp>
        <p:nvSpPr>
          <p:cNvPr id="132" name="Google Shape;132;p53"/>
          <p:cNvSpPr/>
          <p:nvPr/>
        </p:nvSpPr>
        <p:spPr>
          <a:xfrm rot="10800000">
            <a:off x="384482" y="263951"/>
            <a:ext cx="942109" cy="6278250"/>
          </a:xfrm>
          <a:prstGeom prst="roundRect">
            <a:avLst>
              <a:gd name="adj" fmla="val 16667"/>
            </a:avLst>
          </a:prstGeom>
          <a:gradFill>
            <a:gsLst>
              <a:gs pos="0">
                <a:srgbClr val="F5F7FC"/>
              </a:gs>
              <a:gs pos="52999">
                <a:srgbClr val="D8D8D8"/>
              </a:gs>
              <a:gs pos="80000">
                <a:srgbClr val="AF8BBF"/>
              </a:gs>
              <a:gs pos="100000">
                <a:srgbClr val="9565AB"/>
              </a:gs>
            </a:gsLst>
            <a:lin ang="5400000" scaled="0"/>
          </a:gradFill>
          <a:ln>
            <a:noFill/>
          </a:ln>
          <a:effectLst>
            <a:outerShdw blurRad="50800" dist="38100" dir="8100000" algn="tr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9565AB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33" name="Google Shape;133;p53"/>
          <p:cNvCxnSpPr/>
          <p:nvPr/>
        </p:nvCxnSpPr>
        <p:spPr>
          <a:xfrm>
            <a:off x="1464664" y="1069824"/>
            <a:ext cx="5485320" cy="0"/>
          </a:xfrm>
          <a:prstGeom prst="straightConnector1">
            <a:avLst/>
          </a:prstGeom>
          <a:noFill/>
          <a:ln w="28575" cap="flat" cmpd="sng">
            <a:solidFill>
              <a:srgbClr val="9565AB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134" name="Google Shape;134;p53"/>
          <p:cNvSpPr txBox="1"/>
          <p:nvPr/>
        </p:nvSpPr>
        <p:spPr>
          <a:xfrm>
            <a:off x="1395259" y="263951"/>
            <a:ext cx="6964790" cy="8058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EBEBEB"/>
              </a:buClr>
              <a:buSzPts val="3600"/>
              <a:buFont typeface="Arial"/>
              <a:buNone/>
            </a:pPr>
            <a:r>
              <a:rPr lang="en-US" sz="3600" b="1" i="0" u="none" strike="noStrike" cap="none">
                <a:solidFill>
                  <a:srgbClr val="9565AB"/>
                </a:solidFill>
                <a:latin typeface="Arial"/>
                <a:ea typeface="Arial"/>
                <a:cs typeface="Arial"/>
                <a:sym typeface="Arial"/>
              </a:rPr>
              <a:t>Glavni</a:t>
            </a:r>
            <a:r>
              <a:rPr lang="en-US" sz="3600" b="1" i="0" u="none" strike="noStrike" cap="none" dirty="0">
                <a:solidFill>
                  <a:srgbClr val="9565AB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600" b="1" i="0" u="none" strike="noStrike" cap="none" dirty="0" err="1">
                <a:solidFill>
                  <a:srgbClr val="9565AB"/>
                </a:solidFill>
                <a:latin typeface="Arial"/>
                <a:ea typeface="Arial"/>
                <a:cs typeface="Arial"/>
                <a:sym typeface="Arial"/>
              </a:rPr>
              <a:t>nalazi</a:t>
            </a:r>
            <a:endParaRPr sz="3600" b="1" i="0" u="none" strike="noStrike" cap="none" dirty="0">
              <a:solidFill>
                <a:srgbClr val="9565AB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34670176-897F-E302-E0D3-DD4DE1114F7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24430320"/>
              </p:ext>
            </p:extLst>
          </p:nvPr>
        </p:nvGraphicFramePr>
        <p:xfrm>
          <a:off x="424383" y="243695"/>
          <a:ext cx="11131514" cy="57305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cxnSp>
        <p:nvCxnSpPr>
          <p:cNvPr id="149" name="Google Shape;149;p54"/>
          <p:cNvCxnSpPr/>
          <p:nvPr/>
        </p:nvCxnSpPr>
        <p:spPr>
          <a:xfrm>
            <a:off x="0" y="555964"/>
            <a:ext cx="729673" cy="0"/>
          </a:xfrm>
          <a:prstGeom prst="straightConnector1">
            <a:avLst/>
          </a:prstGeom>
          <a:noFill/>
          <a:ln w="76200" cap="flat" cmpd="sng">
            <a:solidFill>
              <a:srgbClr val="F2F2F2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150" name="Google Shape;150;p54"/>
          <p:cNvSpPr txBox="1"/>
          <p:nvPr/>
        </p:nvSpPr>
        <p:spPr>
          <a:xfrm>
            <a:off x="729673" y="195569"/>
            <a:ext cx="11119428" cy="8058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0" i="0" u="none" strike="noStrike" cap="none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Percepcija</a:t>
            </a:r>
            <a:r>
              <a:rPr lang="en-US" sz="2800" b="0" i="0" u="none" strike="noStrike" cap="none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800" b="0" i="0" u="none" strike="noStrike" cap="none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stepena</a:t>
            </a:r>
            <a:r>
              <a:rPr lang="en-US" sz="2800" b="0" i="0" u="none" strike="noStrike" cap="none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800" b="0" i="0" u="none" strike="noStrike" cap="none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korupcije</a:t>
            </a:r>
            <a:r>
              <a:rPr lang="en-US" sz="2800" b="0" i="0" u="none" strike="noStrike" cap="none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 u </a:t>
            </a:r>
            <a:r>
              <a:rPr lang="en-US" sz="2800" b="0" i="0" u="none" strike="noStrike" cap="none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pravosuđu</a:t>
            </a:r>
            <a:r>
              <a:rPr lang="en-US" sz="2800" b="0" i="0" u="none" strike="noStrike" cap="none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*</a:t>
            </a:r>
            <a:endParaRPr sz="2800" b="0" i="0" u="none" strike="noStrike" cap="none" dirty="0">
              <a:solidFill>
                <a:schemeClr val="tx1">
                  <a:lumMod val="75000"/>
                  <a:lumOff val="25000"/>
                </a:schemeClr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51" name="Google Shape;151;p54"/>
          <p:cNvCxnSpPr/>
          <p:nvPr/>
        </p:nvCxnSpPr>
        <p:spPr>
          <a:xfrm>
            <a:off x="0" y="6302035"/>
            <a:ext cx="11131515" cy="0"/>
          </a:xfrm>
          <a:prstGeom prst="straightConnector1">
            <a:avLst/>
          </a:prstGeom>
          <a:noFill/>
          <a:ln w="76200" cap="flat" cmpd="sng">
            <a:solidFill>
              <a:srgbClr val="F2F2F2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154" name="Google Shape;154;p54"/>
          <p:cNvCxnSpPr>
            <a:cxnSpLocks/>
          </p:cNvCxnSpPr>
          <p:nvPr/>
        </p:nvCxnSpPr>
        <p:spPr>
          <a:xfrm>
            <a:off x="3182216" y="1959789"/>
            <a:ext cx="0" cy="3334587"/>
          </a:xfrm>
          <a:prstGeom prst="straightConnector1">
            <a:avLst/>
          </a:prstGeom>
          <a:noFill/>
          <a:ln w="9525" cap="flat" cmpd="sng">
            <a:solidFill>
              <a:srgbClr val="D8D8D8"/>
            </a:solidFill>
            <a:prstDash val="dash"/>
            <a:round/>
            <a:headEnd type="none" w="sm" len="sm"/>
            <a:tailEnd type="none" w="sm" len="sm"/>
          </a:ln>
        </p:spPr>
      </p:cxnSp>
      <p:cxnSp>
        <p:nvCxnSpPr>
          <p:cNvPr id="155" name="Google Shape;155;p54"/>
          <p:cNvCxnSpPr>
            <a:cxnSpLocks/>
          </p:cNvCxnSpPr>
          <p:nvPr/>
        </p:nvCxnSpPr>
        <p:spPr>
          <a:xfrm>
            <a:off x="5935807" y="1959789"/>
            <a:ext cx="0" cy="3334587"/>
          </a:xfrm>
          <a:prstGeom prst="straightConnector1">
            <a:avLst/>
          </a:prstGeom>
          <a:noFill/>
          <a:ln w="9525" cap="flat" cmpd="sng">
            <a:solidFill>
              <a:srgbClr val="D8D8D8"/>
            </a:solidFill>
            <a:prstDash val="dash"/>
            <a:round/>
            <a:headEnd type="none" w="sm" len="sm"/>
            <a:tailEnd type="none" w="sm" len="sm"/>
          </a:ln>
        </p:spPr>
      </p:cxnSp>
      <p:cxnSp>
        <p:nvCxnSpPr>
          <p:cNvPr id="156" name="Google Shape;156;p54"/>
          <p:cNvCxnSpPr>
            <a:cxnSpLocks/>
          </p:cNvCxnSpPr>
          <p:nvPr/>
        </p:nvCxnSpPr>
        <p:spPr>
          <a:xfrm>
            <a:off x="8695747" y="1959789"/>
            <a:ext cx="0" cy="3334587"/>
          </a:xfrm>
          <a:prstGeom prst="straightConnector1">
            <a:avLst/>
          </a:prstGeom>
          <a:noFill/>
          <a:ln w="9525" cap="flat" cmpd="sng">
            <a:solidFill>
              <a:srgbClr val="D8D8D8"/>
            </a:solidFill>
            <a:prstDash val="dash"/>
            <a:round/>
            <a:headEnd type="none" w="sm" len="sm"/>
            <a:tailEnd type="none" w="sm" len="sm"/>
          </a:ln>
        </p:spPr>
      </p:cxnSp>
      <p:sp>
        <p:nvSpPr>
          <p:cNvPr id="161" name="Google Shape;161;p54"/>
          <p:cNvSpPr txBox="1"/>
          <p:nvPr/>
        </p:nvSpPr>
        <p:spPr>
          <a:xfrm>
            <a:off x="0" y="6433878"/>
            <a:ext cx="9407951" cy="2462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" b="0" i="0" u="none" strike="noStrike" cap="none" dirty="0">
                <a:solidFill>
                  <a:srgbClr val="9565AB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*Koja je </a:t>
            </a:r>
            <a:r>
              <a:rPr lang="en-US" sz="1000" b="0" i="0" u="none" strike="noStrike" cap="none" dirty="0" err="1">
                <a:solidFill>
                  <a:srgbClr val="9565AB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Vaša</a:t>
            </a:r>
            <a:r>
              <a:rPr lang="en-US" sz="1000" b="0" i="0" u="none" strike="noStrike" cap="none" dirty="0">
                <a:solidFill>
                  <a:srgbClr val="9565AB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 </a:t>
            </a:r>
            <a:r>
              <a:rPr lang="en-US" sz="1000" b="0" i="0" u="none" strike="noStrike" cap="none" dirty="0" err="1">
                <a:solidFill>
                  <a:srgbClr val="9565AB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percepcija</a:t>
            </a:r>
            <a:r>
              <a:rPr lang="en-US" sz="1000" b="0" i="0" u="none" strike="noStrike" cap="none" dirty="0">
                <a:solidFill>
                  <a:srgbClr val="9565AB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 o </a:t>
            </a:r>
            <a:r>
              <a:rPr lang="en-US" sz="1000" b="0" i="0" u="none" strike="noStrike" cap="none" dirty="0" err="1">
                <a:solidFill>
                  <a:srgbClr val="9565AB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stepenu</a:t>
            </a:r>
            <a:r>
              <a:rPr lang="en-US" sz="1000" b="0" i="0" u="none" strike="noStrike" cap="none" dirty="0">
                <a:solidFill>
                  <a:srgbClr val="9565AB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 </a:t>
            </a:r>
            <a:r>
              <a:rPr lang="en-US" sz="1000" b="0" i="0" u="none" strike="noStrike" cap="none" dirty="0" err="1">
                <a:solidFill>
                  <a:srgbClr val="9565AB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korupcije</a:t>
            </a:r>
            <a:r>
              <a:rPr lang="en-US" sz="1000" b="0" i="0" u="none" strike="noStrike" cap="none" dirty="0">
                <a:solidFill>
                  <a:srgbClr val="9565AB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 u </a:t>
            </a:r>
            <a:r>
              <a:rPr lang="en-US" sz="1000" b="0" i="0" u="none" strike="noStrike" cap="none" dirty="0" err="1">
                <a:solidFill>
                  <a:srgbClr val="9565AB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pravosuđu</a:t>
            </a:r>
            <a:r>
              <a:rPr lang="en-US" sz="1000" b="0" i="0" u="none" strike="noStrike" cap="none" dirty="0">
                <a:solidFill>
                  <a:srgbClr val="9565AB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? </a:t>
            </a:r>
            <a:r>
              <a:rPr lang="en-US" sz="1000" b="0" i="0" u="none" strike="noStrike" cap="none" dirty="0" err="1">
                <a:solidFill>
                  <a:srgbClr val="9565AB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Molim</a:t>
            </a:r>
            <a:r>
              <a:rPr lang="en-US" sz="1000" b="0" i="0" u="none" strike="noStrike" cap="none" dirty="0">
                <a:solidFill>
                  <a:srgbClr val="9565AB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 Vas </a:t>
            </a:r>
            <a:r>
              <a:rPr lang="en-US" sz="1000" b="0" i="0" u="none" strike="noStrike" cap="none" dirty="0" err="1">
                <a:solidFill>
                  <a:srgbClr val="9565AB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ocijenite</a:t>
            </a:r>
            <a:r>
              <a:rPr lang="en-US" sz="1000" b="0" i="0" u="none" strike="noStrike" cap="none" dirty="0">
                <a:solidFill>
                  <a:srgbClr val="9565AB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 </a:t>
            </a:r>
            <a:r>
              <a:rPr lang="en-US" sz="1000" b="0" i="0" u="none" strike="noStrike" cap="none" dirty="0" err="1">
                <a:solidFill>
                  <a:srgbClr val="9565AB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ocjenom</a:t>
            </a:r>
            <a:r>
              <a:rPr lang="en-US" sz="1000" b="0" i="0" u="none" strike="noStrike" cap="none" dirty="0">
                <a:solidFill>
                  <a:srgbClr val="9565AB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 od 1 do 5, </a:t>
            </a:r>
            <a:r>
              <a:rPr lang="en-US" sz="1000" b="0" i="0" u="none" strike="noStrike" cap="none" dirty="0" err="1">
                <a:solidFill>
                  <a:srgbClr val="9565AB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pri</a:t>
            </a:r>
            <a:r>
              <a:rPr lang="en-US" sz="1000" b="0" i="0" u="none" strike="noStrike" cap="none" dirty="0">
                <a:solidFill>
                  <a:srgbClr val="9565AB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 </a:t>
            </a:r>
            <a:r>
              <a:rPr lang="en-US" sz="1000" b="0" i="0" u="none" strike="noStrike" cap="none" dirty="0" err="1">
                <a:solidFill>
                  <a:srgbClr val="9565AB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čemu</a:t>
            </a:r>
            <a:r>
              <a:rPr lang="en-US" sz="1000" b="0" i="0" u="none" strike="noStrike" cap="none" dirty="0">
                <a:solidFill>
                  <a:srgbClr val="9565AB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 1 </a:t>
            </a:r>
            <a:r>
              <a:rPr lang="en-US" sz="1000" b="0" i="0" u="none" strike="noStrike" cap="none" dirty="0" err="1">
                <a:solidFill>
                  <a:srgbClr val="9565AB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znači</a:t>
            </a:r>
            <a:r>
              <a:rPr lang="en-US" sz="1000" b="0" i="0" u="none" strike="noStrike" cap="none" dirty="0">
                <a:solidFill>
                  <a:srgbClr val="9565AB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 da je </a:t>
            </a:r>
            <a:r>
              <a:rPr lang="en-US" sz="1000" b="0" i="0" u="none" strike="noStrike" cap="none" dirty="0" err="1">
                <a:solidFill>
                  <a:srgbClr val="9565AB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uopšte</a:t>
            </a:r>
            <a:r>
              <a:rPr lang="en-US" sz="1000" b="0" i="0" u="none" strike="noStrike" cap="none" dirty="0">
                <a:solidFill>
                  <a:srgbClr val="9565AB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 </a:t>
            </a:r>
            <a:r>
              <a:rPr lang="en-US" sz="1000" b="0" i="0" u="none" strike="noStrike" cap="none" dirty="0" err="1">
                <a:solidFill>
                  <a:srgbClr val="9565AB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nema</a:t>
            </a:r>
            <a:r>
              <a:rPr lang="en-US" sz="1000" b="0" i="0" u="none" strike="noStrike" cap="none" dirty="0">
                <a:solidFill>
                  <a:srgbClr val="9565AB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, a 5 da je </a:t>
            </a:r>
            <a:r>
              <a:rPr lang="en-US" sz="1000" b="0" i="0" u="none" strike="noStrike" cap="none" dirty="0" err="1">
                <a:solidFill>
                  <a:srgbClr val="9565AB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sveprisutna</a:t>
            </a:r>
            <a:r>
              <a:rPr lang="en-US" sz="1000" b="0" i="0" u="none" strike="noStrike" cap="none" dirty="0">
                <a:solidFill>
                  <a:srgbClr val="9565AB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.</a:t>
            </a:r>
            <a:endParaRPr dirty="0"/>
          </a:p>
        </p:txBody>
      </p:sp>
      <p:pic>
        <p:nvPicPr>
          <p:cNvPr id="152" name="Google Shape;152;p54"/>
          <p:cNvPicPr preferRelativeResize="0"/>
          <p:nvPr/>
        </p:nvPicPr>
        <p:blipFill rotWithShape="1">
          <a:blip r:embed="rId4">
            <a:alphaModFix/>
          </a:blip>
          <a:srcRect r="70503"/>
          <a:stretch/>
        </p:blipFill>
        <p:spPr>
          <a:xfrm>
            <a:off x="11159212" y="5899098"/>
            <a:ext cx="689888" cy="80587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9565AB"/>
            </a:gs>
            <a:gs pos="21000">
              <a:srgbClr val="9565AB"/>
            </a:gs>
            <a:gs pos="89000">
              <a:srgbClr val="AF8BBF"/>
            </a:gs>
            <a:gs pos="100000">
              <a:schemeClr val="lt1"/>
            </a:gs>
          </a:gsLst>
          <a:lin ang="16200000" scaled="0"/>
        </a:gradFill>
        <a:effectLst/>
      </p:bgPr>
    </p:bg>
    <p:spTree>
      <p:nvGrpSpPr>
        <p:cNvPr id="1" name="Shape 130">
          <a:extLst>
            <a:ext uri="{FF2B5EF4-FFF2-40B4-BE49-F238E27FC236}">
              <a16:creationId xmlns:a16="http://schemas.microsoft.com/office/drawing/2014/main" id="{432F3B79-5253-6127-F095-0A42F53C7B6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53">
            <a:extLst>
              <a:ext uri="{FF2B5EF4-FFF2-40B4-BE49-F238E27FC236}">
                <a16:creationId xmlns:a16="http://schemas.microsoft.com/office/drawing/2014/main" id="{7D1DD6FF-7D37-24E3-9FB1-29F3663146EF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1442095" y="908844"/>
            <a:ext cx="9928523" cy="7392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bg1"/>
              </a:buClr>
            </a:pPr>
            <a:r>
              <a:rPr lang="en-US" sz="1600" b="1" dirty="0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</a:t>
            </a:r>
            <a:r>
              <a:rPr lang="sr-Latn-ME" sz="1600" b="1" dirty="0">
                <a:solidFill>
                  <a:schemeClr val="bg1"/>
                </a:solidFill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EPRIMJERENI PRITISAK I MITO</a:t>
            </a:r>
          </a:p>
          <a:p>
            <a:pPr marL="0" marR="0" lvl="0" indent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bg1"/>
              </a:buClr>
            </a:pPr>
            <a:endParaRPr lang="sr-Latn-ME" sz="1600" b="1" dirty="0">
              <a:solidFill>
                <a:schemeClr val="bg1"/>
              </a:solidFill>
              <a:effectLst/>
              <a:latin typeface="Franklin Gothic Book" panose="020B0503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marR="0" lvl="0" indent="-28575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sr-Latn-ME" sz="1600" b="1" dirty="0">
                <a:solidFill>
                  <a:schemeClr val="bg1"/>
                </a:solidFill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</a:t>
            </a:r>
            <a:r>
              <a:rPr lang="en-US" sz="1600" dirty="0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</a:t>
            </a:r>
            <a:r>
              <a:rPr lang="en-US" sz="1600" dirty="0" err="1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pitanje</a:t>
            </a:r>
            <a:r>
              <a:rPr lang="en-US" sz="1600" dirty="0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da li </a:t>
            </a:r>
            <a:r>
              <a:rPr lang="en-US" sz="1600" dirty="0" err="1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</a:t>
            </a:r>
            <a:r>
              <a:rPr lang="en-US" sz="1600" dirty="0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u </a:t>
            </a:r>
            <a:r>
              <a:rPr lang="en-US" sz="1600" dirty="0" err="1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posljednje</a:t>
            </a:r>
            <a:r>
              <a:rPr lang="en-US" sz="1600" dirty="0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tri </a:t>
            </a:r>
            <a:r>
              <a:rPr lang="en-US" sz="1600" dirty="0" err="1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godine</a:t>
            </a:r>
            <a:r>
              <a:rPr lang="en-US" sz="1600" dirty="0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bili</a:t>
            </a:r>
            <a:r>
              <a:rPr lang="en-US" sz="1600" dirty="0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podvrgnuti</a:t>
            </a:r>
            <a:r>
              <a:rPr lang="en-US" sz="1600" dirty="0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neprimjerenom</a:t>
            </a:r>
            <a:r>
              <a:rPr lang="en-US" sz="1600" dirty="0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pritisku</a:t>
            </a:r>
            <a:r>
              <a:rPr lang="en-US" sz="1600" dirty="0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da u </a:t>
            </a:r>
            <a:r>
              <a:rPr lang="en-US" sz="1600" dirty="0" err="1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određenom</a:t>
            </a:r>
            <a:r>
              <a:rPr lang="en-US" sz="1600" dirty="0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predmetu</a:t>
            </a:r>
            <a:r>
              <a:rPr lang="en-US" sz="1600" dirty="0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odluče</a:t>
            </a:r>
            <a:r>
              <a:rPr lang="en-US" sz="1600" dirty="0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ili</a:t>
            </a:r>
            <a:r>
              <a:rPr lang="en-US" sz="1600" dirty="0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postupe</a:t>
            </a:r>
            <a:r>
              <a:rPr lang="en-US" sz="1600" dirty="0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</a:t>
            </a:r>
            <a:r>
              <a:rPr lang="en-US" sz="1600" dirty="0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neki</a:t>
            </a:r>
            <a:r>
              <a:rPr lang="en-US" sz="1600" dirty="0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način</a:t>
            </a:r>
            <a:r>
              <a:rPr lang="en-US" sz="1600" dirty="0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600" dirty="0" err="1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potvrdno</a:t>
            </a:r>
            <a:r>
              <a:rPr lang="en-US" sz="1600" dirty="0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je </a:t>
            </a:r>
            <a:r>
              <a:rPr lang="en-US" sz="1600" dirty="0" err="1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odgovorilo</a:t>
            </a:r>
            <a:r>
              <a:rPr lang="en-US" sz="1600" dirty="0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sr-Latn-ME" sz="1600" dirty="0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sz="1600" dirty="0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r>
              <a:rPr lang="sr-Latn-ME" sz="1600" dirty="0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</a:t>
            </a:r>
            <a:r>
              <a:rPr lang="en-US" sz="1600" dirty="0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% </a:t>
            </a:r>
            <a:r>
              <a:rPr lang="en-US" sz="1600" dirty="0" err="1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ispitanih</a:t>
            </a:r>
            <a:r>
              <a:rPr lang="en-US" sz="1600" dirty="0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državnih</a:t>
            </a:r>
            <a:r>
              <a:rPr lang="en-US" sz="1600" dirty="0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tužilaca</a:t>
            </a:r>
            <a:r>
              <a:rPr lang="en-US" sz="1600" dirty="0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US" sz="1600" dirty="0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sr-Latn-ME" sz="1600" dirty="0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5</a:t>
            </a:r>
            <a:r>
              <a:rPr lang="en-US" sz="1600" dirty="0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r>
              <a:rPr lang="sr-Latn-ME" sz="1600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en-US" sz="1600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% </a:t>
            </a:r>
            <a:r>
              <a:rPr lang="en-US" sz="1600" dirty="0" err="1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sudija</a:t>
            </a:r>
            <a:r>
              <a:rPr lang="en-US" sz="1600" dirty="0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1600" dirty="0" err="1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Isto</a:t>
            </a:r>
            <a:r>
              <a:rPr lang="en-US" sz="1600" dirty="0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je </a:t>
            </a:r>
            <a:r>
              <a:rPr lang="en-US" sz="1600" dirty="0" err="1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prijavilo</a:t>
            </a:r>
            <a:r>
              <a:rPr lang="en-US" sz="1600" dirty="0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11.9% </a:t>
            </a:r>
            <a:r>
              <a:rPr lang="en-US" sz="1600" dirty="0" err="1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advokata</a:t>
            </a:r>
            <a:r>
              <a:rPr lang="en-US" sz="1600" dirty="0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 8.7% </a:t>
            </a:r>
            <a:r>
              <a:rPr lang="en-US" sz="1600" dirty="0" err="1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vještaka</a:t>
            </a:r>
            <a:r>
              <a:rPr lang="en-US" sz="1600" dirty="0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  <a:p>
            <a:pPr marL="0" marR="0" lvl="0" indent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bg1"/>
              </a:buClr>
            </a:pPr>
            <a:endParaRPr lang="en-US" sz="1600" dirty="0">
              <a:solidFill>
                <a:schemeClr val="bg1"/>
              </a:solidFill>
              <a:latin typeface="Franklin Gothic Book" panose="020B0503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lvl="0" indent="-285750" algn="just">
              <a:lnSpc>
                <a:spcPct val="100000"/>
              </a:lnSpc>
              <a:spcBef>
                <a:spcPts val="0"/>
              </a:spcBef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hr-HR" sz="1600" b="1" kern="100" dirty="0">
                <a:solidFill>
                  <a:schemeClr val="bg1"/>
                </a:solidFill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 pojedine </a:t>
            </a:r>
            <a:r>
              <a:rPr lang="hr-HR" sz="1600" b="1" kern="100" dirty="0" err="1">
                <a:solidFill>
                  <a:schemeClr val="bg1"/>
                </a:solidFill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sudije</a:t>
            </a:r>
            <a:r>
              <a:rPr lang="hr-HR" sz="1600" b="1" kern="100" dirty="0">
                <a:solidFill>
                  <a:schemeClr val="bg1"/>
                </a:solidFill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primaju mito </a:t>
            </a:r>
            <a:r>
              <a:rPr lang="hr-HR" sz="1600" kern="100" dirty="0">
                <a:solidFill>
                  <a:schemeClr val="bg1"/>
                </a:solidFill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kao podsticaj da u određenim predmetima postupe na neki način smatra većina </a:t>
            </a:r>
            <a:r>
              <a:rPr lang="hr-HR" sz="1600" kern="100" dirty="0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ispitanih advokata, čak 61.5%. S tim je saglasno i 17.4% vještaka, 7.3% državnih tužilaca, ali i 7.3% samih </a:t>
            </a:r>
            <a:r>
              <a:rPr lang="hr-HR" sz="1600" kern="100" dirty="0" err="1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sudija</a:t>
            </a:r>
            <a:r>
              <a:rPr lang="hr-HR" sz="1600" kern="100" dirty="0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0" marR="0" lvl="0" indent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bg1"/>
              </a:buClr>
            </a:pPr>
            <a:endParaRPr lang="hr-HR" sz="1600" kern="100" dirty="0">
              <a:solidFill>
                <a:schemeClr val="bg1"/>
              </a:solidFill>
              <a:effectLst/>
              <a:latin typeface="Franklin Gothic Book" panose="020B0503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marR="0" lvl="0" indent="-28575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hr-HR" sz="1600" b="1" kern="100" dirty="0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 pojedini državni tužioci primaju mito</a:t>
            </a:r>
            <a:r>
              <a:rPr lang="hr-HR" sz="1600" kern="100" dirty="0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smatra skoro polovina ispitanih advokata (47.7%). Ovo misli i 14.1% vještaka i 7.4% sudija.  Nijedan intervjuisani tužilac nije bio saglasan s ovom tvrdnjom. </a:t>
            </a:r>
          </a:p>
          <a:p>
            <a:pPr marL="0" marR="0" lvl="0" indent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bg1"/>
              </a:buClr>
            </a:pPr>
            <a:endParaRPr lang="hr-HR" sz="1600" kern="100" dirty="0">
              <a:solidFill>
                <a:schemeClr val="bg1"/>
              </a:solidFill>
              <a:effectLst/>
              <a:latin typeface="Franklin Gothic Book" panose="020B0503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marR="0" lvl="0" indent="-28575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hr-HR" sz="1600" b="1" kern="100" dirty="0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 pojedini vještaci primaju mito</a:t>
            </a:r>
            <a:r>
              <a:rPr lang="hr-HR" sz="1600" kern="100" dirty="0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smatra 61.4% advokata, 14.8% sudija i 14.6% državnih tužilaca. S ovom tvrdnjom je saglasno i 16.3% vještaka. </a:t>
            </a:r>
          </a:p>
          <a:p>
            <a:pPr marL="0" marR="0" lvl="0" indent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bg1"/>
              </a:buClr>
            </a:pPr>
            <a:endParaRPr lang="hr-HR" sz="1600" kern="100" dirty="0">
              <a:solidFill>
                <a:schemeClr val="bg1"/>
              </a:solidFill>
              <a:effectLst/>
              <a:latin typeface="Franklin Gothic Book" panose="020B0503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lvl="0" indent="-285750" algn="just">
              <a:lnSpc>
                <a:spcPct val="100000"/>
              </a:lnSpc>
              <a:spcBef>
                <a:spcPts val="0"/>
              </a:spcBef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hr-HR" sz="1600" b="1" kern="100" dirty="0">
                <a:solidFill>
                  <a:schemeClr val="bg1"/>
                </a:solidFill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 pojedini advokati daju mito nekim </a:t>
            </a:r>
            <a:r>
              <a:rPr lang="hr-HR" sz="1600" b="1" kern="100" dirty="0" err="1">
                <a:solidFill>
                  <a:schemeClr val="bg1"/>
                </a:solidFill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sudijama</a:t>
            </a:r>
            <a:r>
              <a:rPr lang="hr-HR" sz="1600" b="1" kern="100" dirty="0">
                <a:solidFill>
                  <a:schemeClr val="bg1"/>
                </a:solidFill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 državnim tužiocima smatra</a:t>
            </a:r>
            <a:r>
              <a:rPr lang="hr-HR" sz="1600" kern="100" dirty="0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15.2% vještaka, 9.5% sudija i 4.9% državnih tužilaca</a:t>
            </a:r>
            <a:r>
              <a:rPr lang="hr-HR" sz="1600" kern="100" dirty="0">
                <a:solidFill>
                  <a:schemeClr val="bg1"/>
                </a:solidFill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ali i</a:t>
            </a:r>
            <a:r>
              <a:rPr lang="hr-HR" sz="1600" kern="100" dirty="0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više od trećine intervjuisanih advokata – 36.7%.</a:t>
            </a:r>
          </a:p>
        </p:txBody>
      </p:sp>
      <p:sp>
        <p:nvSpPr>
          <p:cNvPr id="132" name="Google Shape;132;p53">
            <a:extLst>
              <a:ext uri="{FF2B5EF4-FFF2-40B4-BE49-F238E27FC236}">
                <a16:creationId xmlns:a16="http://schemas.microsoft.com/office/drawing/2014/main" id="{7697FF09-EE3D-25A4-04BA-B3898D9A0CFE}"/>
              </a:ext>
            </a:extLst>
          </p:cNvPr>
          <p:cNvSpPr/>
          <p:nvPr/>
        </p:nvSpPr>
        <p:spPr>
          <a:xfrm rot="10800000">
            <a:off x="384482" y="263951"/>
            <a:ext cx="942109" cy="6278250"/>
          </a:xfrm>
          <a:prstGeom prst="roundRect">
            <a:avLst>
              <a:gd name="adj" fmla="val 16667"/>
            </a:avLst>
          </a:prstGeom>
          <a:gradFill>
            <a:gsLst>
              <a:gs pos="0">
                <a:srgbClr val="F5F7FC"/>
              </a:gs>
              <a:gs pos="52999">
                <a:srgbClr val="D8D8D8"/>
              </a:gs>
              <a:gs pos="80000">
                <a:srgbClr val="AF8BBF"/>
              </a:gs>
              <a:gs pos="100000">
                <a:srgbClr val="9565AB"/>
              </a:gs>
            </a:gsLst>
            <a:lin ang="5400000" scaled="0"/>
          </a:gradFill>
          <a:ln>
            <a:noFill/>
          </a:ln>
          <a:effectLst>
            <a:outerShdw blurRad="50800" dist="38100" dir="8100000" algn="tr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9565AB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239743200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9565AB"/>
            </a:gs>
            <a:gs pos="21000">
              <a:srgbClr val="9565AB"/>
            </a:gs>
            <a:gs pos="89000">
              <a:srgbClr val="AF8BBF"/>
            </a:gs>
            <a:gs pos="100000">
              <a:schemeClr val="lt1"/>
            </a:gs>
          </a:gsLst>
          <a:lin ang="16200000" scaled="0"/>
        </a:gradFill>
        <a:effectLst/>
      </p:bgPr>
    </p:bg>
    <p:spTree>
      <p:nvGrpSpPr>
        <p:cNvPr id="1" name="Shape 130">
          <a:extLst>
            <a:ext uri="{FF2B5EF4-FFF2-40B4-BE49-F238E27FC236}">
              <a16:creationId xmlns:a16="http://schemas.microsoft.com/office/drawing/2014/main" id="{F00FDE44-18BD-6715-B9FA-0CCE5D43B44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53">
            <a:extLst>
              <a:ext uri="{FF2B5EF4-FFF2-40B4-BE49-F238E27FC236}">
                <a16:creationId xmlns:a16="http://schemas.microsoft.com/office/drawing/2014/main" id="{D2A1350F-C072-C424-3481-743913248343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1499847" y="1986872"/>
            <a:ext cx="9928523" cy="7392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algn="just">
              <a:lnSpc>
                <a:spcPct val="100000"/>
              </a:lnSpc>
              <a:spcAft>
                <a:spcPts val="800"/>
              </a:spcAft>
            </a:pPr>
            <a:r>
              <a:rPr lang="hr-HR" sz="1600" b="1" kern="100" dirty="0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UVOĐENJE VETINGA</a:t>
            </a:r>
          </a:p>
          <a:p>
            <a:pPr marL="0" marR="0" algn="just">
              <a:lnSpc>
                <a:spcPct val="100000"/>
              </a:lnSpc>
              <a:spcAft>
                <a:spcPts val="800"/>
              </a:spcAft>
            </a:pPr>
            <a:r>
              <a:rPr lang="hr-HR" sz="1600" kern="100" dirty="0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Advokati i vještaci se najviše slažu s uvođenjem faznog vetinga. S tim je saglasno 72.5% advokata i 66.3% vještaka. Sa druge strane, s ovom idejom je saglasno manje od polovine sudija (42.1%) i manje od četvrtine državnih tužilaca (24.4%). </a:t>
            </a:r>
          </a:p>
          <a:p>
            <a:pPr marL="0" marR="0" algn="just">
              <a:lnSpc>
                <a:spcPct val="100000"/>
              </a:lnSpc>
              <a:spcAft>
                <a:spcPts val="800"/>
              </a:spcAft>
            </a:pPr>
            <a:r>
              <a:rPr lang="hr-HR" sz="1600" kern="100" dirty="0">
                <a:solidFill>
                  <a:schemeClr val="bg1"/>
                </a:solidFill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Međutim, iako najmanje saglasni s uvođenjem vetinga, državni tužioci su najspremniji da se podvrgnu vetingu, njih 78%. Isto tako i 71.6% sudija, što ukazuje na visoku spremnost da nosioci pravosudnih funkcija daju doprinos smanjenju korupcije i percepcije korupcije u pravosuđu. Ostali sudije i državni tužioci uglavnom nemaju mišljenje o ovoj temi, dok je samo 7.3% državnih tužilaca i 3.2% sudija izjavilo da bi u slučaju uvođenja vetinga podnijelo ostavku. </a:t>
            </a:r>
          </a:p>
        </p:txBody>
      </p:sp>
      <p:sp>
        <p:nvSpPr>
          <p:cNvPr id="132" name="Google Shape;132;p53">
            <a:extLst>
              <a:ext uri="{FF2B5EF4-FFF2-40B4-BE49-F238E27FC236}">
                <a16:creationId xmlns:a16="http://schemas.microsoft.com/office/drawing/2014/main" id="{FF416E07-49EC-B616-467C-7C6EF455AACF}"/>
              </a:ext>
            </a:extLst>
          </p:cNvPr>
          <p:cNvSpPr/>
          <p:nvPr/>
        </p:nvSpPr>
        <p:spPr>
          <a:xfrm rot="10800000">
            <a:off x="384482" y="263951"/>
            <a:ext cx="942109" cy="6278250"/>
          </a:xfrm>
          <a:prstGeom prst="roundRect">
            <a:avLst>
              <a:gd name="adj" fmla="val 16667"/>
            </a:avLst>
          </a:prstGeom>
          <a:gradFill>
            <a:gsLst>
              <a:gs pos="0">
                <a:srgbClr val="F5F7FC"/>
              </a:gs>
              <a:gs pos="52999">
                <a:srgbClr val="D8D8D8"/>
              </a:gs>
              <a:gs pos="80000">
                <a:srgbClr val="AF8BBF"/>
              </a:gs>
              <a:gs pos="100000">
                <a:srgbClr val="9565AB"/>
              </a:gs>
            </a:gsLst>
            <a:lin ang="5400000" scaled="0"/>
          </a:gradFill>
          <a:ln>
            <a:noFill/>
          </a:ln>
          <a:effectLst>
            <a:outerShdw blurRad="50800" dist="38100" dir="8100000" algn="tr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9565AB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771570604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9565AB"/>
            </a:gs>
            <a:gs pos="24000">
              <a:srgbClr val="AF8BBF"/>
            </a:gs>
            <a:gs pos="69000">
              <a:srgbClr val="F3F3F3"/>
            </a:gs>
            <a:gs pos="81000">
              <a:srgbClr val="F2F2F2"/>
            </a:gs>
            <a:gs pos="92000">
              <a:schemeClr val="lt1"/>
            </a:gs>
            <a:gs pos="100000">
              <a:schemeClr val="lt1"/>
            </a:gs>
          </a:gsLst>
          <a:path path="circle">
            <a:fillToRect r="100000" b="100000"/>
          </a:path>
          <a:tileRect l="-100000" t="-100000"/>
        </a:gradFill>
        <a:effectLst/>
      </p:bgPr>
    </p:bg>
    <p:spTree>
      <p:nvGrpSpPr>
        <p:cNvPr id="1" name="Shape 2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82" name="Google Shape;282;p63"/>
          <p:cNvCxnSpPr/>
          <p:nvPr/>
        </p:nvCxnSpPr>
        <p:spPr>
          <a:xfrm>
            <a:off x="1506607" y="3558568"/>
            <a:ext cx="5485320" cy="0"/>
          </a:xfrm>
          <a:prstGeom prst="straightConnector1">
            <a:avLst/>
          </a:prstGeom>
          <a:noFill/>
          <a:ln w="28575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283" name="Google Shape;283;p63"/>
          <p:cNvSpPr/>
          <p:nvPr/>
        </p:nvSpPr>
        <p:spPr>
          <a:xfrm>
            <a:off x="385683" y="476408"/>
            <a:ext cx="942109" cy="5244751"/>
          </a:xfrm>
          <a:prstGeom prst="roundRect">
            <a:avLst>
              <a:gd name="adj" fmla="val 16667"/>
            </a:avLst>
          </a:prstGeom>
          <a:gradFill>
            <a:gsLst>
              <a:gs pos="0">
                <a:srgbClr val="F5F7FC"/>
              </a:gs>
              <a:gs pos="52999">
                <a:srgbClr val="D8D8D8"/>
              </a:gs>
              <a:gs pos="80000">
                <a:srgbClr val="AF8BBF"/>
              </a:gs>
              <a:gs pos="100000">
                <a:srgbClr val="9565AB"/>
              </a:gs>
            </a:gsLst>
            <a:lin ang="5400000" scaled="0"/>
          </a:gradFill>
          <a:ln>
            <a:noFill/>
          </a:ln>
          <a:effectLst>
            <a:outerShdw blurRad="50800" dist="38100" dir="8100000" algn="tr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4" name="Google Shape;284;p63"/>
          <p:cNvSpPr/>
          <p:nvPr/>
        </p:nvSpPr>
        <p:spPr>
          <a:xfrm>
            <a:off x="8934450" y="476408"/>
            <a:ext cx="561742" cy="1824182"/>
          </a:xfrm>
          <a:prstGeom prst="roundRect">
            <a:avLst>
              <a:gd name="adj" fmla="val 16667"/>
            </a:avLst>
          </a:prstGeom>
          <a:noFill/>
          <a:ln w="12700" cap="flat" cmpd="sng">
            <a:solidFill>
              <a:srgbClr val="9565AB">
                <a:alpha val="29803"/>
              </a:srgbClr>
            </a:solidFill>
            <a:prstDash val="solid"/>
            <a:round/>
            <a:headEnd type="none" w="sm" len="sm"/>
            <a:tailEnd type="none" w="sm" len="sm"/>
          </a:ln>
          <a:effectLst>
            <a:outerShdw blurRad="50800" dist="38100" dir="18900000" algn="bl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5" name="Google Shape;285;p63"/>
          <p:cNvSpPr/>
          <p:nvPr/>
        </p:nvSpPr>
        <p:spPr>
          <a:xfrm>
            <a:off x="8501779" y="1734423"/>
            <a:ext cx="3195494" cy="739274"/>
          </a:xfrm>
          <a:prstGeom prst="roundRect">
            <a:avLst>
              <a:gd name="adj" fmla="val 16667"/>
            </a:avLst>
          </a:prstGeom>
          <a:noFill/>
          <a:ln w="12700" cap="flat" cmpd="sng">
            <a:solidFill>
              <a:srgbClr val="9565AB">
                <a:alpha val="29803"/>
              </a:srgbClr>
            </a:solidFill>
            <a:prstDash val="solid"/>
            <a:round/>
            <a:headEnd type="none" w="sm" len="sm"/>
            <a:tailEnd type="none" w="sm" len="sm"/>
          </a:ln>
          <a:effectLst>
            <a:outerShdw blurRad="50800" dist="38100" dir="18900000" algn="bl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6" name="Google Shape;286;p63"/>
          <p:cNvSpPr/>
          <p:nvPr/>
        </p:nvSpPr>
        <p:spPr>
          <a:xfrm>
            <a:off x="10221784" y="2198575"/>
            <a:ext cx="1096774" cy="1304052"/>
          </a:xfrm>
          <a:prstGeom prst="roundRect">
            <a:avLst>
              <a:gd name="adj" fmla="val 16667"/>
            </a:avLst>
          </a:prstGeom>
          <a:noFill/>
          <a:ln w="12700" cap="flat" cmpd="sng">
            <a:solidFill>
              <a:srgbClr val="9565AB">
                <a:alpha val="29803"/>
              </a:srgbClr>
            </a:solidFill>
            <a:prstDash val="solid"/>
            <a:round/>
            <a:headEnd type="none" w="sm" len="sm"/>
            <a:tailEnd type="none" w="sm" len="sm"/>
          </a:ln>
          <a:effectLst>
            <a:outerShdw blurRad="50800" dist="38100" dir="18900000" algn="bl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7" name="Google Shape;287;p63"/>
          <p:cNvSpPr/>
          <p:nvPr/>
        </p:nvSpPr>
        <p:spPr>
          <a:xfrm>
            <a:off x="8762856" y="3318675"/>
            <a:ext cx="2276474" cy="739274"/>
          </a:xfrm>
          <a:prstGeom prst="roundRect">
            <a:avLst>
              <a:gd name="adj" fmla="val 16667"/>
            </a:avLst>
          </a:prstGeom>
          <a:noFill/>
          <a:ln w="12700" cap="flat" cmpd="sng">
            <a:solidFill>
              <a:srgbClr val="9565AB">
                <a:alpha val="29803"/>
              </a:srgbClr>
            </a:solidFill>
            <a:prstDash val="solid"/>
            <a:round/>
            <a:headEnd type="none" w="sm" len="sm"/>
            <a:tailEnd type="none" w="sm" len="sm"/>
          </a:ln>
          <a:effectLst>
            <a:outerShdw blurRad="50800" dist="38100" dir="18900000" algn="bl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8" name="Google Shape;288;p63"/>
          <p:cNvSpPr/>
          <p:nvPr/>
        </p:nvSpPr>
        <p:spPr>
          <a:xfrm>
            <a:off x="9195914" y="3639524"/>
            <a:ext cx="633885" cy="2150688"/>
          </a:xfrm>
          <a:prstGeom prst="roundRect">
            <a:avLst>
              <a:gd name="adj" fmla="val 16667"/>
            </a:avLst>
          </a:prstGeom>
          <a:noFill/>
          <a:ln w="12700" cap="flat" cmpd="sng">
            <a:solidFill>
              <a:srgbClr val="9565AB">
                <a:alpha val="29803"/>
              </a:srgbClr>
            </a:solidFill>
            <a:prstDash val="solid"/>
            <a:round/>
            <a:headEnd type="none" w="sm" len="sm"/>
            <a:tailEnd type="none" w="sm" len="sm"/>
          </a:ln>
          <a:effectLst>
            <a:outerShdw blurRad="50800" dist="38100" dir="18900000" algn="bl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9" name="Google Shape;289;p63"/>
          <p:cNvSpPr/>
          <p:nvPr/>
        </p:nvSpPr>
        <p:spPr>
          <a:xfrm>
            <a:off x="9475143" y="4902927"/>
            <a:ext cx="709314" cy="739274"/>
          </a:xfrm>
          <a:prstGeom prst="roundRect">
            <a:avLst>
              <a:gd name="adj" fmla="val 16667"/>
            </a:avLst>
          </a:prstGeom>
          <a:noFill/>
          <a:ln w="12700" cap="flat" cmpd="sng">
            <a:solidFill>
              <a:srgbClr val="9565AB">
                <a:alpha val="29803"/>
              </a:srgbClr>
            </a:solidFill>
            <a:prstDash val="solid"/>
            <a:round/>
            <a:headEnd type="none" w="sm" len="sm"/>
            <a:tailEnd type="none" w="sm" len="sm"/>
          </a:ln>
          <a:effectLst>
            <a:outerShdw blurRad="50800" dist="38100" dir="18900000" algn="bl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0" name="Google Shape;290;p63"/>
          <p:cNvSpPr/>
          <p:nvPr/>
        </p:nvSpPr>
        <p:spPr>
          <a:xfrm>
            <a:off x="9553458" y="4981885"/>
            <a:ext cx="709314" cy="739274"/>
          </a:xfrm>
          <a:prstGeom prst="roundRect">
            <a:avLst>
              <a:gd name="adj" fmla="val 16667"/>
            </a:avLst>
          </a:prstGeom>
          <a:noFill/>
          <a:ln w="12700" cap="flat" cmpd="sng">
            <a:solidFill>
              <a:srgbClr val="9565AB">
                <a:alpha val="29803"/>
              </a:srgbClr>
            </a:solidFill>
            <a:prstDash val="solid"/>
            <a:round/>
            <a:headEnd type="none" w="sm" len="sm"/>
            <a:tailEnd type="none" w="sm" len="sm"/>
          </a:ln>
          <a:effectLst>
            <a:outerShdw blurRad="50800" dist="38100" dir="18900000" algn="bl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1" name="Google Shape;291;p63"/>
          <p:cNvSpPr/>
          <p:nvPr/>
        </p:nvSpPr>
        <p:spPr>
          <a:xfrm>
            <a:off x="10336944" y="2317804"/>
            <a:ext cx="1096774" cy="1304052"/>
          </a:xfrm>
          <a:prstGeom prst="roundRect">
            <a:avLst>
              <a:gd name="adj" fmla="val 16667"/>
            </a:avLst>
          </a:prstGeom>
          <a:noFill/>
          <a:ln w="12700" cap="flat" cmpd="sng">
            <a:solidFill>
              <a:srgbClr val="9565AB">
                <a:alpha val="29803"/>
              </a:srgbClr>
            </a:solidFill>
            <a:prstDash val="solid"/>
            <a:round/>
            <a:headEnd type="none" w="sm" len="sm"/>
            <a:tailEnd type="none" w="sm" len="sm"/>
          </a:ln>
          <a:effectLst>
            <a:outerShdw blurRad="50800" dist="38100" dir="18900000" algn="bl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2" name="Google Shape;292;p63"/>
          <p:cNvSpPr/>
          <p:nvPr/>
        </p:nvSpPr>
        <p:spPr>
          <a:xfrm>
            <a:off x="9264485" y="872282"/>
            <a:ext cx="1112573" cy="402357"/>
          </a:xfrm>
          <a:prstGeom prst="roundRect">
            <a:avLst>
              <a:gd name="adj" fmla="val 16667"/>
            </a:avLst>
          </a:prstGeom>
          <a:noFill/>
          <a:ln w="12700" cap="flat" cmpd="sng">
            <a:solidFill>
              <a:srgbClr val="9565AB">
                <a:alpha val="29803"/>
              </a:srgbClr>
            </a:solidFill>
            <a:prstDash val="solid"/>
            <a:round/>
            <a:headEnd type="none" w="sm" len="sm"/>
            <a:tailEnd type="none" w="sm" len="sm"/>
          </a:ln>
          <a:effectLst>
            <a:outerShdw blurRad="50800" dist="38100" dir="18900000" algn="bl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3" name="Google Shape;293;p63"/>
          <p:cNvSpPr/>
          <p:nvPr/>
        </p:nvSpPr>
        <p:spPr>
          <a:xfrm>
            <a:off x="9928862" y="229234"/>
            <a:ext cx="1389695" cy="843862"/>
          </a:xfrm>
          <a:prstGeom prst="roundRect">
            <a:avLst>
              <a:gd name="adj" fmla="val 16667"/>
            </a:avLst>
          </a:prstGeom>
          <a:noFill/>
          <a:ln w="12700" cap="flat" cmpd="sng">
            <a:solidFill>
              <a:srgbClr val="9565AB">
                <a:alpha val="29803"/>
              </a:srgbClr>
            </a:solidFill>
            <a:prstDash val="solid"/>
            <a:round/>
            <a:headEnd type="none" w="sm" len="sm"/>
            <a:tailEnd type="none" w="sm" len="sm"/>
          </a:ln>
          <a:effectLst>
            <a:outerShdw blurRad="50800" dist="38100" dir="18900000" algn="bl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94" name="Google Shape;294;p6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399990" y="1993557"/>
            <a:ext cx="5485320" cy="1648454"/>
          </a:xfrm>
          <a:prstGeom prst="rect">
            <a:avLst/>
          </a:prstGeom>
          <a:noFill/>
          <a:ln>
            <a:noFill/>
          </a:ln>
        </p:spPr>
      </p:pic>
      <p:sp>
        <p:nvSpPr>
          <p:cNvPr id="295" name="Google Shape;295;p63"/>
          <p:cNvSpPr txBox="1"/>
          <p:nvPr/>
        </p:nvSpPr>
        <p:spPr>
          <a:xfrm>
            <a:off x="1506864" y="3662819"/>
            <a:ext cx="5485320" cy="17177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en-US" sz="1800" b="1" i="0" u="sng" strike="noStrike" cap="none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https://www.defacto.me/</a:t>
            </a:r>
            <a:r>
              <a:rPr lang="en-US" sz="1800" b="1" i="0" u="none" strike="noStrike" cap="none">
                <a:solidFill>
                  <a:schemeClr val="lt1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  </a:t>
            </a: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96" name="Google Shape;296;p63"/>
          <p:cNvPicPr preferRelativeResize="0"/>
          <p:nvPr/>
        </p:nvPicPr>
        <p:blipFill rotWithShape="1">
          <a:blip r:embed="rId5">
            <a:alphaModFix/>
          </a:blip>
          <a:srcRect l="11632" r="10920" b="25301"/>
          <a:stretch/>
        </p:blipFill>
        <p:spPr>
          <a:xfrm>
            <a:off x="1106880" y="5406516"/>
            <a:ext cx="10058400" cy="1340529"/>
          </a:xfrm>
          <a:prstGeom prst="rect">
            <a:avLst/>
          </a:prstGeom>
          <a:noFill/>
          <a:ln>
            <a:noFill/>
          </a:ln>
        </p:spPr>
      </p:pic>
      <p:pic>
        <p:nvPicPr>
          <p:cNvPr id="297" name="Google Shape;297;p63"/>
          <p:cNvPicPr preferRelativeResize="0"/>
          <p:nvPr/>
        </p:nvPicPr>
        <p:blipFill rotWithShape="1">
          <a:blip r:embed="rId5">
            <a:alphaModFix/>
          </a:blip>
          <a:srcRect l="10586" t="74816" r="10198" b="9420"/>
          <a:stretch/>
        </p:blipFill>
        <p:spPr>
          <a:xfrm>
            <a:off x="-90528" y="6628766"/>
            <a:ext cx="12453216" cy="248520"/>
          </a:xfrm>
          <a:prstGeom prst="rect">
            <a:avLst/>
          </a:prstGeom>
          <a:noFill/>
          <a:ln>
            <a:noFill/>
          </a:ln>
        </p:spPr>
      </p:pic>
      <p:pic>
        <p:nvPicPr>
          <p:cNvPr id="298" name="Google Shape;298;p63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5068195" y="138387"/>
            <a:ext cx="1883923" cy="57459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67" name="Google Shape;167;p55"/>
          <p:cNvCxnSpPr/>
          <p:nvPr/>
        </p:nvCxnSpPr>
        <p:spPr>
          <a:xfrm>
            <a:off x="0" y="616525"/>
            <a:ext cx="729673" cy="0"/>
          </a:xfrm>
          <a:prstGeom prst="straightConnector1">
            <a:avLst/>
          </a:prstGeom>
          <a:noFill/>
          <a:ln w="76200" cap="flat" cmpd="sng">
            <a:solidFill>
              <a:srgbClr val="F2F2F2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168" name="Google Shape;168;p55"/>
          <p:cNvSpPr txBox="1"/>
          <p:nvPr/>
        </p:nvSpPr>
        <p:spPr>
          <a:xfrm>
            <a:off x="729673" y="195569"/>
            <a:ext cx="11119428" cy="8058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7A9BD5"/>
              </a:buClr>
              <a:buSzPts val="3200"/>
              <a:buFont typeface="Arial"/>
              <a:buNone/>
            </a:pPr>
            <a:r>
              <a:rPr lang="en-US" sz="2800" b="0" i="0" u="none" strike="noStrike" cap="none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Percepcija</a:t>
            </a:r>
            <a:r>
              <a:rPr lang="en-US" sz="2800" b="0" i="0" u="none" strike="noStrike" cap="none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800" b="0" i="0" u="none" strike="noStrike" cap="none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prisustva</a:t>
            </a:r>
            <a:r>
              <a:rPr lang="en-US" sz="2800" b="0" i="0" u="none" strike="noStrike" cap="none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800" b="0" i="0" u="none" strike="noStrike" cap="none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korupcije</a:t>
            </a:r>
            <a:r>
              <a:rPr lang="en-US" sz="2800" b="0" i="0" u="none" strike="noStrike" cap="none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 u </a:t>
            </a:r>
            <a:r>
              <a:rPr lang="en-US" sz="2800" b="0" i="0" u="none" strike="noStrike" cap="none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pravosuđu</a:t>
            </a:r>
            <a:r>
              <a:rPr lang="en-US" sz="2800" b="0" i="0" u="none" strike="noStrike" cap="none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 u </a:t>
            </a:r>
            <a:r>
              <a:rPr lang="en-US" sz="2800" b="0" i="0" u="none" strike="noStrike" cap="none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prethodne</a:t>
            </a:r>
            <a:r>
              <a:rPr lang="en-US" sz="2800" b="0" i="0" u="none" strike="noStrike" cap="none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 tri </a:t>
            </a:r>
            <a:r>
              <a:rPr lang="en-US" sz="2800" b="0" i="0" u="none" strike="noStrike" cap="none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godine</a:t>
            </a:r>
            <a:r>
              <a:rPr lang="en-US" sz="2800" b="0" i="0" u="none" strike="noStrike" cap="none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*</a:t>
            </a:r>
            <a:endParaRPr sz="2800" b="0" i="0" u="none" strike="noStrike" cap="none" dirty="0">
              <a:solidFill>
                <a:schemeClr val="tx1">
                  <a:lumMod val="75000"/>
                  <a:lumOff val="25000"/>
                </a:schemeClr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69" name="Google Shape;169;p55"/>
          <p:cNvCxnSpPr/>
          <p:nvPr/>
        </p:nvCxnSpPr>
        <p:spPr>
          <a:xfrm>
            <a:off x="0" y="6302035"/>
            <a:ext cx="11131515" cy="0"/>
          </a:xfrm>
          <a:prstGeom prst="straightConnector1">
            <a:avLst/>
          </a:prstGeom>
          <a:noFill/>
          <a:ln w="76200" cap="flat" cmpd="sng">
            <a:solidFill>
              <a:srgbClr val="F2F2F2"/>
            </a:solidFill>
            <a:prstDash val="solid"/>
            <a:miter lim="800000"/>
            <a:headEnd type="none" w="sm" len="sm"/>
            <a:tailEnd type="none" w="sm" len="sm"/>
          </a:ln>
        </p:spPr>
      </p:cxnSp>
      <p:pic>
        <p:nvPicPr>
          <p:cNvPr id="170" name="Google Shape;170;p55"/>
          <p:cNvPicPr preferRelativeResize="0"/>
          <p:nvPr/>
        </p:nvPicPr>
        <p:blipFill rotWithShape="1">
          <a:blip r:embed="rId3">
            <a:alphaModFix/>
          </a:blip>
          <a:srcRect r="70503"/>
          <a:stretch/>
        </p:blipFill>
        <p:spPr>
          <a:xfrm>
            <a:off x="11159212" y="5899098"/>
            <a:ext cx="689888" cy="805873"/>
          </a:xfrm>
          <a:prstGeom prst="rect">
            <a:avLst/>
          </a:prstGeom>
          <a:noFill/>
          <a:ln>
            <a:noFill/>
          </a:ln>
        </p:spPr>
      </p:pic>
      <p:sp>
        <p:nvSpPr>
          <p:cNvPr id="174" name="Google Shape;174;p55"/>
          <p:cNvSpPr txBox="1"/>
          <p:nvPr/>
        </p:nvSpPr>
        <p:spPr>
          <a:xfrm>
            <a:off x="0" y="6433878"/>
            <a:ext cx="9180943" cy="2462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" b="0" i="0" u="none" strike="noStrike" cap="none">
                <a:solidFill>
                  <a:srgbClr val="9565AB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*Da li je u protekle tri godine bilo korupcije u pravosudnom sistemu, po Vašem mišljenju?</a:t>
            </a:r>
            <a:endParaRPr sz="1000" b="0" i="0" u="none" strike="noStrike" cap="none">
              <a:solidFill>
                <a:srgbClr val="9565AB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7AC0C05-FA49-1D17-390E-A7BE034B7B2D}"/>
              </a:ext>
            </a:extLst>
          </p:cNvPr>
          <p:cNvSpPr txBox="1"/>
          <p:nvPr/>
        </p:nvSpPr>
        <p:spPr>
          <a:xfrm>
            <a:off x="9662893" y="973141"/>
            <a:ext cx="10607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Latn-ME" b="1" dirty="0">
                <a:latin typeface="Franklin Gothic Book" panose="020B0503020102020204" pitchFamily="34" charset="0"/>
              </a:rPr>
              <a:t>Jeste</a:t>
            </a:r>
            <a:endParaRPr lang="en-US" b="1" dirty="0">
              <a:latin typeface="Franklin Gothic Book" panose="020B050302010202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514254A-5B0E-35BF-59D7-57FC433661E7}"/>
              </a:ext>
            </a:extLst>
          </p:cNvPr>
          <p:cNvSpPr txBox="1"/>
          <p:nvPr/>
        </p:nvSpPr>
        <p:spPr>
          <a:xfrm>
            <a:off x="10674449" y="973140"/>
            <a:ext cx="10607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Latn-ME" b="1" dirty="0">
                <a:latin typeface="Franklin Gothic Book" panose="020B0503020102020204" pitchFamily="34" charset="0"/>
              </a:rPr>
              <a:t>Nije</a:t>
            </a:r>
            <a:endParaRPr lang="en-US" b="1" dirty="0">
              <a:latin typeface="Franklin Gothic Book" panose="020B0503020102020204" pitchFamily="34" charset="0"/>
            </a:endParaRPr>
          </a:p>
        </p:txBody>
      </p:sp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76C3055F-348C-FD36-F3CD-6161F6F0405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53259847"/>
              </p:ext>
            </p:extLst>
          </p:nvPr>
        </p:nvGraphicFramePr>
        <p:xfrm>
          <a:off x="871049" y="1214412"/>
          <a:ext cx="8496300" cy="50481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F90AFC04-5341-E875-A277-E7E089FC6CD7}"/>
              </a:ext>
            </a:extLst>
          </p:cNvPr>
          <p:cNvSpPr txBox="1"/>
          <p:nvPr/>
        </p:nvSpPr>
        <p:spPr>
          <a:xfrm>
            <a:off x="9826501" y="1594347"/>
            <a:ext cx="897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ME" sz="1800" b="1" dirty="0"/>
              <a:t>25,8%</a:t>
            </a:r>
            <a:endParaRPr lang="en-US" sz="1800" b="1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A510D8C-23A9-EB02-531B-5FE963A22E50}"/>
              </a:ext>
            </a:extLst>
          </p:cNvPr>
          <p:cNvSpPr txBox="1"/>
          <p:nvPr/>
        </p:nvSpPr>
        <p:spPr>
          <a:xfrm>
            <a:off x="10838057" y="1594347"/>
            <a:ext cx="897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ME" sz="1800" b="1" dirty="0"/>
              <a:t>24,4%</a:t>
            </a:r>
            <a:endParaRPr lang="en-US" sz="1800" b="1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D85C677-C577-B75D-4359-A129BD7DAE36}"/>
              </a:ext>
            </a:extLst>
          </p:cNvPr>
          <p:cNvSpPr txBox="1"/>
          <p:nvPr/>
        </p:nvSpPr>
        <p:spPr>
          <a:xfrm>
            <a:off x="9826501" y="2599819"/>
            <a:ext cx="897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ME" sz="1800" b="1" dirty="0"/>
              <a:t>29,5%</a:t>
            </a:r>
            <a:endParaRPr lang="en-US" sz="1800" b="1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95E90B6-E227-A7D0-934C-687B0A1A5CBA}"/>
              </a:ext>
            </a:extLst>
          </p:cNvPr>
          <p:cNvSpPr txBox="1"/>
          <p:nvPr/>
        </p:nvSpPr>
        <p:spPr>
          <a:xfrm>
            <a:off x="10838057" y="2599819"/>
            <a:ext cx="897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ME" sz="1800" b="1" dirty="0"/>
              <a:t>24,2%</a:t>
            </a:r>
            <a:endParaRPr lang="en-US" sz="1800" b="1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473DED2-6F28-8C4C-C016-BB0BAB24FB45}"/>
              </a:ext>
            </a:extLst>
          </p:cNvPr>
          <p:cNvSpPr txBox="1"/>
          <p:nvPr/>
        </p:nvSpPr>
        <p:spPr>
          <a:xfrm>
            <a:off x="9826501" y="3589343"/>
            <a:ext cx="897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ME" sz="1800" b="1" dirty="0"/>
              <a:t>69,7%</a:t>
            </a:r>
            <a:endParaRPr lang="en-US" sz="1800" b="1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8F591C0-7450-0AEE-EA48-00B8114AC733}"/>
              </a:ext>
            </a:extLst>
          </p:cNvPr>
          <p:cNvSpPr txBox="1"/>
          <p:nvPr/>
        </p:nvSpPr>
        <p:spPr>
          <a:xfrm>
            <a:off x="10952004" y="3589343"/>
            <a:ext cx="897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ME" sz="1800" b="1" dirty="0"/>
              <a:t>4,6%</a:t>
            </a:r>
            <a:endParaRPr lang="en-US" sz="1800" b="1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5D03C661-4F5B-8F54-C18E-22DAD45412F8}"/>
              </a:ext>
            </a:extLst>
          </p:cNvPr>
          <p:cNvSpPr txBox="1"/>
          <p:nvPr/>
        </p:nvSpPr>
        <p:spPr>
          <a:xfrm>
            <a:off x="9826501" y="4559554"/>
            <a:ext cx="897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ME" sz="1800" b="1" dirty="0"/>
              <a:t>35,8%</a:t>
            </a:r>
            <a:endParaRPr lang="en-US" sz="1800" b="1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6C42964B-B6B6-E9C6-E46D-4C073D0CDBBE}"/>
              </a:ext>
            </a:extLst>
          </p:cNvPr>
          <p:cNvSpPr txBox="1"/>
          <p:nvPr/>
        </p:nvSpPr>
        <p:spPr>
          <a:xfrm>
            <a:off x="10952004" y="4559554"/>
            <a:ext cx="897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ME" sz="1800" b="1" dirty="0"/>
              <a:t>6,5%</a:t>
            </a:r>
            <a:endParaRPr lang="en-US" sz="1800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49" name="Google Shape;149;p54"/>
          <p:cNvCxnSpPr/>
          <p:nvPr/>
        </p:nvCxnSpPr>
        <p:spPr>
          <a:xfrm>
            <a:off x="0" y="616525"/>
            <a:ext cx="729673" cy="0"/>
          </a:xfrm>
          <a:prstGeom prst="straightConnector1">
            <a:avLst/>
          </a:prstGeom>
          <a:noFill/>
          <a:ln w="76200" cap="flat" cmpd="sng">
            <a:solidFill>
              <a:srgbClr val="F2F2F2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150" name="Google Shape;150;p54"/>
          <p:cNvSpPr txBox="1"/>
          <p:nvPr/>
        </p:nvSpPr>
        <p:spPr>
          <a:xfrm>
            <a:off x="729673" y="184074"/>
            <a:ext cx="11119428" cy="8058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sr-Latn-ME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Postojanje neprimjerenog pritiska da se odluči ili postupi u predmetu*</a:t>
            </a:r>
            <a:endParaRPr sz="2800" b="0" i="0" u="none" strike="noStrike" cap="none" dirty="0">
              <a:solidFill>
                <a:schemeClr val="tx1">
                  <a:lumMod val="75000"/>
                  <a:lumOff val="25000"/>
                </a:schemeClr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51" name="Google Shape;151;p54"/>
          <p:cNvCxnSpPr/>
          <p:nvPr/>
        </p:nvCxnSpPr>
        <p:spPr>
          <a:xfrm>
            <a:off x="0" y="6302035"/>
            <a:ext cx="11131515" cy="0"/>
          </a:xfrm>
          <a:prstGeom prst="straightConnector1">
            <a:avLst/>
          </a:prstGeom>
          <a:noFill/>
          <a:ln w="76200" cap="flat" cmpd="sng">
            <a:solidFill>
              <a:srgbClr val="F2F2F2"/>
            </a:solidFill>
            <a:prstDash val="solid"/>
            <a:miter lim="800000"/>
            <a:headEnd type="none" w="sm" len="sm"/>
            <a:tailEnd type="none" w="sm" len="sm"/>
          </a:ln>
        </p:spPr>
      </p:cxnSp>
      <p:pic>
        <p:nvPicPr>
          <p:cNvPr id="152" name="Google Shape;152;p54"/>
          <p:cNvPicPr preferRelativeResize="0"/>
          <p:nvPr/>
        </p:nvPicPr>
        <p:blipFill rotWithShape="1">
          <a:blip r:embed="rId3">
            <a:alphaModFix/>
          </a:blip>
          <a:srcRect r="70503"/>
          <a:stretch/>
        </p:blipFill>
        <p:spPr>
          <a:xfrm>
            <a:off x="11159212" y="5899098"/>
            <a:ext cx="689888" cy="805873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Google Shape;161;p54">
            <a:extLst>
              <a:ext uri="{FF2B5EF4-FFF2-40B4-BE49-F238E27FC236}">
                <a16:creationId xmlns:a16="http://schemas.microsoft.com/office/drawing/2014/main" id="{BFF3C68F-5900-B5AB-0901-97700210B82A}"/>
              </a:ext>
            </a:extLst>
          </p:cNvPr>
          <p:cNvSpPr txBox="1"/>
          <p:nvPr/>
        </p:nvSpPr>
        <p:spPr>
          <a:xfrm>
            <a:off x="0" y="6383844"/>
            <a:ext cx="10410825" cy="2461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sr-Latn-ME" sz="1000" dirty="0">
                <a:solidFill>
                  <a:srgbClr val="9565AB"/>
                </a:solidFill>
                <a:latin typeface="Libre Franklin"/>
                <a:sym typeface="Libre Franklin"/>
              </a:rPr>
              <a:t>*U kojoj mjeri se slažete sa sljedećim konstatacijama</a:t>
            </a:r>
            <a:endParaRPr lang="sr-Latn-ME" dirty="0"/>
          </a:p>
        </p:txBody>
      </p:sp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FB708F32-E738-7B6D-8746-DA170208736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24386779"/>
              </p:ext>
            </p:extLst>
          </p:nvPr>
        </p:nvGraphicFramePr>
        <p:xfrm>
          <a:off x="729673" y="905259"/>
          <a:ext cx="10654607" cy="52029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3A37E4D1-A9F4-D9E0-13A6-83601236AB61}"/>
              </a:ext>
            </a:extLst>
          </p:cNvPr>
          <p:cNvCxnSpPr/>
          <p:nvPr/>
        </p:nvCxnSpPr>
        <p:spPr>
          <a:xfrm>
            <a:off x="3493008" y="2130552"/>
            <a:ext cx="0" cy="2971800"/>
          </a:xfrm>
          <a:prstGeom prst="line">
            <a:avLst/>
          </a:prstGeom>
          <a:ln>
            <a:solidFill>
              <a:schemeClr val="tx2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5412DB9F-39AE-7FC8-9A0B-6508D896372F}"/>
              </a:ext>
            </a:extLst>
          </p:cNvPr>
          <p:cNvCxnSpPr/>
          <p:nvPr/>
        </p:nvCxnSpPr>
        <p:spPr>
          <a:xfrm>
            <a:off x="6096000" y="2130552"/>
            <a:ext cx="0" cy="2971800"/>
          </a:xfrm>
          <a:prstGeom prst="line">
            <a:avLst/>
          </a:prstGeom>
          <a:ln>
            <a:solidFill>
              <a:schemeClr val="tx2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B495B5EB-0D76-466B-8969-A9FA0C1522C2}"/>
              </a:ext>
            </a:extLst>
          </p:cNvPr>
          <p:cNvCxnSpPr/>
          <p:nvPr/>
        </p:nvCxnSpPr>
        <p:spPr>
          <a:xfrm>
            <a:off x="8702040" y="2130552"/>
            <a:ext cx="0" cy="2971800"/>
          </a:xfrm>
          <a:prstGeom prst="line">
            <a:avLst/>
          </a:prstGeom>
          <a:ln>
            <a:solidFill>
              <a:schemeClr val="tx2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645677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49" name="Google Shape;149;p54"/>
          <p:cNvCxnSpPr/>
          <p:nvPr/>
        </p:nvCxnSpPr>
        <p:spPr>
          <a:xfrm>
            <a:off x="0" y="616525"/>
            <a:ext cx="729673" cy="0"/>
          </a:xfrm>
          <a:prstGeom prst="straightConnector1">
            <a:avLst/>
          </a:prstGeom>
          <a:noFill/>
          <a:ln w="76200" cap="flat" cmpd="sng">
            <a:solidFill>
              <a:srgbClr val="F2F2F2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150" name="Google Shape;150;p54"/>
          <p:cNvSpPr txBox="1"/>
          <p:nvPr/>
        </p:nvSpPr>
        <p:spPr>
          <a:xfrm>
            <a:off x="729673" y="232047"/>
            <a:ext cx="11119428" cy="8058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0" i="0" u="none" strike="noStrike" cap="none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Pojedin</a:t>
            </a:r>
            <a:r>
              <a:rPr lang="sr-Latn-ME" sz="2800" b="0" i="0" u="none" strike="noStrike" cap="none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e</a:t>
            </a:r>
            <a:r>
              <a:rPr lang="en-US" sz="2800" b="0" i="0" u="none" strike="noStrike" cap="none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800" b="0" i="0" u="sng" strike="noStrike" cap="none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sudije</a:t>
            </a:r>
            <a:r>
              <a:rPr lang="en-US" sz="2800" b="0" i="0" strike="noStrike" cap="none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800" b="0" i="0" u="none" strike="noStrike" cap="none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primaju</a:t>
            </a:r>
            <a:r>
              <a:rPr lang="en-US" sz="2800" b="0" i="0" u="none" strike="noStrike" cap="none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800" b="0" i="0" u="none" strike="noStrike" cap="none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mito</a:t>
            </a:r>
            <a:r>
              <a:rPr lang="en-US" sz="2800" b="0" i="0" u="none" strike="noStrike" cap="none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 (</a:t>
            </a:r>
            <a:r>
              <a:rPr lang="en-US" sz="2800" b="0" i="0" u="none" strike="noStrike" cap="none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novac</a:t>
            </a:r>
            <a:r>
              <a:rPr lang="en-US" sz="2800" b="0" i="0" u="none" strike="noStrike" cap="none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800" b="0" i="0" u="none" strike="noStrike" cap="none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ili</a:t>
            </a:r>
            <a:r>
              <a:rPr lang="en-US" sz="2800" b="0" i="0" u="none" strike="noStrike" cap="none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800" b="0" i="0" u="none" strike="noStrike" cap="none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druge</a:t>
            </a:r>
            <a:r>
              <a:rPr lang="en-US" sz="2800" b="0" i="0" u="none" strike="noStrike" cap="none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800" b="0" i="0" u="none" strike="noStrike" cap="none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poklone</a:t>
            </a:r>
            <a:r>
              <a:rPr lang="en-US" sz="2800" b="0" i="0" u="none" strike="noStrike" cap="none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800" b="0" i="0" u="none" strike="noStrike" cap="none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ili</a:t>
            </a:r>
            <a:r>
              <a:rPr lang="en-US" sz="2800" b="0" i="0" u="none" strike="noStrike" cap="none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800" b="0" i="0" u="none" strike="noStrike" cap="none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usluge</a:t>
            </a:r>
            <a:r>
              <a:rPr lang="en-US" sz="2800" b="0" i="0" u="none" strike="noStrike" cap="none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) </a:t>
            </a:r>
            <a:r>
              <a:rPr lang="en-US" sz="2800" b="0" i="0" u="none" strike="noStrike" cap="none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kao</a:t>
            </a:r>
            <a:r>
              <a:rPr lang="en-US" sz="2800" b="0" i="0" u="none" strike="noStrike" cap="none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800" b="0" i="0" u="none" strike="noStrike" cap="none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podsticaj</a:t>
            </a:r>
            <a:r>
              <a:rPr lang="en-US" sz="2800" b="0" i="0" u="none" strike="noStrike" cap="none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 da u </a:t>
            </a:r>
            <a:r>
              <a:rPr lang="en-US" sz="2800" b="0" i="0" u="none" strike="noStrike" cap="none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predmetu</a:t>
            </a:r>
            <a:r>
              <a:rPr lang="en-US" sz="2800" b="0" i="0" u="none" strike="noStrike" cap="none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800" b="0" i="0" u="none" strike="noStrike" cap="none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odluče</a:t>
            </a:r>
            <a:r>
              <a:rPr lang="en-US" sz="2800" b="0" i="0" u="none" strike="noStrike" cap="none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800" b="0" i="0" u="none" strike="noStrike" cap="none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na</a:t>
            </a:r>
            <a:r>
              <a:rPr lang="en-US" sz="2800" b="0" i="0" u="none" strike="noStrike" cap="none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800" b="0" i="0" u="none" strike="noStrike" cap="none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određeni</a:t>
            </a:r>
            <a:r>
              <a:rPr lang="en-US" sz="2800" b="0" i="0" u="none" strike="noStrike" cap="none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800" b="0" i="0" u="none" strike="noStrike" cap="none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način</a:t>
            </a:r>
            <a:r>
              <a:rPr lang="sr-Latn-ME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</a:t>
            </a:r>
            <a:endParaRPr sz="2800" b="0" i="0" u="none" strike="noStrike" cap="none" dirty="0">
              <a:solidFill>
                <a:schemeClr val="tx1">
                  <a:lumMod val="75000"/>
                  <a:lumOff val="25000"/>
                </a:schemeClr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51" name="Google Shape;151;p54"/>
          <p:cNvCxnSpPr/>
          <p:nvPr/>
        </p:nvCxnSpPr>
        <p:spPr>
          <a:xfrm>
            <a:off x="0" y="6192308"/>
            <a:ext cx="11131515" cy="0"/>
          </a:xfrm>
          <a:prstGeom prst="straightConnector1">
            <a:avLst/>
          </a:prstGeom>
          <a:noFill/>
          <a:ln w="76200" cap="flat" cmpd="sng">
            <a:solidFill>
              <a:srgbClr val="F2F2F2"/>
            </a:solidFill>
            <a:prstDash val="solid"/>
            <a:miter lim="800000"/>
            <a:headEnd type="none" w="sm" len="sm"/>
            <a:tailEnd type="none" w="sm" len="sm"/>
          </a:ln>
        </p:spPr>
      </p:cxnSp>
      <p:pic>
        <p:nvPicPr>
          <p:cNvPr id="152" name="Google Shape;152;p54"/>
          <p:cNvPicPr preferRelativeResize="0"/>
          <p:nvPr/>
        </p:nvPicPr>
        <p:blipFill rotWithShape="1">
          <a:blip r:embed="rId3">
            <a:alphaModFix/>
          </a:blip>
          <a:srcRect r="70503"/>
          <a:stretch/>
        </p:blipFill>
        <p:spPr>
          <a:xfrm>
            <a:off x="11159212" y="5899098"/>
            <a:ext cx="689888" cy="805873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Google Shape;161;p54">
            <a:extLst>
              <a:ext uri="{FF2B5EF4-FFF2-40B4-BE49-F238E27FC236}">
                <a16:creationId xmlns:a16="http://schemas.microsoft.com/office/drawing/2014/main" id="{1C994B40-A5CA-F496-B7C6-13D3C62CB370}"/>
              </a:ext>
            </a:extLst>
          </p:cNvPr>
          <p:cNvSpPr txBox="1"/>
          <p:nvPr/>
        </p:nvSpPr>
        <p:spPr>
          <a:xfrm>
            <a:off x="0" y="6384179"/>
            <a:ext cx="10410825" cy="2461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sr-Latn-ME" sz="1000" dirty="0">
                <a:solidFill>
                  <a:srgbClr val="9565AB"/>
                </a:solidFill>
                <a:latin typeface="Libre Franklin"/>
                <a:sym typeface="Libre Franklin"/>
              </a:rPr>
              <a:t>*U kojoj mjeri se slažete sa sljedećim konstatacijama:</a:t>
            </a:r>
            <a:endParaRPr lang="sr-Latn-ME" dirty="0"/>
          </a:p>
        </p:txBody>
      </p:sp>
      <p:graphicFrame>
        <p:nvGraphicFramePr>
          <p:cNvPr id="5" name="Google Shape;171;p55">
            <a:extLst>
              <a:ext uri="{FF2B5EF4-FFF2-40B4-BE49-F238E27FC236}">
                <a16:creationId xmlns:a16="http://schemas.microsoft.com/office/drawing/2014/main" id="{B081D641-2F00-3137-86B7-A57D543F7C5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616425819"/>
              </p:ext>
            </p:extLst>
          </p:nvPr>
        </p:nvGraphicFramePr>
        <p:xfrm>
          <a:off x="9697734" y="1264960"/>
          <a:ext cx="1945826" cy="3958372"/>
        </p:xfrm>
        <a:graphic>
          <a:graphicData uri="http://schemas.openxmlformats.org/drawingml/2006/table">
            <a:tbl>
              <a:tblPr firstRow="1" bandRow="1">
                <a:noFill/>
                <a:tableStyleId>{9477955C-A1E1-4A4C-BD3D-66FEA38ACCEF}</a:tableStyleId>
              </a:tblPr>
              <a:tblGrid>
                <a:gridCol w="102570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201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98959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7,3%</a:t>
                      </a:r>
                    </a:p>
                  </a:txBody>
                  <a:tcPr marL="9525" marR="9525" marT="9525" marB="0" anchor="b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48,8%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8959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9,5%</a:t>
                      </a:r>
                    </a:p>
                  </a:txBody>
                  <a:tcPr marL="9525" marR="9525" marT="9525" marB="0" anchor="b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34,7%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8959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61,5%</a:t>
                      </a:r>
                    </a:p>
                  </a:txBody>
                  <a:tcPr marL="9525" marR="9525" marT="9525" marB="0" anchor="b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6,4%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8959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17,4%</a:t>
                      </a:r>
                    </a:p>
                  </a:txBody>
                  <a:tcPr marL="9525" marR="9525" marT="9525" marB="0" anchor="b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25,0%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13312401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6C130D69-0C41-2811-326E-B528C0F3159B}"/>
              </a:ext>
            </a:extLst>
          </p:cNvPr>
          <p:cNvSpPr txBox="1"/>
          <p:nvPr/>
        </p:nvSpPr>
        <p:spPr>
          <a:xfrm>
            <a:off x="9681271" y="1265806"/>
            <a:ext cx="10607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Latn-ME" b="1" dirty="0">
                <a:latin typeface="Franklin Gothic Book" panose="020B0503020102020204" pitchFamily="34" charset="0"/>
              </a:rPr>
              <a:t>Saglasno:</a:t>
            </a:r>
            <a:endParaRPr lang="en-US" b="1" dirty="0">
              <a:latin typeface="Franklin Gothic Book" panose="020B05030201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9D87175-65BF-2D20-F56C-64F086CE2833}"/>
              </a:ext>
            </a:extLst>
          </p:cNvPr>
          <p:cNvSpPr txBox="1"/>
          <p:nvPr/>
        </p:nvSpPr>
        <p:spPr>
          <a:xfrm>
            <a:off x="10698079" y="1134986"/>
            <a:ext cx="10607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Latn-ME" b="1" dirty="0">
                <a:latin typeface="Franklin Gothic Book" panose="020B0503020102020204" pitchFamily="34" charset="0"/>
              </a:rPr>
              <a:t>Nije saglasno:</a:t>
            </a:r>
            <a:endParaRPr lang="en-US" b="1" dirty="0">
              <a:latin typeface="Franklin Gothic Book" panose="020B0503020102020204" pitchFamily="34" charset="0"/>
            </a:endParaRPr>
          </a:p>
        </p:txBody>
      </p:sp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C0D2A182-5F14-4202-77D9-59D5EFF8913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94506591"/>
              </p:ext>
            </p:extLst>
          </p:nvPr>
        </p:nvGraphicFramePr>
        <p:xfrm>
          <a:off x="227517" y="1431975"/>
          <a:ext cx="9506311" cy="46059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1564608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49" name="Google Shape;149;p54"/>
          <p:cNvCxnSpPr/>
          <p:nvPr/>
        </p:nvCxnSpPr>
        <p:spPr>
          <a:xfrm>
            <a:off x="0" y="616525"/>
            <a:ext cx="729673" cy="0"/>
          </a:xfrm>
          <a:prstGeom prst="straightConnector1">
            <a:avLst/>
          </a:prstGeom>
          <a:noFill/>
          <a:ln w="76200" cap="flat" cmpd="sng">
            <a:solidFill>
              <a:srgbClr val="F2F2F2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150" name="Google Shape;150;p54"/>
          <p:cNvSpPr txBox="1"/>
          <p:nvPr/>
        </p:nvSpPr>
        <p:spPr>
          <a:xfrm>
            <a:off x="729672" y="398050"/>
            <a:ext cx="11119428" cy="8058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0" i="0" u="none" strike="noStrike" cap="none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Pojedini</a:t>
            </a:r>
            <a:r>
              <a:rPr lang="en-US" sz="2800" b="0" i="0" u="none" strike="noStrike" cap="none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/e </a:t>
            </a:r>
            <a:r>
              <a:rPr lang="en-US" sz="2800" b="0" i="0" u="sng" strike="noStrike" cap="none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državni</a:t>
            </a:r>
            <a:r>
              <a:rPr lang="en-US" sz="2800" b="0" i="0" u="sng" strike="noStrike" cap="none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800" b="0" i="0" u="sng" strike="noStrike" cap="none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tužioci</a:t>
            </a:r>
            <a:r>
              <a:rPr lang="en-US" sz="2800" b="0" i="0" u="none" strike="noStrike" cap="none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800" b="0" i="0" u="none" strike="noStrike" cap="none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primaju</a:t>
            </a:r>
            <a:r>
              <a:rPr lang="en-US" sz="2800" b="0" i="0" u="none" strike="noStrike" cap="none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800" b="0" i="0" u="none" strike="noStrike" cap="none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mito</a:t>
            </a:r>
            <a:r>
              <a:rPr lang="en-US" sz="2800" b="0" i="0" u="none" strike="noStrike" cap="none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 (</a:t>
            </a:r>
            <a:r>
              <a:rPr lang="en-US" sz="2800" b="0" i="0" u="none" strike="noStrike" cap="none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novac</a:t>
            </a:r>
            <a:r>
              <a:rPr lang="en-US" sz="2800" b="0" i="0" u="none" strike="noStrike" cap="none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800" b="0" i="0" u="none" strike="noStrike" cap="none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ili</a:t>
            </a:r>
            <a:r>
              <a:rPr lang="en-US" sz="2800" b="0" i="0" u="none" strike="noStrike" cap="none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800" b="0" i="0" u="none" strike="noStrike" cap="none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druge</a:t>
            </a:r>
            <a:r>
              <a:rPr lang="en-US" sz="2800" b="0" i="0" u="none" strike="noStrike" cap="none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800" b="0" i="0" u="none" strike="noStrike" cap="none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poklone</a:t>
            </a:r>
            <a:r>
              <a:rPr lang="en-US" sz="2800" b="0" i="0" u="none" strike="noStrike" cap="none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800" b="0" i="0" u="none" strike="noStrike" cap="none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ili</a:t>
            </a:r>
            <a:r>
              <a:rPr lang="en-US" sz="2800" b="0" i="0" u="none" strike="noStrike" cap="none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800" b="0" i="0" u="none" strike="noStrike" cap="none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usluge</a:t>
            </a:r>
            <a:r>
              <a:rPr lang="en-US" sz="2800" b="0" i="0" u="none" strike="noStrike" cap="none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) </a:t>
            </a:r>
            <a:r>
              <a:rPr lang="en-US" sz="2800" b="0" i="0" u="none" strike="noStrike" cap="none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kao</a:t>
            </a:r>
            <a:r>
              <a:rPr lang="en-US" sz="2800" b="0" i="0" u="none" strike="noStrike" cap="none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800" b="0" i="0" u="none" strike="noStrike" cap="none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podsticaj</a:t>
            </a:r>
            <a:r>
              <a:rPr lang="en-US" sz="2800" b="0" i="0" u="none" strike="noStrike" cap="none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 da u </a:t>
            </a:r>
            <a:r>
              <a:rPr lang="en-US" sz="2800" b="0" i="0" u="none" strike="noStrike" cap="none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predmetu</a:t>
            </a:r>
            <a:r>
              <a:rPr lang="en-US" sz="2800" b="0" i="0" u="none" strike="noStrike" cap="none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800" b="0" i="0" u="none" strike="noStrike" cap="none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odluče</a:t>
            </a:r>
            <a:r>
              <a:rPr lang="en-US" sz="2800" b="0" i="0" u="none" strike="noStrike" cap="none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800" b="0" i="0" u="none" strike="noStrike" cap="none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na</a:t>
            </a:r>
            <a:r>
              <a:rPr lang="en-US" sz="2800" b="0" i="0" u="none" strike="noStrike" cap="none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800" b="0" i="0" u="none" strike="noStrike" cap="none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određeni</a:t>
            </a:r>
            <a:r>
              <a:rPr lang="en-US" sz="2800" b="0" i="0" u="none" strike="noStrike" cap="none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800" b="0" i="0" u="none" strike="noStrike" cap="none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način</a:t>
            </a:r>
            <a:r>
              <a:rPr lang="sr-Latn-ME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</a:t>
            </a:r>
          </a:p>
        </p:txBody>
      </p:sp>
      <p:cxnSp>
        <p:nvCxnSpPr>
          <p:cNvPr id="151" name="Google Shape;151;p54"/>
          <p:cNvCxnSpPr/>
          <p:nvPr/>
        </p:nvCxnSpPr>
        <p:spPr>
          <a:xfrm>
            <a:off x="0" y="6302035"/>
            <a:ext cx="11131515" cy="0"/>
          </a:xfrm>
          <a:prstGeom prst="straightConnector1">
            <a:avLst/>
          </a:prstGeom>
          <a:noFill/>
          <a:ln w="76200" cap="flat" cmpd="sng">
            <a:solidFill>
              <a:srgbClr val="F2F2F2"/>
            </a:solidFill>
            <a:prstDash val="solid"/>
            <a:miter lim="800000"/>
            <a:headEnd type="none" w="sm" len="sm"/>
            <a:tailEnd type="none" w="sm" len="sm"/>
          </a:ln>
        </p:spPr>
      </p:cxnSp>
      <p:pic>
        <p:nvPicPr>
          <p:cNvPr id="152" name="Google Shape;152;p54"/>
          <p:cNvPicPr preferRelativeResize="0"/>
          <p:nvPr/>
        </p:nvPicPr>
        <p:blipFill rotWithShape="1">
          <a:blip r:embed="rId3">
            <a:alphaModFix/>
          </a:blip>
          <a:srcRect r="70503"/>
          <a:stretch/>
        </p:blipFill>
        <p:spPr>
          <a:xfrm>
            <a:off x="11159212" y="5899098"/>
            <a:ext cx="689888" cy="805873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5" name="Google Shape;171;p55">
            <a:extLst>
              <a:ext uri="{FF2B5EF4-FFF2-40B4-BE49-F238E27FC236}">
                <a16:creationId xmlns:a16="http://schemas.microsoft.com/office/drawing/2014/main" id="{B081D641-2F00-3137-86B7-A57D543F7C5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929422878"/>
              </p:ext>
            </p:extLst>
          </p:nvPr>
        </p:nvGraphicFramePr>
        <p:xfrm>
          <a:off x="9808243" y="1327834"/>
          <a:ext cx="1945826" cy="3833488"/>
        </p:xfrm>
        <a:graphic>
          <a:graphicData uri="http://schemas.openxmlformats.org/drawingml/2006/table">
            <a:tbl>
              <a:tblPr firstRow="1" bandRow="1">
                <a:noFill/>
                <a:tableStyleId>{9477955C-A1E1-4A4C-BD3D-66FEA38ACCEF}</a:tableStyleId>
              </a:tblPr>
              <a:tblGrid>
                <a:gridCol w="102570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201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958372">
                <a:tc>
                  <a:txBody>
                    <a:bodyPr/>
                    <a:lstStyle/>
                    <a:p>
                      <a:pPr algn="ctr" fontAlgn="b"/>
                      <a:r>
                        <a:rPr lang="sr-Latn-ME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0,0</a:t>
                      </a: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%</a:t>
                      </a:r>
                    </a:p>
                  </a:txBody>
                  <a:tcPr marL="9525" marR="9525" marT="9525" marB="0" anchor="b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Latn-ME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56,1</a:t>
                      </a: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%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58372">
                <a:tc>
                  <a:txBody>
                    <a:bodyPr/>
                    <a:lstStyle/>
                    <a:p>
                      <a:pPr algn="ctr" fontAlgn="b"/>
                      <a:r>
                        <a:rPr lang="sr-Latn-ME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7,4</a:t>
                      </a: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%</a:t>
                      </a:r>
                    </a:p>
                  </a:txBody>
                  <a:tcPr marL="9525" marR="9525" marT="9525" marB="0" anchor="b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Latn-ME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27,4</a:t>
                      </a: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%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5837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47,7%</a:t>
                      </a:r>
                    </a:p>
                  </a:txBody>
                  <a:tcPr marL="9525" marR="9525" marT="9525" marB="0" anchor="b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34,0%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5837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14,1%</a:t>
                      </a:r>
                    </a:p>
                  </a:txBody>
                  <a:tcPr marL="9525" marR="9525" marT="9525" marB="0" anchor="b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13,0%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13312401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6C130D69-0C41-2811-326E-B528C0F3159B}"/>
              </a:ext>
            </a:extLst>
          </p:cNvPr>
          <p:cNvSpPr txBox="1"/>
          <p:nvPr/>
        </p:nvSpPr>
        <p:spPr>
          <a:xfrm>
            <a:off x="9801906" y="1369579"/>
            <a:ext cx="10607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Latn-ME" b="1" dirty="0">
                <a:latin typeface="Franklin Gothic Book" panose="020B0503020102020204" pitchFamily="34" charset="0"/>
              </a:rPr>
              <a:t>Saglasno:</a:t>
            </a:r>
            <a:endParaRPr lang="en-US" b="1" dirty="0">
              <a:latin typeface="Franklin Gothic Book" panose="020B05030201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9D87175-65BF-2D20-F56C-64F086CE2833}"/>
              </a:ext>
            </a:extLst>
          </p:cNvPr>
          <p:cNvSpPr txBox="1"/>
          <p:nvPr/>
        </p:nvSpPr>
        <p:spPr>
          <a:xfrm>
            <a:off x="10698261" y="1281748"/>
            <a:ext cx="10607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Latn-ME" b="1" dirty="0">
                <a:latin typeface="Franklin Gothic Book" panose="020B0503020102020204" pitchFamily="34" charset="0"/>
              </a:rPr>
              <a:t>Nije saglasno:</a:t>
            </a:r>
            <a:endParaRPr lang="en-US" b="1" dirty="0">
              <a:latin typeface="Franklin Gothic Book" panose="020B0503020102020204" pitchFamily="34" charset="0"/>
            </a:endParaRPr>
          </a:p>
        </p:txBody>
      </p:sp>
      <p:sp>
        <p:nvSpPr>
          <p:cNvPr id="8" name="Google Shape;161;p54">
            <a:extLst>
              <a:ext uri="{FF2B5EF4-FFF2-40B4-BE49-F238E27FC236}">
                <a16:creationId xmlns:a16="http://schemas.microsoft.com/office/drawing/2014/main" id="{242E92FA-9B4D-13EC-AFB1-F3786700C90F}"/>
              </a:ext>
            </a:extLst>
          </p:cNvPr>
          <p:cNvSpPr txBox="1"/>
          <p:nvPr/>
        </p:nvSpPr>
        <p:spPr>
          <a:xfrm>
            <a:off x="0" y="6384179"/>
            <a:ext cx="10410825" cy="2461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sr-Latn-ME" sz="1000" dirty="0">
                <a:solidFill>
                  <a:srgbClr val="9565AB"/>
                </a:solidFill>
                <a:latin typeface="Libre Franklin"/>
                <a:sym typeface="Libre Franklin"/>
              </a:rPr>
              <a:t>*U kojoj mjeri se slažete sa sljedećim konstatacijama:</a:t>
            </a:r>
            <a:endParaRPr lang="sr-Latn-ME" dirty="0"/>
          </a:p>
        </p:txBody>
      </p:sp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E3662A30-AFE4-D1F5-2A29-0646FBB9970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6789754"/>
              </p:ext>
            </p:extLst>
          </p:nvPr>
        </p:nvGraphicFramePr>
        <p:xfrm>
          <a:off x="985704" y="1601406"/>
          <a:ext cx="8990400" cy="465955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6547427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49" name="Google Shape;149;p54"/>
          <p:cNvCxnSpPr/>
          <p:nvPr/>
        </p:nvCxnSpPr>
        <p:spPr>
          <a:xfrm>
            <a:off x="0" y="616525"/>
            <a:ext cx="729673" cy="0"/>
          </a:xfrm>
          <a:prstGeom prst="straightConnector1">
            <a:avLst/>
          </a:prstGeom>
          <a:noFill/>
          <a:ln w="76200" cap="flat" cmpd="sng">
            <a:solidFill>
              <a:srgbClr val="F2F2F2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150" name="Google Shape;150;p54"/>
          <p:cNvSpPr txBox="1"/>
          <p:nvPr/>
        </p:nvSpPr>
        <p:spPr>
          <a:xfrm>
            <a:off x="729672" y="398050"/>
            <a:ext cx="11119428" cy="8058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sr-Latn-ME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Pojedini </a:t>
            </a:r>
            <a:r>
              <a:rPr lang="sr-Latn-ME" sz="2800" u="sng" dirty="0">
                <a:solidFill>
                  <a:schemeClr val="tx1">
                    <a:lumMod val="75000"/>
                    <a:lumOff val="25000"/>
                  </a:schemeClr>
                </a:solidFill>
              </a:rPr>
              <a:t>vještaci</a:t>
            </a:r>
            <a:r>
              <a:rPr lang="sr-Latn-ME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primaju mito (novac ili druge poklone ili usluge) kao podsticaj da nalaz sačine na određeni način.</a:t>
            </a:r>
          </a:p>
        </p:txBody>
      </p:sp>
      <p:cxnSp>
        <p:nvCxnSpPr>
          <p:cNvPr id="151" name="Google Shape;151;p54"/>
          <p:cNvCxnSpPr/>
          <p:nvPr/>
        </p:nvCxnSpPr>
        <p:spPr>
          <a:xfrm>
            <a:off x="0" y="6302035"/>
            <a:ext cx="11131515" cy="0"/>
          </a:xfrm>
          <a:prstGeom prst="straightConnector1">
            <a:avLst/>
          </a:prstGeom>
          <a:noFill/>
          <a:ln w="76200" cap="flat" cmpd="sng">
            <a:solidFill>
              <a:srgbClr val="F2F2F2"/>
            </a:solidFill>
            <a:prstDash val="solid"/>
            <a:miter lim="800000"/>
            <a:headEnd type="none" w="sm" len="sm"/>
            <a:tailEnd type="none" w="sm" len="sm"/>
          </a:ln>
        </p:spPr>
      </p:cxnSp>
      <p:pic>
        <p:nvPicPr>
          <p:cNvPr id="152" name="Google Shape;152;p54"/>
          <p:cNvPicPr preferRelativeResize="0"/>
          <p:nvPr/>
        </p:nvPicPr>
        <p:blipFill rotWithShape="1">
          <a:blip r:embed="rId3">
            <a:alphaModFix/>
          </a:blip>
          <a:srcRect r="70503"/>
          <a:stretch/>
        </p:blipFill>
        <p:spPr>
          <a:xfrm>
            <a:off x="11159212" y="5899098"/>
            <a:ext cx="689888" cy="805873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5" name="Google Shape;171;p55">
            <a:extLst>
              <a:ext uri="{FF2B5EF4-FFF2-40B4-BE49-F238E27FC236}">
                <a16:creationId xmlns:a16="http://schemas.microsoft.com/office/drawing/2014/main" id="{B081D641-2F00-3137-86B7-A57D543F7C5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23204793"/>
              </p:ext>
            </p:extLst>
          </p:nvPr>
        </p:nvGraphicFramePr>
        <p:xfrm>
          <a:off x="9825147" y="1258634"/>
          <a:ext cx="1950722" cy="3970212"/>
        </p:xfrm>
        <a:graphic>
          <a:graphicData uri="http://schemas.openxmlformats.org/drawingml/2006/table">
            <a:tbl>
              <a:tblPr firstRow="1" bandRow="1">
                <a:noFill/>
                <a:tableStyleId>{9477955C-A1E1-4A4C-BD3D-66FEA38ACCEF}</a:tableStyleId>
              </a:tblPr>
              <a:tblGrid>
                <a:gridCol w="10282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2243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992553">
                <a:tc>
                  <a:txBody>
                    <a:bodyPr/>
                    <a:lstStyle/>
                    <a:p>
                      <a:pPr algn="ctr" fontAlgn="b"/>
                      <a:r>
                        <a:rPr lang="sr-Latn-ME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14,6%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Franklin Gothic Book" panose="020B0503020102020204" pitchFamily="34" charset="0"/>
                      </a:endParaRPr>
                    </a:p>
                  </a:txBody>
                  <a:tcPr marL="9525" marR="9525" marT="9525" marB="0" anchor="b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26,8%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9255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14,8%</a:t>
                      </a:r>
                    </a:p>
                  </a:txBody>
                  <a:tcPr marL="9525" marR="9525" marT="9525" marB="0" anchor="b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21,1%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92553">
                <a:tc>
                  <a:txBody>
                    <a:bodyPr/>
                    <a:lstStyle/>
                    <a:p>
                      <a:pPr algn="ctr" fontAlgn="b"/>
                      <a:r>
                        <a:rPr lang="sr-Latn-ME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61,4</a:t>
                      </a: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%</a:t>
                      </a:r>
                    </a:p>
                  </a:txBody>
                  <a:tcPr marL="9525" marR="9525" marT="9525" marB="0" anchor="b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Latn-ME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11,1</a:t>
                      </a: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%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9255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16,3%</a:t>
                      </a:r>
                    </a:p>
                  </a:txBody>
                  <a:tcPr marL="9525" marR="9525" marT="9525" marB="0" anchor="b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Franklin Gothic Book" panose="020B0503020102020204" pitchFamily="34" charset="0"/>
                        </a:rPr>
                        <a:t>31,5%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13312401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6C130D69-0C41-2811-326E-B528C0F3159B}"/>
              </a:ext>
            </a:extLst>
          </p:cNvPr>
          <p:cNvSpPr txBox="1"/>
          <p:nvPr/>
        </p:nvSpPr>
        <p:spPr>
          <a:xfrm>
            <a:off x="9801906" y="1369579"/>
            <a:ext cx="10607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Latn-ME" b="1" dirty="0">
                <a:latin typeface="Franklin Gothic Book" panose="020B0503020102020204" pitchFamily="34" charset="0"/>
              </a:rPr>
              <a:t>Saglasno:</a:t>
            </a:r>
            <a:endParaRPr lang="en-US" b="1" dirty="0">
              <a:latin typeface="Franklin Gothic Book" panose="020B05030201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9D87175-65BF-2D20-F56C-64F086CE2833}"/>
              </a:ext>
            </a:extLst>
          </p:cNvPr>
          <p:cNvSpPr txBox="1"/>
          <p:nvPr/>
        </p:nvSpPr>
        <p:spPr>
          <a:xfrm>
            <a:off x="10698261" y="1281748"/>
            <a:ext cx="10607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Latn-ME" b="1" dirty="0">
                <a:latin typeface="Franklin Gothic Book" panose="020B0503020102020204" pitchFamily="34" charset="0"/>
              </a:rPr>
              <a:t>Nije saglasno:</a:t>
            </a:r>
            <a:endParaRPr lang="en-US" b="1" dirty="0">
              <a:latin typeface="Franklin Gothic Book" panose="020B0503020102020204" pitchFamily="34" charset="0"/>
            </a:endParaRPr>
          </a:p>
        </p:txBody>
      </p:sp>
      <p:sp>
        <p:nvSpPr>
          <p:cNvPr id="8" name="Google Shape;161;p54">
            <a:extLst>
              <a:ext uri="{FF2B5EF4-FFF2-40B4-BE49-F238E27FC236}">
                <a16:creationId xmlns:a16="http://schemas.microsoft.com/office/drawing/2014/main" id="{9757A537-B3E7-5313-9352-9A2E58028DD6}"/>
              </a:ext>
            </a:extLst>
          </p:cNvPr>
          <p:cNvSpPr txBox="1"/>
          <p:nvPr/>
        </p:nvSpPr>
        <p:spPr>
          <a:xfrm>
            <a:off x="0" y="6384179"/>
            <a:ext cx="10410825" cy="2461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sr-Latn-ME" sz="1000" dirty="0">
                <a:solidFill>
                  <a:srgbClr val="9565AB"/>
                </a:solidFill>
                <a:latin typeface="Libre Franklin"/>
                <a:sym typeface="Libre Franklin"/>
              </a:rPr>
              <a:t>*U kojoj mjeri se slažete sa sljedećim konstatacijama:</a:t>
            </a:r>
            <a:endParaRPr lang="sr-Latn-ME" dirty="0"/>
          </a:p>
        </p:txBody>
      </p:sp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EA58583E-7FEA-DF08-F403-ED6C54C19FB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39203551"/>
              </p:ext>
            </p:extLst>
          </p:nvPr>
        </p:nvGraphicFramePr>
        <p:xfrm>
          <a:off x="530081" y="1562270"/>
          <a:ext cx="9442102" cy="472162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2782342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2475</TotalTime>
  <Words>2342</Words>
  <Application>Microsoft Office PowerPoint</Application>
  <PresentationFormat>Widescreen</PresentationFormat>
  <Paragraphs>449</Paragraphs>
  <Slides>42</Slides>
  <Notes>42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42</vt:i4>
      </vt:variant>
    </vt:vector>
  </HeadingPairs>
  <TitlesOfParts>
    <vt:vector size="48" baseType="lpstr">
      <vt:lpstr>Arial</vt:lpstr>
      <vt:lpstr>Libre Franklin</vt:lpstr>
      <vt:lpstr>Calibri</vt:lpstr>
      <vt:lpstr>Franklin Gothic Book</vt:lpstr>
      <vt:lpstr>Courier New</vt:lpstr>
      <vt:lpstr>Office Theme</vt:lpstr>
      <vt:lpstr>Percepcija korupcije kod aktera u pravosuđu</vt:lpstr>
      <vt:lpstr>Metod</vt:lpstr>
      <vt:lpstr>Percepcija prisutnosti korupcije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Percepcija rizika od korupcije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Percepcija predloženih rješenja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Percepcija stručnosti u pravosuđu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Percepcija korupcije kod aktera u pravosuđu</dc:title>
  <dc:creator>Microsoft Office User</dc:creator>
  <cp:lastModifiedBy>Martina Markolović</cp:lastModifiedBy>
  <cp:revision>87</cp:revision>
  <dcterms:created xsi:type="dcterms:W3CDTF">2023-02-16T19:59:32Z</dcterms:created>
  <dcterms:modified xsi:type="dcterms:W3CDTF">2024-11-22T17:29:05Z</dcterms:modified>
</cp:coreProperties>
</file>